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62" r:id="rId6"/>
    <p:sldId id="263" r:id="rId7"/>
    <p:sldId id="266" r:id="rId8"/>
    <p:sldId id="267" r:id="rId9"/>
    <p:sldId id="268" r:id="rId10"/>
    <p:sldId id="270" r:id="rId11"/>
    <p:sldId id="271" r:id="rId12"/>
    <p:sldId id="269" r:id="rId13"/>
    <p:sldId id="257" r:id="rId14"/>
    <p:sldId id="258" r:id="rId15"/>
    <p:sldId id="259" r:id="rId16"/>
    <p:sldId id="260" r:id="rId17"/>
    <p:sldId id="272" r:id="rId18"/>
    <p:sldId id="273" r:id="rId19"/>
    <p:sldId id="261" r:id="rId20"/>
    <p:sldId id="265"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A6B7271-CB44-6A2B-8D9D-613C04690B6D}" name="Sejas, Katherine (sws2vn)" initials="S(" userId="S::sws2vn@virginia.edu::74e109f5-04ce-42d1-92af-c999c6a6f6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E220E-28A5-5121-9D19-5C555DE54FCC}" v="263" dt="2024-04-21T21:21:04.445"/>
    <p1510:client id="{16C7ABAF-20DD-4674-DA54-552A10560AEF}" v="387" dt="2024-04-21T21:23:38.227"/>
    <p1510:client id="{7803436B-0A21-E3EE-782E-977EAC545B8A}" v="166" dt="2024-04-21T21:24:42.028"/>
    <p1510:client id="{8EBCF7F7-8AB0-19E4-F5C6-7EE201D6C24C}" v="104" dt="2024-04-21T19:30:05.189"/>
    <p1510:client id="{B28FE481-1948-D492-BCB0-28C6D9AFCF4E}" v="15" dt="2024-04-21T21:00:37.032"/>
    <p1510:client id="{CFC19F0E-A747-B455-129B-AA720F4ACF0C}" v="12" dt="2024-04-21T22:24:05.283"/>
    <p1510:client id="{E7A10F55-A9B2-0EC8-8879-8E90FE2DA6AA}" v="2" dt="2024-04-21T21:09:48.75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d7da2c53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d7da2c53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d7da2c53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d7da2c53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d7da2c53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d7da2c53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16c48013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16c48013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16c48013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16c48013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37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ea typeface="Calibri"/>
                <a:cs typeface="Calibri"/>
              </a:rPr>
              <a:t>For the video of our demo, please see our canvas video submission. </a:t>
            </a:r>
          </a:p>
        </p:txBody>
      </p:sp>
    </p:spTree>
    <p:extLst>
      <p:ext uri="{BB962C8B-B14F-4D97-AF65-F5344CB8AC3E}">
        <p14:creationId xmlns:p14="http://schemas.microsoft.com/office/powerpoint/2010/main" val="60065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effb9ed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effb9ed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video of our demo, please see our canvas video submission. </a:t>
            </a:r>
          </a:p>
        </p:txBody>
      </p:sp>
    </p:spTree>
    <p:extLst>
      <p:ext uri="{BB962C8B-B14F-4D97-AF65-F5344CB8AC3E}">
        <p14:creationId xmlns:p14="http://schemas.microsoft.com/office/powerpoint/2010/main" val="2295238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16c4801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16c4801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0" tIns="0" rIns="0" bIns="0" anchor="ctr"/>
          <a:lstStyle/>
          <a:p>
            <a:pPr>
              <a:defRPr>
                <a:solidFill>
                  <a:srgbClr val="000000"/>
                </a:solidFill>
              </a:defRPr>
            </a:pPr>
            <a:endParaR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 name="Google Shape;13;p2"/>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9" name="Title Text"/>
          <p:cNvSpPr txBox="1">
            <a:spLocks noGrp="1"/>
          </p:cNvSpPr>
          <p:nvPr>
            <p:ph type="title"/>
          </p:nvPr>
        </p:nvSpPr>
        <p:spPr>
          <a:xfrm>
            <a:off x="729450" y="1322449"/>
            <a:ext cx="7688100" cy="1664701"/>
          </a:xfrm>
          <a:prstGeom prst="rect">
            <a:avLst/>
          </a:prstGeom>
        </p:spPr>
        <p:txBody>
          <a:bodyPr/>
          <a:lstStyle>
            <a:lvl1pPr>
              <a:defRPr sz="4200"/>
            </a:lvl1pPr>
          </a:lstStyle>
          <a:p>
            <a:r>
              <a:t>Title Text</a:t>
            </a:r>
          </a:p>
        </p:txBody>
      </p:sp>
      <p:sp>
        <p:nvSpPr>
          <p:cNvPr id="20" name="Body Level One…"/>
          <p:cNvSpPr txBox="1">
            <a:spLocks noGrp="1"/>
          </p:cNvSpPr>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rgbClr val="1A9988"/>
        </a:solidFill>
        <a:effectLst/>
      </p:bgPr>
    </p:bg>
    <p:spTree>
      <p:nvGrpSpPr>
        <p:cNvPr id="1" name=""/>
        <p:cNvGrpSpPr/>
        <p:nvPr/>
      </p:nvGrpSpPr>
      <p:grpSpPr>
        <a:xfrm>
          <a:off x="0" y="0"/>
          <a:ext cx="0" cy="0"/>
          <a:chOff x="0" y="0"/>
          <a:chExt cx="0" cy="0"/>
        </a:xfrm>
      </p:grpSpPr>
      <p:grpSp>
        <p:nvGrpSpPr>
          <p:cNvPr id="110" name="Google Shape;74;p11"/>
          <p:cNvGrpSpPr/>
          <p:nvPr/>
        </p:nvGrpSpPr>
        <p:grpSpPr>
          <a:xfrm>
            <a:off x="830392" y="4169130"/>
            <a:ext cx="745763" cy="45827"/>
            <a:chOff x="0" y="0"/>
            <a:chExt cx="745762" cy="45826"/>
          </a:xfrm>
        </p:grpSpPr>
        <p:sp>
          <p:nvSpPr>
            <p:cNvPr id="108"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9"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11" name="xx%"/>
          <p:cNvSpPr txBox="1">
            <a:spLocks noGrp="1"/>
          </p:cNvSpPr>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r>
              <a:t>xx%</a:t>
            </a:r>
          </a:p>
        </p:txBody>
      </p:sp>
      <p:sp>
        <p:nvSpPr>
          <p:cNvPr id="112" name="Body Level One…"/>
          <p:cNvSpPr txBox="1">
            <a:spLocks noGrp="1"/>
          </p:cNvSpPr>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31" name="Title Text"/>
          <p:cNvSpPr txBox="1">
            <a:spLocks noGrp="1"/>
          </p:cNvSpPr>
          <p:nvPr>
            <p:ph type="title"/>
          </p:nvPr>
        </p:nvSpPr>
        <p:spPr>
          <a:xfrm>
            <a:off x="729450" y="1322449"/>
            <a:ext cx="7688400" cy="1518602"/>
          </a:xfrm>
          <a:prstGeom prst="rect">
            <a:avLst/>
          </a:prstGeom>
        </p:spPr>
        <p:txBody>
          <a:bodyPr/>
          <a:lstStyle>
            <a:lvl1pPr>
              <a:defRPr sz="3600">
                <a:solidFill>
                  <a:srgbClr val="FFFFFF"/>
                </a:solidFill>
              </a:defRPr>
            </a:lvl1pPr>
          </a:lstStyle>
          <a:p>
            <a:r>
              <a:t>Title Text</a:t>
            </a:r>
          </a:p>
        </p:txBody>
      </p:sp>
      <p:sp>
        <p:nvSpPr>
          <p:cNvPr id="3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9" name="Title Text"/>
          <p:cNvSpPr txBox="1">
            <a:spLocks noGrp="1"/>
          </p:cNvSpPr>
          <p:nvPr>
            <p:ph type="title"/>
          </p:nvPr>
        </p:nvSpPr>
        <p:spPr>
          <a:xfrm>
            <a:off x="729450" y="1318650"/>
            <a:ext cx="7688700" cy="535201"/>
          </a:xfrm>
          <a:prstGeom prst="rect">
            <a:avLst/>
          </a:prstGeom>
        </p:spPr>
        <p:txBody>
          <a:bodyPr/>
          <a:lstStyle/>
          <a:p>
            <a:r>
              <a:t>Title Text</a:t>
            </a:r>
          </a:p>
        </p:txBody>
      </p:sp>
      <p:sp>
        <p:nvSpPr>
          <p:cNvPr id="40" name="Body Level One…"/>
          <p:cNvSpPr txBox="1">
            <a:spLocks noGrp="1"/>
          </p:cNvSpPr>
          <p:nvPr>
            <p:ph type="body" sz="half" idx="1"/>
          </p:nvPr>
        </p:nvSpPr>
        <p:spPr>
          <a:xfrm>
            <a:off x="729450" y="2078875"/>
            <a:ext cx="7688700" cy="22611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sz="quarter" idx="1"/>
          </p:nvPr>
        </p:nvSpPr>
        <p:spPr>
          <a:xfrm>
            <a:off x="729325" y="2078875"/>
            <a:ext cx="3774300" cy="22611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Google Shape;38;p5"/>
          <p:cNvSpPr txBox="1">
            <a:spLocks noGrp="1"/>
          </p:cNvSpPr>
          <p:nvPr>
            <p:ph type="body" sz="quarter" idx="21"/>
          </p:nvPr>
        </p:nvSpPr>
        <p:spPr>
          <a:xfrm>
            <a:off x="4643604" y="2078875"/>
            <a:ext cx="3774300" cy="2261101"/>
          </a:xfrm>
          <a:prstGeom prst="rect">
            <a:avLst/>
          </a:prstGeom>
        </p:spPr>
        <p:txBody>
          <a:bodyPr/>
          <a:lstStyle/>
          <a:p>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730000" y="1318650"/>
            <a:ext cx="3300901" cy="1381501"/>
          </a:xfrm>
          <a:prstGeom prst="rect">
            <a:avLst/>
          </a:prstGeom>
        </p:spPr>
        <p:txBody>
          <a:bodyPr/>
          <a:lstStyle/>
          <a:p>
            <a:r>
              <a:t>Title Text</a:t>
            </a:r>
          </a:p>
        </p:txBody>
      </p:sp>
      <p:sp>
        <p:nvSpPr>
          <p:cNvPr id="67" name="Body Level One…"/>
          <p:cNvSpPr txBox="1">
            <a:spLocks noGrp="1"/>
          </p:cNvSpPr>
          <p:nvPr>
            <p:ph type="body" sz="quarter" idx="1"/>
          </p:nvPr>
        </p:nvSpPr>
        <p:spPr>
          <a:xfrm>
            <a:off x="721225" y="2781724"/>
            <a:ext cx="3300901" cy="15975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3"/>
        </a:solidFill>
        <a:effectLst/>
      </p:bgPr>
    </p:bg>
    <p:spTree>
      <p:nvGrpSpPr>
        <p:cNvPr id="1" name=""/>
        <p:cNvGrpSpPr/>
        <p:nvPr/>
      </p:nvGrpSpPr>
      <p:grpSpPr>
        <a:xfrm>
          <a:off x="0" y="0"/>
          <a:ext cx="0" cy="0"/>
          <a:chOff x="0" y="0"/>
          <a:chExt cx="0" cy="0"/>
        </a:xfrm>
      </p:grpSpPr>
      <p:grpSp>
        <p:nvGrpSpPr>
          <p:cNvPr id="77" name="Google Shape;56;p8"/>
          <p:cNvGrpSpPr/>
          <p:nvPr/>
        </p:nvGrpSpPr>
        <p:grpSpPr>
          <a:xfrm>
            <a:off x="830392" y="4169130"/>
            <a:ext cx="745763" cy="45827"/>
            <a:chOff x="0" y="0"/>
            <a:chExt cx="745762" cy="45826"/>
          </a:xfrm>
        </p:grpSpPr>
        <p:sp>
          <p:nvSpPr>
            <p:cNvPr id="75" name="Google Shape;57;p8"/>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6" name="Google Shape;58;p8"/>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78" name="Title Text"/>
          <p:cNvSpPr txBox="1">
            <a:spLocks noGrp="1"/>
          </p:cNvSpPr>
          <p:nvPr>
            <p:ph type="title"/>
          </p:nvPr>
        </p:nvSpPr>
        <p:spPr>
          <a:xfrm>
            <a:off x="729450" y="864299"/>
            <a:ext cx="7021201" cy="2985001"/>
          </a:xfrm>
          <a:prstGeom prst="rect">
            <a:avLst/>
          </a:prstGeom>
        </p:spPr>
        <p:txBody>
          <a:bodyPr anchor="ctr"/>
          <a:lstStyle>
            <a:lvl1pPr>
              <a:defRPr sz="3600">
                <a:solidFill>
                  <a:srgbClr val="FFFFFF"/>
                </a:solidFill>
              </a:defRPr>
            </a:lvl1pPr>
          </a:lstStyle>
          <a:p>
            <a:r>
              <a:t>Title Text</a:t>
            </a:r>
          </a:p>
        </p:txBody>
      </p:sp>
      <p:sp>
        <p:nvSpPr>
          <p:cNvPr id="7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86" name="Google Shape;62;p9"/>
          <p:cNvSpPr/>
          <p:nvPr/>
        </p:nvSpPr>
        <p:spPr>
          <a:xfrm>
            <a:off x="0" y="0"/>
            <a:ext cx="4572000" cy="5143500"/>
          </a:xfrm>
          <a:prstGeom prst="rect">
            <a:avLst/>
          </a:prstGeom>
          <a:solidFill>
            <a:srgbClr val="E9EDEE"/>
          </a:solidFill>
          <a:ln w="12700">
            <a:miter lim="400000"/>
          </a:ln>
        </p:spPr>
        <p:txBody>
          <a:bodyPr lIns="0" tIns="0" rIns="0" bIns="0" anchor="ctr"/>
          <a:lstStyle/>
          <a:p>
            <a:pPr>
              <a:defRPr>
                <a:solidFill>
                  <a:srgbClr val="000000"/>
                </a:solidFill>
              </a:defRPr>
            </a:pPr>
            <a:endParaRPr/>
          </a:p>
        </p:txBody>
      </p:sp>
      <p:grpSp>
        <p:nvGrpSpPr>
          <p:cNvPr id="89" name="Google Shape;63;p9"/>
          <p:cNvGrpSpPr/>
          <p:nvPr/>
        </p:nvGrpSpPr>
        <p:grpSpPr>
          <a:xfrm>
            <a:off x="830392" y="1191255"/>
            <a:ext cx="745763" cy="45827"/>
            <a:chOff x="0" y="0"/>
            <a:chExt cx="745762" cy="45826"/>
          </a:xfrm>
        </p:grpSpPr>
        <p:sp>
          <p:nvSpPr>
            <p:cNvPr id="87"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8"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90" name="Title Text"/>
          <p:cNvSpPr txBox="1">
            <a:spLocks noGrp="1"/>
          </p:cNvSpPr>
          <p:nvPr>
            <p:ph type="title"/>
          </p:nvPr>
        </p:nvSpPr>
        <p:spPr>
          <a:xfrm>
            <a:off x="730000" y="1318650"/>
            <a:ext cx="3300901" cy="1687200"/>
          </a:xfrm>
          <a:prstGeom prst="rect">
            <a:avLst/>
          </a:prstGeom>
        </p:spPr>
        <p:txBody>
          <a:bodyPr/>
          <a:lstStyle/>
          <a:p>
            <a:r>
              <a:t>Title Text</a:t>
            </a:r>
          </a:p>
        </p:txBody>
      </p:sp>
      <p:sp>
        <p:nvSpPr>
          <p:cNvPr id="91" name="Body Level One…"/>
          <p:cNvSpPr txBox="1">
            <a:spLocks noGrp="1"/>
          </p:cNvSpPr>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Google Shape;68;p9"/>
          <p:cNvSpPr txBox="1">
            <a:spLocks noGrp="1"/>
          </p:cNvSpPr>
          <p:nvPr>
            <p:ph type="body" sz="half" idx="21"/>
          </p:nvPr>
        </p:nvSpPr>
        <p:spPr>
          <a:xfrm>
            <a:off x="5174224" y="1352624"/>
            <a:ext cx="3374400" cy="3025502"/>
          </a:xfrm>
          <a:prstGeom prst="rect">
            <a:avLst/>
          </a:prstGeom>
        </p:spPr>
        <p:txBody>
          <a:bodyPr/>
          <a:lstStyle/>
          <a:p>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0" name="Body Level One…"/>
          <p:cNvSpPr txBox="1">
            <a:spLocks noGrp="1"/>
          </p:cNvSpPr>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endParaR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6" name="Title Text"/>
          <p:cNvSpPr txBox="1">
            <a:spLocks noGrp="1"/>
          </p:cNvSpPr>
          <p:nvPr>
            <p:ph type="title"/>
          </p:nvPr>
        </p:nvSpPr>
        <p:spPr>
          <a:xfrm>
            <a:off x="729450" y="1318650"/>
            <a:ext cx="7688400" cy="53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7"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8748189" y="4779026"/>
            <a:ext cx="336814" cy="335251"/>
          </a:xfrm>
          <a:prstGeom prst="rect">
            <a:avLst/>
          </a:prstGeom>
          <a:ln w="12700">
            <a:miter lim="400000"/>
          </a:ln>
        </p:spPr>
        <p:txBody>
          <a:bodyPr wrap="none" lIns="91424" tIns="91424" rIns="91424" bIns="91424" anchor="ctr">
            <a:normAutofit/>
          </a:bodyPr>
          <a:lstStyle>
            <a:lvl1pPr algn="r">
              <a:defRPr sz="1000">
                <a:solidFill>
                  <a:schemeClr val="accent1"/>
                </a:solidFill>
                <a:latin typeface="Lato"/>
                <a:ea typeface="Lato"/>
                <a:cs typeface="Lato"/>
                <a:sym typeface="La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gpjesus/bank-account-fraud-dataset-neurips-2022/dat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86;p13"/>
          <p:cNvSpPr txBox="1">
            <a:spLocks noGrp="1"/>
          </p:cNvSpPr>
          <p:nvPr>
            <p:ph type="ctrTitle"/>
          </p:nvPr>
        </p:nvSpPr>
        <p:spPr>
          <a:xfrm>
            <a:off x="729450" y="1322449"/>
            <a:ext cx="7688099" cy="1664701"/>
          </a:xfrm>
          <a:prstGeom prst="rect">
            <a:avLst/>
          </a:prstGeom>
        </p:spPr>
        <p:txBody>
          <a:bodyPr/>
          <a:lstStyle/>
          <a:p>
            <a:pPr defTabSz="612648">
              <a:defRPr sz="2479"/>
            </a:pPr>
            <a:r>
              <a:t>Identifying Fraudulent Bank Account Applications</a:t>
            </a:r>
          </a:p>
          <a:p>
            <a:pPr defTabSz="612648">
              <a:defRPr sz="2479"/>
            </a:pPr>
            <a:endParaRPr/>
          </a:p>
          <a:p>
            <a:pPr defTabSz="612648">
              <a:defRPr sz="2479"/>
            </a:pPr>
            <a:r>
              <a:t>Final Project Presentation</a:t>
            </a:r>
          </a:p>
        </p:txBody>
      </p:sp>
      <p:sp>
        <p:nvSpPr>
          <p:cNvPr id="130" name="Google Shape;87;p13"/>
          <p:cNvSpPr txBox="1">
            <a:spLocks noGrp="1"/>
          </p:cNvSpPr>
          <p:nvPr>
            <p:ph type="subTitle" sz="quarter" idx="1"/>
          </p:nvPr>
        </p:nvSpPr>
        <p:spPr>
          <a:xfrm>
            <a:off x="5083950" y="3924925"/>
            <a:ext cx="3773401" cy="506101"/>
          </a:xfrm>
          <a:prstGeom prst="rect">
            <a:avLst/>
          </a:prstGeom>
        </p:spPr>
        <p:txBody>
          <a:bodyPr/>
          <a:lstStyle>
            <a:lvl1pPr marL="0" indent="0">
              <a:defRPr sz="1300"/>
            </a:lvl1pPr>
          </a:lstStyle>
          <a:p>
            <a:r>
              <a:t>Bruce McGregor, Katherine Sejas, Michelle Wu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Exploration of AWS Auto ML -  Canvas"/>
          <p:cNvSpPr txBox="1">
            <a:spLocks noGrp="1"/>
          </p:cNvSpPr>
          <p:nvPr>
            <p:ph type="title"/>
          </p:nvPr>
        </p:nvSpPr>
        <p:spPr>
          <a:prstGeom prst="rect">
            <a:avLst/>
          </a:prstGeom>
        </p:spPr>
        <p:txBody>
          <a:bodyPr/>
          <a:lstStyle>
            <a:lvl1pPr defTabSz="795527">
              <a:defRPr sz="2262"/>
            </a:lvl1pPr>
          </a:lstStyle>
          <a:p>
            <a:r>
              <a:t>Exploration of AWS Auto ML -  Canvas</a:t>
            </a:r>
          </a:p>
        </p:txBody>
      </p:sp>
      <p:sp>
        <p:nvSpPr>
          <p:cNvPr id="133" name="Our learning objective was to understand the advantages of using AWS AutoML compared with the traditional custom model development process in the context of the bank fraud detection use case.…"/>
          <p:cNvSpPr txBox="1">
            <a:spLocks noGrp="1"/>
          </p:cNvSpPr>
          <p:nvPr>
            <p:ph type="body" sz="half" idx="1"/>
          </p:nvPr>
        </p:nvSpPr>
        <p:spPr>
          <a:xfrm>
            <a:off x="727650" y="1935418"/>
            <a:ext cx="7688700" cy="2261101"/>
          </a:xfrm>
          <a:prstGeom prst="rect">
            <a:avLst/>
          </a:prstGeom>
        </p:spPr>
        <p:txBody>
          <a:bodyPr lIns="91424" tIns="91424" rIns="91424" bIns="91424" anchor="t">
            <a:normAutofit/>
          </a:bodyPr>
          <a:lstStyle/>
          <a:p>
            <a:r>
              <a:t>Our learning objective was to understand the advantages of using AWS </a:t>
            </a:r>
            <a:r>
              <a:rPr lang="en-US" err="1"/>
              <a:t>AutoML</a:t>
            </a:r>
            <a:r>
              <a:t> compared with the traditional custom model development process in the context of the bank fraud detection use case.</a:t>
            </a:r>
            <a:r>
              <a:rPr lang="en-US"/>
              <a:t> </a:t>
            </a:r>
            <a:endParaRPr/>
          </a:p>
          <a:p>
            <a:r>
              <a:t>For our project we explored the</a:t>
            </a:r>
            <a:r>
              <a:rPr lang="en-US"/>
              <a:t> AWS</a:t>
            </a:r>
            <a:r>
              <a:t> </a:t>
            </a:r>
            <a:r>
              <a:rPr lang="en-US" err="1"/>
              <a:t>Sagemaker</a:t>
            </a:r>
            <a:r>
              <a:t> </a:t>
            </a:r>
            <a:r>
              <a:rPr lang="en-US" err="1"/>
              <a:t>AutoML</a:t>
            </a:r>
            <a:r>
              <a:t> Canvas service to understand how it could be applied to develop a fraud detection model from our data set.</a:t>
            </a:r>
          </a:p>
          <a:p>
            <a:r>
              <a:t>The </a:t>
            </a:r>
            <a:r>
              <a:rPr lang="en-US" err="1"/>
              <a:t>AutoML</a:t>
            </a:r>
            <a:r>
              <a:t> Canvas provides a simple and intuitive user interface for automatically building a fraud detection model from our sample data set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Model Results"/>
          <p:cNvSpPr txBox="1">
            <a:spLocks noGrp="1"/>
          </p:cNvSpPr>
          <p:nvPr>
            <p:ph type="title"/>
          </p:nvPr>
        </p:nvSpPr>
        <p:spPr>
          <a:xfrm>
            <a:off x="729450" y="1318650"/>
            <a:ext cx="2465746" cy="535201"/>
          </a:xfrm>
          <a:prstGeom prst="rect">
            <a:avLst/>
          </a:prstGeom>
        </p:spPr>
        <p:txBody>
          <a:bodyPr/>
          <a:lstStyle>
            <a:lvl1pPr defTabSz="795527">
              <a:defRPr sz="2262"/>
            </a:lvl1pPr>
          </a:lstStyle>
          <a:p>
            <a:r>
              <a:t>Model Results</a:t>
            </a:r>
          </a:p>
        </p:txBody>
      </p:sp>
      <p:sp>
        <p:nvSpPr>
          <p:cNvPr id="136" name="XG Boost Algorithm…"/>
          <p:cNvSpPr txBox="1">
            <a:spLocks noGrp="1"/>
          </p:cNvSpPr>
          <p:nvPr>
            <p:ph type="body" sz="quarter" idx="1"/>
          </p:nvPr>
        </p:nvSpPr>
        <p:spPr>
          <a:xfrm>
            <a:off x="567966" y="2022888"/>
            <a:ext cx="1585867" cy="2569192"/>
          </a:xfrm>
          <a:prstGeom prst="rect">
            <a:avLst/>
          </a:prstGeom>
        </p:spPr>
        <p:txBody>
          <a:bodyPr/>
          <a:lstStyle/>
          <a:p>
            <a:r>
              <a:t>XG Boost Algorithm</a:t>
            </a:r>
          </a:p>
          <a:p>
            <a:r>
              <a:t>FI - .189</a:t>
            </a:r>
          </a:p>
          <a:p>
            <a:r>
              <a:t>Accuracy - 0.975</a:t>
            </a:r>
          </a:p>
        </p:txBody>
      </p:sp>
      <p:pic>
        <p:nvPicPr>
          <p:cNvPr id="137" name="Model Results.png" descr="Model Results.png"/>
          <p:cNvPicPr>
            <a:picLocks noChangeAspect="1"/>
          </p:cNvPicPr>
          <p:nvPr/>
        </p:nvPicPr>
        <p:blipFill>
          <a:blip r:embed="rId2"/>
          <a:stretch>
            <a:fillRect/>
          </a:stretch>
        </p:blipFill>
        <p:spPr>
          <a:xfrm>
            <a:off x="353831" y="1831045"/>
            <a:ext cx="7923894" cy="248195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onfusion Matrix"/>
          <p:cNvSpPr txBox="1">
            <a:spLocks noGrp="1"/>
          </p:cNvSpPr>
          <p:nvPr>
            <p:ph type="title"/>
          </p:nvPr>
        </p:nvSpPr>
        <p:spPr>
          <a:xfrm>
            <a:off x="718717" y="1283423"/>
            <a:ext cx="7403686" cy="535201"/>
          </a:xfrm>
          <a:prstGeom prst="rect">
            <a:avLst/>
          </a:prstGeom>
        </p:spPr>
        <p:txBody>
          <a:bodyPr/>
          <a:lstStyle>
            <a:lvl1pPr defTabSz="795527">
              <a:defRPr sz="2262"/>
            </a:lvl1pPr>
          </a:lstStyle>
          <a:p>
            <a:r>
              <a:t>Confusion Matrix</a:t>
            </a:r>
          </a:p>
        </p:txBody>
      </p:sp>
      <p:sp>
        <p:nvSpPr>
          <p:cNvPr id="140" name="Double-click to edit"/>
          <p:cNvSpPr txBox="1">
            <a:spLocks noGrp="1"/>
          </p:cNvSpPr>
          <p:nvPr>
            <p:ph type="body" sz="quarter" idx="1"/>
          </p:nvPr>
        </p:nvSpPr>
        <p:spPr>
          <a:xfrm>
            <a:off x="749635" y="1935418"/>
            <a:ext cx="2546147" cy="2261101"/>
          </a:xfrm>
          <a:prstGeom prst="rect">
            <a:avLst/>
          </a:prstGeom>
        </p:spPr>
        <p:txBody>
          <a:bodyPr/>
          <a:lstStyle/>
          <a:p>
            <a:endParaRPr/>
          </a:p>
        </p:txBody>
      </p:sp>
      <p:pic>
        <p:nvPicPr>
          <p:cNvPr id="141" name="Confusion Matrix.png" descr="Confusion Matrix.png"/>
          <p:cNvPicPr>
            <a:picLocks noChangeAspect="1"/>
          </p:cNvPicPr>
          <p:nvPr/>
        </p:nvPicPr>
        <p:blipFill>
          <a:blip r:embed="rId2"/>
          <a:stretch>
            <a:fillRect/>
          </a:stretch>
        </p:blipFill>
        <p:spPr>
          <a:xfrm>
            <a:off x="678254" y="1864965"/>
            <a:ext cx="7322746" cy="316720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Model Leaderboard"/>
          <p:cNvSpPr txBox="1">
            <a:spLocks noGrp="1"/>
          </p:cNvSpPr>
          <p:nvPr>
            <p:ph type="title"/>
          </p:nvPr>
        </p:nvSpPr>
        <p:spPr>
          <a:prstGeom prst="rect">
            <a:avLst/>
          </a:prstGeom>
        </p:spPr>
        <p:txBody>
          <a:bodyPr/>
          <a:lstStyle>
            <a:lvl1pPr defTabSz="795527">
              <a:defRPr sz="2262"/>
            </a:lvl1pPr>
          </a:lstStyle>
          <a:p>
            <a:r>
              <a:t>Model Leaderboard</a:t>
            </a:r>
          </a:p>
        </p:txBody>
      </p:sp>
      <p:pic>
        <p:nvPicPr>
          <p:cNvPr id="144" name="Model Leader Board.png" descr="Model Leader Board.png"/>
          <p:cNvPicPr>
            <a:picLocks noChangeAspect="1"/>
          </p:cNvPicPr>
          <p:nvPr/>
        </p:nvPicPr>
        <p:blipFill>
          <a:blip r:embed="rId2"/>
          <a:stretch>
            <a:fillRect/>
          </a:stretch>
        </p:blipFill>
        <p:spPr>
          <a:xfrm>
            <a:off x="846451" y="1736592"/>
            <a:ext cx="6796211" cy="303538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241D-35D4-01D6-D8D9-7C3C01EE3222}"/>
              </a:ext>
            </a:extLst>
          </p:cNvPr>
          <p:cNvSpPr>
            <a:spLocks noGrp="1"/>
          </p:cNvSpPr>
          <p:nvPr>
            <p:ph type="title"/>
          </p:nvPr>
        </p:nvSpPr>
        <p:spPr/>
        <p:txBody>
          <a:bodyPr lIns="91424" tIns="91424" rIns="91424" bIns="91424" anchor="t">
            <a:normAutofit/>
          </a:bodyPr>
          <a:lstStyle/>
          <a:p>
            <a:r>
              <a:rPr lang="en-US" sz="2300"/>
              <a:t>AWS </a:t>
            </a:r>
            <a:r>
              <a:rPr lang="en-US" sz="2300" err="1"/>
              <a:t>AutoML</a:t>
            </a:r>
            <a:r>
              <a:rPr lang="en-US" sz="2300"/>
              <a:t> Demo</a:t>
            </a:r>
          </a:p>
        </p:txBody>
      </p:sp>
      <p:pic>
        <p:nvPicPr>
          <p:cNvPr id="3" name="Picture 2" descr="A screenshot of a computer&#10;&#10;Description automatically generated">
            <a:extLst>
              <a:ext uri="{FF2B5EF4-FFF2-40B4-BE49-F238E27FC236}">
                <a16:creationId xmlns:a16="http://schemas.microsoft.com/office/drawing/2014/main" id="{133A1D18-315B-5A6B-5E92-3DF21C502D5E}"/>
              </a:ext>
            </a:extLst>
          </p:cNvPr>
          <p:cNvPicPr>
            <a:picLocks noChangeAspect="1"/>
          </p:cNvPicPr>
          <p:nvPr/>
        </p:nvPicPr>
        <p:blipFill>
          <a:blip r:embed="rId3"/>
          <a:stretch>
            <a:fillRect/>
          </a:stretch>
        </p:blipFill>
        <p:spPr>
          <a:xfrm>
            <a:off x="640966" y="1853761"/>
            <a:ext cx="5812551" cy="3189891"/>
          </a:xfrm>
          <a:prstGeom prst="rect">
            <a:avLst/>
          </a:prstGeom>
        </p:spPr>
      </p:pic>
    </p:spTree>
    <p:extLst>
      <p:ext uri="{BB962C8B-B14F-4D97-AF65-F5344CB8AC3E}">
        <p14:creationId xmlns:p14="http://schemas.microsoft.com/office/powerpoint/2010/main" val="179012951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A054-1563-46DB-CAD9-E200D531AFF0}"/>
              </a:ext>
            </a:extLst>
          </p:cNvPr>
          <p:cNvSpPr>
            <a:spLocks noGrp="1"/>
          </p:cNvSpPr>
          <p:nvPr>
            <p:ph type="title"/>
          </p:nvPr>
        </p:nvSpPr>
        <p:spPr>
          <a:xfrm>
            <a:off x="729450" y="570761"/>
            <a:ext cx="7688700" cy="535201"/>
          </a:xfrm>
        </p:spPr>
        <p:txBody>
          <a:bodyPr lIns="91424" tIns="91424" rIns="91424" bIns="91424" anchor="t">
            <a:normAutofit fontScale="90000"/>
          </a:bodyPr>
          <a:lstStyle/>
          <a:p>
            <a:r>
              <a:rPr lang="en-US"/>
              <a:t>Results Comparison</a:t>
            </a:r>
          </a:p>
        </p:txBody>
      </p:sp>
      <p:sp>
        <p:nvSpPr>
          <p:cNvPr id="3" name="Text Placeholder 2">
            <a:extLst>
              <a:ext uri="{FF2B5EF4-FFF2-40B4-BE49-F238E27FC236}">
                <a16:creationId xmlns:a16="http://schemas.microsoft.com/office/drawing/2014/main" id="{4AECEC84-2F1D-F59F-AB4C-E07755E47C09}"/>
              </a:ext>
            </a:extLst>
          </p:cNvPr>
          <p:cNvSpPr>
            <a:spLocks noGrp="1"/>
          </p:cNvSpPr>
          <p:nvPr>
            <p:ph type="body" sz="half" idx="1"/>
          </p:nvPr>
        </p:nvSpPr>
        <p:spPr>
          <a:xfrm>
            <a:off x="729450" y="1521487"/>
            <a:ext cx="7688700" cy="3171266"/>
          </a:xfrm>
        </p:spPr>
        <p:txBody>
          <a:bodyPr lIns="91424" tIns="91424" rIns="91424" bIns="91424" anchor="t">
            <a:normAutofit fontScale="85000" lnSpcReduction="20000"/>
          </a:bodyPr>
          <a:lstStyle/>
          <a:p>
            <a:r>
              <a:rPr lang="en-US"/>
              <a:t>Inference</a:t>
            </a:r>
          </a:p>
          <a:p>
            <a:pPr marL="968375" lvl="1" indent="-352425">
              <a:lnSpc>
                <a:spcPct val="114999"/>
              </a:lnSpc>
            </a:pPr>
            <a:r>
              <a:rPr lang="en-US">
                <a:latin typeface="Arial"/>
                <a:cs typeface="Arial"/>
              </a:rPr>
              <a:t>Predictor Variables: '</a:t>
            </a:r>
            <a:r>
              <a:rPr lang="en-US" err="1">
                <a:latin typeface="Arial"/>
                <a:cs typeface="Arial"/>
              </a:rPr>
              <a:t>current_address_months_count</a:t>
            </a:r>
            <a:r>
              <a:rPr lang="en-US">
                <a:latin typeface="Arial"/>
                <a:cs typeface="Arial"/>
              </a:rPr>
              <a:t>', '</a:t>
            </a:r>
            <a:r>
              <a:rPr lang="en-US" err="1">
                <a:latin typeface="Arial"/>
                <a:cs typeface="Arial"/>
              </a:rPr>
              <a:t>customer_age</a:t>
            </a:r>
            <a:r>
              <a:rPr lang="en-US">
                <a:latin typeface="Arial"/>
                <a:cs typeface="Arial"/>
              </a:rPr>
              <a:t>', '</a:t>
            </a:r>
            <a:r>
              <a:rPr lang="en-US" err="1">
                <a:latin typeface="Arial"/>
                <a:cs typeface="Arial"/>
              </a:rPr>
              <a:t>intended_balcon_amount</a:t>
            </a:r>
            <a:r>
              <a:rPr lang="en-US">
                <a:latin typeface="Arial"/>
                <a:cs typeface="Arial"/>
              </a:rPr>
              <a:t>'  'zip_count_4w', 'bank_branch_count_8w', '</a:t>
            </a:r>
            <a:r>
              <a:rPr lang="en-US" err="1">
                <a:latin typeface="Arial"/>
                <a:cs typeface="Arial"/>
              </a:rPr>
              <a:t>credit_risk_score</a:t>
            </a:r>
            <a:r>
              <a:rPr lang="en-US">
                <a:latin typeface="Arial"/>
                <a:cs typeface="Arial"/>
              </a:rPr>
              <a:t>'</a:t>
            </a:r>
            <a:endParaRPr lang="en-US">
              <a:solidFill>
                <a:srgbClr val="1A9988"/>
              </a:solidFill>
              <a:latin typeface="Arial"/>
              <a:cs typeface="Arial"/>
            </a:endParaRPr>
          </a:p>
          <a:p>
            <a:pPr marL="968375" lvl="1" indent="-352425">
              <a:lnSpc>
                <a:spcPct val="114999"/>
              </a:lnSpc>
            </a:pPr>
            <a:r>
              <a:rPr lang="en-US">
                <a:latin typeface="Arial"/>
                <a:cs typeface="Arial"/>
              </a:rPr>
              <a:t>Recall: 1</a:t>
            </a:r>
            <a:endParaRPr lang="en-US">
              <a:solidFill>
                <a:srgbClr val="1A9988"/>
              </a:solidFill>
              <a:latin typeface="Arial"/>
              <a:cs typeface="Arial"/>
            </a:endParaRPr>
          </a:p>
          <a:p>
            <a:pPr marL="968375" lvl="1" indent="-352425">
              <a:lnSpc>
                <a:spcPct val="114999"/>
              </a:lnSpc>
            </a:pPr>
            <a:r>
              <a:rPr lang="en-US">
                <a:latin typeface="Arial"/>
                <a:cs typeface="Arial"/>
              </a:rPr>
              <a:t>Precision: 0.855</a:t>
            </a:r>
            <a:endParaRPr lang="en-US">
              <a:solidFill>
                <a:srgbClr val="1A9988"/>
              </a:solidFill>
              <a:latin typeface="Arial"/>
              <a:cs typeface="Arial"/>
            </a:endParaRPr>
          </a:p>
          <a:p>
            <a:pPr marL="968375" lvl="1" indent="-352425">
              <a:lnSpc>
                <a:spcPct val="114999"/>
              </a:lnSpc>
            </a:pPr>
            <a:r>
              <a:rPr lang="en-US">
                <a:latin typeface="Arial"/>
                <a:cs typeface="Arial"/>
              </a:rPr>
              <a:t>F-1 Score: 0.91</a:t>
            </a:r>
            <a:endParaRPr lang="en-US"/>
          </a:p>
          <a:p>
            <a:pPr>
              <a:lnSpc>
                <a:spcPct val="114999"/>
              </a:lnSpc>
            </a:pPr>
            <a:r>
              <a:rPr lang="en-US"/>
              <a:t>AWS Studio Classic</a:t>
            </a:r>
          </a:p>
          <a:p>
            <a:pPr marL="968375" lvl="1" indent="-352425">
              <a:lnSpc>
                <a:spcPct val="114999"/>
              </a:lnSpc>
            </a:pPr>
            <a:r>
              <a:rPr lang="en-US">
                <a:latin typeface="Arial"/>
                <a:cs typeface="Arial"/>
              </a:rPr>
              <a:t>Predictor Variables: </a:t>
            </a:r>
            <a:r>
              <a:rPr lang="en-US" err="1">
                <a:latin typeface="Arial"/>
                <a:cs typeface="Arial"/>
              </a:rPr>
              <a:t>name_email_similarity</a:t>
            </a:r>
            <a:r>
              <a:rPr lang="en-US">
                <a:latin typeface="Arial"/>
                <a:cs typeface="Arial"/>
              </a:rPr>
              <a:t>, </a:t>
            </a:r>
            <a:r>
              <a:rPr lang="en-US" err="1">
                <a:latin typeface="Arial"/>
                <a:cs typeface="Arial"/>
              </a:rPr>
              <a:t>intended_balcon_amount</a:t>
            </a:r>
            <a:r>
              <a:rPr lang="en-US">
                <a:latin typeface="Arial"/>
                <a:cs typeface="Arial"/>
              </a:rPr>
              <a:t>, </a:t>
            </a:r>
            <a:r>
              <a:rPr lang="en-US" err="1">
                <a:latin typeface="Arial"/>
                <a:cs typeface="Arial"/>
              </a:rPr>
              <a:t>days_since_request</a:t>
            </a:r>
            <a:r>
              <a:rPr lang="en-US">
                <a:latin typeface="Arial"/>
                <a:cs typeface="Arial"/>
              </a:rPr>
              <a:t>, velocity_6h, </a:t>
            </a:r>
            <a:r>
              <a:rPr lang="en-US" err="1">
                <a:latin typeface="Arial"/>
                <a:cs typeface="Arial"/>
              </a:rPr>
              <a:t>device_os</a:t>
            </a:r>
            <a:r>
              <a:rPr lang="en-US">
                <a:latin typeface="Arial"/>
                <a:cs typeface="Arial"/>
              </a:rPr>
              <a:t>, velocity_24</a:t>
            </a:r>
            <a:endParaRPr lang="en-US">
              <a:solidFill>
                <a:srgbClr val="595959"/>
              </a:solidFill>
              <a:latin typeface="Arial"/>
              <a:cs typeface="Arial"/>
            </a:endParaRPr>
          </a:p>
          <a:p>
            <a:pPr marL="968375" lvl="1" indent="-352425">
              <a:lnSpc>
                <a:spcPct val="114999"/>
              </a:lnSpc>
            </a:pPr>
            <a:r>
              <a:rPr lang="en-US">
                <a:latin typeface="Arial"/>
                <a:cs typeface="Arial"/>
              </a:rPr>
              <a:t>Recall: 0.62</a:t>
            </a:r>
            <a:endParaRPr lang="en-US">
              <a:solidFill>
                <a:srgbClr val="1A9988"/>
              </a:solidFill>
              <a:latin typeface="Arial"/>
              <a:cs typeface="Arial"/>
            </a:endParaRPr>
          </a:p>
          <a:p>
            <a:pPr marL="968375" lvl="1" indent="-352425">
              <a:lnSpc>
                <a:spcPct val="114999"/>
              </a:lnSpc>
            </a:pPr>
            <a:r>
              <a:rPr lang="en-US">
                <a:latin typeface="Arial"/>
                <a:cs typeface="Arial"/>
              </a:rPr>
              <a:t>Precision: 0.147</a:t>
            </a:r>
            <a:endParaRPr lang="en-US">
              <a:solidFill>
                <a:srgbClr val="1A9988"/>
              </a:solidFill>
              <a:latin typeface="Arial"/>
              <a:cs typeface="Arial"/>
            </a:endParaRPr>
          </a:p>
          <a:p>
            <a:pPr marL="968375" lvl="1" indent="-352425">
              <a:lnSpc>
                <a:spcPct val="114999"/>
              </a:lnSpc>
            </a:pPr>
            <a:r>
              <a:rPr lang="en-US">
                <a:latin typeface="Arial"/>
                <a:cs typeface="Arial"/>
              </a:rPr>
              <a:t>F-1 Score: 0.189</a:t>
            </a:r>
            <a:endParaRPr lang="en-US">
              <a:solidFill>
                <a:srgbClr val="1A9988"/>
              </a:solidFill>
              <a:latin typeface="Arial"/>
              <a:cs typeface="Arial"/>
            </a:endParaRPr>
          </a:p>
          <a:p>
            <a:pPr indent="-323850">
              <a:lnSpc>
                <a:spcPct val="114999"/>
              </a:lnSpc>
            </a:pPr>
            <a:r>
              <a:rPr lang="en-US">
                <a:latin typeface="Arial"/>
                <a:cs typeface="Arial"/>
              </a:rPr>
              <a:t>AWS </a:t>
            </a:r>
            <a:r>
              <a:rPr lang="en-US" err="1">
                <a:latin typeface="Arial"/>
                <a:cs typeface="Arial"/>
              </a:rPr>
              <a:t>Sagemaker</a:t>
            </a:r>
            <a:r>
              <a:rPr lang="en-US">
                <a:latin typeface="Arial"/>
                <a:cs typeface="Arial"/>
              </a:rPr>
              <a:t> Canvas </a:t>
            </a:r>
            <a:endParaRPr lang="en-US">
              <a:solidFill>
                <a:srgbClr val="1A9988"/>
              </a:solidFill>
              <a:latin typeface="Arial"/>
              <a:cs typeface="Arial"/>
            </a:endParaRPr>
          </a:p>
          <a:p>
            <a:pPr marL="968375" lvl="1" indent="-352425">
              <a:lnSpc>
                <a:spcPct val="114999"/>
              </a:lnSpc>
            </a:pPr>
            <a:r>
              <a:rPr lang="en-US">
                <a:latin typeface="Arial"/>
                <a:cs typeface="Arial"/>
              </a:rPr>
              <a:t>Predictor Variables: </a:t>
            </a:r>
            <a:r>
              <a:rPr lang="en-US" err="1">
                <a:latin typeface="Arial"/>
                <a:cs typeface="Arial"/>
              </a:rPr>
              <a:t>Prev_address_months_count</a:t>
            </a:r>
            <a:r>
              <a:rPr lang="en-US">
                <a:latin typeface="Arial"/>
                <a:cs typeface="Arial"/>
              </a:rPr>
              <a:t>, </a:t>
            </a:r>
            <a:r>
              <a:rPr lang="en-US" err="1">
                <a:latin typeface="Arial"/>
                <a:cs typeface="Arial"/>
              </a:rPr>
              <a:t>current_address_months_count</a:t>
            </a:r>
            <a:r>
              <a:rPr lang="en-US">
                <a:latin typeface="Arial"/>
                <a:cs typeface="Arial"/>
              </a:rPr>
              <a:t>, </a:t>
            </a:r>
            <a:r>
              <a:rPr lang="en-US" err="1">
                <a:latin typeface="Arial"/>
                <a:cs typeface="Arial"/>
              </a:rPr>
              <a:t>device_os</a:t>
            </a:r>
            <a:r>
              <a:rPr lang="en-US">
                <a:latin typeface="Arial"/>
                <a:cs typeface="Arial"/>
              </a:rPr>
              <a:t>, </a:t>
            </a:r>
            <a:r>
              <a:rPr lang="en-US" err="1">
                <a:latin typeface="Arial"/>
                <a:cs typeface="Arial"/>
              </a:rPr>
              <a:t>phone_home_valid</a:t>
            </a:r>
            <a:r>
              <a:rPr lang="en-US">
                <a:latin typeface="Arial"/>
                <a:cs typeface="Arial"/>
              </a:rPr>
              <a:t>, </a:t>
            </a:r>
            <a:r>
              <a:rPr lang="en-US" err="1">
                <a:latin typeface="Arial"/>
                <a:cs typeface="Arial"/>
              </a:rPr>
              <a:t>email_is_free</a:t>
            </a:r>
            <a:r>
              <a:rPr lang="en-US">
                <a:latin typeface="Arial"/>
                <a:cs typeface="Arial"/>
              </a:rPr>
              <a:t>, </a:t>
            </a:r>
            <a:r>
              <a:rPr lang="en-US" err="1">
                <a:latin typeface="Arial"/>
                <a:cs typeface="Arial"/>
              </a:rPr>
              <a:t>keep_alive_session</a:t>
            </a:r>
            <a:r>
              <a:rPr lang="en-US">
                <a:latin typeface="Arial"/>
                <a:cs typeface="Arial"/>
              </a:rPr>
              <a:t>, </a:t>
            </a:r>
            <a:r>
              <a:rPr lang="en-US" err="1">
                <a:latin typeface="Arial"/>
                <a:cs typeface="Arial"/>
              </a:rPr>
              <a:t>has_other_cards</a:t>
            </a:r>
            <a:r>
              <a:rPr lang="en-US">
                <a:latin typeface="Arial"/>
                <a:cs typeface="Arial"/>
              </a:rPr>
              <a:t>, </a:t>
            </a:r>
            <a:r>
              <a:rPr lang="en-US" err="1">
                <a:latin typeface="Arial"/>
                <a:cs typeface="Arial"/>
              </a:rPr>
              <a:t>housing_status</a:t>
            </a:r>
            <a:r>
              <a:rPr lang="en-US">
                <a:latin typeface="Arial"/>
                <a:cs typeface="Arial"/>
              </a:rPr>
              <a:t>, income</a:t>
            </a:r>
            <a:endParaRPr lang="en-US">
              <a:solidFill>
                <a:srgbClr val="1A9988"/>
              </a:solidFill>
              <a:latin typeface="Arial"/>
              <a:cs typeface="Arial"/>
            </a:endParaRPr>
          </a:p>
          <a:p>
            <a:pPr marL="968375" lvl="1" indent="-352425">
              <a:lnSpc>
                <a:spcPct val="114999"/>
              </a:lnSpc>
            </a:pPr>
            <a:r>
              <a:rPr lang="en-US">
                <a:latin typeface="Arial"/>
                <a:cs typeface="Arial"/>
              </a:rPr>
              <a:t>Recall: .303</a:t>
            </a:r>
            <a:endParaRPr lang="en-US">
              <a:solidFill>
                <a:srgbClr val="1A9988"/>
              </a:solidFill>
              <a:latin typeface="Arial"/>
              <a:cs typeface="Arial"/>
            </a:endParaRPr>
          </a:p>
          <a:p>
            <a:pPr marL="968375" lvl="1" indent="-352425">
              <a:lnSpc>
                <a:spcPct val="114999"/>
              </a:lnSpc>
            </a:pPr>
            <a:r>
              <a:rPr lang="en-US">
                <a:latin typeface="Arial"/>
                <a:cs typeface="Arial"/>
              </a:rPr>
              <a:t>Precision:0.194</a:t>
            </a:r>
            <a:endParaRPr lang="en-US">
              <a:solidFill>
                <a:srgbClr val="1A9988"/>
              </a:solidFill>
              <a:latin typeface="Arial"/>
              <a:cs typeface="Arial"/>
            </a:endParaRPr>
          </a:p>
          <a:p>
            <a:pPr marL="968375" lvl="1" indent="-352425">
              <a:lnSpc>
                <a:spcPct val="114999"/>
              </a:lnSpc>
            </a:pPr>
            <a:r>
              <a:rPr lang="en-US">
                <a:latin typeface="Arial"/>
                <a:cs typeface="Arial"/>
              </a:rPr>
              <a:t>F-1 Score: .237</a:t>
            </a:r>
            <a:endParaRPr lang="en-US"/>
          </a:p>
        </p:txBody>
      </p:sp>
    </p:spTree>
    <p:extLst>
      <p:ext uri="{BB962C8B-B14F-4D97-AF65-F5344CB8AC3E}">
        <p14:creationId xmlns:p14="http://schemas.microsoft.com/office/powerpoint/2010/main" val="243482803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nclusions"/>
          <p:cNvSpPr txBox="1">
            <a:spLocks noGrp="1"/>
          </p:cNvSpPr>
          <p:nvPr>
            <p:ph type="title"/>
          </p:nvPr>
        </p:nvSpPr>
        <p:spPr>
          <a:prstGeom prst="rect">
            <a:avLst/>
          </a:prstGeom>
        </p:spPr>
        <p:txBody>
          <a:bodyPr/>
          <a:lstStyle>
            <a:lvl1pPr defTabSz="795527">
              <a:defRPr sz="2262"/>
            </a:lvl1pPr>
          </a:lstStyle>
          <a:p>
            <a:r>
              <a:t>Conclusions</a:t>
            </a:r>
          </a:p>
        </p:txBody>
      </p:sp>
      <p:sp>
        <p:nvSpPr>
          <p:cNvPr id="147" name="Advantages…"/>
          <p:cNvSpPr txBox="1">
            <a:spLocks noGrp="1"/>
          </p:cNvSpPr>
          <p:nvPr>
            <p:ph type="body" sz="half" idx="1"/>
          </p:nvPr>
        </p:nvSpPr>
        <p:spPr>
          <a:xfrm>
            <a:off x="440416" y="2078875"/>
            <a:ext cx="7977734" cy="2806325"/>
          </a:xfrm>
          <a:prstGeom prst="rect">
            <a:avLst/>
          </a:prstGeom>
        </p:spPr>
        <p:txBody>
          <a:bodyPr lIns="91424" tIns="91424" rIns="91424" bIns="91424" anchor="t">
            <a:normAutofit fontScale="92500" lnSpcReduction="20000"/>
          </a:bodyPr>
          <a:lstStyle/>
          <a:p>
            <a:pPr marL="429260" indent="-292100" defTabSz="859536">
              <a:buSzPts val="1200"/>
              <a:defRPr sz="1222"/>
            </a:pPr>
            <a:r>
              <a:rPr lang="en-US" sz="1200"/>
              <a:t>Overall</a:t>
            </a:r>
          </a:p>
          <a:p>
            <a:pPr marL="940435" lvl="1" indent="-352425" defTabSz="859536">
              <a:lnSpc>
                <a:spcPct val="114999"/>
              </a:lnSpc>
              <a:buSzPts val="1200"/>
              <a:buChar char="●"/>
              <a:defRPr sz="1222"/>
            </a:pPr>
            <a:r>
              <a:rPr lang="en-US" sz="1200"/>
              <a:t>Model results were superior using custom model development compared to </a:t>
            </a:r>
            <a:r>
              <a:rPr lang="en-US" sz="1200" err="1"/>
              <a:t>AutoML</a:t>
            </a:r>
            <a:endParaRPr lang="en-US" sz="1200"/>
          </a:p>
          <a:p>
            <a:pPr marL="940435" lvl="1" indent="-352425" defTabSz="859536">
              <a:lnSpc>
                <a:spcPct val="114999"/>
              </a:lnSpc>
              <a:buSzPts val="1200"/>
              <a:buChar char="●"/>
              <a:defRPr sz="1222"/>
            </a:pPr>
            <a:r>
              <a:rPr lang="en-US" sz="1200"/>
              <a:t>Use of 6 predictor variable yielded the best results from the overall 30 variables</a:t>
            </a:r>
            <a:endParaRPr lang="en-US"/>
          </a:p>
          <a:p>
            <a:pPr marL="940435" lvl="1" indent="-352425" defTabSz="859536">
              <a:lnSpc>
                <a:spcPct val="114999"/>
              </a:lnSpc>
              <a:buSzPts val="1200"/>
              <a:buChar char="●"/>
              <a:defRPr sz="1222"/>
            </a:pPr>
            <a:r>
              <a:rPr lang="en-US" sz="1200"/>
              <a:t>Simple process to integrate custom model into AWS SageMaker Studio Inference Pipeline</a:t>
            </a:r>
          </a:p>
          <a:p>
            <a:pPr marL="940435" lvl="1" indent="-352425" defTabSz="859536">
              <a:lnSpc>
                <a:spcPct val="114999"/>
              </a:lnSpc>
              <a:buSzPts val="1200"/>
              <a:defRPr sz="1222"/>
            </a:pPr>
            <a:endParaRPr lang="en-US" sz="1200"/>
          </a:p>
          <a:p>
            <a:pPr marL="429260" indent="-292100" defTabSz="859536">
              <a:lnSpc>
                <a:spcPct val="114999"/>
              </a:lnSpc>
              <a:buSzPts val="1200"/>
              <a:defRPr sz="1222"/>
            </a:pPr>
            <a:r>
              <a:rPr lang="en-US" sz="1200"/>
              <a:t>Advantages of using AWS vs Traditional Model</a:t>
            </a:r>
            <a:endParaRPr lang="en-US"/>
          </a:p>
          <a:p>
            <a:pPr marL="871220" lvl="1" indent="-292100" defTabSz="859536">
              <a:lnSpc>
                <a:spcPct val="114999"/>
              </a:lnSpc>
              <a:buSzPts val="1200"/>
              <a:buChar char="●"/>
              <a:defRPr sz="1222"/>
            </a:pPr>
            <a:r>
              <a:rPr lang="en-US" sz="1200"/>
              <a:t>Simple, intuitive interface that requires no coding to get a model up running quickly</a:t>
            </a:r>
            <a:endParaRPr lang="en-US"/>
          </a:p>
          <a:p>
            <a:pPr marL="871220" lvl="1" indent="-292100" defTabSz="859536">
              <a:buSzPts val="1200"/>
              <a:buChar char="●"/>
              <a:defRPr sz="1222"/>
            </a:pPr>
            <a:r>
              <a:rPr lang="en-US" sz="1200"/>
              <a:t>AWS selects the best algorithm based on the use case (e.g., 2 category prediction)</a:t>
            </a:r>
          </a:p>
          <a:p>
            <a:pPr marL="871220" lvl="1" indent="-292100" defTabSz="859536">
              <a:buSzPts val="1200"/>
              <a:buChar char="●"/>
              <a:defRPr sz="1222"/>
            </a:pPr>
            <a:r>
              <a:rPr lang="en-US" sz="1200"/>
              <a:t>Fully automates process of splitting data set, model building and tuning</a:t>
            </a:r>
          </a:p>
          <a:p>
            <a:pPr marL="871220" lvl="1" indent="-292100" defTabSz="859536">
              <a:buSzPts val="1200"/>
              <a:buChar char="●"/>
              <a:defRPr sz="1222"/>
            </a:pPr>
            <a:r>
              <a:rPr lang="en-US" sz="1200"/>
              <a:t>Runs many different combinations of hyper parameters and provides you with a top performing model</a:t>
            </a:r>
          </a:p>
          <a:p>
            <a:pPr marL="871220" lvl="1" indent="-292100" defTabSz="859536">
              <a:buSzPts val="1200"/>
              <a:buChar char="●"/>
              <a:defRPr sz="1222"/>
            </a:pPr>
            <a:r>
              <a:rPr lang="en-US" sz="1200"/>
              <a:t>Easy to run manual and batch predictions </a:t>
            </a:r>
          </a:p>
          <a:p>
            <a:pPr marL="871220" lvl="1" indent="-292100" defTabSz="859536">
              <a:buSzPts val="1200"/>
              <a:buChar char="●"/>
              <a:defRPr sz="1222"/>
            </a:pPr>
            <a:r>
              <a:rPr lang="en-US" sz="1200"/>
              <a:t>Simple model deployment</a:t>
            </a:r>
          </a:p>
          <a:p>
            <a:pPr marL="429260" indent="-292100" defTabSz="859536">
              <a:lnSpc>
                <a:spcPct val="114999"/>
              </a:lnSpc>
              <a:buSzPts val="1200"/>
              <a:defRPr sz="1222"/>
            </a:pPr>
            <a:r>
              <a:rPr lang="en-US" sz="1200"/>
              <a:t>Disadvantages AWS vs Traditional Model</a:t>
            </a:r>
            <a:endParaRPr lang="en-US"/>
          </a:p>
          <a:p>
            <a:pPr marL="871220" lvl="1" indent="-292100" defTabSz="859536">
              <a:lnSpc>
                <a:spcPct val="114999"/>
              </a:lnSpc>
              <a:buSzPts val="1200"/>
              <a:buChar char="●"/>
              <a:defRPr sz="1222"/>
            </a:pPr>
            <a:r>
              <a:rPr lang="en-US" sz="1200"/>
              <a:t>Costly using AWS environment  to run everything inside AWS</a:t>
            </a:r>
            <a:endParaRPr lang="en-US"/>
          </a:p>
          <a:p>
            <a:pPr marL="871220" lvl="1" indent="-292100" defTabSz="859536">
              <a:buSzPts val="1200"/>
              <a:buChar char="●"/>
              <a:defRPr sz="1222"/>
            </a:pPr>
            <a:r>
              <a:rPr lang="en-US" sz="1200"/>
              <a:t>Less control over the algorithm choice and hyper parameter choices</a:t>
            </a:r>
          </a:p>
          <a:p>
            <a:pPr marL="871220" lvl="1" indent="-292100" defTabSz="859536">
              <a:lnSpc>
                <a:spcPct val="114999"/>
              </a:lnSpc>
              <a:buSzPts val="1200"/>
              <a:buChar char="●"/>
              <a:defRPr sz="1222"/>
            </a:pPr>
            <a:endParaRPr lang="en-US" sz="12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ctrTitle"/>
          </p:nvPr>
        </p:nvSpPr>
        <p:spPr>
          <a:xfrm>
            <a:off x="729450" y="1322450"/>
            <a:ext cx="7688100" cy="221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96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Introduction/Problem Statement</a:t>
            </a:r>
            <a:endParaRPr/>
          </a:p>
        </p:txBody>
      </p:sp>
      <p:sp>
        <p:nvSpPr>
          <p:cNvPr id="93" name="Google Shape;93;p14"/>
          <p:cNvSpPr txBox="1">
            <a:spLocks noGrp="1"/>
          </p:cNvSpPr>
          <p:nvPr>
            <p:ph type="body" idx="1"/>
          </p:nvPr>
        </p:nvSpPr>
        <p:spPr>
          <a:xfrm>
            <a:off x="729450" y="1553747"/>
            <a:ext cx="76887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Problem: Identifying fraudulent bank account applications, such as ones based on stolen identities or with false information. This adversely impacts the victim’s (whose identity was stolen) ability to then later open bank accounts and obtain credit.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Based on the FTC Consumer Sentinel Network Data Book 2023 - there were over 1 million identity theft related reports filed.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Machine learning is being used in fraud prevention and detection by analyzing large quantities of data to identify patterns. The machine learning models are trained on historical data to be able to recognize fraud patterns and then applied to regular bank accounts to flag potential activity as fraud.</a:t>
            </a:r>
            <a:endParaRPr sz="1500"/>
          </a:p>
        </p:txBody>
      </p:sp>
    </p:spTree>
    <p:extLst>
      <p:ext uri="{BB962C8B-B14F-4D97-AF65-F5344CB8AC3E}">
        <p14:creationId xmlns:p14="http://schemas.microsoft.com/office/powerpoint/2010/main" val="297709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96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 Bank Account Fraud Dataset Suite</a:t>
            </a:r>
            <a:endParaRPr/>
          </a:p>
        </p:txBody>
      </p:sp>
      <p:sp>
        <p:nvSpPr>
          <p:cNvPr id="99" name="Google Shape;99;p15"/>
          <p:cNvSpPr txBox="1">
            <a:spLocks noGrp="1"/>
          </p:cNvSpPr>
          <p:nvPr>
            <p:ph type="body" idx="1"/>
          </p:nvPr>
        </p:nvSpPr>
        <p:spPr>
          <a:xfrm>
            <a:off x="419657" y="1495877"/>
            <a:ext cx="8543400" cy="3254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Data obtained from </a:t>
            </a:r>
            <a:r>
              <a:rPr lang="en" sz="1500" u="sng">
                <a:solidFill>
                  <a:schemeClr val="hlink"/>
                </a:solidFill>
                <a:hlinkClick r:id="rId3"/>
              </a:rPr>
              <a:t>Kaggle</a:t>
            </a:r>
            <a:endParaRPr sz="1500"/>
          </a:p>
          <a:p>
            <a:pPr marL="457200" lvl="0" indent="-323850" algn="l" rtl="0">
              <a:spcBef>
                <a:spcPts val="0"/>
              </a:spcBef>
              <a:spcAft>
                <a:spcPts val="0"/>
              </a:spcAft>
              <a:buSzPts val="1500"/>
              <a:buChar char="●"/>
            </a:pPr>
            <a:r>
              <a:rPr lang="en" sz="1500"/>
              <a:t>Synthetically generated by a generative model (CTGAN) that was trained on real-world anonymized bank account opening fraud data</a:t>
            </a:r>
            <a:endParaRPr sz="1500"/>
          </a:p>
          <a:p>
            <a:pPr marL="457200" lvl="0" indent="-323850" algn="l" rtl="0">
              <a:spcBef>
                <a:spcPts val="0"/>
              </a:spcBef>
              <a:spcAft>
                <a:spcPts val="0"/>
              </a:spcAft>
              <a:buSzPts val="1500"/>
              <a:buChar char="●"/>
            </a:pPr>
            <a:r>
              <a:rPr lang="en" sz="1500"/>
              <a:t>1 million observations</a:t>
            </a:r>
            <a:endParaRPr sz="1500"/>
          </a:p>
          <a:p>
            <a:pPr marL="457200" lvl="0" indent="-323850" algn="l" rtl="0">
              <a:spcBef>
                <a:spcPts val="0"/>
              </a:spcBef>
              <a:spcAft>
                <a:spcPts val="0"/>
              </a:spcAft>
              <a:buSzPts val="1500"/>
              <a:buChar char="●"/>
            </a:pPr>
            <a:r>
              <a:rPr lang="en" sz="1500"/>
              <a:t>30 predictor variables: income, employment status, credit risk score, housing status,  application month, etc.</a:t>
            </a:r>
            <a:endParaRPr sz="1500"/>
          </a:p>
          <a:p>
            <a:pPr marL="914400" lvl="1" indent="-323850" algn="l" rtl="0">
              <a:spcBef>
                <a:spcPts val="0"/>
              </a:spcBef>
              <a:spcAft>
                <a:spcPts val="0"/>
              </a:spcAft>
              <a:buSzPts val="1500"/>
              <a:buChar char="○"/>
            </a:pPr>
            <a:r>
              <a:rPr lang="en" sz="1500"/>
              <a:t>5 variables are categorical, while the rest are numeric</a:t>
            </a:r>
            <a:endParaRPr sz="1500"/>
          </a:p>
          <a:p>
            <a:pPr marL="457200" lvl="0" indent="-323850" algn="l" rtl="0">
              <a:spcBef>
                <a:spcPts val="0"/>
              </a:spcBef>
              <a:spcAft>
                <a:spcPts val="0"/>
              </a:spcAft>
              <a:buSzPts val="1500"/>
              <a:buChar char="●"/>
            </a:pPr>
            <a:r>
              <a:rPr lang="en" sz="1500"/>
              <a:t>Our models utilize the “fraud_bool” field as our response variable. It is an indicator variable, which is equal to 1 if the bank account opening application is fraudulent and equal to 0 if it is not fraudulent, thus a legitimate bank account application. </a:t>
            </a:r>
            <a:endParaRPr sz="1500"/>
          </a:p>
          <a:p>
            <a:pPr marL="914400" lvl="1" indent="-323850" algn="l" rtl="0">
              <a:spcBef>
                <a:spcPts val="0"/>
              </a:spcBef>
              <a:spcAft>
                <a:spcPts val="0"/>
              </a:spcAft>
              <a:buSzPts val="1500"/>
              <a:buChar char="○"/>
            </a:pPr>
            <a:r>
              <a:rPr lang="en" sz="1500"/>
              <a:t>The data is imbalanced. </a:t>
            </a:r>
            <a:endParaRPr sz="1500"/>
          </a:p>
          <a:p>
            <a:pPr marL="1371600" lvl="2" indent="-323850" algn="l" rtl="0">
              <a:spcBef>
                <a:spcPts val="0"/>
              </a:spcBef>
              <a:spcAft>
                <a:spcPts val="0"/>
              </a:spcAft>
              <a:buSzPts val="1500"/>
              <a:buChar char="■"/>
            </a:pPr>
            <a:r>
              <a:rPr lang="en" sz="1500"/>
              <a:t>Only 1.1% of transactions has fraud_bool equal to 1.</a:t>
            </a:r>
            <a:endParaRPr sz="1500"/>
          </a:p>
        </p:txBody>
      </p:sp>
    </p:spTree>
    <p:extLst>
      <p:ext uri="{BB962C8B-B14F-4D97-AF65-F5344CB8AC3E}">
        <p14:creationId xmlns:p14="http://schemas.microsoft.com/office/powerpoint/2010/main" val="244293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564933"/>
            <a:ext cx="7688700" cy="535200"/>
          </a:xfrm>
          <a:prstGeom prst="rect">
            <a:avLst/>
          </a:prstGeom>
        </p:spPr>
        <p:txBody>
          <a:bodyPr spcFirstLastPara="1" wrap="square" lIns="91425" tIns="91425" rIns="91425" bIns="91425" anchor="t" anchorCtr="0">
            <a:normAutofit fontScale="90000"/>
          </a:bodyPr>
          <a:lstStyle/>
          <a:p>
            <a:r>
              <a:rPr lang="en"/>
              <a:t>Methods and Model Structure</a:t>
            </a:r>
            <a:endParaRPr/>
          </a:p>
        </p:txBody>
      </p:sp>
      <p:sp>
        <p:nvSpPr>
          <p:cNvPr id="112" name="Google Shape;112;p17"/>
          <p:cNvSpPr txBox="1">
            <a:spLocks noGrp="1"/>
          </p:cNvSpPr>
          <p:nvPr>
            <p:ph type="body" idx="1"/>
          </p:nvPr>
        </p:nvSpPr>
        <p:spPr>
          <a:xfrm>
            <a:off x="505820" y="1390024"/>
            <a:ext cx="8484131" cy="3588065"/>
          </a:xfrm>
          <a:prstGeom prst="rect">
            <a:avLst/>
          </a:prstGeom>
        </p:spPr>
        <p:txBody>
          <a:bodyPr spcFirstLastPara="1" wrap="square" lIns="91425" tIns="91425" rIns="91425" bIns="91425" anchor="t" anchorCtr="0">
            <a:noAutofit/>
          </a:bodyPr>
          <a:lstStyle/>
          <a:p>
            <a:pPr indent="-323850">
              <a:buSzPts val="1500"/>
            </a:pPr>
            <a:r>
              <a:rPr lang="en" sz="1400"/>
              <a:t>All modeling experiments used a split of 70% training  and 30% testing. Some experiments were run on a sample of the data, while others on the whole data depending on the type of experiment.  </a:t>
            </a:r>
            <a:endParaRPr lang="en-US" sz="1400"/>
          </a:p>
          <a:p>
            <a:pPr indent="-323850">
              <a:buSzPts val="1500"/>
            </a:pPr>
            <a:r>
              <a:rPr lang="en" sz="1400"/>
              <a:t>For experiments 1-3 we used </a:t>
            </a:r>
            <a:r>
              <a:rPr lang="en" sz="1400" err="1"/>
              <a:t>PyCaret</a:t>
            </a:r>
            <a:r>
              <a:rPr lang="en" sz="1400"/>
              <a:t> Library to run 15 different model types: Logistic Regression, K Neighbors Classifier, Ridge Classifier, Random Forest Classifier, Extra Tree Classifier, Dummy Classifier, SVM Linear Kernel, ADA Boost Classifier, Extreme Gradient Boosting, Gradient Boosting Classifier, Light Gradient Boosting Machine, Linear Discriminant Analysis, Decision Tree Classifier, Naive Bayes,  and Quadratic Discriminant Analysis. (Run on Google Collab)</a:t>
            </a:r>
          </a:p>
          <a:p>
            <a:pPr indent="-323850">
              <a:lnSpc>
                <a:spcPct val="114999"/>
              </a:lnSpc>
              <a:buSzPts val="1500"/>
            </a:pPr>
            <a:r>
              <a:rPr lang="en" sz="1400"/>
              <a:t>For experiments 4-8 we switched to using the scikit-learn python library.  (Run on Local Computer)</a:t>
            </a:r>
          </a:p>
          <a:p>
            <a:pPr indent="-323850">
              <a:buSzPts val="1500"/>
            </a:pPr>
            <a:r>
              <a:rPr lang="en" sz="1400"/>
              <a:t>Metric using to evaluate our models is the F1 score since both false positives and false negatives are costly. A false positive would deny a person from opening a bank account when there is no fraudulent intention, while a false negative would approve opening a bank account for a person with fraudulent intention, therefore to balance out both of these concerns we are using the F1 score instead of just either recall or precision. </a:t>
            </a:r>
          </a:p>
          <a:p>
            <a:pPr indent="-323850">
              <a:lnSpc>
                <a:spcPct val="114999"/>
              </a:lnSpc>
              <a:buSzPts val="1500"/>
            </a:pPr>
            <a:r>
              <a:rPr lang="en" sz="1400"/>
              <a:t>Please see our </a:t>
            </a:r>
            <a:r>
              <a:rPr lang="en" sz="1400" err="1"/>
              <a:t>github</a:t>
            </a:r>
            <a:r>
              <a:rPr lang="en" sz="1400"/>
              <a:t> readme for a detailed explanation of each experiment. </a:t>
            </a:r>
          </a:p>
          <a:p>
            <a:pPr lvl="0" indent="-323850" algn="l" rtl="0">
              <a:lnSpc>
                <a:spcPct val="114999"/>
              </a:lnSpc>
              <a:buSzPts val="1500"/>
            </a:pPr>
            <a:endParaRPr lang="en" sz="1400"/>
          </a:p>
          <a:p>
            <a:pPr marL="0" indent="0">
              <a:spcBef>
                <a:spcPts val="1200"/>
              </a:spcBef>
              <a:buNone/>
            </a:pPr>
            <a:endParaRPr lang="en-US" sz="1500"/>
          </a:p>
          <a:p>
            <a:pPr marL="0" indent="0">
              <a:spcBef>
                <a:spcPts val="1200"/>
              </a:spcBef>
              <a:spcAft>
                <a:spcPts val="1200"/>
              </a:spcAft>
              <a:buNone/>
            </a:pPr>
            <a:endParaRPr lang="en-US" sz="1500"/>
          </a:p>
        </p:txBody>
      </p:sp>
    </p:spTree>
    <p:extLst>
      <p:ext uri="{BB962C8B-B14F-4D97-AF65-F5344CB8AC3E}">
        <p14:creationId xmlns:p14="http://schemas.microsoft.com/office/powerpoint/2010/main" val="93497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79146" y="573215"/>
            <a:ext cx="7688700" cy="535200"/>
          </a:xfrm>
          <a:prstGeom prst="rect">
            <a:avLst/>
          </a:prstGeom>
        </p:spPr>
        <p:txBody>
          <a:bodyPr spcFirstLastPara="1" wrap="square" lIns="91425" tIns="91425" rIns="91425" bIns="91425" anchor="t" anchorCtr="0">
            <a:normAutofit fontScale="90000"/>
          </a:bodyPr>
          <a:lstStyle/>
          <a:p>
            <a:r>
              <a:rPr lang="en"/>
              <a:t>Model Type Selection Experiments 1-3</a:t>
            </a:r>
            <a:endParaRPr/>
          </a:p>
          <a:p>
            <a:pPr marL="0" lvl="0" indent="0" algn="l" rtl="0">
              <a:spcBef>
                <a:spcPts val="0"/>
              </a:spcBef>
              <a:spcAft>
                <a:spcPts val="0"/>
              </a:spcAft>
              <a:buNone/>
            </a:pPr>
            <a:endParaRPr/>
          </a:p>
        </p:txBody>
      </p:sp>
      <p:sp>
        <p:nvSpPr>
          <p:cNvPr id="124" name="Google Shape;124;p19"/>
          <p:cNvSpPr txBox="1">
            <a:spLocks noGrp="1"/>
          </p:cNvSpPr>
          <p:nvPr>
            <p:ph type="body" idx="1"/>
          </p:nvPr>
        </p:nvSpPr>
        <p:spPr>
          <a:xfrm>
            <a:off x="76200" y="1854333"/>
            <a:ext cx="3286709" cy="3134234"/>
          </a:xfrm>
          <a:prstGeom prst="rect">
            <a:avLst/>
          </a:prstGeom>
        </p:spPr>
        <p:txBody>
          <a:bodyPr spcFirstLastPara="1" wrap="square" lIns="91425" tIns="91425" rIns="91425" bIns="91425" anchor="t" anchorCtr="0">
            <a:noAutofit/>
          </a:bodyPr>
          <a:lstStyle/>
          <a:p>
            <a:pPr indent="-320675">
              <a:buSzPts val="1450"/>
            </a:pPr>
            <a:r>
              <a:rPr lang="en-US" sz="1200"/>
              <a:t>Recall, Precision and F1 Scores based on the </a:t>
            </a:r>
            <a:r>
              <a:rPr lang="en-US" sz="1200" err="1"/>
              <a:t>Fraud_Bool</a:t>
            </a:r>
            <a:r>
              <a:rPr lang="en-US" sz="1200"/>
              <a:t> = 1 values not the weighted average across </a:t>
            </a:r>
            <a:r>
              <a:rPr lang="en-US" sz="1200" err="1"/>
              <a:t>Fraud_Bool</a:t>
            </a:r>
            <a:r>
              <a:rPr lang="en-US" sz="1200"/>
              <a:t> values</a:t>
            </a:r>
          </a:p>
          <a:p>
            <a:pPr indent="-320675">
              <a:lnSpc>
                <a:spcPct val="114999"/>
              </a:lnSpc>
              <a:buSzPts val="1450"/>
            </a:pPr>
            <a:r>
              <a:rPr lang="en-US" sz="1200"/>
              <a:t>High recall value but with a low precision and F1 value</a:t>
            </a:r>
          </a:p>
          <a:p>
            <a:pPr marL="914400" lvl="1" indent="-320675" algn="l" rtl="0">
              <a:spcBef>
                <a:spcPts val="0"/>
              </a:spcBef>
              <a:spcAft>
                <a:spcPts val="0"/>
              </a:spcAft>
              <a:buSzPts val="1450"/>
              <a:buChar char="○"/>
            </a:pPr>
            <a:r>
              <a:rPr lang="en-US" sz="1200"/>
              <a:t>Gradient Boosting Classifier from Experiment 2 had the highest recall value = 0.7497</a:t>
            </a:r>
          </a:p>
          <a:p>
            <a:pPr indent="-320675">
              <a:lnSpc>
                <a:spcPct val="114999"/>
              </a:lnSpc>
              <a:buSzPts val="1450"/>
            </a:pPr>
            <a:r>
              <a:rPr lang="en-US" sz="1200"/>
              <a:t>Top Model Types Chosen for Experiments 4-8: Gradient Boosting Classifier and Logistic  Regression </a:t>
            </a:r>
          </a:p>
          <a:p>
            <a:pPr marL="0" indent="0">
              <a:spcBef>
                <a:spcPts val="1200"/>
              </a:spcBef>
              <a:spcAft>
                <a:spcPts val="1200"/>
              </a:spcAft>
              <a:buNone/>
            </a:pPr>
            <a:endParaRPr lang="en-US" sz="1450"/>
          </a:p>
        </p:txBody>
      </p:sp>
      <p:pic>
        <p:nvPicPr>
          <p:cNvPr id="125" name="Google Shape;125;p19"/>
          <p:cNvPicPr preferRelativeResize="0"/>
          <p:nvPr/>
        </p:nvPicPr>
        <p:blipFill>
          <a:blip r:embed="rId3">
            <a:alphaModFix/>
          </a:blip>
          <a:stretch>
            <a:fillRect/>
          </a:stretch>
        </p:blipFill>
        <p:spPr>
          <a:xfrm>
            <a:off x="3457043" y="1853251"/>
            <a:ext cx="5615374" cy="2909450"/>
          </a:xfrm>
          <a:prstGeom prst="rect">
            <a:avLst/>
          </a:prstGeom>
          <a:noFill/>
          <a:ln>
            <a:noFill/>
          </a:ln>
        </p:spPr>
      </p:pic>
    </p:spTree>
    <p:extLst>
      <p:ext uri="{BB962C8B-B14F-4D97-AF65-F5344CB8AC3E}">
        <p14:creationId xmlns:p14="http://schemas.microsoft.com/office/powerpoint/2010/main" val="156656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803993" y="581497"/>
            <a:ext cx="7688700" cy="535200"/>
          </a:xfrm>
          <a:prstGeom prst="rect">
            <a:avLst/>
          </a:prstGeom>
        </p:spPr>
        <p:txBody>
          <a:bodyPr spcFirstLastPara="1" wrap="square" lIns="91425" tIns="91425" rIns="91425" bIns="91425" anchor="t" anchorCtr="0">
            <a:normAutofit fontScale="90000"/>
          </a:bodyPr>
          <a:lstStyle/>
          <a:p>
            <a:r>
              <a:rPr lang="en"/>
              <a:t>Model Tuning Experiments 4-8</a:t>
            </a:r>
            <a:endParaRPr/>
          </a:p>
          <a:p>
            <a:pPr marL="0" lvl="0" indent="0" algn="l" rtl="0">
              <a:spcBef>
                <a:spcPts val="0"/>
              </a:spcBef>
              <a:spcAft>
                <a:spcPts val="0"/>
              </a:spcAft>
              <a:buNone/>
            </a:pPr>
            <a:endParaRPr/>
          </a:p>
        </p:txBody>
      </p:sp>
      <p:pic>
        <p:nvPicPr>
          <p:cNvPr id="3" name="Picture 2" descr="A screenshot of a spreadsheet&#10;&#10;Description automatically generated">
            <a:extLst>
              <a:ext uri="{FF2B5EF4-FFF2-40B4-BE49-F238E27FC236}">
                <a16:creationId xmlns:a16="http://schemas.microsoft.com/office/drawing/2014/main" id="{8735CA99-F33B-B734-1FC0-3AD7C3D50176}"/>
              </a:ext>
            </a:extLst>
          </p:cNvPr>
          <p:cNvPicPr>
            <a:picLocks noChangeAspect="1"/>
          </p:cNvPicPr>
          <p:nvPr/>
        </p:nvPicPr>
        <p:blipFill>
          <a:blip r:embed="rId3"/>
          <a:stretch>
            <a:fillRect/>
          </a:stretch>
        </p:blipFill>
        <p:spPr>
          <a:xfrm>
            <a:off x="2119588" y="1123271"/>
            <a:ext cx="6931925" cy="3923909"/>
          </a:xfrm>
          <a:prstGeom prst="rect">
            <a:avLst/>
          </a:prstGeom>
        </p:spPr>
      </p:pic>
      <p:sp>
        <p:nvSpPr>
          <p:cNvPr id="5" name="Google Shape;124;p19">
            <a:extLst>
              <a:ext uri="{FF2B5EF4-FFF2-40B4-BE49-F238E27FC236}">
                <a16:creationId xmlns:a16="http://schemas.microsoft.com/office/drawing/2014/main" id="{0031C4AC-3528-2238-99A0-B9E1BC9CABBD}"/>
              </a:ext>
            </a:extLst>
          </p:cNvPr>
          <p:cNvSpPr txBox="1">
            <a:spLocks noGrp="1"/>
          </p:cNvSpPr>
          <p:nvPr>
            <p:ph type="body" idx="1"/>
          </p:nvPr>
        </p:nvSpPr>
        <p:spPr>
          <a:xfrm>
            <a:off x="51353" y="1340811"/>
            <a:ext cx="2069165" cy="4073543"/>
          </a:xfrm>
          <a:prstGeom prst="rect">
            <a:avLst/>
          </a:prstGeom>
        </p:spPr>
        <p:txBody>
          <a:bodyPr spcFirstLastPara="1" wrap="square" lIns="91425" tIns="91425" rIns="91425" bIns="91425" anchor="t" anchorCtr="0">
            <a:noAutofit/>
          </a:bodyPr>
          <a:lstStyle/>
          <a:p>
            <a:pPr marL="136525" indent="0">
              <a:lnSpc>
                <a:spcPct val="114999"/>
              </a:lnSpc>
              <a:buSzPts val="1450"/>
              <a:buNone/>
            </a:pPr>
            <a:endParaRPr lang="en" sz="1400"/>
          </a:p>
          <a:p>
            <a:pPr indent="-320675">
              <a:lnSpc>
                <a:spcPct val="114999"/>
              </a:lnSpc>
              <a:buSzPts val="1450"/>
            </a:pPr>
            <a:r>
              <a:rPr lang="en"/>
              <a:t>These experiments focused on tuning various hyperparameters along with variations in features selected</a:t>
            </a:r>
            <a:endParaRPr lang="en-US"/>
          </a:p>
          <a:p>
            <a:pPr indent="-320675">
              <a:lnSpc>
                <a:spcPct val="114999"/>
              </a:lnSpc>
              <a:buSzPts val="1450"/>
            </a:pPr>
            <a:r>
              <a:rPr lang="en"/>
              <a:t>Top Performing Model is a Logistic Regression Model: achieved an F1 Score (weighted average) of 0.913</a:t>
            </a:r>
            <a:endParaRPr lang="en-US"/>
          </a:p>
          <a:p>
            <a:pPr indent="-320675">
              <a:lnSpc>
                <a:spcPct val="114999"/>
              </a:lnSpc>
              <a:buSzPts val="1450"/>
            </a:pPr>
            <a:endParaRPr lang="en"/>
          </a:p>
        </p:txBody>
      </p:sp>
    </p:spTree>
    <p:extLst>
      <p:ext uri="{BB962C8B-B14F-4D97-AF65-F5344CB8AC3E}">
        <p14:creationId xmlns:p14="http://schemas.microsoft.com/office/powerpoint/2010/main" val="106069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E70F-798D-27AF-4CB6-1CC1A7D024C9}"/>
              </a:ext>
            </a:extLst>
          </p:cNvPr>
          <p:cNvSpPr>
            <a:spLocks noGrp="1"/>
          </p:cNvSpPr>
          <p:nvPr>
            <p:ph type="title"/>
          </p:nvPr>
        </p:nvSpPr>
        <p:spPr>
          <a:xfrm>
            <a:off x="729450" y="583864"/>
            <a:ext cx="7688700" cy="535201"/>
          </a:xfrm>
        </p:spPr>
        <p:txBody>
          <a:bodyPr lIns="91424" tIns="91424" rIns="91424" bIns="91424" anchor="t">
            <a:normAutofit fontScale="90000"/>
          </a:bodyPr>
          <a:lstStyle/>
          <a:p>
            <a:r>
              <a:rPr lang="en-US"/>
              <a:t>SageMaker Studio Model + Inference </a:t>
            </a:r>
          </a:p>
        </p:txBody>
      </p:sp>
      <p:sp>
        <p:nvSpPr>
          <p:cNvPr id="3" name="Text Placeholder 2">
            <a:extLst>
              <a:ext uri="{FF2B5EF4-FFF2-40B4-BE49-F238E27FC236}">
                <a16:creationId xmlns:a16="http://schemas.microsoft.com/office/drawing/2014/main" id="{0B078C08-09BE-1179-A161-9AA2F9332263}"/>
              </a:ext>
            </a:extLst>
          </p:cNvPr>
          <p:cNvSpPr>
            <a:spLocks noGrp="1"/>
          </p:cNvSpPr>
          <p:nvPr>
            <p:ph type="body" sz="half" idx="1"/>
          </p:nvPr>
        </p:nvSpPr>
        <p:spPr>
          <a:xfrm>
            <a:off x="6353735" y="1480161"/>
            <a:ext cx="2445415" cy="3068458"/>
          </a:xfrm>
        </p:spPr>
        <p:txBody>
          <a:bodyPr lIns="91424" tIns="91424" rIns="91424" bIns="91424" anchor="t">
            <a:normAutofit/>
          </a:bodyPr>
          <a:lstStyle/>
          <a:p>
            <a:r>
              <a:rPr lang="en-US" sz="1600"/>
              <a:t>Deploy a SageMaker Studio Model that was trained on Google </a:t>
            </a:r>
            <a:r>
              <a:rPr lang="en-US" sz="1600" err="1"/>
              <a:t>Colab</a:t>
            </a:r>
            <a:endParaRPr lang="en-US" sz="1600"/>
          </a:p>
          <a:p>
            <a:pPr>
              <a:lnSpc>
                <a:spcPct val="114999"/>
              </a:lnSpc>
            </a:pPr>
            <a:r>
              <a:rPr lang="en-US" sz="1600"/>
              <a:t>Run real-time inference with the deployed model</a:t>
            </a:r>
          </a:p>
        </p:txBody>
      </p:sp>
      <p:pic>
        <p:nvPicPr>
          <p:cNvPr id="4" name="Picture 3" descr="A diagram of a software process&#10;&#10;Description automatically generated">
            <a:extLst>
              <a:ext uri="{FF2B5EF4-FFF2-40B4-BE49-F238E27FC236}">
                <a16:creationId xmlns:a16="http://schemas.microsoft.com/office/drawing/2014/main" id="{66DBE590-121A-65EE-A15F-11CE25C4DCB6}"/>
              </a:ext>
            </a:extLst>
          </p:cNvPr>
          <p:cNvPicPr>
            <a:picLocks noChangeAspect="1"/>
          </p:cNvPicPr>
          <p:nvPr/>
        </p:nvPicPr>
        <p:blipFill rotWithShape="1">
          <a:blip r:embed="rId2"/>
          <a:srcRect t="76" b="4692"/>
          <a:stretch/>
        </p:blipFill>
        <p:spPr>
          <a:xfrm>
            <a:off x="208642" y="1478985"/>
            <a:ext cx="6368143" cy="3285769"/>
          </a:xfrm>
          <a:prstGeom prst="rect">
            <a:avLst/>
          </a:prstGeom>
        </p:spPr>
      </p:pic>
    </p:spTree>
    <p:extLst>
      <p:ext uri="{BB962C8B-B14F-4D97-AF65-F5344CB8AC3E}">
        <p14:creationId xmlns:p14="http://schemas.microsoft.com/office/powerpoint/2010/main" val="21030693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6BF3-6B23-E198-2972-47584DEA39A6}"/>
              </a:ext>
            </a:extLst>
          </p:cNvPr>
          <p:cNvSpPr>
            <a:spLocks noGrp="1"/>
          </p:cNvSpPr>
          <p:nvPr>
            <p:ph type="title"/>
          </p:nvPr>
        </p:nvSpPr>
        <p:spPr>
          <a:xfrm>
            <a:off x="729450" y="529078"/>
            <a:ext cx="7688700" cy="535201"/>
          </a:xfrm>
        </p:spPr>
        <p:txBody>
          <a:bodyPr lIns="91424" tIns="91424" rIns="91424" bIns="91424" anchor="t">
            <a:normAutofit fontScale="90000"/>
          </a:bodyPr>
          <a:lstStyle/>
          <a:p>
            <a:r>
              <a:rPr lang="en-US"/>
              <a:t>Inference Demo</a:t>
            </a:r>
          </a:p>
        </p:txBody>
      </p:sp>
      <p:pic>
        <p:nvPicPr>
          <p:cNvPr id="3" name="Picture 2" descr="A screenshot of a computer&#10;&#10;Description automatically generated">
            <a:extLst>
              <a:ext uri="{FF2B5EF4-FFF2-40B4-BE49-F238E27FC236}">
                <a16:creationId xmlns:a16="http://schemas.microsoft.com/office/drawing/2014/main" id="{B6CEA791-36D3-5548-FD79-A105BD1EBD93}"/>
              </a:ext>
            </a:extLst>
          </p:cNvPr>
          <p:cNvPicPr>
            <a:picLocks noChangeAspect="1"/>
          </p:cNvPicPr>
          <p:nvPr/>
        </p:nvPicPr>
        <p:blipFill>
          <a:blip r:embed="rId3"/>
          <a:stretch>
            <a:fillRect/>
          </a:stretch>
        </p:blipFill>
        <p:spPr>
          <a:xfrm>
            <a:off x="1757058" y="1064206"/>
            <a:ext cx="7016075" cy="3945296"/>
          </a:xfrm>
          <a:prstGeom prst="rect">
            <a:avLst/>
          </a:prstGeom>
        </p:spPr>
      </p:pic>
    </p:spTree>
    <p:extLst>
      <p:ext uri="{BB962C8B-B14F-4D97-AF65-F5344CB8AC3E}">
        <p14:creationId xmlns:p14="http://schemas.microsoft.com/office/powerpoint/2010/main" val="9721098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8570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4: AWS Services and Applications </a:t>
            </a:r>
            <a:endParaRPr/>
          </a:p>
        </p:txBody>
      </p:sp>
      <p:sp>
        <p:nvSpPr>
          <p:cNvPr id="131" name="Google Shape;131;p20"/>
          <p:cNvSpPr txBox="1">
            <a:spLocks noGrp="1"/>
          </p:cNvSpPr>
          <p:nvPr>
            <p:ph type="body" idx="1"/>
          </p:nvPr>
        </p:nvSpPr>
        <p:spPr>
          <a:xfrm>
            <a:off x="729450" y="2078875"/>
            <a:ext cx="7688700" cy="25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For our use case, we used the following AWS services to facilitate building a fraud detection model.</a:t>
            </a:r>
            <a:endParaRPr sz="1500"/>
          </a:p>
          <a:p>
            <a:pPr marL="457200" lvl="0" indent="-323850" algn="l" rtl="0">
              <a:spcBef>
                <a:spcPts val="1200"/>
              </a:spcBef>
              <a:spcAft>
                <a:spcPts val="0"/>
              </a:spcAft>
              <a:buSzPts val="1500"/>
              <a:buChar char="●"/>
            </a:pPr>
            <a:r>
              <a:rPr lang="en" sz="1500"/>
              <a:t>AWS S3 for data lake storage</a:t>
            </a:r>
            <a:endParaRPr sz="1500"/>
          </a:p>
          <a:p>
            <a:pPr marL="457200" lvl="0" indent="-323850" algn="l" rtl="0">
              <a:spcBef>
                <a:spcPts val="0"/>
              </a:spcBef>
              <a:spcAft>
                <a:spcPts val="0"/>
              </a:spcAft>
              <a:buSzPts val="1500"/>
              <a:buChar char="●"/>
            </a:pPr>
            <a:r>
              <a:rPr lang="en" sz="1500"/>
              <a:t>AWS Lake Formation for data access control</a:t>
            </a:r>
            <a:endParaRPr sz="1500"/>
          </a:p>
          <a:p>
            <a:pPr marL="457200" lvl="0" indent="-323850" algn="l" rtl="0">
              <a:spcBef>
                <a:spcPts val="0"/>
              </a:spcBef>
              <a:spcAft>
                <a:spcPts val="0"/>
              </a:spcAft>
              <a:buSzPts val="1500"/>
              <a:buChar char="●"/>
            </a:pPr>
            <a:r>
              <a:rPr lang="en" sz="1500"/>
              <a:t>AWS SageMaker Autopilot to optimize fraud detection model (hyperparameters)</a:t>
            </a:r>
            <a:endParaRPr sz="1500"/>
          </a:p>
        </p:txBody>
      </p:sp>
      <p:pic>
        <p:nvPicPr>
          <p:cNvPr id="132" name="Google Shape;132;p20"/>
          <p:cNvPicPr preferRelativeResize="0"/>
          <p:nvPr/>
        </p:nvPicPr>
        <p:blipFill>
          <a:blip r:embed="rId3">
            <a:alphaModFix/>
          </a:blip>
          <a:stretch>
            <a:fillRect/>
          </a:stretch>
        </p:blipFill>
        <p:spPr>
          <a:xfrm>
            <a:off x="4237488" y="4340713"/>
            <a:ext cx="840925" cy="630700"/>
          </a:xfrm>
          <a:prstGeom prst="rect">
            <a:avLst/>
          </a:prstGeom>
          <a:noFill/>
          <a:ln>
            <a:noFill/>
          </a:ln>
        </p:spPr>
      </p:pic>
      <p:pic>
        <p:nvPicPr>
          <p:cNvPr id="133" name="Google Shape;133;p20"/>
          <p:cNvPicPr preferRelativeResize="0"/>
          <p:nvPr/>
        </p:nvPicPr>
        <p:blipFill>
          <a:blip r:embed="rId4">
            <a:alphaModFix/>
          </a:blip>
          <a:stretch>
            <a:fillRect/>
          </a:stretch>
        </p:blipFill>
        <p:spPr>
          <a:xfrm>
            <a:off x="1502250" y="4340712"/>
            <a:ext cx="1419769" cy="630700"/>
          </a:xfrm>
          <a:prstGeom prst="rect">
            <a:avLst/>
          </a:prstGeom>
          <a:noFill/>
          <a:ln>
            <a:noFill/>
          </a:ln>
        </p:spPr>
      </p:pic>
      <p:pic>
        <p:nvPicPr>
          <p:cNvPr id="134" name="Google Shape;134;p20"/>
          <p:cNvPicPr preferRelativeResize="0"/>
          <p:nvPr/>
        </p:nvPicPr>
        <p:blipFill>
          <a:blip r:embed="rId5">
            <a:alphaModFix/>
          </a:blip>
          <a:stretch>
            <a:fillRect/>
          </a:stretch>
        </p:blipFill>
        <p:spPr>
          <a:xfrm>
            <a:off x="5306925" y="4325610"/>
            <a:ext cx="1285950" cy="660926"/>
          </a:xfrm>
          <a:prstGeom prst="rect">
            <a:avLst/>
          </a:prstGeom>
          <a:noFill/>
          <a:ln>
            <a:noFill/>
          </a:ln>
        </p:spPr>
      </p:pic>
      <p:pic>
        <p:nvPicPr>
          <p:cNvPr id="135" name="Google Shape;135;p20"/>
          <p:cNvPicPr preferRelativeResize="0"/>
          <p:nvPr/>
        </p:nvPicPr>
        <p:blipFill>
          <a:blip r:embed="rId6">
            <a:alphaModFix/>
          </a:blip>
          <a:stretch>
            <a:fillRect/>
          </a:stretch>
        </p:blipFill>
        <p:spPr>
          <a:xfrm>
            <a:off x="85275" y="4422500"/>
            <a:ext cx="1074350" cy="564025"/>
          </a:xfrm>
          <a:prstGeom prst="rect">
            <a:avLst/>
          </a:prstGeom>
          <a:noFill/>
          <a:ln>
            <a:noFill/>
          </a:ln>
        </p:spPr>
      </p:pic>
      <p:pic>
        <p:nvPicPr>
          <p:cNvPr id="136" name="Google Shape;136;p20"/>
          <p:cNvPicPr preferRelativeResize="0"/>
          <p:nvPr/>
        </p:nvPicPr>
        <p:blipFill>
          <a:blip r:embed="rId7">
            <a:alphaModFix/>
          </a:blip>
          <a:stretch>
            <a:fillRect/>
          </a:stretch>
        </p:blipFill>
        <p:spPr>
          <a:xfrm>
            <a:off x="3370875" y="4436913"/>
            <a:ext cx="535201" cy="535201"/>
          </a:xfrm>
          <a:prstGeom prst="rect">
            <a:avLst/>
          </a:prstGeom>
          <a:noFill/>
          <a:ln>
            <a:noFill/>
          </a:ln>
        </p:spPr>
      </p:pic>
    </p:spTree>
    <p:extLst>
      <p:ext uri="{BB962C8B-B14F-4D97-AF65-F5344CB8AC3E}">
        <p14:creationId xmlns:p14="http://schemas.microsoft.com/office/powerpoint/2010/main" val="97343055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58fa6ed-e657-4b26-80fb-f57fb4307c8b">
      <UserInfo>
        <DisplayName>DS 5110 Big Data Systems Members</DisplayName>
        <AccountId>13</AccountId>
        <AccountType/>
      </UserInfo>
    </SharedWithUsers>
    <lcf76f155ced4ddcb4097134ff3c332f xmlns="36e22d31-eaf9-473b-bedc-8a42102b0a0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6E010226D44848820A07D9463FA68C" ma:contentTypeVersion="13" ma:contentTypeDescription="Create a new document." ma:contentTypeScope="" ma:versionID="9803b49ab9213a1042c74264a632f43e">
  <xsd:schema xmlns:xsd="http://www.w3.org/2001/XMLSchema" xmlns:xs="http://www.w3.org/2001/XMLSchema" xmlns:p="http://schemas.microsoft.com/office/2006/metadata/properties" xmlns:ns2="36e22d31-eaf9-473b-bedc-8a42102b0a06" xmlns:ns3="f58fa6ed-e657-4b26-80fb-f57fb4307c8b" targetNamespace="http://schemas.microsoft.com/office/2006/metadata/properties" ma:root="true" ma:fieldsID="4ccfbbd3df26260aa73008370d58817c" ns2:_="" ns3:_="">
    <xsd:import namespace="36e22d31-eaf9-473b-bedc-8a42102b0a06"/>
    <xsd:import namespace="f58fa6ed-e657-4b26-80fb-f57fb4307c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e22d31-eaf9-473b-bedc-8a42102b0a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d038b50-52dc-447d-ac2e-a29bd036c4b1"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58fa6ed-e657-4b26-80fb-f57fb4307c8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5526A4-69AC-4F38-AC7B-B4590DEBCA70}">
  <ds:schemaRefs>
    <ds:schemaRef ds:uri="http://schemas.microsoft.com/sharepoint/v3/contenttype/forms"/>
  </ds:schemaRefs>
</ds:datastoreItem>
</file>

<file path=customXml/itemProps2.xml><?xml version="1.0" encoding="utf-8"?>
<ds:datastoreItem xmlns:ds="http://schemas.openxmlformats.org/officeDocument/2006/customXml" ds:itemID="{B7197596-4241-4145-8F1A-BA5CF7C1490A}">
  <ds:schemaRefs>
    <ds:schemaRef ds:uri="36e22d31-eaf9-473b-bedc-8a42102b0a06"/>
    <ds:schemaRef ds:uri="f58fa6ed-e657-4b26-80fb-f57fb4307c8b"/>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BBC6BE-DDDC-4ABE-B5B6-B441139F1A74}">
  <ds:schemaRefs>
    <ds:schemaRef ds:uri="36e22d31-eaf9-473b-bedc-8a42102b0a06"/>
    <ds:schemaRef ds:uri="f58fa6ed-e657-4b26-80fb-f57fb4307c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9</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Streamline</vt:lpstr>
      <vt:lpstr>Identifying Fraudulent Bank Account Applications  Final Project Presentation</vt:lpstr>
      <vt:lpstr>Introduction/Problem Statement</vt:lpstr>
      <vt:lpstr>Data - Bank Account Fraud Dataset Suite</vt:lpstr>
      <vt:lpstr>Methods and Model Structure</vt:lpstr>
      <vt:lpstr>Model Type Selection Experiments 1-3 </vt:lpstr>
      <vt:lpstr>Model Tuning Experiments 4-8 </vt:lpstr>
      <vt:lpstr>SageMaker Studio Model + Inference </vt:lpstr>
      <vt:lpstr>Inference Demo</vt:lpstr>
      <vt:lpstr>Use Case 4: AWS Services and Applications </vt:lpstr>
      <vt:lpstr>Exploration of AWS Auto ML -  Canvas</vt:lpstr>
      <vt:lpstr>Model Results</vt:lpstr>
      <vt:lpstr>Confusion Matrix</vt:lpstr>
      <vt:lpstr>Model Leaderboard</vt:lpstr>
      <vt:lpstr>AWS AutoML Demo</vt:lpstr>
      <vt:lpstr>Results Comparison</vt:lpstr>
      <vt:lpstr>Conclusions</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Fraudulent Bank Account Applications  Final Project Presentation</dc:title>
  <cp:revision>15</cp:revision>
  <dcterms:modified xsi:type="dcterms:W3CDTF">2024-04-21T22:24:32Z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0x010100E76E010226D44848820A07D9463FA68C</vt:lpwstr>
  </property>
  <property fmtid="{D5CDD505-2E9C-101B-9397-08002B2CF9AE}" pid="3" name="MediaServiceImageTags">
    <vt:lpwstr/>
  </property>
</Properties>
</file>