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hP3AbN0zBdqU4EMf11/Xn4F1Bo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0d6afe71f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2c0d6afe71f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e2a3d277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e2a3d277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ce2a3d277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e2a3d2773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e2a3d2773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2ce2a3d2773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e2a3d2773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2ce2a3d2773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0d6afe71f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SzPts val="1400"/>
              <a:buNone/>
            </a:pPr>
            <a:r>
              <a:rPr lang="en-US"/>
              <a:t>Our analysis of third parties is a groundbreaking and innovative issue that has never been studied at a national scale. We will present our findings to a wide range of audiences, including political pundits, funders, reporters, academics, and operatives interested in electoral reform. For deliverables, we will incorporate three types of visualizations: a time-series visualization, a state-by-state visualization, and a third-party comparison visualization. With our visual aids, we can effectively communicate our insights to our audience, even those without an analytical background.</a:t>
            </a:r>
            <a:endParaRPr/>
          </a:p>
        </p:txBody>
      </p:sp>
      <p:sp>
        <p:nvSpPr>
          <p:cNvPr id="172" name="Google Shape;172;g2c0d6afe71f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e2a3d2773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SzPts val="1400"/>
              <a:buNone/>
            </a:pPr>
            <a:r>
              <a:rPr lang="en-US"/>
              <a:t>Our analysis of third parties is a groundbreaking and innovative issue that has never been studied at a national scale. We will present our findings to a wide range of audiences, including political pundits, funders, reporters, academics, and operatives interested in electoral reform. For deliverables, we will incorporate three types of visualizations: a time-series visualization, a state-by-state visualization, and a third-party comparison visualization. With our visual aids, we can effectively communicate our insights to our audience, even those without an analytical background.</a:t>
            </a:r>
            <a:endParaRPr/>
          </a:p>
        </p:txBody>
      </p:sp>
      <p:sp>
        <p:nvSpPr>
          <p:cNvPr id="180" name="Google Shape;180;g2ce2a3d2773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e2a3d2773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SzPts val="1400"/>
              <a:buNone/>
            </a:pPr>
            <a:r>
              <a:rPr lang="en-US"/>
              <a:t>Our analysis of third parties is a groundbreaking and innovative issue that has never been studied at a national scale. We will present our findings to a wide range of audiences, including political pundits, funders, reporters, academics, and operatives interested in electoral reform. For deliverables, we will incorporate three types of visualizations: a time-series visualization, a state-by-state visualization, and a third-party comparison visualization. With our visual aids, we can effectively communicate our insights to our audience, even those without an analytical background.</a:t>
            </a:r>
            <a:endParaRPr/>
          </a:p>
        </p:txBody>
      </p:sp>
      <p:sp>
        <p:nvSpPr>
          <p:cNvPr id="186" name="Google Shape;186;g2ce2a3d2773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e2a3d2773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SzPts val="1400"/>
              <a:buNone/>
            </a:pPr>
            <a:r>
              <a:rPr lang="en-US"/>
              <a:t>Our analysis of third parties is a groundbreaking and innovative issue that has never been studied at a national scale. We will present our findings to a wide range of audiences, including political pundits, funders, reporters, academics, and operatives interested in electoral reform. For deliverables, we will incorporate three types of visualizations: a time-series visualization, a state-by-state visualization, and a third-party comparison visualization. With our visual aids, we can effectively communicate our insights to our audience, even those without an analytical background.</a:t>
            </a:r>
            <a:endParaRPr/>
          </a:p>
        </p:txBody>
      </p:sp>
      <p:sp>
        <p:nvSpPr>
          <p:cNvPr id="192" name="Google Shape;192;g2ce2a3d2773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e2a3d2773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e2a3d2773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2ce2a3d2773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24125651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2c24125651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2c24125651e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 name="Google Shape;7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0d6afe71f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2c0d6afe71f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0d6afe71f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g2c0d6afe71f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0d6afe71f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2c0d6afe71f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605fa0fad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2c605fa0fad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a:latin typeface="Arial"/>
                <a:ea typeface="Arial"/>
                <a:cs typeface="Arial"/>
                <a:sym typeface="Arial"/>
              </a:rPr>
              <a:t> For instance, PR stands for Puerto Rico, which is a U.S. territory rather than a state.</a:t>
            </a:r>
            <a:endParaRPr b="1">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a:latin typeface="Arial"/>
                <a:ea typeface="Arial"/>
                <a:cs typeface="Arial"/>
                <a:sym typeface="Arial"/>
              </a:rPr>
              <a:t> While residents of Puerto Rico are U.S. citizens, Puerto Rico itself is not a U.S. state but rather an unincorporated territory.</a:t>
            </a:r>
            <a:endParaRPr/>
          </a:p>
        </p:txBody>
      </p:sp>
      <p:sp>
        <p:nvSpPr>
          <p:cNvPr id="133" name="Google Shape;133;g2c605fa0fad_1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9"/>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8" name="Google Shape;18;p9"/>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9" name="Google Shape;19;p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0" name="Google Shape;2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0"/>
          <p:cNvSpPr txBox="1"/>
          <p:nvPr>
            <p:ph type="title"/>
          </p:nvPr>
        </p:nvSpPr>
        <p:spPr>
          <a:xfrm>
            <a:off x="1021079" y="590465"/>
            <a:ext cx="7110307" cy="65665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267">
                <a:solidFill>
                  <a:srgbClr val="1A2835"/>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0"/>
          <p:cNvSpPr txBox="1"/>
          <p:nvPr>
            <p:ph idx="1" type="body"/>
          </p:nvPr>
        </p:nvSpPr>
        <p:spPr>
          <a:xfrm>
            <a:off x="1100243" y="1779608"/>
            <a:ext cx="4928447" cy="3181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2067">
                <a:solidFill>
                  <a:srgbClr val="1A2835"/>
                </a:solidFill>
                <a:latin typeface="Calibri"/>
                <a:ea typeface="Calibri"/>
                <a:cs typeface="Calibri"/>
                <a:sym typeface="Calibri"/>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4145280" y="6377941"/>
            <a:ext cx="3901440" cy="215444"/>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0" type="dt"/>
          </p:nvPr>
        </p:nvSpPr>
        <p:spPr>
          <a:xfrm>
            <a:off x="609600" y="6377941"/>
            <a:ext cx="2804160" cy="2154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0"/>
          <p:cNvSpPr txBox="1"/>
          <p:nvPr>
            <p:ph idx="12" type="sldNum"/>
          </p:nvPr>
        </p:nvSpPr>
        <p:spPr>
          <a:xfrm>
            <a:off x="9790345" y="6218774"/>
            <a:ext cx="2013372" cy="492443"/>
          </a:xfrm>
          <a:prstGeom prst="rect">
            <a:avLst/>
          </a:prstGeom>
          <a:noFill/>
          <a:ln>
            <a:noFill/>
          </a:ln>
        </p:spPr>
        <p:txBody>
          <a:bodyPr anchorCtr="0" anchor="t" bIns="0" lIns="0" spcFirstLastPara="1" rIns="0" wrap="square" tIns="0">
            <a:spAutoFit/>
          </a:bodyPr>
          <a:lstStyle>
            <a:lvl1pPr indent="0" lvl="0"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28" name="Google Shape;28;p10"/>
          <p:cNvSpPr txBox="1"/>
          <p:nvPr/>
        </p:nvSpPr>
        <p:spPr>
          <a:xfrm>
            <a:off x="1" y="6200774"/>
            <a:ext cx="12191999" cy="657225"/>
          </a:xfrm>
          <a:prstGeom prst="rect">
            <a:avLst/>
          </a:prstGeom>
          <a:solidFill>
            <a:srgbClr val="231C3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UVA School of Data Science Launch - YouTube" id="29" name="Google Shape;29;p10"/>
          <p:cNvPicPr preferRelativeResize="0"/>
          <p:nvPr/>
        </p:nvPicPr>
        <p:blipFill rotWithShape="1">
          <a:blip r:embed="rId2">
            <a:alphaModFix/>
          </a:blip>
          <a:srcRect b="47240" l="14273" r="19355" t="40430"/>
          <a:stretch/>
        </p:blipFill>
        <p:spPr>
          <a:xfrm>
            <a:off x="8518849" y="6279505"/>
            <a:ext cx="3673151" cy="38382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1"/>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2" name="Google Shape;32;p11"/>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3" name="Google Shape;33;p1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4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34" name="Google Shape;34;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4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35" name="Google Shape;3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6" name="Shape 36"/>
        <p:cNvGrpSpPr/>
        <p:nvPr/>
      </p:nvGrpSpPr>
      <p:grpSpPr>
        <a:xfrm>
          <a:off x="0" y="0"/>
          <a:ext cx="0" cy="0"/>
          <a:chOff x="0" y="0"/>
          <a:chExt cx="0" cy="0"/>
        </a:xfrm>
      </p:grpSpPr>
      <p:sp>
        <p:nvSpPr>
          <p:cNvPr id="37" name="Google Shape;37;p12"/>
          <p:cNvSpPr txBox="1"/>
          <p:nvPr>
            <p:ph type="ctrTitle"/>
          </p:nvPr>
        </p:nvSpPr>
        <p:spPr>
          <a:xfrm>
            <a:off x="914400" y="2125981"/>
            <a:ext cx="10363200" cy="65665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267">
                <a:solidFill>
                  <a:srgbClr val="1A2835"/>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
          <p:cNvSpPr txBox="1"/>
          <p:nvPr>
            <p:ph idx="1" type="subTitle"/>
          </p:nvPr>
        </p:nvSpPr>
        <p:spPr>
          <a:xfrm>
            <a:off x="1828800" y="3840481"/>
            <a:ext cx="8534400" cy="31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067">
                <a:solidFill>
                  <a:srgbClr val="1A2835"/>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2"/>
          <p:cNvSpPr txBox="1"/>
          <p:nvPr>
            <p:ph idx="11" type="ftr"/>
          </p:nvPr>
        </p:nvSpPr>
        <p:spPr>
          <a:xfrm>
            <a:off x="4145280" y="6377941"/>
            <a:ext cx="3901440" cy="215444"/>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2"/>
          <p:cNvSpPr txBox="1"/>
          <p:nvPr>
            <p:ph idx="10" type="dt"/>
          </p:nvPr>
        </p:nvSpPr>
        <p:spPr>
          <a:xfrm>
            <a:off x="609600" y="6377941"/>
            <a:ext cx="2804160" cy="2154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2"/>
          <p:cNvSpPr txBox="1"/>
          <p:nvPr>
            <p:ph idx="12" type="sldNum"/>
          </p:nvPr>
        </p:nvSpPr>
        <p:spPr>
          <a:xfrm>
            <a:off x="9790345" y="6218774"/>
            <a:ext cx="2013372" cy="492443"/>
          </a:xfrm>
          <a:prstGeom prst="rect">
            <a:avLst/>
          </a:prstGeom>
          <a:noFill/>
          <a:ln>
            <a:noFill/>
          </a:ln>
        </p:spPr>
        <p:txBody>
          <a:bodyPr anchorCtr="0" anchor="t" bIns="0" lIns="0" spcFirstLastPara="1" rIns="0" wrap="square" tIns="0">
            <a:spAutoFit/>
          </a:bodyPr>
          <a:lstStyle>
            <a:lvl1pPr indent="0" lvl="0"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42" name="Shape 42"/>
        <p:cNvGrpSpPr/>
        <p:nvPr/>
      </p:nvGrpSpPr>
      <p:grpSpPr>
        <a:xfrm>
          <a:off x="0" y="0"/>
          <a:ext cx="0" cy="0"/>
          <a:chOff x="0" y="0"/>
          <a:chExt cx="0" cy="0"/>
        </a:xfrm>
      </p:grpSpPr>
      <p:pic>
        <p:nvPicPr>
          <p:cNvPr id="43" name="Google Shape;43;p13"/>
          <p:cNvPicPr preferRelativeResize="0"/>
          <p:nvPr/>
        </p:nvPicPr>
        <p:blipFill rotWithShape="1">
          <a:blip r:embed="rId2">
            <a:alphaModFix/>
          </a:blip>
          <a:srcRect b="0" l="0" r="0" t="0"/>
          <a:stretch/>
        </p:blipFill>
        <p:spPr>
          <a:xfrm>
            <a:off x="1" y="1"/>
            <a:ext cx="12191999" cy="6857999"/>
          </a:xfrm>
          <a:prstGeom prst="rect">
            <a:avLst/>
          </a:prstGeom>
          <a:noFill/>
          <a:ln>
            <a:noFill/>
          </a:ln>
        </p:spPr>
      </p:pic>
      <p:pic>
        <p:nvPicPr>
          <p:cNvPr id="44" name="Google Shape;44;p13"/>
          <p:cNvPicPr preferRelativeResize="0"/>
          <p:nvPr/>
        </p:nvPicPr>
        <p:blipFill rotWithShape="1">
          <a:blip r:embed="rId3">
            <a:alphaModFix/>
          </a:blip>
          <a:srcRect b="0" l="0" r="0" t="0"/>
          <a:stretch/>
        </p:blipFill>
        <p:spPr>
          <a:xfrm>
            <a:off x="393699" y="6261100"/>
            <a:ext cx="2235200" cy="177800"/>
          </a:xfrm>
          <a:prstGeom prst="rect">
            <a:avLst/>
          </a:prstGeom>
          <a:noFill/>
          <a:ln>
            <a:noFill/>
          </a:ln>
        </p:spPr>
      </p:pic>
      <p:sp>
        <p:nvSpPr>
          <p:cNvPr id="45" name="Google Shape;45;p13"/>
          <p:cNvSpPr txBox="1"/>
          <p:nvPr>
            <p:ph type="title"/>
          </p:nvPr>
        </p:nvSpPr>
        <p:spPr>
          <a:xfrm>
            <a:off x="1021079" y="590465"/>
            <a:ext cx="7110307" cy="65665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267">
                <a:solidFill>
                  <a:srgbClr val="1A2835"/>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3"/>
          <p:cNvSpPr txBox="1"/>
          <p:nvPr>
            <p:ph idx="1" type="body"/>
          </p:nvPr>
        </p:nvSpPr>
        <p:spPr>
          <a:xfrm>
            <a:off x="609600" y="1577340"/>
            <a:ext cx="5303520" cy="23852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7" name="Google Shape;47;p13"/>
          <p:cNvSpPr txBox="1"/>
          <p:nvPr>
            <p:ph idx="2" type="body"/>
          </p:nvPr>
        </p:nvSpPr>
        <p:spPr>
          <a:xfrm>
            <a:off x="6278880" y="1577340"/>
            <a:ext cx="5303520" cy="23852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8" name="Google Shape;48;p13"/>
          <p:cNvSpPr txBox="1"/>
          <p:nvPr>
            <p:ph idx="11" type="ftr"/>
          </p:nvPr>
        </p:nvSpPr>
        <p:spPr>
          <a:xfrm>
            <a:off x="4145280" y="6377941"/>
            <a:ext cx="3901440" cy="215444"/>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3"/>
          <p:cNvSpPr txBox="1"/>
          <p:nvPr>
            <p:ph idx="10" type="dt"/>
          </p:nvPr>
        </p:nvSpPr>
        <p:spPr>
          <a:xfrm>
            <a:off x="609600" y="6377941"/>
            <a:ext cx="2804160" cy="2154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3"/>
          <p:cNvSpPr txBox="1"/>
          <p:nvPr>
            <p:ph idx="12" type="sldNum"/>
          </p:nvPr>
        </p:nvSpPr>
        <p:spPr>
          <a:xfrm>
            <a:off x="9790345" y="6218774"/>
            <a:ext cx="2013372" cy="492443"/>
          </a:xfrm>
          <a:prstGeom prst="rect">
            <a:avLst/>
          </a:prstGeom>
          <a:noFill/>
          <a:ln>
            <a:noFill/>
          </a:ln>
        </p:spPr>
        <p:txBody>
          <a:bodyPr anchorCtr="0" anchor="t" bIns="0" lIns="0" spcFirstLastPara="1" rIns="0" wrap="square" tIns="0">
            <a:spAutoFit/>
          </a:bodyPr>
          <a:lstStyle>
            <a:lvl1pPr indent="0" lvl="0"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51" name="Shape 51"/>
        <p:cNvGrpSpPr/>
        <p:nvPr/>
      </p:nvGrpSpPr>
      <p:grpSpPr>
        <a:xfrm>
          <a:off x="0" y="0"/>
          <a:ext cx="0" cy="0"/>
          <a:chOff x="0" y="0"/>
          <a:chExt cx="0" cy="0"/>
        </a:xfrm>
      </p:grpSpPr>
      <p:pic>
        <p:nvPicPr>
          <p:cNvPr id="52" name="Google Shape;52;p14"/>
          <p:cNvPicPr preferRelativeResize="0"/>
          <p:nvPr/>
        </p:nvPicPr>
        <p:blipFill rotWithShape="1">
          <a:blip r:embed="rId2">
            <a:alphaModFix/>
          </a:blip>
          <a:srcRect b="0" l="0" r="0" t="0"/>
          <a:stretch/>
        </p:blipFill>
        <p:spPr>
          <a:xfrm>
            <a:off x="9271001" y="3987799"/>
            <a:ext cx="2920999" cy="2870199"/>
          </a:xfrm>
          <a:prstGeom prst="rect">
            <a:avLst/>
          </a:prstGeom>
          <a:noFill/>
          <a:ln>
            <a:noFill/>
          </a:ln>
        </p:spPr>
      </p:pic>
      <p:sp>
        <p:nvSpPr>
          <p:cNvPr id="53" name="Google Shape;53;p14"/>
          <p:cNvSpPr txBox="1"/>
          <p:nvPr>
            <p:ph type="title"/>
          </p:nvPr>
        </p:nvSpPr>
        <p:spPr>
          <a:xfrm>
            <a:off x="1021079" y="590465"/>
            <a:ext cx="7110307" cy="65665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267">
                <a:solidFill>
                  <a:srgbClr val="1A2835"/>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4"/>
          <p:cNvSpPr txBox="1"/>
          <p:nvPr>
            <p:ph idx="11" type="ftr"/>
          </p:nvPr>
        </p:nvSpPr>
        <p:spPr>
          <a:xfrm>
            <a:off x="4145280" y="6377941"/>
            <a:ext cx="3901440" cy="215444"/>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4"/>
          <p:cNvSpPr txBox="1"/>
          <p:nvPr>
            <p:ph idx="10" type="dt"/>
          </p:nvPr>
        </p:nvSpPr>
        <p:spPr>
          <a:xfrm>
            <a:off x="609600" y="6377941"/>
            <a:ext cx="2804160" cy="2154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2" type="sldNum"/>
          </p:nvPr>
        </p:nvSpPr>
        <p:spPr>
          <a:xfrm>
            <a:off x="9790345" y="6218774"/>
            <a:ext cx="2013372" cy="492443"/>
          </a:xfrm>
          <a:prstGeom prst="rect">
            <a:avLst/>
          </a:prstGeom>
          <a:noFill/>
          <a:ln>
            <a:noFill/>
          </a:ln>
        </p:spPr>
        <p:txBody>
          <a:bodyPr anchorCtr="0" anchor="t" bIns="0" lIns="0" spcFirstLastPara="1" rIns="0" wrap="square" tIns="0">
            <a:spAutoFit/>
          </a:bodyPr>
          <a:lstStyle>
            <a:lvl1pPr indent="0" lvl="0"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7" name="Shape 57"/>
        <p:cNvGrpSpPr/>
        <p:nvPr/>
      </p:nvGrpSpPr>
      <p:grpSpPr>
        <a:xfrm>
          <a:off x="0" y="0"/>
          <a:ext cx="0" cy="0"/>
          <a:chOff x="0" y="0"/>
          <a:chExt cx="0" cy="0"/>
        </a:xfrm>
      </p:grpSpPr>
      <p:sp>
        <p:nvSpPr>
          <p:cNvPr id="58" name="Google Shape;58;p15"/>
          <p:cNvSpPr txBox="1"/>
          <p:nvPr>
            <p:ph idx="11" type="ftr"/>
          </p:nvPr>
        </p:nvSpPr>
        <p:spPr>
          <a:xfrm>
            <a:off x="4145280" y="6377941"/>
            <a:ext cx="3901440" cy="215444"/>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5"/>
          <p:cNvSpPr txBox="1"/>
          <p:nvPr>
            <p:ph idx="10" type="dt"/>
          </p:nvPr>
        </p:nvSpPr>
        <p:spPr>
          <a:xfrm>
            <a:off x="609600" y="6377941"/>
            <a:ext cx="2804160" cy="2154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
          <p:cNvSpPr txBox="1"/>
          <p:nvPr>
            <p:ph idx="12" type="sldNum"/>
          </p:nvPr>
        </p:nvSpPr>
        <p:spPr>
          <a:xfrm>
            <a:off x="9790345" y="6218774"/>
            <a:ext cx="2013372" cy="492443"/>
          </a:xfrm>
          <a:prstGeom prst="rect">
            <a:avLst/>
          </a:prstGeom>
          <a:noFill/>
          <a:ln>
            <a:noFill/>
          </a:ln>
        </p:spPr>
        <p:txBody>
          <a:bodyPr anchorCtr="0" anchor="t" bIns="0" lIns="0" spcFirstLastPara="1" rIns="0" wrap="square" tIns="0">
            <a:spAutoFit/>
          </a:bodyPr>
          <a:lstStyle>
            <a:lvl1pPr indent="0" lvl="0"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8"/>
          <p:cNvPicPr preferRelativeResize="0"/>
          <p:nvPr/>
        </p:nvPicPr>
        <p:blipFill rotWithShape="1">
          <a:blip r:embed="rId1">
            <a:alphaModFix/>
          </a:blip>
          <a:srcRect b="0" l="0" r="0" t="0"/>
          <a:stretch/>
        </p:blipFill>
        <p:spPr>
          <a:xfrm>
            <a:off x="1" y="1"/>
            <a:ext cx="12191999" cy="6857999"/>
          </a:xfrm>
          <a:prstGeom prst="rect">
            <a:avLst/>
          </a:prstGeom>
          <a:noFill/>
          <a:ln>
            <a:noFill/>
          </a:ln>
        </p:spPr>
      </p:pic>
      <p:sp>
        <p:nvSpPr>
          <p:cNvPr id="11" name="Google Shape;11;p8"/>
          <p:cNvSpPr txBox="1"/>
          <p:nvPr>
            <p:ph type="title"/>
          </p:nvPr>
        </p:nvSpPr>
        <p:spPr>
          <a:xfrm>
            <a:off x="1021079" y="590465"/>
            <a:ext cx="7110307" cy="492443"/>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3200" u="none" cap="none" strike="noStrike">
                <a:solidFill>
                  <a:srgbClr val="1A2835"/>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8"/>
          <p:cNvSpPr txBox="1"/>
          <p:nvPr>
            <p:ph idx="1" type="body"/>
          </p:nvPr>
        </p:nvSpPr>
        <p:spPr>
          <a:xfrm>
            <a:off x="1100243" y="1779608"/>
            <a:ext cx="4928447" cy="238527"/>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550" u="none" cap="none" strike="noStrike">
                <a:solidFill>
                  <a:srgbClr val="1A2835"/>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3" name="Google Shape;13;p8"/>
          <p:cNvSpPr txBox="1"/>
          <p:nvPr>
            <p:ph idx="11" type="ftr"/>
          </p:nvPr>
        </p:nvSpPr>
        <p:spPr>
          <a:xfrm>
            <a:off x="4145280" y="6377941"/>
            <a:ext cx="3901440" cy="215444"/>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8"/>
          <p:cNvSpPr txBox="1"/>
          <p:nvPr>
            <p:ph idx="10" type="dt"/>
          </p:nvPr>
        </p:nvSpPr>
        <p:spPr>
          <a:xfrm>
            <a:off x="609600" y="6377941"/>
            <a:ext cx="2804160" cy="215444"/>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8"/>
          <p:cNvSpPr txBox="1"/>
          <p:nvPr>
            <p:ph idx="12" type="sldNum"/>
          </p:nvPr>
        </p:nvSpPr>
        <p:spPr>
          <a:xfrm>
            <a:off x="9790345" y="6218774"/>
            <a:ext cx="2013372" cy="492443"/>
          </a:xfrm>
          <a:prstGeom prst="rect">
            <a:avLst/>
          </a:prstGeom>
          <a:noFill/>
          <a:ln>
            <a:noFill/>
          </a:ln>
        </p:spPr>
        <p:txBody>
          <a:bodyPr anchorCtr="0" anchor="t" bIns="0" lIns="0" spcFirstLastPara="1" rIns="0" wrap="square" tIns="0">
            <a:spAutoFit/>
          </a:bodyPr>
          <a:lstStyle>
            <a:lvl1pPr indent="0" lvl="0" marL="0" marR="0" rtl="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67"/>
              <a:buFont typeface="Arial"/>
              <a:buNone/>
              <a:defRPr b="0" i="0" sz="1467" u="none" cap="none" strike="noStrike">
                <a:solidFill>
                  <a:srgbClr val="1A2835"/>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18.png"/><Relationship Id="rId5" Type="http://schemas.openxmlformats.org/officeDocument/2006/relationships/hyperlink" Target="https://github.com/UVA-MLSys/Big-Data-Systems/tree/main/Team%20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fec.gov/data/receipts/individual-contributions/?two_year_transaction_period=2024&amp;min_date=01%2F01%2F2023&amp;max_date=12%2F31%2F2024" TargetMode="External"/><Relationship Id="rId4" Type="http://schemas.openxmlformats.org/officeDocument/2006/relationships/hyperlink" Target="https://electionlab.mit.edu/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jpg"/><Relationship Id="rId5" Type="http://schemas.openxmlformats.org/officeDocument/2006/relationships/image" Target="../media/image8.png"/><Relationship Id="rId6"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7.png"/><Relationship Id="rId6" Type="http://schemas.openxmlformats.org/officeDocument/2006/relationships/image" Target="../media/image16.png"/><Relationship Id="rId7" Type="http://schemas.openxmlformats.org/officeDocument/2006/relationships/image" Target="../media/image9.png"/><Relationship Id="rId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nvSpPr>
        <p:spPr>
          <a:xfrm>
            <a:off x="3046126" y="4524483"/>
            <a:ext cx="72714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Brook Tarekegn Assefa, Hannah Koizumi, Naomi Ohashi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DS5110 Big Data Systems - Team 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March 26, 2024</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a:off x="0" y="1988689"/>
            <a:ext cx="12192000"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Calibri"/>
                <a:ea typeface="Calibri"/>
                <a:cs typeface="Calibri"/>
                <a:sym typeface="Calibri"/>
              </a:rPr>
              <a:t>Visualization for the Impact of </a:t>
            </a:r>
            <a:endParaRPr b="0" i="0" sz="4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Calibri"/>
                <a:ea typeface="Calibri"/>
                <a:cs typeface="Calibri"/>
                <a:sym typeface="Calibri"/>
              </a:rPr>
              <a:t>Third Political Parties</a:t>
            </a: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Calibri"/>
                <a:ea typeface="Calibri"/>
                <a:cs typeface="Calibri"/>
                <a:sym typeface="Calibri"/>
              </a:rPr>
              <a:t>Project </a:t>
            </a:r>
            <a:endParaRPr b="0" i="0" sz="1400" u="none" cap="none" strike="noStrike">
              <a:solidFill>
                <a:srgbClr val="000000"/>
              </a:solidFill>
              <a:latin typeface="Arial"/>
              <a:ea typeface="Arial"/>
              <a:cs typeface="Arial"/>
              <a:sym typeface="Arial"/>
            </a:endParaRPr>
          </a:p>
        </p:txBody>
      </p:sp>
      <p:sp>
        <p:nvSpPr>
          <p:cNvPr id="67" name="Google Shape;67;p1"/>
          <p:cNvSpPr/>
          <p:nvPr/>
        </p:nvSpPr>
        <p:spPr>
          <a:xfrm>
            <a:off x="11857703" y="5073445"/>
            <a:ext cx="334297" cy="1784555"/>
          </a:xfrm>
          <a:prstGeom prst="rect">
            <a:avLst/>
          </a:prstGeom>
          <a:solidFill>
            <a:srgbClr val="D97A47"/>
          </a:solidFill>
          <a:ln cap="flat" cmpd="sng" w="25400">
            <a:solidFill>
              <a:srgbClr val="D97A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8" name="Google Shape;68;p1"/>
          <p:cNvSpPr/>
          <p:nvPr/>
        </p:nvSpPr>
        <p:spPr>
          <a:xfrm>
            <a:off x="5234473" y="6736702"/>
            <a:ext cx="6957527" cy="121298"/>
          </a:xfrm>
          <a:prstGeom prst="rect">
            <a:avLst/>
          </a:prstGeom>
          <a:solidFill>
            <a:srgbClr val="D97A47"/>
          </a:solidFill>
          <a:ln cap="flat" cmpd="sng" w="25400">
            <a:solidFill>
              <a:srgbClr val="D97A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
          <p:cNvSpPr/>
          <p:nvPr/>
        </p:nvSpPr>
        <p:spPr>
          <a:xfrm>
            <a:off x="0" y="0"/>
            <a:ext cx="334297" cy="1784555"/>
          </a:xfrm>
          <a:prstGeom prst="rect">
            <a:avLst/>
          </a:prstGeom>
          <a:solidFill>
            <a:srgbClr val="D97A47"/>
          </a:solidFill>
          <a:ln cap="flat" cmpd="sng" w="25400">
            <a:solidFill>
              <a:srgbClr val="D97A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 name="Google Shape;70;p1"/>
          <p:cNvSpPr/>
          <p:nvPr/>
        </p:nvSpPr>
        <p:spPr>
          <a:xfrm>
            <a:off x="96416" y="0"/>
            <a:ext cx="6957527" cy="121298"/>
          </a:xfrm>
          <a:prstGeom prst="rect">
            <a:avLst/>
          </a:prstGeom>
          <a:solidFill>
            <a:srgbClr val="D97A47"/>
          </a:solidFill>
          <a:ln cap="flat" cmpd="sng" w="25400">
            <a:solidFill>
              <a:srgbClr val="D97A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University of Virginia - Wikipedia" id="71" name="Google Shape;71;p1"/>
          <p:cNvPicPr preferRelativeResize="0"/>
          <p:nvPr/>
        </p:nvPicPr>
        <p:blipFill rotWithShape="1">
          <a:blip r:embed="rId3">
            <a:alphaModFix amt="5000"/>
          </a:blip>
          <a:srcRect b="0" l="0" r="0" t="0"/>
          <a:stretch/>
        </p:blipFill>
        <p:spPr>
          <a:xfrm>
            <a:off x="2850460" y="615300"/>
            <a:ext cx="6137817" cy="5984059"/>
          </a:xfrm>
          <a:prstGeom prst="rect">
            <a:avLst/>
          </a:prstGeom>
          <a:noFill/>
          <a:ln>
            <a:noFill/>
          </a:ln>
        </p:spPr>
      </p:pic>
      <p:pic>
        <p:nvPicPr>
          <p:cNvPr descr="UVA School of Data Science Launch - YouTube" id="72" name="Google Shape;72;p1"/>
          <p:cNvPicPr preferRelativeResize="0"/>
          <p:nvPr/>
        </p:nvPicPr>
        <p:blipFill rotWithShape="1">
          <a:blip r:embed="rId4">
            <a:alphaModFix/>
          </a:blip>
          <a:srcRect b="47240" l="14273" r="19355" t="40430"/>
          <a:stretch/>
        </p:blipFill>
        <p:spPr>
          <a:xfrm>
            <a:off x="8184552" y="6278762"/>
            <a:ext cx="3673151" cy="383828"/>
          </a:xfrm>
          <a:prstGeom prst="rect">
            <a:avLst/>
          </a:prstGeom>
          <a:solidFill>
            <a:srgbClr val="231C34"/>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2835"/>
        </a:solidFill>
      </p:bgPr>
    </p:bg>
    <p:spTree>
      <p:nvGrpSpPr>
        <p:cNvPr id="150" name="Shape 150"/>
        <p:cNvGrpSpPr/>
        <p:nvPr/>
      </p:nvGrpSpPr>
      <p:grpSpPr>
        <a:xfrm>
          <a:off x="0" y="0"/>
          <a:ext cx="0" cy="0"/>
          <a:chOff x="0" y="0"/>
          <a:chExt cx="0" cy="0"/>
        </a:xfrm>
      </p:grpSpPr>
      <p:sp>
        <p:nvSpPr>
          <p:cNvPr id="151" name="Google Shape;151;g2c0d6afe71f_0_65"/>
          <p:cNvSpPr txBox="1"/>
          <p:nvPr>
            <p:ph type="title"/>
          </p:nvPr>
        </p:nvSpPr>
        <p:spPr>
          <a:xfrm>
            <a:off x="831850" y="1709738"/>
            <a:ext cx="10515600" cy="28527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chemeClr val="dk1"/>
              </a:buClr>
              <a:buSzPts val="6000"/>
              <a:buFont typeface="Calibri"/>
              <a:buNone/>
            </a:pPr>
            <a:r>
              <a:rPr lang="en-US"/>
              <a:t>3. Experiment Process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ce2a3d2773_0_0"/>
          <p:cNvSpPr txBox="1"/>
          <p:nvPr>
            <p:ph type="title"/>
          </p:nvPr>
        </p:nvSpPr>
        <p:spPr>
          <a:xfrm>
            <a:off x="564504" y="590465"/>
            <a:ext cx="7110300" cy="656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AWS Architecture</a:t>
            </a:r>
            <a:endParaRPr/>
          </a:p>
        </p:txBody>
      </p:sp>
      <p:pic>
        <p:nvPicPr>
          <p:cNvPr id="158" name="Google Shape;158;g2ce2a3d2773_0_0"/>
          <p:cNvPicPr preferRelativeResize="0"/>
          <p:nvPr/>
        </p:nvPicPr>
        <p:blipFill rotWithShape="1">
          <a:blip r:embed="rId3">
            <a:alphaModFix/>
          </a:blip>
          <a:srcRect b="17019" l="0" r="0" t="0"/>
          <a:stretch/>
        </p:blipFill>
        <p:spPr>
          <a:xfrm>
            <a:off x="152400" y="1820848"/>
            <a:ext cx="11887200" cy="2899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g2ce2a3d2773_0_24"/>
          <p:cNvPicPr preferRelativeResize="0"/>
          <p:nvPr/>
        </p:nvPicPr>
        <p:blipFill>
          <a:blip r:embed="rId3">
            <a:alphaModFix/>
          </a:blip>
          <a:stretch>
            <a:fillRect/>
          </a:stretch>
        </p:blipFill>
        <p:spPr>
          <a:xfrm>
            <a:off x="152400" y="152400"/>
            <a:ext cx="11887198" cy="60505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2835"/>
        </a:solidFill>
      </p:bgPr>
    </p:bg>
    <p:spTree>
      <p:nvGrpSpPr>
        <p:cNvPr id="168" name="Shape 168"/>
        <p:cNvGrpSpPr/>
        <p:nvPr/>
      </p:nvGrpSpPr>
      <p:grpSpPr>
        <a:xfrm>
          <a:off x="0" y="0"/>
          <a:ext cx="0" cy="0"/>
          <a:chOff x="0" y="0"/>
          <a:chExt cx="0" cy="0"/>
        </a:xfrm>
      </p:grpSpPr>
      <p:sp>
        <p:nvSpPr>
          <p:cNvPr id="169" name="Google Shape;169;g2ce2a3d2773_0_15"/>
          <p:cNvSpPr txBox="1"/>
          <p:nvPr>
            <p:ph type="title"/>
          </p:nvPr>
        </p:nvSpPr>
        <p:spPr>
          <a:xfrm>
            <a:off x="831850" y="1709738"/>
            <a:ext cx="10515600" cy="28527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chemeClr val="dk1"/>
              </a:buClr>
              <a:buSzPts val="6000"/>
              <a:buFont typeface="Calibri"/>
              <a:buNone/>
            </a:pPr>
            <a:r>
              <a:rPr lang="en-US"/>
              <a:t>4</a:t>
            </a:r>
            <a:r>
              <a:rPr lang="en-US"/>
              <a:t>. Results &amp; Conclusion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c0d6afe71f_0_26"/>
          <p:cNvSpPr txBox="1"/>
          <p:nvPr>
            <p:ph type="title"/>
          </p:nvPr>
        </p:nvSpPr>
        <p:spPr>
          <a:xfrm>
            <a:off x="564499" y="590475"/>
            <a:ext cx="8802600" cy="656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Results &amp; Findings</a:t>
            </a:r>
            <a:endParaRPr/>
          </a:p>
        </p:txBody>
      </p:sp>
      <p:sp>
        <p:nvSpPr>
          <p:cNvPr id="175" name="Google Shape;175;g2c0d6afe71f_0_26"/>
          <p:cNvSpPr txBox="1"/>
          <p:nvPr/>
        </p:nvSpPr>
        <p:spPr>
          <a:xfrm>
            <a:off x="564500" y="1500175"/>
            <a:ext cx="9918300" cy="12339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1A2835"/>
              </a:buClr>
              <a:buSzPts val="2400"/>
              <a:buFont typeface="Calibri"/>
              <a:buChar char="●"/>
            </a:pPr>
            <a:r>
              <a:rPr b="1" lang="en-US" sz="2400">
                <a:solidFill>
                  <a:srgbClr val="1A2835"/>
                </a:solidFill>
                <a:latin typeface="Calibri"/>
                <a:ea typeface="Calibri"/>
                <a:cs typeface="Calibri"/>
                <a:sym typeface="Calibri"/>
              </a:rPr>
              <a:t>Third parties in fusion states vs non-fusion states</a:t>
            </a:r>
            <a:r>
              <a:rPr b="0" i="0" lang="en-US" sz="2400" u="none" cap="none" strike="noStrike">
                <a:solidFill>
                  <a:srgbClr val="1A2835"/>
                </a:solidFill>
                <a:latin typeface="Calibri"/>
                <a:ea typeface="Calibri"/>
                <a:cs typeface="Calibri"/>
                <a:sym typeface="Calibri"/>
              </a:rPr>
              <a:t>: </a:t>
            </a:r>
            <a:r>
              <a:rPr lang="en-US" sz="2400">
                <a:solidFill>
                  <a:srgbClr val="1A2835"/>
                </a:solidFill>
                <a:latin typeface="Calibri"/>
                <a:ea typeface="Calibri"/>
                <a:cs typeface="Calibri"/>
                <a:sym typeface="Calibri"/>
              </a:rPr>
              <a:t>Third parties that use fusion voting in NY have a longer lifespan than most other third parties in non-fusion states.</a:t>
            </a:r>
            <a:endParaRPr b="0" i="0" sz="2400" u="none" cap="none" strike="noStrike">
              <a:solidFill>
                <a:srgbClr val="1A2835"/>
              </a:solidFill>
              <a:latin typeface="Calibri"/>
              <a:ea typeface="Calibri"/>
              <a:cs typeface="Calibri"/>
              <a:sym typeface="Calibri"/>
            </a:endParaRPr>
          </a:p>
        </p:txBody>
      </p:sp>
      <p:pic>
        <p:nvPicPr>
          <p:cNvPr id="176" name="Google Shape;176;g2c0d6afe71f_0_26"/>
          <p:cNvPicPr preferRelativeResize="0"/>
          <p:nvPr/>
        </p:nvPicPr>
        <p:blipFill>
          <a:blip r:embed="rId3">
            <a:alphaModFix/>
          </a:blip>
          <a:stretch>
            <a:fillRect/>
          </a:stretch>
        </p:blipFill>
        <p:spPr>
          <a:xfrm>
            <a:off x="6068275" y="2880550"/>
            <a:ext cx="5883976" cy="3611709"/>
          </a:xfrm>
          <a:prstGeom prst="rect">
            <a:avLst/>
          </a:prstGeom>
          <a:noFill/>
          <a:ln>
            <a:noFill/>
          </a:ln>
        </p:spPr>
      </p:pic>
      <p:pic>
        <p:nvPicPr>
          <p:cNvPr id="177" name="Google Shape;177;g2c0d6afe71f_0_26"/>
          <p:cNvPicPr preferRelativeResize="0"/>
          <p:nvPr/>
        </p:nvPicPr>
        <p:blipFill>
          <a:blip r:embed="rId4">
            <a:alphaModFix/>
          </a:blip>
          <a:stretch>
            <a:fillRect/>
          </a:stretch>
        </p:blipFill>
        <p:spPr>
          <a:xfrm>
            <a:off x="255550" y="2880550"/>
            <a:ext cx="5883975" cy="3611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ce2a3d2773_0_36"/>
          <p:cNvSpPr txBox="1"/>
          <p:nvPr>
            <p:ph type="title"/>
          </p:nvPr>
        </p:nvSpPr>
        <p:spPr>
          <a:xfrm>
            <a:off x="564499" y="590475"/>
            <a:ext cx="8802600" cy="656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Results &amp; Findings</a:t>
            </a:r>
            <a:endParaRPr/>
          </a:p>
        </p:txBody>
      </p:sp>
      <p:sp>
        <p:nvSpPr>
          <p:cNvPr id="183" name="Google Shape;183;g2ce2a3d2773_0_36"/>
          <p:cNvSpPr txBox="1"/>
          <p:nvPr/>
        </p:nvSpPr>
        <p:spPr>
          <a:xfrm>
            <a:off x="564500" y="1500175"/>
            <a:ext cx="9918300" cy="45465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1A2835"/>
              </a:buClr>
              <a:buSzPts val="2400"/>
              <a:buFont typeface="Calibri"/>
              <a:buChar char="●"/>
            </a:pPr>
            <a:r>
              <a:rPr b="1" lang="en-US" sz="2400">
                <a:solidFill>
                  <a:srgbClr val="1A2835"/>
                </a:solidFill>
                <a:latin typeface="Calibri"/>
                <a:ea typeface="Calibri"/>
                <a:cs typeface="Calibri"/>
                <a:sym typeface="Calibri"/>
              </a:rPr>
              <a:t>The % of Votes for Third Parties (House Data)</a:t>
            </a:r>
            <a:r>
              <a:rPr b="0" i="0" lang="en-US" sz="2400" u="none" cap="none" strike="noStrike">
                <a:solidFill>
                  <a:srgbClr val="1A2835"/>
                </a:solidFill>
                <a:latin typeface="Calibri"/>
                <a:ea typeface="Calibri"/>
                <a:cs typeface="Calibri"/>
                <a:sym typeface="Calibri"/>
              </a:rPr>
              <a:t>: </a:t>
            </a:r>
            <a:r>
              <a:rPr lang="en-US" sz="2400">
                <a:solidFill>
                  <a:srgbClr val="1A2835"/>
                </a:solidFill>
                <a:latin typeface="Calibri"/>
                <a:ea typeface="Calibri"/>
                <a:cs typeface="Calibri"/>
                <a:sym typeface="Calibri"/>
              </a:rPr>
              <a:t>Third parties that work in both fusion and non-fusion states see significantly less vote share in non-fusion states.</a:t>
            </a:r>
            <a:endParaRPr sz="2400">
              <a:solidFill>
                <a:srgbClr val="1A2835"/>
              </a:solidFill>
              <a:latin typeface="Calibri"/>
              <a:ea typeface="Calibri"/>
              <a:cs typeface="Calibri"/>
              <a:sym typeface="Calibri"/>
            </a:endParaRPr>
          </a:p>
          <a:p>
            <a:pPr indent="-381000" lvl="0" marL="457200" rtl="0" algn="l">
              <a:spcBef>
                <a:spcPts val="0"/>
              </a:spcBef>
              <a:spcAft>
                <a:spcPts val="0"/>
              </a:spcAft>
              <a:buClr>
                <a:srgbClr val="1A2835"/>
              </a:buClr>
              <a:buSzPts val="2400"/>
              <a:buFont typeface="Calibri"/>
              <a:buChar char="●"/>
            </a:pPr>
            <a:r>
              <a:rPr b="1" lang="en-US" sz="2400">
                <a:solidFill>
                  <a:srgbClr val="1A2835"/>
                </a:solidFill>
                <a:latin typeface="Calibri"/>
                <a:ea typeface="Calibri"/>
                <a:cs typeface="Calibri"/>
                <a:sym typeface="Calibri"/>
              </a:rPr>
              <a:t>Small Dollar Support (Funding)</a:t>
            </a:r>
            <a:r>
              <a:rPr lang="en-US" sz="2400">
                <a:solidFill>
                  <a:srgbClr val="1A2835"/>
                </a:solidFill>
                <a:latin typeface="Calibri"/>
                <a:ea typeface="Calibri"/>
                <a:cs typeface="Calibri"/>
                <a:sym typeface="Calibri"/>
              </a:rPr>
              <a:t>: New York, the primary state where fusion voting is used, saw an increased level of small donor donations relative to its population compared to non-fusion states. </a:t>
            </a:r>
            <a:endParaRPr sz="2400">
              <a:solidFill>
                <a:srgbClr val="1A2835"/>
              </a:solidFill>
              <a:latin typeface="Calibri"/>
              <a:ea typeface="Calibri"/>
              <a:cs typeface="Calibri"/>
              <a:sym typeface="Calibri"/>
            </a:endParaRPr>
          </a:p>
          <a:p>
            <a:pPr indent="-381000" lvl="1" marL="914400" rtl="0" algn="l">
              <a:spcBef>
                <a:spcPts val="0"/>
              </a:spcBef>
              <a:spcAft>
                <a:spcPts val="0"/>
              </a:spcAft>
              <a:buClr>
                <a:srgbClr val="1A2835"/>
              </a:buClr>
              <a:buSzPts val="2400"/>
              <a:buFont typeface="Calibri"/>
              <a:buAutoNum type="alphaLcPeriod"/>
            </a:pPr>
            <a:r>
              <a:rPr lang="en-US" sz="2400">
                <a:solidFill>
                  <a:srgbClr val="1A2835"/>
                </a:solidFill>
                <a:latin typeface="Calibri"/>
                <a:ea typeface="Calibri"/>
                <a:cs typeface="Calibri"/>
                <a:sym typeface="Calibri"/>
              </a:rPr>
              <a:t>New York had roughly the same total amount of small donor donations as Pennsylvania, a state with 4 million more people and more electorally competitive. Although these findings cannot be solely attributed to fusion voting (other conditions like campaign finance may be considered), it is an interesting lens into state level differences. </a:t>
            </a:r>
            <a:endParaRPr sz="2400">
              <a:solidFill>
                <a:srgbClr val="1A2835"/>
              </a:solidFill>
              <a:latin typeface="Calibri"/>
              <a:ea typeface="Calibri"/>
              <a:cs typeface="Calibri"/>
              <a:sym typeface="Calibri"/>
            </a:endParaRPr>
          </a:p>
          <a:p>
            <a:pPr indent="0" lvl="0" marL="457200" rtl="0" algn="l">
              <a:spcBef>
                <a:spcPts val="0"/>
              </a:spcBef>
              <a:spcAft>
                <a:spcPts val="0"/>
              </a:spcAft>
              <a:buNone/>
            </a:pPr>
            <a:r>
              <a:t/>
            </a:r>
            <a:endParaRPr sz="2400">
              <a:solidFill>
                <a:srgbClr val="1A2835"/>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ce2a3d2773_0_10"/>
          <p:cNvSpPr txBox="1"/>
          <p:nvPr>
            <p:ph type="title"/>
          </p:nvPr>
        </p:nvSpPr>
        <p:spPr>
          <a:xfrm>
            <a:off x="564499" y="590475"/>
            <a:ext cx="8802600" cy="656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Conclusion: Future Experiments</a:t>
            </a:r>
            <a:endParaRPr/>
          </a:p>
        </p:txBody>
      </p:sp>
      <p:sp>
        <p:nvSpPr>
          <p:cNvPr id="189" name="Google Shape;189;g2ce2a3d2773_0_10"/>
          <p:cNvSpPr txBox="1"/>
          <p:nvPr/>
        </p:nvSpPr>
        <p:spPr>
          <a:xfrm>
            <a:off x="564500" y="1500175"/>
            <a:ext cx="9918300" cy="4099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1A2835"/>
              </a:buClr>
              <a:buSzPts val="2400"/>
              <a:buFont typeface="Calibri"/>
              <a:buChar char="●"/>
            </a:pPr>
            <a:r>
              <a:rPr b="1" lang="en-US" sz="2400">
                <a:solidFill>
                  <a:srgbClr val="1A2835"/>
                </a:solidFill>
                <a:latin typeface="Calibri"/>
                <a:ea typeface="Calibri"/>
                <a:cs typeface="Calibri"/>
                <a:sym typeface="Calibri"/>
              </a:rPr>
              <a:t>Layer the features and filters for a deeper analysis</a:t>
            </a:r>
            <a:r>
              <a:rPr b="0" i="0" lang="en-US" sz="2400" u="none" cap="none" strike="noStrike">
                <a:solidFill>
                  <a:srgbClr val="1A2835"/>
                </a:solidFill>
                <a:latin typeface="Calibri"/>
                <a:ea typeface="Calibri"/>
                <a:cs typeface="Calibri"/>
                <a:sym typeface="Calibri"/>
              </a:rPr>
              <a:t>: </a:t>
            </a:r>
            <a:r>
              <a:rPr lang="en-US" sz="2400">
                <a:solidFill>
                  <a:srgbClr val="1A2835"/>
                </a:solidFill>
                <a:latin typeface="Calibri"/>
                <a:ea typeface="Calibri"/>
                <a:cs typeface="Calibri"/>
                <a:sym typeface="Calibri"/>
              </a:rPr>
              <a:t>For example, it would be interesting to see dollars donated by a specific party in a specific state or votes per party in each state. </a:t>
            </a:r>
            <a:endParaRPr b="0" i="0" sz="2400" u="none" cap="none" strike="noStrike">
              <a:solidFill>
                <a:srgbClr val="1A2835"/>
              </a:solidFill>
              <a:latin typeface="Calibri"/>
              <a:ea typeface="Calibri"/>
              <a:cs typeface="Calibri"/>
              <a:sym typeface="Calibri"/>
            </a:endParaRPr>
          </a:p>
          <a:p>
            <a:pPr indent="-381000" lvl="0" marL="457200" marR="0" rtl="0" algn="l">
              <a:lnSpc>
                <a:spcPct val="100000"/>
              </a:lnSpc>
              <a:spcBef>
                <a:spcPts val="1000"/>
              </a:spcBef>
              <a:spcAft>
                <a:spcPts val="0"/>
              </a:spcAft>
              <a:buClr>
                <a:srgbClr val="1A2835"/>
              </a:buClr>
              <a:buSzPts val="2400"/>
              <a:buFont typeface="Calibri"/>
              <a:buChar char="●"/>
            </a:pPr>
            <a:r>
              <a:rPr b="1" lang="en-US" sz="2400">
                <a:solidFill>
                  <a:srgbClr val="1A2835"/>
                </a:solidFill>
                <a:latin typeface="Calibri"/>
                <a:ea typeface="Calibri"/>
                <a:cs typeface="Calibri"/>
                <a:sym typeface="Calibri"/>
              </a:rPr>
              <a:t>Ability to download data from the visualization</a:t>
            </a:r>
            <a:r>
              <a:rPr lang="en-US" sz="2400">
                <a:solidFill>
                  <a:srgbClr val="1A2835"/>
                </a:solidFill>
                <a:latin typeface="Calibri"/>
                <a:ea typeface="Calibri"/>
                <a:cs typeface="Calibri"/>
                <a:sym typeface="Calibri"/>
              </a:rPr>
              <a:t>: After choosing a specific year and party, being able to download that small segment of data. </a:t>
            </a:r>
            <a:endParaRPr sz="2400">
              <a:solidFill>
                <a:srgbClr val="1A2835"/>
              </a:solidFill>
              <a:latin typeface="Calibri"/>
              <a:ea typeface="Calibri"/>
              <a:cs typeface="Calibri"/>
              <a:sym typeface="Calibri"/>
            </a:endParaRPr>
          </a:p>
          <a:p>
            <a:pPr indent="-381000" lvl="0" marL="457200" marR="0" rtl="0" algn="l">
              <a:lnSpc>
                <a:spcPct val="100000"/>
              </a:lnSpc>
              <a:spcBef>
                <a:spcPts val="1000"/>
              </a:spcBef>
              <a:spcAft>
                <a:spcPts val="1000"/>
              </a:spcAft>
              <a:buClr>
                <a:srgbClr val="1A2835"/>
              </a:buClr>
              <a:buSzPts val="2400"/>
              <a:buFont typeface="Calibri"/>
              <a:buChar char="●"/>
            </a:pPr>
            <a:r>
              <a:rPr b="1" lang="en-US" sz="2400">
                <a:solidFill>
                  <a:srgbClr val="1A2835"/>
                </a:solidFill>
                <a:latin typeface="Calibri"/>
                <a:ea typeface="Calibri"/>
                <a:cs typeface="Calibri"/>
                <a:sym typeface="Calibri"/>
              </a:rPr>
              <a:t>Connect policies passed to third party activity: </a:t>
            </a:r>
            <a:r>
              <a:rPr lang="en-US" sz="2400">
                <a:solidFill>
                  <a:srgbClr val="1A2835"/>
                </a:solidFill>
                <a:latin typeface="Calibri"/>
                <a:ea typeface="Calibri"/>
                <a:cs typeface="Calibri"/>
                <a:sym typeface="Calibri"/>
              </a:rPr>
              <a:t>The impact of third parties could also be measured by looking at legislative effectiveness in states with and without fusion. </a:t>
            </a:r>
            <a:endParaRPr sz="2400">
              <a:solidFill>
                <a:srgbClr val="1A2835"/>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ce2a3d2773_0_19"/>
          <p:cNvSpPr txBox="1"/>
          <p:nvPr>
            <p:ph type="title"/>
          </p:nvPr>
        </p:nvSpPr>
        <p:spPr>
          <a:xfrm>
            <a:off x="564499" y="590475"/>
            <a:ext cx="8802600" cy="656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Conclusion: Benefits of the Analysis</a:t>
            </a:r>
            <a:endParaRPr/>
          </a:p>
        </p:txBody>
      </p:sp>
      <p:sp>
        <p:nvSpPr>
          <p:cNvPr id="195" name="Google Shape;195;g2ce2a3d2773_0_19"/>
          <p:cNvSpPr txBox="1"/>
          <p:nvPr/>
        </p:nvSpPr>
        <p:spPr>
          <a:xfrm>
            <a:off x="564500" y="1500175"/>
            <a:ext cx="9918300" cy="4099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1A2835"/>
              </a:buClr>
              <a:buSzPts val="2400"/>
              <a:buFont typeface="Calibri"/>
              <a:buChar char="●"/>
            </a:pPr>
            <a:r>
              <a:rPr b="1" i="0" lang="en-US" sz="2400" u="none" cap="none" strike="noStrike">
                <a:solidFill>
                  <a:srgbClr val="1A2835"/>
                </a:solidFill>
                <a:latin typeface="Calibri"/>
                <a:ea typeface="Calibri"/>
                <a:cs typeface="Calibri"/>
                <a:sym typeface="Calibri"/>
              </a:rPr>
              <a:t>Innovative Issue Area</a:t>
            </a:r>
            <a:r>
              <a:rPr b="0" i="0" lang="en-US" sz="2400" u="none" cap="none" strike="noStrike">
                <a:solidFill>
                  <a:srgbClr val="1A2835"/>
                </a:solidFill>
                <a:latin typeface="Calibri"/>
                <a:ea typeface="Calibri"/>
                <a:cs typeface="Calibri"/>
                <a:sym typeface="Calibri"/>
              </a:rPr>
              <a:t>: Political scientists have studied third parties, but they have not considered the effect of fusion voting after the 1900s in the United States on third parties.</a:t>
            </a:r>
            <a:endParaRPr b="0" i="0" sz="2400" u="none" cap="none" strike="noStrike">
              <a:solidFill>
                <a:srgbClr val="1A2835"/>
              </a:solidFill>
              <a:latin typeface="Calibri"/>
              <a:ea typeface="Calibri"/>
              <a:cs typeface="Calibri"/>
              <a:sym typeface="Calibri"/>
            </a:endParaRPr>
          </a:p>
          <a:p>
            <a:pPr indent="-381000" lvl="0" marL="457200" marR="0" rtl="0" algn="l">
              <a:lnSpc>
                <a:spcPct val="100000"/>
              </a:lnSpc>
              <a:spcBef>
                <a:spcPts val="1000"/>
              </a:spcBef>
              <a:spcAft>
                <a:spcPts val="0"/>
              </a:spcAft>
              <a:buClr>
                <a:srgbClr val="1A2835"/>
              </a:buClr>
              <a:buSzPts val="2400"/>
              <a:buFont typeface="Calibri"/>
              <a:buChar char="●"/>
            </a:pPr>
            <a:r>
              <a:rPr b="1" i="0" lang="en-US" sz="2400" u="none" cap="none" strike="noStrike">
                <a:solidFill>
                  <a:srgbClr val="1A2835"/>
                </a:solidFill>
                <a:latin typeface="Calibri"/>
                <a:ea typeface="Calibri"/>
                <a:cs typeface="Calibri"/>
                <a:sym typeface="Calibri"/>
              </a:rPr>
              <a:t>Audience</a:t>
            </a:r>
            <a:r>
              <a:rPr b="0" i="0" lang="en-US" sz="2400" u="none" cap="none" strike="noStrike">
                <a:solidFill>
                  <a:srgbClr val="1A2835"/>
                </a:solidFill>
                <a:latin typeface="Calibri"/>
                <a:ea typeface="Calibri"/>
                <a:cs typeface="Calibri"/>
                <a:sym typeface="Calibri"/>
              </a:rPr>
              <a:t>: This analysis has not been done on a national scale, and the audience will be political pundits, funders, reporters, academics, and operatives interested in electoral reform.</a:t>
            </a:r>
            <a:endParaRPr b="0" i="0" sz="2400" u="none" cap="none" strike="noStrike">
              <a:solidFill>
                <a:srgbClr val="1A2835"/>
              </a:solidFill>
              <a:latin typeface="Calibri"/>
              <a:ea typeface="Calibri"/>
              <a:cs typeface="Calibri"/>
              <a:sym typeface="Calibri"/>
            </a:endParaRPr>
          </a:p>
          <a:p>
            <a:pPr indent="-381000" lvl="0" marL="457200" marR="0" rtl="0" algn="l">
              <a:lnSpc>
                <a:spcPct val="100000"/>
              </a:lnSpc>
              <a:spcBef>
                <a:spcPts val="1000"/>
              </a:spcBef>
              <a:spcAft>
                <a:spcPts val="0"/>
              </a:spcAft>
              <a:buClr>
                <a:srgbClr val="1A2835"/>
              </a:buClr>
              <a:buSzPts val="2400"/>
              <a:buFont typeface="Calibri"/>
              <a:buChar char="●"/>
            </a:pPr>
            <a:r>
              <a:rPr b="1" i="0" lang="en-US" sz="2400" u="none" cap="none" strike="noStrike">
                <a:solidFill>
                  <a:srgbClr val="1A2835"/>
                </a:solidFill>
                <a:latin typeface="Calibri"/>
                <a:ea typeface="Calibri"/>
                <a:cs typeface="Calibri"/>
                <a:sym typeface="Calibri"/>
              </a:rPr>
              <a:t>Specifications</a:t>
            </a:r>
            <a:r>
              <a:rPr b="0" i="0" lang="en-US" sz="2400" u="none" cap="none" strike="noStrike">
                <a:solidFill>
                  <a:srgbClr val="1A2835"/>
                </a:solidFill>
                <a:latin typeface="Calibri"/>
                <a:ea typeface="Calibri"/>
                <a:cs typeface="Calibri"/>
                <a:sym typeface="Calibri"/>
              </a:rPr>
              <a:t>: Audience members typically do not have an analytical background so visualization is the most persuasive tool. </a:t>
            </a:r>
            <a:endParaRPr b="0" i="0" sz="2400" u="none" cap="none" strike="noStrike">
              <a:solidFill>
                <a:srgbClr val="1A2835"/>
              </a:solidFill>
              <a:latin typeface="Calibri"/>
              <a:ea typeface="Calibri"/>
              <a:cs typeface="Calibri"/>
              <a:sym typeface="Calibri"/>
            </a:endParaRPr>
          </a:p>
          <a:p>
            <a:pPr indent="-381000" lvl="0" marL="457200" marR="0" rtl="0" algn="l">
              <a:lnSpc>
                <a:spcPct val="100000"/>
              </a:lnSpc>
              <a:spcBef>
                <a:spcPts val="1000"/>
              </a:spcBef>
              <a:spcAft>
                <a:spcPts val="1000"/>
              </a:spcAft>
              <a:buClr>
                <a:srgbClr val="1A2835"/>
              </a:buClr>
              <a:buSzPts val="2400"/>
              <a:buFont typeface="Calibri"/>
              <a:buChar char="●"/>
            </a:pPr>
            <a:r>
              <a:rPr b="1" i="0" lang="en-US" sz="2400" u="none" cap="none" strike="noStrike">
                <a:solidFill>
                  <a:srgbClr val="1A2835"/>
                </a:solidFill>
                <a:latin typeface="Calibri"/>
                <a:ea typeface="Calibri"/>
                <a:cs typeface="Calibri"/>
                <a:sym typeface="Calibri"/>
                <a:extLst>
                  <a:ext uri="http://customooxmlschemas.google.com/">
                    <go:slidesCustomData xmlns:go="http://customooxmlschemas.google.com/" textRoundtripDataId="0"/>
                  </a:ext>
                </a:extLst>
              </a:rPr>
              <a:t>Deliverables</a:t>
            </a:r>
            <a:r>
              <a:rPr b="0" i="0" lang="en-US" sz="2400" u="none" cap="none" strike="noStrike">
                <a:solidFill>
                  <a:srgbClr val="1A2835"/>
                </a:solidFill>
                <a:latin typeface="Calibri"/>
                <a:ea typeface="Calibri"/>
                <a:cs typeface="Calibri"/>
                <a:sym typeface="Calibri"/>
              </a:rPr>
              <a:t>: three types of visualizations – 1) time-series visualization,    2) state-by-state visualization, 3) third party comparison visualization</a:t>
            </a:r>
            <a:endParaRPr b="0" i="0" sz="2400" u="none" cap="none" strike="noStrike">
              <a:solidFill>
                <a:srgbClr val="1A2835"/>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ce2a3d2773_3_0"/>
          <p:cNvSpPr txBox="1"/>
          <p:nvPr>
            <p:ph type="title"/>
          </p:nvPr>
        </p:nvSpPr>
        <p:spPr>
          <a:xfrm>
            <a:off x="1021079" y="590465"/>
            <a:ext cx="7110300" cy="656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Project Management</a:t>
            </a:r>
            <a:endParaRPr/>
          </a:p>
        </p:txBody>
      </p:sp>
      <p:sp>
        <p:nvSpPr>
          <p:cNvPr id="202" name="Google Shape;202;g2ce2a3d2773_3_0"/>
          <p:cNvSpPr txBox="1"/>
          <p:nvPr>
            <p:ph idx="1" type="body"/>
          </p:nvPr>
        </p:nvSpPr>
        <p:spPr>
          <a:xfrm>
            <a:off x="1021068" y="1247183"/>
            <a:ext cx="4928400" cy="318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GitHub Project</a:t>
            </a:r>
            <a:endParaRPr/>
          </a:p>
        </p:txBody>
      </p:sp>
      <p:pic>
        <p:nvPicPr>
          <p:cNvPr id="203" name="Google Shape;203;g2ce2a3d2773_3_0"/>
          <p:cNvPicPr preferRelativeResize="0"/>
          <p:nvPr/>
        </p:nvPicPr>
        <p:blipFill>
          <a:blip r:embed="rId3">
            <a:alphaModFix/>
          </a:blip>
          <a:stretch>
            <a:fillRect/>
          </a:stretch>
        </p:blipFill>
        <p:spPr>
          <a:xfrm>
            <a:off x="3425426" y="1399581"/>
            <a:ext cx="8614174" cy="3147050"/>
          </a:xfrm>
          <a:prstGeom prst="rect">
            <a:avLst/>
          </a:prstGeom>
          <a:noFill/>
          <a:ln>
            <a:noFill/>
          </a:ln>
        </p:spPr>
      </p:pic>
      <p:pic>
        <p:nvPicPr>
          <p:cNvPr id="204" name="Google Shape;204;g2ce2a3d2773_3_0"/>
          <p:cNvPicPr preferRelativeResize="0"/>
          <p:nvPr/>
        </p:nvPicPr>
        <p:blipFill>
          <a:blip r:embed="rId4">
            <a:alphaModFix/>
          </a:blip>
          <a:stretch>
            <a:fillRect/>
          </a:stretch>
        </p:blipFill>
        <p:spPr>
          <a:xfrm>
            <a:off x="227975" y="2282225"/>
            <a:ext cx="6431750" cy="3836900"/>
          </a:xfrm>
          <a:prstGeom prst="rect">
            <a:avLst/>
          </a:prstGeom>
          <a:noFill/>
          <a:ln>
            <a:noFill/>
          </a:ln>
        </p:spPr>
      </p:pic>
      <p:sp>
        <p:nvSpPr>
          <p:cNvPr id="205" name="Google Shape;205;g2ce2a3d2773_3_0"/>
          <p:cNvSpPr txBox="1"/>
          <p:nvPr/>
        </p:nvSpPr>
        <p:spPr>
          <a:xfrm>
            <a:off x="7165450" y="5003825"/>
            <a:ext cx="4663500" cy="9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50">
                <a:solidFill>
                  <a:srgbClr val="1A2835"/>
                </a:solidFill>
                <a:latin typeface="Calibri"/>
                <a:ea typeface="Calibri"/>
                <a:cs typeface="Calibri"/>
                <a:sym typeface="Calibri"/>
              </a:rPr>
              <a:t>Team 8 GitHub:</a:t>
            </a:r>
            <a:endParaRPr sz="1550">
              <a:solidFill>
                <a:srgbClr val="1A2835"/>
              </a:solidFill>
              <a:latin typeface="Calibri"/>
              <a:ea typeface="Calibri"/>
              <a:cs typeface="Calibri"/>
              <a:sym typeface="Calibri"/>
            </a:endParaRPr>
          </a:p>
          <a:p>
            <a:pPr indent="0" lvl="0" marL="0" rtl="0" algn="l">
              <a:spcBef>
                <a:spcPts val="0"/>
              </a:spcBef>
              <a:spcAft>
                <a:spcPts val="0"/>
              </a:spcAft>
              <a:buNone/>
            </a:pPr>
            <a:r>
              <a:rPr lang="en-US" sz="1550" u="sng">
                <a:solidFill>
                  <a:schemeClr val="hlink"/>
                </a:solidFill>
                <a:latin typeface="Calibri"/>
                <a:ea typeface="Calibri"/>
                <a:cs typeface="Calibri"/>
                <a:sym typeface="Calibri"/>
                <a:hlinkClick r:id="rId5"/>
              </a:rPr>
              <a:t>https://github.com/UVA-MLSys/Big-Data-Systems/tree/main/Team%208</a:t>
            </a:r>
            <a:r>
              <a:rPr lang="en-US" sz="1550">
                <a:solidFill>
                  <a:srgbClr val="1A2835"/>
                </a:solidFill>
                <a:latin typeface="Calibri"/>
                <a:ea typeface="Calibri"/>
                <a:cs typeface="Calibri"/>
                <a:sym typeface="Calibri"/>
              </a:rPr>
              <a:t> </a:t>
            </a:r>
            <a:endParaRPr sz="1550">
              <a:solidFill>
                <a:srgbClr val="1A2835"/>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c24125651e_0_0"/>
          <p:cNvSpPr txBox="1"/>
          <p:nvPr>
            <p:ph type="title"/>
          </p:nvPr>
        </p:nvSpPr>
        <p:spPr>
          <a:xfrm>
            <a:off x="1021079" y="590465"/>
            <a:ext cx="7110300" cy="656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References</a:t>
            </a:r>
            <a:endParaRPr/>
          </a:p>
        </p:txBody>
      </p:sp>
      <p:sp>
        <p:nvSpPr>
          <p:cNvPr id="212" name="Google Shape;212;g2c24125651e_0_0"/>
          <p:cNvSpPr txBox="1"/>
          <p:nvPr>
            <p:ph idx="1" type="body"/>
          </p:nvPr>
        </p:nvSpPr>
        <p:spPr>
          <a:xfrm>
            <a:off x="1100250" y="1703400"/>
            <a:ext cx="10033200" cy="3499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MIT Election Data and Science Lab, 2017, "U.S. House 1976–2022", https://doi.org/10.7910/DVN/IG0UN2, Harvard Dataverse, V13, UNF:6:Ky5FkettbvohjTSN/IVldA== [fileUNF]</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Money Spent &amp; Individual Contributions to Candidates: FEC Data (U.S. House, 1976-2022), </a:t>
            </a:r>
            <a:r>
              <a:rPr lang="en-US" u="sng">
                <a:solidFill>
                  <a:schemeClr val="hlink"/>
                </a:solidFill>
                <a:hlinkClick r:id="rId3"/>
              </a:rPr>
              <a:t>https://www.fec.gov/data/receipts/individual-contributions/?two_year_transaction_period=2024&amp;min_date=01%2F01%2F2023&amp;max_date=12%2F31%2F2024</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Election Outcome &amp; Total Votes: MIT Data (U.S. House, 2008-2022),</a:t>
            </a:r>
            <a:endParaRPr/>
          </a:p>
          <a:p>
            <a:pPr indent="0" lvl="0" marL="0" rtl="0" algn="l">
              <a:lnSpc>
                <a:spcPct val="100000"/>
              </a:lnSpc>
              <a:spcBef>
                <a:spcPts val="0"/>
              </a:spcBef>
              <a:spcAft>
                <a:spcPts val="0"/>
              </a:spcAft>
              <a:buSzPts val="1400"/>
              <a:buNone/>
            </a:pPr>
            <a:r>
              <a:rPr lang="en-US" u="sng">
                <a:solidFill>
                  <a:schemeClr val="hlink"/>
                </a:solidFill>
                <a:hlinkClick r:id="rId4"/>
              </a:rPr>
              <a:t>https://electionlab.mit.edu/data</a:t>
            </a:r>
            <a:r>
              <a:rPr lang="en-US"/>
              <a:t> </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1021079" y="590465"/>
            <a:ext cx="7110307" cy="65665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Agenda</a:t>
            </a:r>
            <a:endParaRPr/>
          </a:p>
        </p:txBody>
      </p:sp>
      <p:sp>
        <p:nvSpPr>
          <p:cNvPr id="78" name="Google Shape;78;p3"/>
          <p:cNvSpPr txBox="1"/>
          <p:nvPr>
            <p:ph idx="1" type="body"/>
          </p:nvPr>
        </p:nvSpPr>
        <p:spPr>
          <a:xfrm>
            <a:off x="1100251" y="1779600"/>
            <a:ext cx="5602800" cy="2678400"/>
          </a:xfrm>
          <a:prstGeom prst="rect">
            <a:avLst/>
          </a:prstGeom>
          <a:noFill/>
          <a:ln>
            <a:noFill/>
          </a:ln>
        </p:spPr>
        <p:txBody>
          <a:bodyPr anchorCtr="0" anchor="t" bIns="0" lIns="0" spcFirstLastPara="1" rIns="0" wrap="square" tIns="0">
            <a:spAutoFit/>
          </a:bodyPr>
          <a:lstStyle/>
          <a:p>
            <a:pPr indent="-565150" lvl="0" marL="565150" rtl="0" algn="l">
              <a:lnSpc>
                <a:spcPct val="100000"/>
              </a:lnSpc>
              <a:spcBef>
                <a:spcPts val="0"/>
              </a:spcBef>
              <a:spcAft>
                <a:spcPts val="0"/>
              </a:spcAft>
              <a:buClr>
                <a:srgbClr val="1A2835"/>
              </a:buClr>
              <a:buSzPts val="2900"/>
              <a:buFont typeface="Calibri"/>
              <a:buAutoNum type="arabicPeriod"/>
            </a:pPr>
            <a:r>
              <a:rPr lang="en-US" sz="2900"/>
              <a:t>Project Team</a:t>
            </a:r>
            <a:endParaRPr sz="2900"/>
          </a:p>
          <a:p>
            <a:pPr indent="-565150" lvl="0" marL="565150" rtl="0" algn="l">
              <a:lnSpc>
                <a:spcPct val="100000"/>
              </a:lnSpc>
              <a:spcBef>
                <a:spcPts val="0"/>
              </a:spcBef>
              <a:spcAft>
                <a:spcPts val="0"/>
              </a:spcAft>
              <a:buClr>
                <a:srgbClr val="1A2835"/>
              </a:buClr>
              <a:buSzPts val="2900"/>
              <a:buFont typeface="Calibri"/>
              <a:buAutoNum type="arabicPeriod"/>
            </a:pPr>
            <a:r>
              <a:rPr lang="en-US" sz="2900"/>
              <a:t>Project Proposal</a:t>
            </a:r>
            <a:endParaRPr sz="2900">
              <a:solidFill>
                <a:schemeClr val="dk1"/>
              </a:solidFill>
            </a:endParaRPr>
          </a:p>
          <a:p>
            <a:pPr indent="-565150" lvl="0" marL="565150" rtl="0" algn="l">
              <a:lnSpc>
                <a:spcPct val="100000"/>
              </a:lnSpc>
              <a:spcBef>
                <a:spcPts val="0"/>
              </a:spcBef>
              <a:spcAft>
                <a:spcPts val="0"/>
              </a:spcAft>
              <a:buClr>
                <a:schemeClr val="dk1"/>
              </a:buClr>
              <a:buSzPts val="2900"/>
              <a:buFont typeface="Calibri"/>
              <a:buAutoNum type="arabicPeriod"/>
            </a:pPr>
            <a:r>
              <a:rPr lang="en-US" sz="2900">
                <a:solidFill>
                  <a:schemeClr val="dk1"/>
                </a:solidFill>
              </a:rPr>
              <a:t>Data</a:t>
            </a:r>
            <a:endParaRPr sz="2900">
              <a:solidFill>
                <a:schemeClr val="dk1"/>
              </a:solidFill>
            </a:endParaRPr>
          </a:p>
          <a:p>
            <a:pPr indent="-565150" lvl="0" marL="565150" rtl="0" algn="l">
              <a:lnSpc>
                <a:spcPct val="100000"/>
              </a:lnSpc>
              <a:spcBef>
                <a:spcPts val="0"/>
              </a:spcBef>
              <a:spcAft>
                <a:spcPts val="0"/>
              </a:spcAft>
              <a:buClr>
                <a:schemeClr val="dk1"/>
              </a:buClr>
              <a:buSzPts val="2900"/>
              <a:buFont typeface="Calibri"/>
              <a:buAutoNum type="arabicPeriod"/>
            </a:pPr>
            <a:r>
              <a:rPr lang="en-US" sz="2900">
                <a:solidFill>
                  <a:schemeClr val="dk1"/>
                </a:solidFill>
              </a:rPr>
              <a:t>Methods &amp; Improvements</a:t>
            </a:r>
            <a:endParaRPr sz="2900">
              <a:solidFill>
                <a:schemeClr val="dk1"/>
              </a:solidFill>
            </a:endParaRPr>
          </a:p>
          <a:p>
            <a:pPr indent="-565150" lvl="0" marL="565150" rtl="0" algn="l">
              <a:lnSpc>
                <a:spcPct val="100000"/>
              </a:lnSpc>
              <a:spcBef>
                <a:spcPts val="0"/>
              </a:spcBef>
              <a:spcAft>
                <a:spcPts val="0"/>
              </a:spcAft>
              <a:buClr>
                <a:schemeClr val="dk1"/>
              </a:buClr>
              <a:buSzPts val="2900"/>
              <a:buAutoNum type="arabicPeriod"/>
            </a:pPr>
            <a:r>
              <a:rPr lang="en-US" sz="2900">
                <a:solidFill>
                  <a:schemeClr val="dk1"/>
                </a:solidFill>
              </a:rPr>
              <a:t>Results</a:t>
            </a:r>
            <a:endParaRPr sz="2900">
              <a:solidFill>
                <a:schemeClr val="dk1"/>
              </a:solidFill>
            </a:endParaRPr>
          </a:p>
          <a:p>
            <a:pPr indent="-565150" lvl="0" marL="565150" rtl="0" algn="l">
              <a:lnSpc>
                <a:spcPct val="100000"/>
              </a:lnSpc>
              <a:spcBef>
                <a:spcPts val="0"/>
              </a:spcBef>
              <a:spcAft>
                <a:spcPts val="0"/>
              </a:spcAft>
              <a:buClr>
                <a:schemeClr val="dk1"/>
              </a:buClr>
              <a:buSzPts val="2900"/>
              <a:buAutoNum type="arabicPeriod"/>
            </a:pPr>
            <a:r>
              <a:rPr lang="en-US" sz="2900">
                <a:solidFill>
                  <a:schemeClr val="dk1"/>
                </a:solidFill>
              </a:rPr>
              <a:t>Conclusion &amp; Future Experiments</a:t>
            </a:r>
            <a:endParaRPr sz="29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txBox="1"/>
          <p:nvPr>
            <p:ph idx="1" type="body"/>
          </p:nvPr>
        </p:nvSpPr>
        <p:spPr>
          <a:xfrm>
            <a:off x="485275" y="3534675"/>
            <a:ext cx="3577500" cy="16110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b="1" lang="en-US" sz="2800"/>
              <a:t>Brook Tarekegn Assefa</a:t>
            </a:r>
            <a:endParaRPr b="1" sz="2800"/>
          </a:p>
          <a:p>
            <a:pPr indent="0" lvl="0" marL="0" rtl="0" algn="ctr">
              <a:lnSpc>
                <a:spcPct val="100000"/>
              </a:lnSpc>
              <a:spcBef>
                <a:spcPts val="0"/>
              </a:spcBef>
              <a:spcAft>
                <a:spcPts val="0"/>
              </a:spcAft>
              <a:buSzPts val="1400"/>
              <a:buNone/>
            </a:pPr>
            <a:r>
              <a:rPr lang="en-US" sz="2800"/>
              <a:t>Coding Manager</a:t>
            </a:r>
            <a:endParaRPr sz="2800"/>
          </a:p>
          <a:p>
            <a:pPr indent="0" lvl="0" marL="0" rtl="0" algn="ctr">
              <a:lnSpc>
                <a:spcPct val="100000"/>
              </a:lnSpc>
              <a:spcBef>
                <a:spcPts val="0"/>
              </a:spcBef>
              <a:spcAft>
                <a:spcPts val="0"/>
              </a:spcAft>
              <a:buSzPts val="1400"/>
              <a:buNone/>
            </a:pPr>
            <a:r>
              <a:rPr lang="en-US" sz="2800"/>
              <a:t>Project Support</a:t>
            </a:r>
            <a:endParaRPr sz="2800"/>
          </a:p>
          <a:p>
            <a:pPr indent="0" lvl="0" marL="0" rtl="0" algn="ctr">
              <a:lnSpc>
                <a:spcPct val="100000"/>
              </a:lnSpc>
              <a:spcBef>
                <a:spcPts val="0"/>
              </a:spcBef>
              <a:spcAft>
                <a:spcPts val="0"/>
              </a:spcAft>
              <a:buSzPts val="1400"/>
              <a:buNone/>
            </a:pPr>
            <a:r>
              <a:t/>
            </a:r>
            <a:endParaRPr/>
          </a:p>
        </p:txBody>
      </p:sp>
      <p:sp>
        <p:nvSpPr>
          <p:cNvPr id="84" name="Google Shape;84;p2"/>
          <p:cNvSpPr txBox="1"/>
          <p:nvPr/>
        </p:nvSpPr>
        <p:spPr>
          <a:xfrm>
            <a:off x="1" y="6200774"/>
            <a:ext cx="12191999" cy="657225"/>
          </a:xfrm>
          <a:prstGeom prst="rect">
            <a:avLst/>
          </a:prstGeom>
          <a:solidFill>
            <a:srgbClr val="231C3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UVA School of Data Science Launch - YouTube" id="85" name="Google Shape;85;p2"/>
          <p:cNvPicPr preferRelativeResize="0"/>
          <p:nvPr/>
        </p:nvPicPr>
        <p:blipFill rotWithShape="1">
          <a:blip r:embed="rId3">
            <a:alphaModFix/>
          </a:blip>
          <a:srcRect b="47240" l="14273" r="19355" t="40430"/>
          <a:stretch/>
        </p:blipFill>
        <p:spPr>
          <a:xfrm>
            <a:off x="8518849" y="6279505"/>
            <a:ext cx="3673151" cy="383828"/>
          </a:xfrm>
          <a:prstGeom prst="rect">
            <a:avLst/>
          </a:prstGeom>
          <a:noFill/>
          <a:ln>
            <a:noFill/>
          </a:ln>
        </p:spPr>
      </p:pic>
      <p:sp>
        <p:nvSpPr>
          <p:cNvPr id="86" name="Google Shape;86;p2"/>
          <p:cNvSpPr txBox="1"/>
          <p:nvPr>
            <p:ph idx="1" type="body"/>
          </p:nvPr>
        </p:nvSpPr>
        <p:spPr>
          <a:xfrm>
            <a:off x="4425413" y="3534675"/>
            <a:ext cx="3577500" cy="20421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b="1" lang="en-US" sz="2800"/>
              <a:t>Hannah Koizumi</a:t>
            </a:r>
            <a:endParaRPr b="1" sz="2800"/>
          </a:p>
          <a:p>
            <a:pPr indent="0" lvl="0" marL="0" rtl="0" algn="ctr">
              <a:lnSpc>
                <a:spcPct val="100000"/>
              </a:lnSpc>
              <a:spcBef>
                <a:spcPts val="0"/>
              </a:spcBef>
              <a:spcAft>
                <a:spcPts val="0"/>
              </a:spcAft>
              <a:buSzPts val="1400"/>
              <a:buNone/>
            </a:pPr>
            <a:r>
              <a:rPr lang="en-US" sz="2800"/>
              <a:t>Materials Manager</a:t>
            </a:r>
            <a:endParaRPr sz="2800"/>
          </a:p>
          <a:p>
            <a:pPr indent="0" lvl="0" marL="0" rtl="0" algn="ctr">
              <a:lnSpc>
                <a:spcPct val="100000"/>
              </a:lnSpc>
              <a:spcBef>
                <a:spcPts val="0"/>
              </a:spcBef>
              <a:spcAft>
                <a:spcPts val="0"/>
              </a:spcAft>
              <a:buSzPts val="1400"/>
              <a:buNone/>
            </a:pPr>
            <a:r>
              <a:rPr lang="en-US" sz="2800"/>
              <a:t>Coding Support</a:t>
            </a:r>
            <a:endParaRPr sz="2800"/>
          </a:p>
          <a:p>
            <a:pPr indent="0" lvl="0" marL="0" rtl="0" algn="ctr">
              <a:lnSpc>
                <a:spcPct val="100000"/>
              </a:lnSpc>
              <a:spcBef>
                <a:spcPts val="0"/>
              </a:spcBef>
              <a:spcAft>
                <a:spcPts val="0"/>
              </a:spcAft>
              <a:buSzPts val="1400"/>
              <a:buNone/>
            </a:pPr>
            <a:r>
              <a:rPr lang="en-US" sz="2800"/>
              <a:t>Subject Area Expert</a:t>
            </a:r>
            <a:endParaRPr sz="2800"/>
          </a:p>
          <a:p>
            <a:pPr indent="0" lvl="0" marL="0" rtl="0" algn="ctr">
              <a:lnSpc>
                <a:spcPct val="100000"/>
              </a:lnSpc>
              <a:spcBef>
                <a:spcPts val="0"/>
              </a:spcBef>
              <a:spcAft>
                <a:spcPts val="0"/>
              </a:spcAft>
              <a:buSzPts val="1400"/>
              <a:buNone/>
            </a:pPr>
            <a:r>
              <a:t/>
            </a:r>
            <a:endParaRPr/>
          </a:p>
        </p:txBody>
      </p:sp>
      <p:sp>
        <p:nvSpPr>
          <p:cNvPr id="87" name="Google Shape;87;p2"/>
          <p:cNvSpPr txBox="1"/>
          <p:nvPr>
            <p:ph idx="1" type="body"/>
          </p:nvPr>
        </p:nvSpPr>
        <p:spPr>
          <a:xfrm>
            <a:off x="8365550" y="3534675"/>
            <a:ext cx="3577500" cy="16110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b="1" lang="en-US" sz="2800"/>
              <a:t>Naomi Ohashi</a:t>
            </a:r>
            <a:endParaRPr b="1" sz="2800"/>
          </a:p>
          <a:p>
            <a:pPr indent="0" lvl="0" marL="0" rtl="0" algn="ctr">
              <a:lnSpc>
                <a:spcPct val="100000"/>
              </a:lnSpc>
              <a:spcBef>
                <a:spcPts val="0"/>
              </a:spcBef>
              <a:spcAft>
                <a:spcPts val="0"/>
              </a:spcAft>
              <a:buSzPts val="1400"/>
              <a:buNone/>
            </a:pPr>
            <a:r>
              <a:rPr lang="en-US" sz="2800"/>
              <a:t>Project Manager</a:t>
            </a:r>
            <a:endParaRPr sz="2800"/>
          </a:p>
          <a:p>
            <a:pPr indent="0" lvl="0" marL="0" rtl="0" algn="ctr">
              <a:lnSpc>
                <a:spcPct val="100000"/>
              </a:lnSpc>
              <a:spcBef>
                <a:spcPts val="0"/>
              </a:spcBef>
              <a:spcAft>
                <a:spcPts val="0"/>
              </a:spcAft>
              <a:buSzPts val="1400"/>
              <a:buNone/>
            </a:pPr>
            <a:r>
              <a:rPr lang="en-US" sz="2800"/>
              <a:t>Materials Support</a:t>
            </a:r>
            <a:endParaRPr sz="2800"/>
          </a:p>
          <a:p>
            <a:pPr indent="0" lvl="0" marL="0" rtl="0" algn="ctr">
              <a:lnSpc>
                <a:spcPct val="100000"/>
              </a:lnSpc>
              <a:spcBef>
                <a:spcPts val="0"/>
              </a:spcBef>
              <a:spcAft>
                <a:spcPts val="0"/>
              </a:spcAft>
              <a:buSzPts val="1400"/>
              <a:buNone/>
            </a:pPr>
            <a:r>
              <a:t/>
            </a:r>
            <a:endParaRPr/>
          </a:p>
        </p:txBody>
      </p:sp>
      <p:pic>
        <p:nvPicPr>
          <p:cNvPr id="88" name="Google Shape;88;p2"/>
          <p:cNvPicPr preferRelativeResize="0"/>
          <p:nvPr/>
        </p:nvPicPr>
        <p:blipFill rotWithShape="1">
          <a:blip r:embed="rId4">
            <a:alphaModFix/>
          </a:blip>
          <a:srcRect b="0" l="0" r="0" t="0"/>
          <a:stretch/>
        </p:blipFill>
        <p:spPr>
          <a:xfrm>
            <a:off x="5268362" y="1563250"/>
            <a:ext cx="1655276" cy="1655276"/>
          </a:xfrm>
          <a:prstGeom prst="rect">
            <a:avLst/>
          </a:prstGeom>
          <a:noFill/>
          <a:ln cap="flat" cmpd="sng" w="28575">
            <a:solidFill>
              <a:srgbClr val="1A2835"/>
            </a:solidFill>
            <a:prstDash val="solid"/>
            <a:round/>
            <a:headEnd len="sm" w="sm" type="none"/>
            <a:tailEnd len="sm" w="sm" type="none"/>
          </a:ln>
        </p:spPr>
      </p:pic>
      <p:sp>
        <p:nvSpPr>
          <p:cNvPr id="89" name="Google Shape;89;p2"/>
          <p:cNvSpPr txBox="1"/>
          <p:nvPr>
            <p:ph type="title"/>
          </p:nvPr>
        </p:nvSpPr>
        <p:spPr>
          <a:xfrm>
            <a:off x="564504" y="590465"/>
            <a:ext cx="7110300" cy="656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Our Team and Roles</a:t>
            </a:r>
            <a:endParaRPr/>
          </a:p>
        </p:txBody>
      </p:sp>
      <p:pic>
        <p:nvPicPr>
          <p:cNvPr id="90" name="Google Shape;90;p2"/>
          <p:cNvPicPr preferRelativeResize="0"/>
          <p:nvPr/>
        </p:nvPicPr>
        <p:blipFill rotWithShape="1">
          <a:blip r:embed="rId5">
            <a:alphaModFix/>
          </a:blip>
          <a:srcRect b="12433" l="0" r="0" t="12440"/>
          <a:stretch/>
        </p:blipFill>
        <p:spPr>
          <a:xfrm>
            <a:off x="9326662" y="1563250"/>
            <a:ext cx="1655276" cy="1655276"/>
          </a:xfrm>
          <a:prstGeom prst="rect">
            <a:avLst/>
          </a:prstGeom>
          <a:noFill/>
          <a:ln cap="flat" cmpd="sng" w="28575">
            <a:solidFill>
              <a:srgbClr val="1A2835"/>
            </a:solidFill>
            <a:prstDash val="solid"/>
            <a:round/>
            <a:headEnd len="sm" w="sm" type="none"/>
            <a:tailEnd len="sm" w="sm" type="none"/>
          </a:ln>
        </p:spPr>
      </p:pic>
      <p:pic>
        <p:nvPicPr>
          <p:cNvPr id="91" name="Google Shape;91;p2"/>
          <p:cNvPicPr preferRelativeResize="0"/>
          <p:nvPr/>
        </p:nvPicPr>
        <p:blipFill rotWithShape="1">
          <a:blip r:embed="rId6">
            <a:alphaModFix/>
          </a:blip>
          <a:srcRect b="0" l="0" r="0" t="0"/>
          <a:stretch/>
        </p:blipFill>
        <p:spPr>
          <a:xfrm>
            <a:off x="1129425" y="1563250"/>
            <a:ext cx="1655063" cy="1655276"/>
          </a:xfrm>
          <a:prstGeom prst="rect">
            <a:avLst/>
          </a:prstGeom>
          <a:noFill/>
          <a:ln cap="flat" cmpd="sng" w="28575">
            <a:solidFill>
              <a:srgbClr val="231C34"/>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2835"/>
        </a:solidFill>
      </p:bgPr>
    </p:bg>
    <p:spTree>
      <p:nvGrpSpPr>
        <p:cNvPr id="95" name="Shape 95"/>
        <p:cNvGrpSpPr/>
        <p:nvPr/>
      </p:nvGrpSpPr>
      <p:grpSpPr>
        <a:xfrm>
          <a:off x="0" y="0"/>
          <a:ext cx="0" cy="0"/>
          <a:chOff x="0" y="0"/>
          <a:chExt cx="0" cy="0"/>
        </a:xfrm>
      </p:grpSpPr>
      <p:sp>
        <p:nvSpPr>
          <p:cNvPr id="96" name="Google Shape;96;p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chemeClr val="dk1"/>
              </a:buClr>
              <a:buSzPts val="6000"/>
              <a:buFont typeface="Calibri"/>
              <a:buNone/>
            </a:pPr>
            <a:r>
              <a:rPr lang="en-US"/>
              <a:t>1. Research Question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type="title"/>
          </p:nvPr>
        </p:nvSpPr>
        <p:spPr>
          <a:xfrm>
            <a:off x="564504" y="590465"/>
            <a:ext cx="7110300" cy="656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Project Background</a:t>
            </a:r>
            <a:endParaRPr/>
          </a:p>
        </p:txBody>
      </p:sp>
      <p:sp>
        <p:nvSpPr>
          <p:cNvPr id="102" name="Google Shape;102;p5"/>
          <p:cNvSpPr txBox="1"/>
          <p:nvPr/>
        </p:nvSpPr>
        <p:spPr>
          <a:xfrm>
            <a:off x="564500" y="1500175"/>
            <a:ext cx="6876600" cy="4099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1A2835"/>
              </a:buClr>
              <a:buSzPts val="1800"/>
              <a:buFont typeface="Calibri"/>
              <a:buChar char="●"/>
            </a:pPr>
            <a:r>
              <a:rPr b="0" i="0" lang="en-US" sz="1800" u="none" cap="none" strike="noStrike">
                <a:solidFill>
                  <a:srgbClr val="1A2835"/>
                </a:solidFill>
                <a:latin typeface="Calibri"/>
                <a:ea typeface="Calibri"/>
                <a:cs typeface="Calibri"/>
                <a:sym typeface="Calibri"/>
              </a:rPr>
              <a:t>The two party system defines American politics, but as it becomes clear that more voters want a third option, electoral reform efforts look at ways to make third parties viable.</a:t>
            </a:r>
            <a:endParaRPr b="0" i="0" sz="1800" u="none" cap="none" strike="noStrike">
              <a:solidFill>
                <a:srgbClr val="1A2835"/>
              </a:solidFill>
              <a:latin typeface="Calibri"/>
              <a:ea typeface="Calibri"/>
              <a:cs typeface="Calibri"/>
              <a:sym typeface="Calibri"/>
            </a:endParaRPr>
          </a:p>
          <a:p>
            <a:pPr indent="-342900" lvl="0" marL="457200" marR="0" rtl="0" algn="l">
              <a:lnSpc>
                <a:spcPct val="100000"/>
              </a:lnSpc>
              <a:spcBef>
                <a:spcPts val="1000"/>
              </a:spcBef>
              <a:spcAft>
                <a:spcPts val="0"/>
              </a:spcAft>
              <a:buClr>
                <a:srgbClr val="1A2835"/>
              </a:buClr>
              <a:buSzPts val="1800"/>
              <a:buFont typeface="Calibri"/>
              <a:buChar char="●"/>
            </a:pPr>
            <a:r>
              <a:rPr b="0" i="0" lang="en-US" sz="1800" u="none" cap="none" strike="noStrike">
                <a:solidFill>
                  <a:srgbClr val="1A2835"/>
                </a:solidFill>
                <a:latin typeface="Calibri"/>
                <a:ea typeface="Calibri"/>
                <a:cs typeface="Calibri"/>
                <a:sym typeface="Calibri"/>
              </a:rPr>
              <a:t>Fusion voting is when a third party cross-nominates one of the two major party candidates, which is a way to make third parties relevant without spoiling elections.</a:t>
            </a:r>
            <a:endParaRPr b="0" i="0" sz="1800" u="none" cap="none" strike="noStrike">
              <a:solidFill>
                <a:srgbClr val="1A2835"/>
              </a:solidFill>
              <a:latin typeface="Calibri"/>
              <a:ea typeface="Calibri"/>
              <a:cs typeface="Calibri"/>
              <a:sym typeface="Calibri"/>
            </a:endParaRPr>
          </a:p>
          <a:p>
            <a:pPr indent="-342900" lvl="0" marL="457200" marR="0" rtl="0" algn="l">
              <a:lnSpc>
                <a:spcPct val="100000"/>
              </a:lnSpc>
              <a:spcBef>
                <a:spcPts val="1000"/>
              </a:spcBef>
              <a:spcAft>
                <a:spcPts val="0"/>
              </a:spcAft>
              <a:buClr>
                <a:srgbClr val="1A2835"/>
              </a:buClr>
              <a:buSzPts val="1800"/>
              <a:buFont typeface="Calibri"/>
              <a:buChar char="●"/>
            </a:pPr>
            <a:r>
              <a:rPr b="0" i="0" lang="en-US" sz="1800" u="none" cap="none" strike="noStrike">
                <a:solidFill>
                  <a:srgbClr val="1A2835"/>
                </a:solidFill>
                <a:latin typeface="Calibri"/>
                <a:ea typeface="Calibri"/>
                <a:cs typeface="Calibri"/>
                <a:sym typeface="Calibri"/>
              </a:rPr>
              <a:t>There is a natural experiment happening over the past century, New York and Connecticut are the only two states where fusion voting is legal.</a:t>
            </a:r>
            <a:endParaRPr b="0" i="0" sz="1800" u="none" cap="none" strike="noStrike">
              <a:solidFill>
                <a:srgbClr val="1A2835"/>
              </a:solidFill>
              <a:latin typeface="Calibri"/>
              <a:ea typeface="Calibri"/>
              <a:cs typeface="Calibri"/>
              <a:sym typeface="Calibri"/>
            </a:endParaRPr>
          </a:p>
          <a:p>
            <a:pPr indent="-342900" lvl="0" marL="457200" marR="0" rtl="0" algn="l">
              <a:lnSpc>
                <a:spcPct val="100000"/>
              </a:lnSpc>
              <a:spcBef>
                <a:spcPts val="1000"/>
              </a:spcBef>
              <a:spcAft>
                <a:spcPts val="1000"/>
              </a:spcAft>
              <a:buClr>
                <a:srgbClr val="1A2835"/>
              </a:buClr>
              <a:buSzPts val="1800"/>
              <a:buFont typeface="Calibri"/>
              <a:buChar char="●"/>
            </a:pPr>
            <a:r>
              <a:rPr b="0" i="0" lang="en-US" sz="1800" u="none" cap="none" strike="noStrike">
                <a:solidFill>
                  <a:srgbClr val="1A2835"/>
                </a:solidFill>
                <a:latin typeface="Calibri"/>
                <a:ea typeface="Calibri"/>
                <a:cs typeface="Calibri"/>
                <a:sym typeface="Calibri"/>
              </a:rPr>
              <a:t>Reformers who recently became interested in relegalizing fusion voting want to compare the longevity, cost, and success of third parties in fusion states versus non-fusion states.</a:t>
            </a:r>
            <a:endParaRPr b="0" i="0" sz="1800" u="none" cap="none" strike="noStrike">
              <a:solidFill>
                <a:srgbClr val="1A2835"/>
              </a:solidFill>
              <a:latin typeface="Calibri"/>
              <a:ea typeface="Calibri"/>
              <a:cs typeface="Calibri"/>
              <a:sym typeface="Calibri"/>
            </a:endParaRPr>
          </a:p>
        </p:txBody>
      </p:sp>
      <p:pic>
        <p:nvPicPr>
          <p:cNvPr id="103" name="Google Shape;103;p5"/>
          <p:cNvPicPr preferRelativeResize="0"/>
          <p:nvPr/>
        </p:nvPicPr>
        <p:blipFill rotWithShape="1">
          <a:blip r:embed="rId3">
            <a:alphaModFix/>
          </a:blip>
          <a:srcRect b="0" l="0" r="0" t="0"/>
          <a:stretch/>
        </p:blipFill>
        <p:spPr>
          <a:xfrm>
            <a:off x="8227875" y="1692863"/>
            <a:ext cx="2779800" cy="3472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c0d6afe71f_0_21"/>
          <p:cNvSpPr txBox="1"/>
          <p:nvPr>
            <p:ph type="title"/>
          </p:nvPr>
        </p:nvSpPr>
        <p:spPr>
          <a:xfrm>
            <a:off x="564504" y="590465"/>
            <a:ext cx="7110300" cy="656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Key Questions</a:t>
            </a:r>
            <a:endParaRPr/>
          </a:p>
        </p:txBody>
      </p:sp>
      <p:sp>
        <p:nvSpPr>
          <p:cNvPr id="109" name="Google Shape;109;g2c0d6afe71f_0_21"/>
          <p:cNvSpPr txBox="1"/>
          <p:nvPr/>
        </p:nvSpPr>
        <p:spPr>
          <a:xfrm>
            <a:off x="564500" y="1500175"/>
            <a:ext cx="8697600" cy="409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1A2835"/>
                </a:solidFill>
                <a:latin typeface="Calibri"/>
                <a:ea typeface="Calibri"/>
                <a:cs typeface="Calibri"/>
                <a:sym typeface="Calibri"/>
              </a:rPr>
              <a:t>When comparing fusion vs non-fusion states between 2008-2022…</a:t>
            </a:r>
            <a:endParaRPr b="0" i="0" sz="2400" u="none" cap="none" strike="noStrike">
              <a:solidFill>
                <a:srgbClr val="1A2835"/>
              </a:solidFill>
              <a:latin typeface="Calibri"/>
              <a:ea typeface="Calibri"/>
              <a:cs typeface="Calibri"/>
              <a:sym typeface="Calibri"/>
            </a:endParaRPr>
          </a:p>
          <a:p>
            <a:pPr indent="-381000" lvl="0" marL="457200" marR="0" rtl="0" algn="l">
              <a:lnSpc>
                <a:spcPct val="100000"/>
              </a:lnSpc>
              <a:spcBef>
                <a:spcPts val="1000"/>
              </a:spcBef>
              <a:spcAft>
                <a:spcPts val="0"/>
              </a:spcAft>
              <a:buClr>
                <a:srgbClr val="1A2835"/>
              </a:buClr>
              <a:buSzPts val="2400"/>
              <a:buFont typeface="Calibri"/>
              <a:buChar char="●"/>
            </a:pPr>
            <a:r>
              <a:rPr b="0" i="0" lang="en-US" sz="2400" u="none" cap="none" strike="noStrike">
                <a:solidFill>
                  <a:srgbClr val="1A2835"/>
                </a:solidFill>
                <a:latin typeface="Calibri"/>
                <a:ea typeface="Calibri"/>
                <a:cs typeface="Calibri"/>
                <a:sym typeface="Calibri"/>
              </a:rPr>
              <a:t>Do the number of third party candidates differ (avg/state) over time?</a:t>
            </a:r>
            <a:endParaRPr b="0" i="0" sz="2400" u="none" cap="none" strike="noStrike">
              <a:solidFill>
                <a:srgbClr val="1A2835"/>
              </a:solidFill>
              <a:latin typeface="Calibri"/>
              <a:ea typeface="Calibri"/>
              <a:cs typeface="Calibri"/>
              <a:sym typeface="Calibri"/>
            </a:endParaRPr>
          </a:p>
          <a:p>
            <a:pPr indent="-381000" lvl="0" marL="457200" marR="0" rtl="0" algn="l">
              <a:lnSpc>
                <a:spcPct val="100000"/>
              </a:lnSpc>
              <a:spcBef>
                <a:spcPts val="0"/>
              </a:spcBef>
              <a:spcAft>
                <a:spcPts val="0"/>
              </a:spcAft>
              <a:buClr>
                <a:srgbClr val="1A2835"/>
              </a:buClr>
              <a:buSzPts val="2400"/>
              <a:buFont typeface="Calibri"/>
              <a:buChar char="●"/>
            </a:pPr>
            <a:r>
              <a:rPr b="0" i="0" lang="en-US" sz="2400" u="none" cap="none" strike="noStrike">
                <a:solidFill>
                  <a:srgbClr val="1A2835"/>
                </a:solidFill>
                <a:latin typeface="Calibri"/>
                <a:ea typeface="Calibri"/>
                <a:cs typeface="Calibri"/>
                <a:sym typeface="Calibri"/>
              </a:rPr>
              <a:t>Do the lifespan of third parties differ?</a:t>
            </a:r>
            <a:endParaRPr b="0" i="0" sz="2400" u="none" cap="none" strike="noStrike">
              <a:solidFill>
                <a:srgbClr val="1A2835"/>
              </a:solidFill>
              <a:latin typeface="Calibri"/>
              <a:ea typeface="Calibri"/>
              <a:cs typeface="Calibri"/>
              <a:sym typeface="Calibri"/>
            </a:endParaRPr>
          </a:p>
          <a:p>
            <a:pPr indent="-381000" lvl="0" marL="457200" marR="0" rtl="0" algn="l">
              <a:lnSpc>
                <a:spcPct val="100000"/>
              </a:lnSpc>
              <a:spcBef>
                <a:spcPts val="0"/>
              </a:spcBef>
              <a:spcAft>
                <a:spcPts val="0"/>
              </a:spcAft>
              <a:buClr>
                <a:srgbClr val="1A2835"/>
              </a:buClr>
              <a:buSzPts val="2400"/>
              <a:buFont typeface="Calibri"/>
              <a:buChar char="●"/>
            </a:pPr>
            <a:r>
              <a:rPr b="0" i="0" lang="en-US" sz="2400" u="none" cap="none" strike="noStrike">
                <a:solidFill>
                  <a:srgbClr val="1A2835"/>
                </a:solidFill>
                <a:latin typeface="Calibri"/>
                <a:ea typeface="Calibri"/>
                <a:cs typeface="Calibri"/>
                <a:sym typeface="Calibri"/>
              </a:rPr>
              <a:t>Do third parties win more elections, year by year?</a:t>
            </a:r>
            <a:endParaRPr b="0" i="0" sz="2400" u="none" cap="none" strike="noStrike">
              <a:solidFill>
                <a:srgbClr val="1A2835"/>
              </a:solidFill>
              <a:latin typeface="Calibri"/>
              <a:ea typeface="Calibri"/>
              <a:cs typeface="Calibri"/>
              <a:sym typeface="Calibri"/>
            </a:endParaRPr>
          </a:p>
          <a:p>
            <a:pPr indent="-381000" lvl="0" marL="457200" marR="0" rtl="0" algn="l">
              <a:lnSpc>
                <a:spcPct val="100000"/>
              </a:lnSpc>
              <a:spcBef>
                <a:spcPts val="0"/>
              </a:spcBef>
              <a:spcAft>
                <a:spcPts val="0"/>
              </a:spcAft>
              <a:buClr>
                <a:srgbClr val="1A2835"/>
              </a:buClr>
              <a:buSzPts val="2400"/>
              <a:buFont typeface="Calibri"/>
              <a:buChar char="●"/>
            </a:pPr>
            <a:r>
              <a:rPr b="0" i="0" lang="en-US" sz="2400" u="none" cap="none" strike="noStrike">
                <a:solidFill>
                  <a:srgbClr val="1A2835"/>
                </a:solidFill>
                <a:latin typeface="Calibri"/>
                <a:ea typeface="Calibri"/>
                <a:cs typeface="Calibri"/>
                <a:sym typeface="Calibri"/>
              </a:rPr>
              <a:t>Do fusion candidates attract more small donor contributions (&lt;$2,000)? (proxy for wider public support)</a:t>
            </a:r>
            <a:endParaRPr b="0" i="0" sz="2400" u="none" cap="none" strike="noStrike">
              <a:solidFill>
                <a:srgbClr val="1A2835"/>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2835"/>
        </a:solidFill>
      </p:bgPr>
    </p:bg>
    <p:spTree>
      <p:nvGrpSpPr>
        <p:cNvPr id="113" name="Shape 113"/>
        <p:cNvGrpSpPr/>
        <p:nvPr/>
      </p:nvGrpSpPr>
      <p:grpSpPr>
        <a:xfrm>
          <a:off x="0" y="0"/>
          <a:ext cx="0" cy="0"/>
          <a:chOff x="0" y="0"/>
          <a:chExt cx="0" cy="0"/>
        </a:xfrm>
      </p:grpSpPr>
      <p:sp>
        <p:nvSpPr>
          <p:cNvPr id="114" name="Google Shape;114;g2c0d6afe71f_0_61"/>
          <p:cNvSpPr txBox="1"/>
          <p:nvPr>
            <p:ph type="title"/>
          </p:nvPr>
        </p:nvSpPr>
        <p:spPr>
          <a:xfrm>
            <a:off x="831850" y="1709738"/>
            <a:ext cx="10515600" cy="28527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chemeClr val="dk1"/>
              </a:buClr>
              <a:buSzPts val="6000"/>
              <a:buFont typeface="Calibri"/>
              <a:buNone/>
            </a:pPr>
            <a:r>
              <a:rPr lang="en-US"/>
              <a:t>2.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c0d6afe71f_0_14"/>
          <p:cNvSpPr txBox="1"/>
          <p:nvPr>
            <p:ph type="title"/>
          </p:nvPr>
        </p:nvSpPr>
        <p:spPr>
          <a:xfrm>
            <a:off x="564504" y="590465"/>
            <a:ext cx="7110300" cy="656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Data</a:t>
            </a:r>
            <a:endParaRPr/>
          </a:p>
        </p:txBody>
      </p:sp>
      <p:sp>
        <p:nvSpPr>
          <p:cNvPr id="120" name="Google Shape;120;g2c0d6afe71f_0_14"/>
          <p:cNvSpPr/>
          <p:nvPr/>
        </p:nvSpPr>
        <p:spPr>
          <a:xfrm rot="10800000">
            <a:off x="1113550" y="1911200"/>
            <a:ext cx="5124900" cy="857400"/>
          </a:xfrm>
          <a:prstGeom prst="trapezoid">
            <a:avLst>
              <a:gd fmla="val 4185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1" name="Google Shape;121;g2c0d6afe71f_0_14"/>
          <p:cNvSpPr/>
          <p:nvPr/>
        </p:nvSpPr>
        <p:spPr>
          <a:xfrm rot="10800000">
            <a:off x="1633450" y="3224000"/>
            <a:ext cx="4085100" cy="779400"/>
          </a:xfrm>
          <a:prstGeom prst="trapezoid">
            <a:avLst>
              <a:gd fmla="val 64216"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2" name="Google Shape;122;g2c0d6afe71f_0_14"/>
          <p:cNvSpPr/>
          <p:nvPr/>
        </p:nvSpPr>
        <p:spPr>
          <a:xfrm rot="10800000">
            <a:off x="2479300" y="4408925"/>
            <a:ext cx="2393400" cy="1293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3" name="Google Shape;123;g2c0d6afe71f_0_14"/>
          <p:cNvSpPr txBox="1"/>
          <p:nvPr/>
        </p:nvSpPr>
        <p:spPr>
          <a:xfrm>
            <a:off x="1383850" y="1280475"/>
            <a:ext cx="4584300" cy="503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1A2835"/>
                </a:solidFill>
                <a:latin typeface="Calibri"/>
                <a:ea typeface="Calibri"/>
                <a:cs typeface="Calibri"/>
                <a:sym typeface="Calibri"/>
              </a:rPr>
              <a:t>Candidate Funnel</a:t>
            </a:r>
            <a:endParaRPr b="0" i="0" sz="2400" u="none" cap="none" strike="noStrike">
              <a:solidFill>
                <a:srgbClr val="1A2835"/>
              </a:solidFill>
              <a:latin typeface="Calibri"/>
              <a:ea typeface="Calibri"/>
              <a:cs typeface="Calibri"/>
              <a:sym typeface="Calibri"/>
            </a:endParaRPr>
          </a:p>
        </p:txBody>
      </p:sp>
      <p:sp>
        <p:nvSpPr>
          <p:cNvPr id="124" name="Google Shape;124;g2c0d6afe71f_0_14"/>
          <p:cNvSpPr txBox="1"/>
          <p:nvPr/>
        </p:nvSpPr>
        <p:spPr>
          <a:xfrm>
            <a:off x="6913900" y="2069738"/>
            <a:ext cx="4863900" cy="54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A2835"/>
                </a:solidFill>
                <a:latin typeface="Calibri"/>
                <a:ea typeface="Calibri"/>
                <a:cs typeface="Calibri"/>
                <a:sym typeface="Calibri"/>
              </a:rPr>
              <a:t>Any filed candidate: FEC Data (U.S. House, 1976-2022)</a:t>
            </a:r>
            <a:endParaRPr b="0" i="0" sz="1800" u="none" cap="none" strike="noStrike">
              <a:solidFill>
                <a:srgbClr val="1A2835"/>
              </a:solidFill>
              <a:latin typeface="Calibri"/>
              <a:ea typeface="Calibri"/>
              <a:cs typeface="Calibri"/>
              <a:sym typeface="Calibri"/>
            </a:endParaRPr>
          </a:p>
        </p:txBody>
      </p:sp>
      <p:sp>
        <p:nvSpPr>
          <p:cNvPr id="125" name="Google Shape;125;g2c0d6afe71f_0_14"/>
          <p:cNvSpPr txBox="1"/>
          <p:nvPr/>
        </p:nvSpPr>
        <p:spPr>
          <a:xfrm>
            <a:off x="6913900" y="3343550"/>
            <a:ext cx="4863900" cy="54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A2835"/>
                </a:solidFill>
                <a:latin typeface="Calibri"/>
                <a:ea typeface="Calibri"/>
                <a:cs typeface="Calibri"/>
                <a:sym typeface="Calibri"/>
              </a:rPr>
              <a:t>Money Spent &amp; Individual Contributions to Candidates: FEC Data (U.S. House, 1976-2022)</a:t>
            </a:r>
            <a:endParaRPr b="0" i="0" sz="1800" u="none" cap="none" strike="noStrike">
              <a:solidFill>
                <a:srgbClr val="1A2835"/>
              </a:solidFill>
              <a:latin typeface="Calibri"/>
              <a:ea typeface="Calibri"/>
              <a:cs typeface="Calibri"/>
              <a:sym typeface="Calibri"/>
            </a:endParaRPr>
          </a:p>
        </p:txBody>
      </p:sp>
      <p:sp>
        <p:nvSpPr>
          <p:cNvPr id="126" name="Google Shape;126;g2c0d6afe71f_0_14"/>
          <p:cNvSpPr txBox="1"/>
          <p:nvPr/>
        </p:nvSpPr>
        <p:spPr>
          <a:xfrm>
            <a:off x="6913900" y="4785575"/>
            <a:ext cx="4863900" cy="54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A2835"/>
                </a:solidFill>
                <a:latin typeface="Calibri"/>
                <a:ea typeface="Calibri"/>
                <a:cs typeface="Calibri"/>
                <a:sym typeface="Calibri"/>
              </a:rPr>
              <a:t>Election Outcome &amp; Total Votes: MIT Data (U.S. House, 2008-2022)</a:t>
            </a:r>
            <a:endParaRPr b="0" i="0" sz="1800" u="none" cap="none" strike="noStrike">
              <a:solidFill>
                <a:srgbClr val="1A2835"/>
              </a:solidFill>
              <a:latin typeface="Calibri"/>
              <a:ea typeface="Calibri"/>
              <a:cs typeface="Calibri"/>
              <a:sym typeface="Calibri"/>
            </a:endParaRPr>
          </a:p>
        </p:txBody>
      </p:sp>
      <p:cxnSp>
        <p:nvCxnSpPr>
          <p:cNvPr id="127" name="Google Shape;127;g2c0d6afe71f_0_14"/>
          <p:cNvCxnSpPr>
            <a:stCxn id="120" idx="1"/>
            <a:endCxn id="124" idx="1"/>
          </p:cNvCxnSpPr>
          <p:nvPr/>
        </p:nvCxnSpPr>
        <p:spPr>
          <a:xfrm>
            <a:off x="6059039" y="2339900"/>
            <a:ext cx="855000" cy="0"/>
          </a:xfrm>
          <a:prstGeom prst="straightConnector1">
            <a:avLst/>
          </a:prstGeom>
          <a:noFill/>
          <a:ln cap="flat" cmpd="sng" w="19050">
            <a:solidFill>
              <a:schemeClr val="dk2"/>
            </a:solidFill>
            <a:prstDash val="solid"/>
            <a:round/>
            <a:headEnd len="sm" w="sm" type="none"/>
            <a:tailEnd len="sm" w="sm" type="none"/>
          </a:ln>
        </p:spPr>
      </p:cxnSp>
      <p:cxnSp>
        <p:nvCxnSpPr>
          <p:cNvPr id="128" name="Google Shape;128;g2c0d6afe71f_0_14"/>
          <p:cNvCxnSpPr>
            <a:stCxn id="121" idx="1"/>
            <a:endCxn id="125" idx="1"/>
          </p:cNvCxnSpPr>
          <p:nvPr/>
        </p:nvCxnSpPr>
        <p:spPr>
          <a:xfrm>
            <a:off x="5468300" y="3613700"/>
            <a:ext cx="1445700" cy="0"/>
          </a:xfrm>
          <a:prstGeom prst="straightConnector1">
            <a:avLst/>
          </a:prstGeom>
          <a:noFill/>
          <a:ln cap="flat" cmpd="sng" w="19050">
            <a:solidFill>
              <a:schemeClr val="dk2"/>
            </a:solidFill>
            <a:prstDash val="solid"/>
            <a:round/>
            <a:headEnd len="sm" w="sm" type="none"/>
            <a:tailEnd len="sm" w="sm" type="none"/>
          </a:ln>
        </p:spPr>
      </p:cxnSp>
      <p:cxnSp>
        <p:nvCxnSpPr>
          <p:cNvPr id="129" name="Google Shape;129;g2c0d6afe71f_0_14"/>
          <p:cNvCxnSpPr>
            <a:stCxn id="122" idx="1"/>
            <a:endCxn id="126" idx="1"/>
          </p:cNvCxnSpPr>
          <p:nvPr/>
        </p:nvCxnSpPr>
        <p:spPr>
          <a:xfrm>
            <a:off x="4274350" y="5055725"/>
            <a:ext cx="2639700" cy="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g2c605fa0fad_1_1"/>
          <p:cNvPicPr preferRelativeResize="0"/>
          <p:nvPr/>
        </p:nvPicPr>
        <p:blipFill rotWithShape="1">
          <a:blip r:embed="rId3">
            <a:alphaModFix/>
          </a:blip>
          <a:srcRect b="0" l="0" r="0" t="0"/>
          <a:stretch/>
        </p:blipFill>
        <p:spPr>
          <a:xfrm>
            <a:off x="7902200" y="1240525"/>
            <a:ext cx="4394374" cy="1701450"/>
          </a:xfrm>
          <a:prstGeom prst="rect">
            <a:avLst/>
          </a:prstGeom>
          <a:noFill/>
          <a:ln>
            <a:noFill/>
          </a:ln>
        </p:spPr>
      </p:pic>
      <p:sp>
        <p:nvSpPr>
          <p:cNvPr id="136" name="Google Shape;136;g2c605fa0fad_1_1"/>
          <p:cNvSpPr txBox="1"/>
          <p:nvPr>
            <p:ph idx="1" type="body"/>
          </p:nvPr>
        </p:nvSpPr>
        <p:spPr>
          <a:xfrm>
            <a:off x="123250" y="5838050"/>
            <a:ext cx="1856100" cy="318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US"/>
              <a:t>Type Mismatch</a:t>
            </a:r>
            <a:endParaRPr b="1"/>
          </a:p>
        </p:txBody>
      </p:sp>
      <p:pic>
        <p:nvPicPr>
          <p:cNvPr id="137" name="Google Shape;137;g2c605fa0fad_1_1"/>
          <p:cNvPicPr preferRelativeResize="0"/>
          <p:nvPr/>
        </p:nvPicPr>
        <p:blipFill rotWithShape="1">
          <a:blip r:embed="rId4">
            <a:alphaModFix/>
          </a:blip>
          <a:srcRect b="0" l="0" r="0" t="0"/>
          <a:stretch/>
        </p:blipFill>
        <p:spPr>
          <a:xfrm>
            <a:off x="123250" y="1247175"/>
            <a:ext cx="1740325" cy="4590875"/>
          </a:xfrm>
          <a:prstGeom prst="rect">
            <a:avLst/>
          </a:prstGeom>
          <a:noFill/>
          <a:ln>
            <a:noFill/>
          </a:ln>
        </p:spPr>
      </p:pic>
      <p:pic>
        <p:nvPicPr>
          <p:cNvPr id="138" name="Google Shape;138;g2c605fa0fad_1_1"/>
          <p:cNvPicPr preferRelativeResize="0"/>
          <p:nvPr/>
        </p:nvPicPr>
        <p:blipFill rotWithShape="1">
          <a:blip r:embed="rId5">
            <a:alphaModFix/>
          </a:blip>
          <a:srcRect b="0" l="0" r="0" t="0"/>
          <a:stretch/>
        </p:blipFill>
        <p:spPr>
          <a:xfrm>
            <a:off x="1979325" y="1247175"/>
            <a:ext cx="2135750" cy="4590875"/>
          </a:xfrm>
          <a:prstGeom prst="rect">
            <a:avLst/>
          </a:prstGeom>
          <a:noFill/>
          <a:ln>
            <a:noFill/>
          </a:ln>
        </p:spPr>
      </p:pic>
      <p:sp>
        <p:nvSpPr>
          <p:cNvPr id="139" name="Google Shape;139;g2c605fa0fad_1_1"/>
          <p:cNvSpPr txBox="1"/>
          <p:nvPr/>
        </p:nvSpPr>
        <p:spPr>
          <a:xfrm>
            <a:off x="1979346" y="5812538"/>
            <a:ext cx="18153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Mixed Types</a:t>
            </a:r>
            <a:endParaRPr b="1" i="0" sz="1400" u="none" cap="none" strike="noStrike">
              <a:solidFill>
                <a:srgbClr val="000000"/>
              </a:solidFill>
              <a:latin typeface="Arial"/>
              <a:ea typeface="Arial"/>
              <a:cs typeface="Arial"/>
              <a:sym typeface="Arial"/>
            </a:endParaRPr>
          </a:p>
        </p:txBody>
      </p:sp>
      <p:sp>
        <p:nvSpPr>
          <p:cNvPr id="140" name="Google Shape;140;g2c605fa0fad_1_1"/>
          <p:cNvSpPr txBox="1"/>
          <p:nvPr/>
        </p:nvSpPr>
        <p:spPr>
          <a:xfrm>
            <a:off x="5270371" y="5851313"/>
            <a:ext cx="18153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Aggregations</a:t>
            </a:r>
            <a:endParaRPr b="1" i="0" sz="1400" u="none" cap="none" strike="noStrike">
              <a:solidFill>
                <a:srgbClr val="000000"/>
              </a:solidFill>
              <a:latin typeface="Arial"/>
              <a:ea typeface="Arial"/>
              <a:cs typeface="Arial"/>
              <a:sym typeface="Arial"/>
            </a:endParaRPr>
          </a:p>
        </p:txBody>
      </p:sp>
      <p:sp>
        <p:nvSpPr>
          <p:cNvPr id="141" name="Google Shape;141;g2c605fa0fad_1_1"/>
          <p:cNvSpPr txBox="1"/>
          <p:nvPr/>
        </p:nvSpPr>
        <p:spPr>
          <a:xfrm>
            <a:off x="7821396" y="5851313"/>
            <a:ext cx="18153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Imputations</a:t>
            </a:r>
            <a:endParaRPr b="1" i="0" sz="1400" u="none" cap="none" strike="noStrike">
              <a:solidFill>
                <a:srgbClr val="000000"/>
              </a:solidFill>
              <a:latin typeface="Arial"/>
              <a:ea typeface="Arial"/>
              <a:cs typeface="Arial"/>
              <a:sym typeface="Arial"/>
            </a:endParaRPr>
          </a:p>
        </p:txBody>
      </p:sp>
      <p:pic>
        <p:nvPicPr>
          <p:cNvPr id="142" name="Google Shape;142;g2c605fa0fad_1_1"/>
          <p:cNvPicPr preferRelativeResize="0"/>
          <p:nvPr/>
        </p:nvPicPr>
        <p:blipFill rotWithShape="1">
          <a:blip r:embed="rId6">
            <a:alphaModFix/>
          </a:blip>
          <a:srcRect b="0" l="0" r="0" t="0"/>
          <a:stretch/>
        </p:blipFill>
        <p:spPr>
          <a:xfrm>
            <a:off x="4230825" y="1247175"/>
            <a:ext cx="1740325" cy="4604151"/>
          </a:xfrm>
          <a:prstGeom prst="rect">
            <a:avLst/>
          </a:prstGeom>
          <a:noFill/>
          <a:ln>
            <a:noFill/>
          </a:ln>
        </p:spPr>
      </p:pic>
      <p:pic>
        <p:nvPicPr>
          <p:cNvPr id="143" name="Google Shape;143;g2c605fa0fad_1_1"/>
          <p:cNvPicPr preferRelativeResize="0"/>
          <p:nvPr/>
        </p:nvPicPr>
        <p:blipFill rotWithShape="1">
          <a:blip r:embed="rId7">
            <a:alphaModFix/>
          </a:blip>
          <a:srcRect b="0" l="0" r="0" t="0"/>
          <a:stretch/>
        </p:blipFill>
        <p:spPr>
          <a:xfrm>
            <a:off x="6086900" y="1247175"/>
            <a:ext cx="1815300" cy="4538250"/>
          </a:xfrm>
          <a:prstGeom prst="rect">
            <a:avLst/>
          </a:prstGeom>
          <a:noFill/>
          <a:ln>
            <a:noFill/>
          </a:ln>
        </p:spPr>
      </p:pic>
      <p:pic>
        <p:nvPicPr>
          <p:cNvPr id="144" name="Google Shape;144;g2c605fa0fad_1_1"/>
          <p:cNvPicPr preferRelativeResize="0"/>
          <p:nvPr/>
        </p:nvPicPr>
        <p:blipFill rotWithShape="1">
          <a:blip r:embed="rId8">
            <a:alphaModFix/>
          </a:blip>
          <a:srcRect b="0" l="0" r="0" t="0"/>
          <a:stretch/>
        </p:blipFill>
        <p:spPr>
          <a:xfrm>
            <a:off x="8017950" y="1240537"/>
            <a:ext cx="1240125" cy="4604150"/>
          </a:xfrm>
          <a:prstGeom prst="rect">
            <a:avLst/>
          </a:prstGeom>
          <a:noFill/>
          <a:ln>
            <a:noFill/>
          </a:ln>
        </p:spPr>
      </p:pic>
      <p:sp>
        <p:nvSpPr>
          <p:cNvPr id="145" name="Google Shape;145;g2c605fa0fad_1_1"/>
          <p:cNvSpPr txBox="1"/>
          <p:nvPr/>
        </p:nvSpPr>
        <p:spPr>
          <a:xfrm>
            <a:off x="9518771" y="3166563"/>
            <a:ext cx="18153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Column Removal</a:t>
            </a:r>
            <a:endParaRPr b="1" i="0" sz="1400" u="none" cap="none" strike="noStrike">
              <a:solidFill>
                <a:srgbClr val="000000"/>
              </a:solidFill>
              <a:latin typeface="Arial"/>
              <a:ea typeface="Arial"/>
              <a:cs typeface="Arial"/>
              <a:sym typeface="Arial"/>
            </a:endParaRPr>
          </a:p>
        </p:txBody>
      </p:sp>
      <p:sp>
        <p:nvSpPr>
          <p:cNvPr id="146" name="Google Shape;146;g2c605fa0fad_1_1"/>
          <p:cNvSpPr txBox="1"/>
          <p:nvPr>
            <p:ph type="title"/>
          </p:nvPr>
        </p:nvSpPr>
        <p:spPr>
          <a:xfrm>
            <a:off x="564504" y="590465"/>
            <a:ext cx="7110300" cy="656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Data Wrangling &amp; EDA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2024-02-25T19:11:58Z</dcterms:created>
  <dc:creator>Ohashi, Naomi (fju4ek)</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0x0101006B4EB9A1DE34CB4395B7D6BC42E8041B</vt:lpwstr>
  </property>
</Properties>
</file>