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264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77" r:id="rId2"/>
  </p:sldMasterIdLst>
  <p:notesMasterIdLst>
    <p:notesMasterId r:id="rId18"/>
  </p:notesMasterIdLst>
  <p:handoutMasterIdLst>
    <p:handoutMasterId r:id="rId19"/>
  </p:handoutMasterIdLst>
  <p:sldIdLst>
    <p:sldId id="2147470857" r:id="rId3"/>
    <p:sldId id="2147471211" r:id="rId4"/>
    <p:sldId id="2147471216" r:id="rId5"/>
    <p:sldId id="2147471223" r:id="rId6"/>
    <p:sldId id="2147471217" r:id="rId7"/>
    <p:sldId id="2147471221" r:id="rId8"/>
    <p:sldId id="2147471220" r:id="rId9"/>
    <p:sldId id="2147471219" r:id="rId10"/>
    <p:sldId id="2147471228" r:id="rId11"/>
    <p:sldId id="2147471224" r:id="rId12"/>
    <p:sldId id="2147471230" r:id="rId13"/>
    <p:sldId id="2147471225" r:id="rId14"/>
    <p:sldId id="2147471226" r:id="rId15"/>
    <p:sldId id="2147470935" r:id="rId16"/>
    <p:sldId id="2147471229" r:id="rId17"/>
  </p:sldIdLst>
  <p:sldSz cx="12192000" cy="6858000"/>
  <p:notesSz cx="6858000" cy="9144000"/>
  <p:custDataLst>
    <p:tags r:id="rId20"/>
  </p:custDataLst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2186688-BF85-C2AC-0542-CE227BB84F34}" name="Lotane, Charles S (csl5hw)" initials="" userId="S::csl5hw@virginia.edu::d0fe2b67-1773-4dcf-a24b-c77b00e59f5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D9"/>
    <a:srgbClr val="00B050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0B545-14EF-9E04-CFC6-37D3CF9E2F6B}" v="78" dt="2024-12-03T00:20:10.716"/>
    <p1510:client id="{0A250899-D369-D5DE-1FD6-A1386485639D}" v="11" dt="2024-12-03T02:07:21.789"/>
    <p1510:client id="{1AF96BAF-8054-7651-6EA4-DD2DF6FE7C73}" v="1" dt="2024-12-02T00:30:40.583"/>
    <p1510:client id="{226CEE95-0DD0-9703-B440-920D4D1DF493}" v="25" dt="2024-12-03T01:59:32.959"/>
    <p1510:client id="{2A09F437-B0A8-8437-CA33-08694A57DC77}" v="36" dt="2024-12-03T00:09:06.347"/>
    <p1510:client id="{4DFF8D54-9BF8-12CF-84C8-5530D1DABA4D}" v="8" dt="2024-12-02T00:25:22.671"/>
    <p1510:client id="{65BBEF8B-C7A2-4768-ECDE-D761C5168A74}" v="314" dt="2024-12-03T00:26:08.144"/>
    <p1510:client id="{BFD6428D-C1C1-41C7-FF0D-CDC777443411}" v="1542" dt="2024-12-03T02:29:44.169"/>
    <p1510:client id="{D13CD2A0-7C2A-898D-C835-5AF5070C56A6}" v="5" dt="2024-12-03T02:48:58.554"/>
    <p1510:client id="{EBFD7A71-7F16-3F3B-35E7-B34AC15E1F87}" v="1412" dt="2024-12-03T01:56:10.724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37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A3AEA8-7145-3B46-467D-FE8035BB5B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DF294-DA80-FE06-BE5D-61F0381D9C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CE297-58AE-AB45-BA01-DE87D03C6280}" type="datetimeFigureOut">
              <a:rPr lang="en-DK" smtClean="0">
                <a:latin typeface="Arial" panose="020B0604020202020204" pitchFamily="34" charset="0"/>
              </a:rPr>
              <a:t>12/03/2024</a:t>
            </a:fld>
            <a:endParaRPr lang="en-DK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BDDF6-2C4B-DDB9-1B91-0FF64E49DE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591D7-7EBB-B29F-E28A-D976E9102B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5D3F3-CF65-F84F-94C3-BE9E59EB410B}" type="slidenum">
              <a:rPr lang="en-DK" smtClean="0">
                <a:latin typeface="Arial" panose="020B0604020202020204" pitchFamily="34" charset="0"/>
              </a:rPr>
              <a:t>‹#›</a:t>
            </a:fld>
            <a:endParaRPr lang="en-DK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8242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ADF2B39A-E3F6-634C-B40F-EA6B645C08D7}" type="datetimeFigureOut">
              <a:rPr lang="en-DK" smtClean="0"/>
              <a:pPr/>
              <a:t>12/03/2024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CF1CD82C-8186-9E41-8B8B-F66E4066A413}" type="slidenum">
              <a:rPr lang="en-DK" smtClean="0"/>
              <a:pPr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491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1c8f820323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250" tIns="43125" rIns="86250" bIns="431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endParaRPr sz="2200"/>
          </a:p>
        </p:txBody>
      </p:sp>
      <p:sp>
        <p:nvSpPr>
          <p:cNvPr id="333" name="Google Shape;333;g11c8f82032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10" Type="http://schemas.openxmlformats.org/officeDocument/2006/relationships/image" Target="../media/image2.emf"/><Relationship Id="rId4" Type="http://schemas.openxmlformats.org/officeDocument/2006/relationships/tags" Target="../tags/tag28.xml"/><Relationship Id="rId9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tags" Target="../tags/tag118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tags" Target="../tags/tag117.xml"/><Relationship Id="rId17" Type="http://schemas.openxmlformats.org/officeDocument/2006/relationships/image" Target="../media/image4.emf"/><Relationship Id="rId2" Type="http://schemas.openxmlformats.org/officeDocument/2006/relationships/tags" Target="../tags/tag107.xml"/><Relationship Id="rId16" Type="http://schemas.openxmlformats.org/officeDocument/2006/relationships/oleObject" Target="../embeddings/oleObject8.bin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5" Type="http://schemas.openxmlformats.org/officeDocument/2006/relationships/tags" Target="../tags/tag11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15.xml"/><Relationship Id="rId4" Type="http://schemas.openxmlformats.org/officeDocument/2006/relationships/tags" Target="../tags/tag109.xml"/><Relationship Id="rId9" Type="http://schemas.openxmlformats.org/officeDocument/2006/relationships/tags" Target="../tags/tag114.xml"/><Relationship Id="rId14" Type="http://schemas.openxmlformats.org/officeDocument/2006/relationships/tags" Target="../tags/tag119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tags" Target="../tags/tag132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2" Type="http://schemas.openxmlformats.org/officeDocument/2006/relationships/tags" Target="../tags/tag121.xml"/><Relationship Id="rId16" Type="http://schemas.openxmlformats.org/officeDocument/2006/relationships/image" Target="../media/image1.emf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5" Type="http://schemas.openxmlformats.org/officeDocument/2006/relationships/oleObject" Target="../embeddings/oleObject9.bin"/><Relationship Id="rId10" Type="http://schemas.openxmlformats.org/officeDocument/2006/relationships/tags" Target="../tags/tag129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0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138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40.xml"/><Relationship Id="rId4" Type="http://schemas.openxmlformats.org/officeDocument/2006/relationships/tags" Target="../tags/tag13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tags" Target="../tags/tag16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9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10" Type="http://schemas.openxmlformats.org/officeDocument/2006/relationships/image" Target="../media/image1.emf"/><Relationship Id="rId4" Type="http://schemas.openxmlformats.org/officeDocument/2006/relationships/tags" Target="../tags/tag176.xml"/><Relationship Id="rId9" Type="http://schemas.openxmlformats.org/officeDocument/2006/relationships/oleObject" Target="../embeddings/oleObject14.bin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tags" Target="../tags/tag182.xml"/><Relationship Id="rId7" Type="http://schemas.openxmlformats.org/officeDocument/2006/relationships/oleObject" Target="../embeddings/oleObject15.bin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84.xml"/><Relationship Id="rId4" Type="http://schemas.openxmlformats.org/officeDocument/2006/relationships/tags" Target="../tags/tag18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7.xml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88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9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10" Type="http://schemas.openxmlformats.org/officeDocument/2006/relationships/image" Target="../media/image1.emf"/><Relationship Id="rId4" Type="http://schemas.openxmlformats.org/officeDocument/2006/relationships/tags" Target="../tags/tag35.xml"/><Relationship Id="rId9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13" Type="http://schemas.openxmlformats.org/officeDocument/2006/relationships/tags" Target="../tags/tag205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12" Type="http://schemas.openxmlformats.org/officeDocument/2006/relationships/tags" Target="../tags/tag204.xml"/><Relationship Id="rId2" Type="http://schemas.openxmlformats.org/officeDocument/2006/relationships/tags" Target="../tags/tag194.xml"/><Relationship Id="rId16" Type="http://schemas.openxmlformats.org/officeDocument/2006/relationships/image" Target="../media/image1.emf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tags" Target="../tags/tag203.xml"/><Relationship Id="rId5" Type="http://schemas.openxmlformats.org/officeDocument/2006/relationships/tags" Target="../tags/tag197.xml"/><Relationship Id="rId15" Type="http://schemas.openxmlformats.org/officeDocument/2006/relationships/oleObject" Target="../embeddings/oleObject16.bin"/><Relationship Id="rId10" Type="http://schemas.openxmlformats.org/officeDocument/2006/relationships/tags" Target="../tags/tag202.xml"/><Relationship Id="rId4" Type="http://schemas.openxmlformats.org/officeDocument/2006/relationships/tags" Target="../tags/tag196.xml"/><Relationship Id="rId9" Type="http://schemas.openxmlformats.org/officeDocument/2006/relationships/tags" Target="../tags/tag201.xml"/><Relationship Id="rId14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213.xml"/><Relationship Id="rId13" Type="http://schemas.openxmlformats.org/officeDocument/2006/relationships/tags" Target="../tags/tag218.xml"/><Relationship Id="rId3" Type="http://schemas.openxmlformats.org/officeDocument/2006/relationships/tags" Target="../tags/tag208.xml"/><Relationship Id="rId7" Type="http://schemas.openxmlformats.org/officeDocument/2006/relationships/tags" Target="../tags/tag212.xml"/><Relationship Id="rId12" Type="http://schemas.openxmlformats.org/officeDocument/2006/relationships/tags" Target="../tags/tag217.xml"/><Relationship Id="rId2" Type="http://schemas.openxmlformats.org/officeDocument/2006/relationships/tags" Target="../tags/tag207.xml"/><Relationship Id="rId16" Type="http://schemas.openxmlformats.org/officeDocument/2006/relationships/image" Target="../media/image1.emf"/><Relationship Id="rId1" Type="http://schemas.openxmlformats.org/officeDocument/2006/relationships/tags" Target="../tags/tag206.xml"/><Relationship Id="rId6" Type="http://schemas.openxmlformats.org/officeDocument/2006/relationships/tags" Target="../tags/tag211.xml"/><Relationship Id="rId11" Type="http://schemas.openxmlformats.org/officeDocument/2006/relationships/tags" Target="../tags/tag216.xml"/><Relationship Id="rId5" Type="http://schemas.openxmlformats.org/officeDocument/2006/relationships/tags" Target="../tags/tag210.xml"/><Relationship Id="rId15" Type="http://schemas.openxmlformats.org/officeDocument/2006/relationships/oleObject" Target="../embeddings/oleObject17.bin"/><Relationship Id="rId10" Type="http://schemas.openxmlformats.org/officeDocument/2006/relationships/tags" Target="../tags/tag215.xml"/><Relationship Id="rId4" Type="http://schemas.openxmlformats.org/officeDocument/2006/relationships/tags" Target="../tags/tag209.xml"/><Relationship Id="rId9" Type="http://schemas.openxmlformats.org/officeDocument/2006/relationships/tags" Target="../tags/tag214.xml"/><Relationship Id="rId14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22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221.xml"/><Relationship Id="rId7" Type="http://schemas.openxmlformats.org/officeDocument/2006/relationships/tags" Target="../tags/tag225.xml"/><Relationship Id="rId12" Type="http://schemas.openxmlformats.org/officeDocument/2006/relationships/tags" Target="../tags/tag230.xml"/><Relationship Id="rId2" Type="http://schemas.openxmlformats.org/officeDocument/2006/relationships/tags" Target="../tags/tag220.xml"/><Relationship Id="rId1" Type="http://schemas.openxmlformats.org/officeDocument/2006/relationships/tags" Target="../tags/tag219.xml"/><Relationship Id="rId6" Type="http://schemas.openxmlformats.org/officeDocument/2006/relationships/tags" Target="../tags/tag224.xml"/><Relationship Id="rId11" Type="http://schemas.openxmlformats.org/officeDocument/2006/relationships/tags" Target="../tags/tag229.xml"/><Relationship Id="rId5" Type="http://schemas.openxmlformats.org/officeDocument/2006/relationships/tags" Target="../tags/tag223.xml"/><Relationship Id="rId15" Type="http://schemas.openxmlformats.org/officeDocument/2006/relationships/image" Target="../media/image7.emf"/><Relationship Id="rId10" Type="http://schemas.openxmlformats.org/officeDocument/2006/relationships/tags" Target="../tags/tag228.xml"/><Relationship Id="rId4" Type="http://schemas.openxmlformats.org/officeDocument/2006/relationships/tags" Target="../tags/tag222.xml"/><Relationship Id="rId9" Type="http://schemas.openxmlformats.org/officeDocument/2006/relationships/tags" Target="../tags/tag227.xml"/><Relationship Id="rId14" Type="http://schemas.openxmlformats.org/officeDocument/2006/relationships/oleObject" Target="../embeddings/oleObject18.bin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38.xml"/><Relationship Id="rId13" Type="http://schemas.openxmlformats.org/officeDocument/2006/relationships/tags" Target="../tags/tag243.xml"/><Relationship Id="rId3" Type="http://schemas.openxmlformats.org/officeDocument/2006/relationships/tags" Target="../tags/tag233.xml"/><Relationship Id="rId7" Type="http://schemas.openxmlformats.org/officeDocument/2006/relationships/tags" Target="../tags/tag237.xml"/><Relationship Id="rId12" Type="http://schemas.openxmlformats.org/officeDocument/2006/relationships/tags" Target="../tags/tag242.xml"/><Relationship Id="rId2" Type="http://schemas.openxmlformats.org/officeDocument/2006/relationships/tags" Target="../tags/tag232.xml"/><Relationship Id="rId16" Type="http://schemas.openxmlformats.org/officeDocument/2006/relationships/image" Target="../media/image1.emf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1" Type="http://schemas.openxmlformats.org/officeDocument/2006/relationships/tags" Target="../tags/tag241.xml"/><Relationship Id="rId5" Type="http://schemas.openxmlformats.org/officeDocument/2006/relationships/tags" Target="../tags/tag235.xml"/><Relationship Id="rId15" Type="http://schemas.openxmlformats.org/officeDocument/2006/relationships/oleObject" Target="../embeddings/oleObject19.bin"/><Relationship Id="rId10" Type="http://schemas.openxmlformats.org/officeDocument/2006/relationships/tags" Target="../tags/tag240.xml"/><Relationship Id="rId4" Type="http://schemas.openxmlformats.org/officeDocument/2006/relationships/tags" Target="../tags/tag234.xml"/><Relationship Id="rId9" Type="http://schemas.openxmlformats.org/officeDocument/2006/relationships/tags" Target="../tags/tag239.xml"/><Relationship Id="rId14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51.xml"/><Relationship Id="rId13" Type="http://schemas.openxmlformats.org/officeDocument/2006/relationships/tags" Target="../tags/tag256.xml"/><Relationship Id="rId3" Type="http://schemas.openxmlformats.org/officeDocument/2006/relationships/tags" Target="../tags/tag246.xml"/><Relationship Id="rId7" Type="http://schemas.openxmlformats.org/officeDocument/2006/relationships/tags" Target="../tags/tag250.xml"/><Relationship Id="rId12" Type="http://schemas.openxmlformats.org/officeDocument/2006/relationships/tags" Target="../tags/tag255.xml"/><Relationship Id="rId2" Type="http://schemas.openxmlformats.org/officeDocument/2006/relationships/tags" Target="../tags/tag245.xml"/><Relationship Id="rId16" Type="http://schemas.openxmlformats.org/officeDocument/2006/relationships/image" Target="../media/image8.emf"/><Relationship Id="rId1" Type="http://schemas.openxmlformats.org/officeDocument/2006/relationships/tags" Target="../tags/tag244.xml"/><Relationship Id="rId6" Type="http://schemas.openxmlformats.org/officeDocument/2006/relationships/tags" Target="../tags/tag249.xml"/><Relationship Id="rId11" Type="http://schemas.openxmlformats.org/officeDocument/2006/relationships/tags" Target="../tags/tag254.xml"/><Relationship Id="rId5" Type="http://schemas.openxmlformats.org/officeDocument/2006/relationships/tags" Target="../tags/tag248.xml"/><Relationship Id="rId15" Type="http://schemas.openxmlformats.org/officeDocument/2006/relationships/oleObject" Target="../embeddings/oleObject20.bin"/><Relationship Id="rId10" Type="http://schemas.openxmlformats.org/officeDocument/2006/relationships/tags" Target="../tags/tag253.xml"/><Relationship Id="rId4" Type="http://schemas.openxmlformats.org/officeDocument/2006/relationships/tags" Target="../tags/tag247.xml"/><Relationship Id="rId9" Type="http://schemas.openxmlformats.org/officeDocument/2006/relationships/tags" Target="../tags/tag252.xml"/><Relationship Id="rId1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" Type="http://schemas.openxmlformats.org/officeDocument/2006/relationships/tags" Target="../tags/tag25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60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1.bin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41.xml"/><Relationship Id="rId7" Type="http://schemas.openxmlformats.org/officeDocument/2006/relationships/oleObject" Target="../embeddings/oleObject4.bin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3.xml"/><Relationship Id="rId4" Type="http://schemas.openxmlformats.org/officeDocument/2006/relationships/tags" Target="../tags/tag4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2" Type="http://schemas.openxmlformats.org/officeDocument/2006/relationships/tags" Target="../tags/tag53.xml"/><Relationship Id="rId16" Type="http://schemas.openxmlformats.org/officeDocument/2006/relationships/image" Target="../media/image1.emf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oleObject" Target="../embeddings/oleObject5.bin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tags" Target="../tags/tag77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2" Type="http://schemas.openxmlformats.org/officeDocument/2006/relationships/tags" Target="../tags/tag66.xml"/><Relationship Id="rId16" Type="http://schemas.openxmlformats.org/officeDocument/2006/relationships/image" Target="../media/image1.emf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5" Type="http://schemas.openxmlformats.org/officeDocument/2006/relationships/tags" Target="../tags/tag69.xml"/><Relationship Id="rId15" Type="http://schemas.openxmlformats.org/officeDocument/2006/relationships/oleObject" Target="../embeddings/oleObject6.bin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image" Target="../media/image1.emf"/><Relationship Id="rId2" Type="http://schemas.openxmlformats.org/officeDocument/2006/relationships/tags" Target="../tags/tag79.xml"/><Relationship Id="rId16" Type="http://schemas.openxmlformats.org/officeDocument/2006/relationships/oleObject" Target="../embeddings/oleObject7.bin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tags" Target="../tags/tag104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17" Type="http://schemas.openxmlformats.org/officeDocument/2006/relationships/image" Target="../media/image1.emf"/><Relationship Id="rId2" Type="http://schemas.openxmlformats.org/officeDocument/2006/relationships/tags" Target="../tags/tag93.xml"/><Relationship Id="rId16" Type="http://schemas.openxmlformats.org/officeDocument/2006/relationships/oleObject" Target="../embeddings/oleObject7.bin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5" Type="http://schemas.openxmlformats.org/officeDocument/2006/relationships/tags" Target="../tags/tag96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tags" Target="../tags/tag10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p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164693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44" imgH="344" progId="TCLayout.ActiveDocument.1">
                  <p:embed/>
                </p:oleObj>
              </mc:Choice>
              <mc:Fallback>
                <p:oleObj name="think-cell Slide" r:id="rId9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51942" y="326582"/>
            <a:ext cx="1998218" cy="104501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4736" y="4510168"/>
            <a:ext cx="6255258" cy="21544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bg2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change date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551942" y="4092559"/>
            <a:ext cx="6255258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change Master subtitle style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51942" y="2519680"/>
            <a:ext cx="6255258" cy="1451832"/>
          </a:xfrm>
          <a:prstGeom prst="rect">
            <a:avLst/>
          </a:prstGeom>
          <a:solidFill>
            <a:schemeClr val="tx1"/>
          </a:solidFill>
        </p:spPr>
        <p:txBody>
          <a:bodyPr vert="horz"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bg2"/>
                </a:solidFill>
              </a:defRPr>
            </a:lvl1pPr>
          </a:lstStyle>
          <a:p>
            <a:r>
              <a:rPr lang="en-US"/>
              <a:t>Click to change Master title style</a:t>
            </a:r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C0D3CBF4-D047-32CB-A092-652CAC857033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426154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95370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572" imgH="588" progId="TCLayout.ActiveDocument.1">
                  <p:embed/>
                </p:oleObj>
              </mc:Choice>
              <mc:Fallback>
                <p:oleObj name="think-cell Slide" r:id="rId16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D8F8ABD0-305F-4DFC-AC60-1FB7BB16830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55092"/>
            <a:ext cx="6967728" cy="731520"/>
          </a:xfr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8D646E-BD43-4948-96FE-F798F0E18D71}"/>
              </a:ext>
            </a:extLst>
          </p:cNvPr>
          <p:cNvCxnSpPr/>
          <p:nvPr userDrawn="1">
            <p:custDataLst>
              <p:tags r:id="rId11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1291125"/>
            <a:ext cx="6967728" cy="2769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81FC95FE-98AE-2D03-2407-7155AFECE47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357138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15643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7" name="BottomLineRight">
            <a:extLst>
              <a:ext uri="{FF2B5EF4-FFF2-40B4-BE49-F238E27FC236}">
                <a16:creationId xmlns:a16="http://schemas.microsoft.com/office/drawing/2014/main" id="{C7EF0021-7C64-4C3A-BB10-343D51B3F040}"/>
              </a:ext>
            </a:extLst>
          </p:cNvPr>
          <p:cNvCxnSpPr/>
          <p:nvPr>
            <p:custDataLst>
              <p:tags r:id="rId6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BottomLineLeft">
            <a:extLst>
              <a:ext uri="{FF2B5EF4-FFF2-40B4-BE49-F238E27FC236}">
                <a16:creationId xmlns:a16="http://schemas.microsoft.com/office/drawing/2014/main" id="{769848ED-A1D9-4D6F-AC16-5512562B47A0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TopLineRight">
            <a:extLst>
              <a:ext uri="{FF2B5EF4-FFF2-40B4-BE49-F238E27FC236}">
                <a16:creationId xmlns:a16="http://schemas.microsoft.com/office/drawing/2014/main" id="{9DD5C457-8894-4C00-BE39-CE61754727F6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Left">
            <a:extLst>
              <a:ext uri="{FF2B5EF4-FFF2-40B4-BE49-F238E27FC236}">
                <a16:creationId xmlns:a16="http://schemas.microsoft.com/office/drawing/2014/main" id="{8B2884B5-93FA-4ECC-9065-3398231F02FC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354162"/>
            <a:ext cx="7918704" cy="731520"/>
          </a:xfr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6" y="1291125"/>
            <a:ext cx="7918704" cy="29718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40C50DBC-77FE-61C3-BB9B-59D91329110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3857763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32E4BA7-205B-4431-879A-B60A0FD6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7888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32E4BA7-205B-4431-879A-B60A0FD6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2" name="ClientLogo">
            <a:extLst>
              <a:ext uri="{FF2B5EF4-FFF2-40B4-BE49-F238E27FC236}">
                <a16:creationId xmlns:a16="http://schemas.microsoft.com/office/drawing/2014/main" id="{360045FA-4F2B-7CCC-BC88-DBB2BC856EF6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096891" y="2906491"/>
            <a:ext cx="1998218" cy="104501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logo goes here.</a:t>
            </a:r>
          </a:p>
        </p:txBody>
      </p:sp>
    </p:spTree>
    <p:extLst>
      <p:ext uri="{BB962C8B-B14F-4D97-AF65-F5344CB8AC3E}">
        <p14:creationId xmlns:p14="http://schemas.microsoft.com/office/powerpoint/2010/main" val="3697885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10C5396-A74C-51C3-AEC5-D35E7FDD26A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0000826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7772400" imgH="10058400" progId="TCLayout.ActiveDocument.1">
                  <p:embed/>
                </p:oleObj>
              </mc:Choice>
              <mc:Fallback>
                <p:oleObj name="think-cell Slide" r:id="rId7" imgW="7772400" imgH="1005840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10C5396-A74C-51C3-AEC5-D35E7FDD26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4580468"/>
            <a:ext cx="11082528" cy="677108"/>
          </a:xfrm>
        </p:spPr>
        <p:txBody>
          <a:bodyPr vert="horz" anchor="b">
            <a:noAutofit/>
          </a:bodyPr>
          <a:lstStyle>
            <a:lvl1pPr>
              <a:lnSpc>
                <a:spcPct val="100000"/>
              </a:lnSpc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5FB0D-5CC7-9318-47B3-B932C5E0C6E2}"/>
              </a:ext>
            </a:extLst>
          </p:cNvPr>
          <p:cNvSpPr txBox="1"/>
          <p:nvPr userDrawn="1"/>
        </p:nvSpPr>
        <p:spPr>
          <a:xfrm>
            <a:off x="1843088" y="-80010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DK" sz="1600"/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51CB7D96-238D-424E-1A92-C27F075F834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3391099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7"/>
          <p:cNvSpPr txBox="1">
            <a:spLocks noGrp="1"/>
          </p:cNvSpPr>
          <p:nvPr>
            <p:ph type="title"/>
          </p:nvPr>
        </p:nvSpPr>
        <p:spPr>
          <a:xfrm>
            <a:off x="467806" y="365126"/>
            <a:ext cx="11173331" cy="81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57"/>
          <p:cNvSpPr txBox="1">
            <a:spLocks noGrp="1"/>
          </p:cNvSpPr>
          <p:nvPr>
            <p:ph type="body" idx="1"/>
          </p:nvPr>
        </p:nvSpPr>
        <p:spPr>
          <a:xfrm>
            <a:off x="569118" y="1400032"/>
            <a:ext cx="11072019" cy="4829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771A5E6-4EA7-C278-CF9B-197E6937D3F5}"/>
              </a:ext>
            </a:extLst>
          </p:cNvPr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1. On-page tracker">
            <a:extLst>
              <a:ext uri="{FF2B5EF4-FFF2-40B4-BE49-F238E27FC236}">
                <a16:creationId xmlns:a16="http://schemas.microsoft.com/office/drawing/2014/main" id="{8B23C019-3D76-9585-DF94-4D39967D422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2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212025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pag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16EA533F-94AF-4D02-A54D-267AD6DA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342391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44" imgH="344" progId="TCLayout.ActiveDocument.1">
                  <p:embed/>
                </p:oleObj>
              </mc:Choice>
              <mc:Fallback>
                <p:oleObj name="think-cell Slide" r:id="rId8" imgW="344" imgH="344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16EA533F-94AF-4D02-A54D-267AD6DA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C54CE3BD-55D7-42CB-8D9D-17E2A0D7458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3" name="ClientLogo">
            <a:extLst>
              <a:ext uri="{FF2B5EF4-FFF2-40B4-BE49-F238E27FC236}">
                <a16:creationId xmlns:a16="http://schemas.microsoft.com/office/drawing/2014/main" id="{0D1A260D-45D1-4D8D-ACC4-246C7DD9AFAD}"/>
              </a:ext>
            </a:extLst>
          </p:cNvPr>
          <p:cNvSpPr>
            <a:spLocks noGrp="1"/>
          </p:cNvSpPr>
          <p:nvPr>
            <p:ph type="pic" sz="quarter" idx="14" hasCustomPrompt="1"/>
            <p:custDataLst>
              <p:tags r:id="rId3"/>
            </p:custDataLst>
          </p:nvPr>
        </p:nvSpPr>
        <p:spPr>
          <a:xfrm>
            <a:off x="551942" y="326582"/>
            <a:ext cx="1998218" cy="104501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logo goes here.</a:t>
            </a:r>
          </a:p>
        </p:txBody>
      </p:sp>
      <p:sp>
        <p:nvSpPr>
          <p:cNvPr id="15" name="Documenttype">
            <a:extLst>
              <a:ext uri="{FF2B5EF4-FFF2-40B4-BE49-F238E27FC236}">
                <a16:creationId xmlns:a16="http://schemas.microsoft.com/office/drawing/2014/main" id="{CB5FF56E-DA90-4199-AF9A-359BE08E9A15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554736" y="4510168"/>
            <a:ext cx="6255258" cy="215444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>
              <a:buNone/>
              <a:defRPr sz="1400">
                <a:solidFill>
                  <a:schemeClr val="tx1"/>
                </a:solidFill>
              </a:defRPr>
            </a:lvl1pPr>
            <a:lvl2pPr marL="115888" indent="0">
              <a:buNone/>
              <a:defRPr>
                <a:solidFill>
                  <a:schemeClr val="bg1"/>
                </a:solidFill>
              </a:defRPr>
            </a:lvl2pPr>
            <a:lvl3pPr marL="466344" indent="0">
              <a:buNone/>
              <a:defRPr>
                <a:solidFill>
                  <a:schemeClr val="bg1"/>
                </a:solidFill>
              </a:defRPr>
            </a:lvl3pPr>
            <a:lvl4pPr marL="813816" indent="0">
              <a:buNone/>
              <a:defRPr>
                <a:solidFill>
                  <a:schemeClr val="bg1"/>
                </a:solidFill>
              </a:defRPr>
            </a:lvl4pPr>
            <a:lvl5pPr marL="116128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change date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BFC960F1-3A46-4C93-83F3-47AB2EB0D15E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551942" y="4092559"/>
            <a:ext cx="6255258" cy="307777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change Master subtitle style</a:t>
            </a: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14DBF1FD-6C25-4E00-ACAB-F60F35C9625C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51942" y="2519680"/>
            <a:ext cx="6255258" cy="1451832"/>
          </a:xfrm>
          <a:prstGeom prst="rect">
            <a:avLst/>
          </a:prstGeom>
          <a:noFill/>
        </p:spPr>
        <p:txBody>
          <a:bodyPr vert="horz" anchor="b">
            <a:normAutofit/>
          </a:bodyPr>
          <a:lstStyle>
            <a:lvl1pPr>
              <a:defRPr sz="4400" baseline="0">
                <a:ln w="6350" cap="flat">
                  <a:noFill/>
                  <a:miter lim="800000"/>
                </a:ln>
                <a:solidFill>
                  <a:schemeClr val="tx1"/>
                </a:solidFill>
              </a:defRPr>
            </a:lvl1pPr>
          </a:lstStyle>
          <a:p>
            <a:r>
              <a:rPr lang="en-US"/>
              <a:t>Click to change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5312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06557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95EE31F-4647-48C1-8F33-15A7FC3D359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4920261-0593-4AC5-992E-73B8CB0A1C71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A3FB3845-C7A1-C146-0D47-CA99D05EE4C4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4736" y="355092"/>
            <a:ext cx="11082528" cy="73152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3. Subtitle">
            <a:extLst>
              <a:ext uri="{FF2B5EF4-FFF2-40B4-BE49-F238E27FC236}">
                <a16:creationId xmlns:a16="http://schemas.microsoft.com/office/drawing/2014/main" id="{2D82DC27-D40F-1FDD-08CA-E1D98D482D55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4736" y="1318966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2256F47C-8755-AD8E-F266-944EE5D1E6E7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215680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82528A4-FE98-8571-EA52-4505B224F02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190376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7772400" imgH="10058400" progId="TCLayout.ActiveDocument.1">
                  <p:embed/>
                </p:oleObj>
              </mc:Choice>
              <mc:Fallback>
                <p:oleObj name="think-cell Slide" r:id="rId7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82528A4-FE98-8571-EA52-4505B224F0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1723496"/>
            <a:ext cx="3813048" cy="86177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74A6D15-9D93-480F-A207-CA245151AE26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927E183C-C612-94C0-8D21-21ADCAA3A86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3925978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FBA6B2-A084-4532-80C0-2629A5553A76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DC93B8CF-53C4-A659-8BA7-98E461B505A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601926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E222DC4C-FD9F-4495-B0EA-3E6F1E35596A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AC4B822-CA6B-4F05-8715-F74C6D5D34B1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D91E0C0C-62D6-E064-2CC2-E198E5116E5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364020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8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90505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8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55092"/>
            <a:ext cx="11082528" cy="731520"/>
          </a:xfr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1318966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42158347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946843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BF2AED7-361B-4221-9AF6-77A108DA0C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293187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2744369"/>
            <a:ext cx="2514600" cy="769441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D042BC74-A1B0-D66A-B912-ECA9D094E09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7154033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085493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67A342-8C8E-4A76-A2F2-1541645630A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293187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wrap="square" anchor="b">
            <a:no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4A2830BB-8325-CC91-40EE-C5BD44D2FDE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4538004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C111618B-238C-7C5E-8E3D-930B2BA869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7711318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7772400" imgH="10058400" progId="TCLayout.ActiveDocument.1">
                  <p:embed/>
                </p:oleObj>
              </mc:Choice>
              <mc:Fallback>
                <p:oleObj name="think-cell Slide" r:id="rId14" imgW="7772400" imgH="1005840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C111618B-238C-7C5E-8E3D-930B2BA869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 bwMode="black">
          <a:xfrm>
            <a:off x="10293187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5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A35F7591-BB78-8194-BCA2-3BB441A58AB3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355092"/>
            <a:ext cx="5065776" cy="731520"/>
          </a:xfrm>
        </p:spPr>
        <p:txBody>
          <a:bodyPr vert="horz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3. Subtitle">
            <a:extLst>
              <a:ext uri="{FF2B5EF4-FFF2-40B4-BE49-F238E27FC236}">
                <a16:creationId xmlns:a16="http://schemas.microsoft.com/office/drawing/2014/main" id="{DDBF08DB-C34E-9F97-3D95-CCEAAFF29F4F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6" y="1318966"/>
            <a:ext cx="5065776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1. On-page tracker">
            <a:extLst>
              <a:ext uri="{FF2B5EF4-FFF2-40B4-BE49-F238E27FC236}">
                <a16:creationId xmlns:a16="http://schemas.microsoft.com/office/drawing/2014/main" id="{BF235EA7-F506-E982-5344-0B9EB4AED934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2989460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373052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7F893DE-55B2-4BF3-87B6-545011BEFD9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AEC46ACE-42CD-4304-9E51-86DBC38CA4E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293187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B7A7C0C-AC02-4989-860B-73442D510162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" name="BottomLineRight">
            <a:extLst>
              <a:ext uri="{FF2B5EF4-FFF2-40B4-BE49-F238E27FC236}">
                <a16:creationId xmlns:a16="http://schemas.microsoft.com/office/drawing/2014/main" id="{6425396B-5490-4E4D-8EA4-E4AB4F98BF62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 bwMode="black">
          <a:xfrm>
            <a:off x="8173371" y="6453769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ottomLineLeft">
            <a:extLst>
              <a:ext uri="{FF2B5EF4-FFF2-40B4-BE49-F238E27FC236}">
                <a16:creationId xmlns:a16="http://schemas.microsoft.com/office/drawing/2014/main" id="{570396F1-4249-402C-975E-F70778173C25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Right">
            <a:extLst>
              <a:ext uri="{FF2B5EF4-FFF2-40B4-BE49-F238E27FC236}">
                <a16:creationId xmlns:a16="http://schemas.microsoft.com/office/drawing/2014/main" id="{C5BD98EE-C09E-457E-A028-EBE485145AA3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8173371" y="1181906"/>
            <a:ext cx="3465576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TopLineLeft">
            <a:extLst>
              <a:ext uri="{FF2B5EF4-FFF2-40B4-BE49-F238E27FC236}">
                <a16:creationId xmlns:a16="http://schemas.microsoft.com/office/drawing/2014/main" id="{47D3FB95-30DE-4983-B5AE-01B80542C0DD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6967729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CE099F5A-AB6E-AD53-4EA1-72FFD8360229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355092"/>
            <a:ext cx="6967728" cy="731520"/>
          </a:xfrm>
        </p:spPr>
        <p:txBody>
          <a:bodyPr vert="horz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3. Subtitle">
            <a:extLst>
              <a:ext uri="{FF2B5EF4-FFF2-40B4-BE49-F238E27FC236}">
                <a16:creationId xmlns:a16="http://schemas.microsoft.com/office/drawing/2014/main" id="{02B85B79-0BAE-619A-3AEC-EB08E1DF838B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1318966"/>
            <a:ext cx="69677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506D8327-B9DE-66EA-1C7C-F7B194FE209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20775443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/4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1084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8F94EA0-F844-4358-BAB1-09AA056D6AC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2500" b="1" i="0" u="none" strike="noStrike" kern="1200" cap="none" spc="0" normalizeH="0" baseline="0" noProof="0">
              <a:ln>
                <a:noFill/>
              </a:ln>
              <a:solidFill>
                <a:srgbClr val="051C2C"/>
              </a:solidFill>
              <a:effectLst/>
              <a:uLnTx/>
              <a:uFillTx/>
              <a:latin typeface="Georgia" panose="02040502050405020303" pitchFamily="18" charset="0"/>
              <a:ea typeface="+mn-ea"/>
              <a:cs typeface="+mn-cs"/>
              <a:sym typeface="Georgia" panose="02040502050405020303" pitchFamily="18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293187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marL="0" marR="0" lvl="0" indent="0" algn="r" defTabSz="6107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BDCABE-3F10-B64C-92F1-862014417034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pPr marL="0" marR="0" lvl="0" indent="0" algn="r" defTabSz="61074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3" name="BottomLineRight">
            <a:extLst>
              <a:ext uri="{FF2B5EF4-FFF2-40B4-BE49-F238E27FC236}">
                <a16:creationId xmlns:a16="http://schemas.microsoft.com/office/drawing/2014/main" id="{2638C600-7B94-46B1-84A4-8C9047694283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9119861" y="6453769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ottomLineLeft">
            <a:extLst>
              <a:ext uri="{FF2B5EF4-FFF2-40B4-BE49-F238E27FC236}">
                <a16:creationId xmlns:a16="http://schemas.microsoft.com/office/drawing/2014/main" id="{B99699F0-BA7E-4449-B3AE-B5E796EBA187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TopLineRight">
            <a:extLst>
              <a:ext uri="{FF2B5EF4-FFF2-40B4-BE49-F238E27FC236}">
                <a16:creationId xmlns:a16="http://schemas.microsoft.com/office/drawing/2014/main" id="{C34BF1E9-D917-4FD9-B9F4-CB69675F1DDF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9119861" y="1181906"/>
            <a:ext cx="2514600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TopLineLeft">
            <a:extLst>
              <a:ext uri="{FF2B5EF4-FFF2-40B4-BE49-F238E27FC236}">
                <a16:creationId xmlns:a16="http://schemas.microsoft.com/office/drawing/2014/main" id="{D35815C2-596B-44C1-B9BE-5474DFE650BA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Segoe UI" panose="020B0502040204020203" pitchFamily="34" charset="0"/>
              <a:buChar char="​"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Source: …</a:t>
            </a: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2A5F5D65-67D6-97BA-DC46-C1BB70E190FE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355092"/>
            <a:ext cx="7918704" cy="731520"/>
          </a:xfrm>
        </p:spPr>
        <p:txBody>
          <a:bodyPr vert="horz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3. Subtitle">
            <a:extLst>
              <a:ext uri="{FF2B5EF4-FFF2-40B4-BE49-F238E27FC236}">
                <a16:creationId xmlns:a16="http://schemas.microsoft.com/office/drawing/2014/main" id="{CB24B1E4-9CDE-122F-7D32-9F30444BD16A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1318966"/>
            <a:ext cx="7918704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1. On-page tracker">
            <a:extLst>
              <a:ext uri="{FF2B5EF4-FFF2-40B4-BE49-F238E27FC236}">
                <a16:creationId xmlns:a16="http://schemas.microsoft.com/office/drawing/2014/main" id="{54E1CE10-D639-ACA5-5A49-FD00D11D453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28977659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LogoText">
            <a:extLst>
              <a:ext uri="{FF2B5EF4-FFF2-40B4-BE49-F238E27FC236}">
                <a16:creationId xmlns:a16="http://schemas.microsoft.com/office/drawing/2014/main" id="{92A63429-03F1-4595-BAE1-A5F5E74A0DF2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 bwMode="black">
          <a:xfrm>
            <a:off x="10342272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982A9EE-ED1D-4D7E-84CA-3C36D0891D68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104C73C4-D8CF-6058-FD7C-69740923447C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23882452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C3C8F7A-B91B-1856-7F01-523436AD2C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976911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C3C8F7A-B91B-1856-7F01-523436AD2C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250FDB1-185C-6132-0CEB-9AD718C2E0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17066" y="1561571"/>
            <a:ext cx="6519337" cy="5025495"/>
          </a:xfrm>
        </p:spPr>
        <p:txBody>
          <a:bodyPr vert="horz" anchor="ctr"/>
          <a:lstStyle>
            <a:lvl1pPr algn="r">
              <a:defRPr sz="43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00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2879EA1-6C11-B75E-61FF-E22684208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7688" y="2133600"/>
            <a:ext cx="4346575" cy="2438400"/>
          </a:xfrm>
        </p:spPr>
        <p:txBody>
          <a:bodyPr/>
          <a:lstStyle>
            <a:lvl1pPr>
              <a:defRPr sz="4000" b="1">
                <a:latin typeface="Georgia" panose="02040502050405020303" pitchFamily="18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E0C6955A-EDE6-4DF9-6C9C-551CB42F0A35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2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19131516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 userDrawn="1">
  <p:cSld name="Section slide"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7"/>
          <p:cNvSpPr txBox="1">
            <a:spLocks noGrp="1"/>
          </p:cNvSpPr>
          <p:nvPr>
            <p:ph type="title"/>
          </p:nvPr>
        </p:nvSpPr>
        <p:spPr>
          <a:xfrm>
            <a:off x="534725" y="1343875"/>
            <a:ext cx="5169600" cy="14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116" name="Google Shape;116;p47"/>
          <p:cNvSpPr txBox="1">
            <a:spLocks noGrp="1"/>
          </p:cNvSpPr>
          <p:nvPr>
            <p:ph type="body" idx="1"/>
          </p:nvPr>
        </p:nvSpPr>
        <p:spPr>
          <a:xfrm>
            <a:off x="5556122" y="1151012"/>
            <a:ext cx="10703700" cy="60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49600"/>
              <a:buNone/>
              <a:defRPr sz="49600" b="0" i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500"/>
            </a:lvl5pPr>
            <a:lvl6pPr marL="274320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500"/>
            </a:lvl6pPr>
            <a:lvl7pPr marL="320040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500"/>
            </a:lvl7pPr>
            <a:lvl8pPr marL="365760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500"/>
            </a:lvl8pPr>
            <a:lvl9pPr marL="411480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 sz="1500"/>
            </a:lvl9pPr>
          </a:lstStyle>
          <a:p>
            <a:endParaRPr/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1738EF76-586E-D1F2-6410-4D399478955A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428290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2279F3A-E785-A817-A43D-2AB5BBAC0C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8757215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7772400" imgH="10058400" progId="TCLayout.ActiveDocument.1">
                  <p:embed/>
                </p:oleObj>
              </mc:Choice>
              <mc:Fallback>
                <p:oleObj name="think-cell Slide" r:id="rId7" imgW="7772400" imgH="1005840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2279F3A-E785-A817-A43D-2AB5BBAC0C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54736" y="1706563"/>
            <a:ext cx="3813048" cy="694944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>
              <a:lnSpc>
                <a:spcPct val="9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FB4BF85-6002-4998-80DC-DC1B92544D1D}"/>
              </a:ext>
            </a:extLst>
          </p:cNvPr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5154603C-472B-D4E8-F358-1CD0ED401B4F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5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239168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rIns="365760" anchor="ctr">
            <a:noAutofit/>
          </a:bodyPr>
          <a:lstStyle>
            <a:lvl1pPr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BF771FC-DD10-42B6-A51E-7F1E26F8184D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2" name="1. On-page tracker">
            <a:extLst>
              <a:ext uri="{FF2B5EF4-FFF2-40B4-BE49-F238E27FC236}">
                <a16:creationId xmlns:a16="http://schemas.microsoft.com/office/drawing/2014/main" id="{3057897B-D3C8-A735-DC7E-D4383D1221EB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93151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54736" y="4580468"/>
            <a:ext cx="11082528" cy="6771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3" name="1. On-page tracker">
            <a:extLst>
              <a:ext uri="{FF2B5EF4-FFF2-40B4-BE49-F238E27FC236}">
                <a16:creationId xmlns:a16="http://schemas.microsoft.com/office/drawing/2014/main" id="{77387CA2-37E3-E660-67B4-16D621E80E72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4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5341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75323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6FAC554-F995-4246-BE36-413D2200D98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7D03BAA3-96F1-4B7C-895E-B9B8CFDDA50B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CF9526A-1F1C-4E57-8A8D-21EDBC12066F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2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3715757" y="6453769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3715757" y="1181906"/>
            <a:ext cx="7918704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2514600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2133601"/>
            <a:ext cx="2514600" cy="1380210"/>
          </a:xfrm>
        </p:spPr>
        <p:txBody>
          <a:bodyPr vert="horz" anchor="b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6" y="3659644"/>
            <a:ext cx="2514600" cy="553998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C3405AEA-74D5-910E-C204-B62E695DB02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362622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83999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2D2E0F6-5BB5-47A0-8E4A-CD4E6673B19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6" name="SlideLogoText">
            <a:extLst>
              <a:ext uri="{FF2B5EF4-FFF2-40B4-BE49-F238E27FC236}">
                <a16:creationId xmlns:a16="http://schemas.microsoft.com/office/drawing/2014/main" id="{2D4C39DE-34D3-430B-A68C-3662DBF9F427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6B65DC7-979F-4AB7-9872-8CF5F2DCB753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C2A81BD2-BB6D-46F4-A26E-5D243E24DDD3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4671219" y="6453769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860F551B-05D0-4883-89B6-6CE418F81F78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Right">
            <a:extLst>
              <a:ext uri="{FF2B5EF4-FFF2-40B4-BE49-F238E27FC236}">
                <a16:creationId xmlns:a16="http://schemas.microsoft.com/office/drawing/2014/main" id="{AD6B0CAC-AB2A-44BD-A5F1-181F096A1CA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4671219" y="1181906"/>
            <a:ext cx="69677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TopLineLeft">
            <a:extLst>
              <a:ext uri="{FF2B5EF4-FFF2-40B4-BE49-F238E27FC236}">
                <a16:creationId xmlns:a16="http://schemas.microsoft.com/office/drawing/2014/main" id="{B80458B7-DA1A-4215-B701-10FAC61D0E28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34655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11"/>
            </p:custDataLst>
          </p:nvPr>
        </p:nvSpPr>
        <p:spPr>
          <a:xfrm>
            <a:off x="554735" y="3659644"/>
            <a:ext cx="3465575" cy="276999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4" name="1. On-page tracker">
            <a:extLst>
              <a:ext uri="{FF2B5EF4-FFF2-40B4-BE49-F238E27FC236}">
                <a16:creationId xmlns:a16="http://schemas.microsoft.com/office/drawing/2014/main" id="{1AB19973-CFDD-3FB8-6DFF-498B601C379D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3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4118623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9061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/>
          <p:nvPr userDrawn="1">
            <p:custDataLst>
              <p:tags r:id="rId8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554736" y="355092"/>
            <a:ext cx="5065776" cy="731520"/>
          </a:xfr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554736" y="1287435"/>
            <a:ext cx="5065776" cy="3046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7FBB9-900F-D74F-181C-8D3946FC8460}"/>
              </a:ext>
            </a:extLst>
          </p:cNvPr>
          <p:cNvSpPr txBox="1"/>
          <p:nvPr userDrawn="1"/>
        </p:nvSpPr>
        <p:spPr>
          <a:xfrm>
            <a:off x="335280" y="150368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DK" sz="1600"/>
          </a:p>
        </p:txBody>
      </p:sp>
      <p:sp>
        <p:nvSpPr>
          <p:cNvPr id="5" name="1. On-page tracker">
            <a:extLst>
              <a:ext uri="{FF2B5EF4-FFF2-40B4-BE49-F238E27FC236}">
                <a16:creationId xmlns:a16="http://schemas.microsoft.com/office/drawing/2014/main" id="{84B0356F-D00A-3854-0BBC-656B43F1CE5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382784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/2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9061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13" imgH="416" progId="TCLayout.ActiveDocument.1">
                  <p:embed/>
                </p:oleObj>
              </mc:Choice>
              <mc:Fallback>
                <p:oleObj name="think-cell Slide" r:id="rId16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5C86E70-6ADC-4EA2-90F2-373AC4FDE5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rgbClr val="E6E6E6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7" name="SlideLogoText">
            <a:extLst>
              <a:ext uri="{FF2B5EF4-FFF2-40B4-BE49-F238E27FC236}">
                <a16:creationId xmlns:a16="http://schemas.microsoft.com/office/drawing/2014/main" id="{609F85FD-B74A-4A4E-BFA9-7668DD6BCB9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 bwMode="black">
          <a:xfrm>
            <a:off x="10443870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D0E8D6D4-65CF-4E97-809E-C2399703986A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4" name="BottomLineRight">
            <a:extLst>
              <a:ext uri="{FF2B5EF4-FFF2-40B4-BE49-F238E27FC236}">
                <a16:creationId xmlns:a16="http://schemas.microsoft.com/office/drawing/2014/main" id="{A030B95D-1D90-4A27-8714-CFE7C7DB7020}"/>
              </a:ext>
            </a:extLst>
          </p:cNvPr>
          <p:cNvCxnSpPr/>
          <p:nvPr userDrawn="1">
            <p:custDataLst>
              <p:tags r:id="rId6"/>
            </p:custDataLst>
          </p:nvPr>
        </p:nvCxnSpPr>
        <p:spPr>
          <a:xfrm>
            <a:off x="6573171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BottomLineLeft">
            <a:extLst>
              <a:ext uri="{FF2B5EF4-FFF2-40B4-BE49-F238E27FC236}">
                <a16:creationId xmlns:a16="http://schemas.microsoft.com/office/drawing/2014/main" id="{546D990A-A0D7-434B-9320-6311D017DAA2}"/>
              </a:ext>
            </a:extLst>
          </p:cNvPr>
          <p:cNvCxnSpPr/>
          <p:nvPr userDrawn="1">
            <p:custDataLst>
              <p:tags r:id="rId7"/>
            </p:custDataLst>
          </p:nvPr>
        </p:nvCxnSpPr>
        <p:spPr>
          <a:xfrm>
            <a:off x="554736" y="6453769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TopLineRight">
            <a:extLst>
              <a:ext uri="{FF2B5EF4-FFF2-40B4-BE49-F238E27FC236}">
                <a16:creationId xmlns:a16="http://schemas.microsoft.com/office/drawing/2014/main" id="{9388C4F9-67A3-422B-89FF-FAD8454A2F57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>
          <a:xfrm>
            <a:off x="6573171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TopLineLeft">
            <a:extLst>
              <a:ext uri="{FF2B5EF4-FFF2-40B4-BE49-F238E27FC236}">
                <a16:creationId xmlns:a16="http://schemas.microsoft.com/office/drawing/2014/main" id="{1C0D7255-5C21-4254-B3DE-6D296E69C5F2}"/>
              </a:ext>
            </a:extLst>
          </p:cNvPr>
          <p:cNvCxnSpPr/>
          <p:nvPr userDrawn="1">
            <p:custDataLst>
              <p:tags r:id="rId9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55D849-0DEC-44CD-849F-C8D9C2279FD6}"/>
              </a:ext>
            </a:extLst>
          </p:cNvPr>
          <p:cNvCxnSpPr/>
          <p:nvPr userDrawn="1">
            <p:custDataLst>
              <p:tags r:id="rId10"/>
            </p:custDataLst>
          </p:nvPr>
        </p:nvCxnSpPr>
        <p:spPr>
          <a:xfrm>
            <a:off x="554736" y="1181906"/>
            <a:ext cx="5065776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573171" y="355092"/>
            <a:ext cx="5065776" cy="731520"/>
          </a:xfr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12"/>
            </p:custDataLst>
          </p:nvPr>
        </p:nvSpPr>
        <p:spPr>
          <a:xfrm>
            <a:off x="6573171" y="1287435"/>
            <a:ext cx="5065776" cy="304699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67FBB9-900F-D74F-181C-8D3946FC8460}"/>
              </a:ext>
            </a:extLst>
          </p:cNvPr>
          <p:cNvSpPr txBox="1"/>
          <p:nvPr userDrawn="1"/>
        </p:nvSpPr>
        <p:spPr>
          <a:xfrm>
            <a:off x="335280" y="1503680"/>
            <a:ext cx="0" cy="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DK" sz="1600"/>
          </a:p>
        </p:txBody>
      </p:sp>
      <p:sp>
        <p:nvSpPr>
          <p:cNvPr id="5" name="1. On-page tracker">
            <a:extLst>
              <a:ext uri="{FF2B5EF4-FFF2-40B4-BE49-F238E27FC236}">
                <a16:creationId xmlns:a16="http://schemas.microsoft.com/office/drawing/2014/main" id="{84B0356F-D00A-3854-0BBC-656B43F1CE56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14"/>
            </p:custDataLst>
          </p:nvPr>
        </p:nvSpPr>
        <p:spPr>
          <a:xfrm>
            <a:off x="7630160" y="100540"/>
            <a:ext cx="4007104" cy="123111"/>
          </a:xfrm>
        </p:spPr>
        <p:txBody>
          <a:bodyPr wrap="square"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Section marker</a:t>
            </a:r>
          </a:p>
        </p:txBody>
      </p:sp>
    </p:spTree>
    <p:extLst>
      <p:ext uri="{BB962C8B-B14F-4D97-AF65-F5344CB8AC3E}">
        <p14:creationId xmlns:p14="http://schemas.microsoft.com/office/powerpoint/2010/main" val="221464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26" Type="http://schemas.openxmlformats.org/officeDocument/2006/relationships/tags" Target="../tags/tag12.xml"/><Relationship Id="rId39" Type="http://schemas.openxmlformats.org/officeDocument/2006/relationships/oleObject" Target="../embeddings/oleObject1.bin"/><Relationship Id="rId21" Type="http://schemas.openxmlformats.org/officeDocument/2006/relationships/tags" Target="../tags/tag7.xml"/><Relationship Id="rId34" Type="http://schemas.openxmlformats.org/officeDocument/2006/relationships/tags" Target="../tags/tag2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5" Type="http://schemas.openxmlformats.org/officeDocument/2006/relationships/tags" Target="../tags/tag11.xml"/><Relationship Id="rId33" Type="http://schemas.openxmlformats.org/officeDocument/2006/relationships/tags" Target="../tags/tag19.xml"/><Relationship Id="rId38" Type="http://schemas.openxmlformats.org/officeDocument/2006/relationships/tags" Target="../tags/tag2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29" Type="http://schemas.openxmlformats.org/officeDocument/2006/relationships/tags" Target="../tags/tag1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10.xml"/><Relationship Id="rId32" Type="http://schemas.openxmlformats.org/officeDocument/2006/relationships/tags" Target="../tags/tag18.xml"/><Relationship Id="rId37" Type="http://schemas.openxmlformats.org/officeDocument/2006/relationships/tags" Target="../tags/tag23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tags" Target="../tags/tag9.xml"/><Relationship Id="rId28" Type="http://schemas.openxmlformats.org/officeDocument/2006/relationships/tags" Target="../tags/tag14.xml"/><Relationship Id="rId36" Type="http://schemas.openxmlformats.org/officeDocument/2006/relationships/tags" Target="../tags/tag2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31" Type="http://schemas.openxmlformats.org/officeDocument/2006/relationships/tags" Target="../tags/tag1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8.xml"/><Relationship Id="rId27" Type="http://schemas.openxmlformats.org/officeDocument/2006/relationships/tags" Target="../tags/tag13.xml"/><Relationship Id="rId30" Type="http://schemas.openxmlformats.org/officeDocument/2006/relationships/tags" Target="../tags/tag16.xml"/><Relationship Id="rId35" Type="http://schemas.openxmlformats.org/officeDocument/2006/relationships/tags" Target="../tags/tag2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tags" Target="../tags/tag146.xml"/><Relationship Id="rId26" Type="http://schemas.openxmlformats.org/officeDocument/2006/relationships/tags" Target="../tags/tag154.xml"/><Relationship Id="rId39" Type="http://schemas.openxmlformats.org/officeDocument/2006/relationships/oleObject" Target="../embeddings/oleObject12.bin"/><Relationship Id="rId21" Type="http://schemas.openxmlformats.org/officeDocument/2006/relationships/tags" Target="../tags/tag149.xml"/><Relationship Id="rId34" Type="http://schemas.openxmlformats.org/officeDocument/2006/relationships/tags" Target="../tags/tag162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tags" Target="../tags/tag145.xml"/><Relationship Id="rId25" Type="http://schemas.openxmlformats.org/officeDocument/2006/relationships/tags" Target="../tags/tag153.xml"/><Relationship Id="rId33" Type="http://schemas.openxmlformats.org/officeDocument/2006/relationships/tags" Target="../tags/tag161.xml"/><Relationship Id="rId38" Type="http://schemas.openxmlformats.org/officeDocument/2006/relationships/tags" Target="../tags/tag166.xml"/><Relationship Id="rId2" Type="http://schemas.openxmlformats.org/officeDocument/2006/relationships/slideLayout" Target="../slideLayouts/slideLayout16.xml"/><Relationship Id="rId16" Type="http://schemas.openxmlformats.org/officeDocument/2006/relationships/tags" Target="../tags/tag144.xml"/><Relationship Id="rId20" Type="http://schemas.openxmlformats.org/officeDocument/2006/relationships/tags" Target="../tags/tag148.xml"/><Relationship Id="rId29" Type="http://schemas.openxmlformats.org/officeDocument/2006/relationships/tags" Target="../tags/tag157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tags" Target="../tags/tag152.xml"/><Relationship Id="rId32" Type="http://schemas.openxmlformats.org/officeDocument/2006/relationships/tags" Target="../tags/tag160.xml"/><Relationship Id="rId37" Type="http://schemas.openxmlformats.org/officeDocument/2006/relationships/tags" Target="../tags/tag165.xml"/><Relationship Id="rId40" Type="http://schemas.openxmlformats.org/officeDocument/2006/relationships/image" Target="../media/image2.emf"/><Relationship Id="rId5" Type="http://schemas.openxmlformats.org/officeDocument/2006/relationships/slideLayout" Target="../slideLayouts/slideLayout19.xml"/><Relationship Id="rId15" Type="http://schemas.openxmlformats.org/officeDocument/2006/relationships/tags" Target="../tags/tag143.xml"/><Relationship Id="rId23" Type="http://schemas.openxmlformats.org/officeDocument/2006/relationships/tags" Target="../tags/tag151.xml"/><Relationship Id="rId28" Type="http://schemas.openxmlformats.org/officeDocument/2006/relationships/tags" Target="../tags/tag156.xml"/><Relationship Id="rId36" Type="http://schemas.openxmlformats.org/officeDocument/2006/relationships/tags" Target="../tags/tag164.xml"/><Relationship Id="rId10" Type="http://schemas.openxmlformats.org/officeDocument/2006/relationships/slideLayout" Target="../slideLayouts/slideLayout24.xml"/><Relationship Id="rId19" Type="http://schemas.openxmlformats.org/officeDocument/2006/relationships/tags" Target="../tags/tag147.xml"/><Relationship Id="rId31" Type="http://schemas.openxmlformats.org/officeDocument/2006/relationships/tags" Target="../tags/tag159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Relationship Id="rId22" Type="http://schemas.openxmlformats.org/officeDocument/2006/relationships/tags" Target="../tags/tag150.xml"/><Relationship Id="rId27" Type="http://schemas.openxmlformats.org/officeDocument/2006/relationships/tags" Target="../tags/tag155.xml"/><Relationship Id="rId30" Type="http://schemas.openxmlformats.org/officeDocument/2006/relationships/tags" Target="../tags/tag158.xml"/><Relationship Id="rId35" Type="http://schemas.openxmlformats.org/officeDocument/2006/relationships/tags" Target="../tags/tag163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2312782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9" imgW="413" imgH="416" progId="TCLayout.ActiveDocument.1">
                  <p:embed/>
                </p:oleObj>
              </mc:Choice>
              <mc:Fallback>
                <p:oleObj name="think-cell Slide" r:id="rId3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194173E-7BB3-47F4-8EAD-18BFC563F97A}"/>
              </a:ext>
            </a:extLst>
          </p:cNvPr>
          <p:cNvSpPr/>
          <p:nvPr userDrawn="1">
            <p:custDataLst>
              <p:tags r:id="rId1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8"/>
            </p:custDataLst>
          </p:nvPr>
        </p:nvSpPr>
        <p:spPr>
          <a:xfrm>
            <a:off x="10309217" y="6499381"/>
            <a:ext cx="968215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rPr>
              <a:t>DS 5110 – Team 4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19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20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bg2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21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355092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92DB789-515B-4504-BE53-6445F242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1700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>
            <p:custDataLst>
              <p:tags r:id="rId23"/>
            </p:custDataLst>
          </p:nvPr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grpSp>
        <p:nvGrpSpPr>
          <p:cNvPr id="187" name="LegendBoxes" hidden="1">
            <a:extLst>
              <a:ext uri="{FF2B5EF4-FFF2-40B4-BE49-F238E27FC236}">
                <a16:creationId xmlns:a16="http://schemas.microsoft.com/office/drawing/2014/main" id="{5048A9C9-0655-49B2-A283-6A54678F321B}"/>
              </a:ext>
            </a:extLst>
          </p:cNvPr>
          <p:cNvGrpSpPr/>
          <p:nvPr userDrawn="1"/>
        </p:nvGrpSpPr>
        <p:grpSpPr>
          <a:xfrm>
            <a:off x="10554770" y="4322824"/>
            <a:ext cx="984864" cy="1717282"/>
            <a:chOff x="9585951" y="2980105"/>
            <a:chExt cx="984864" cy="1717282"/>
          </a:xfrm>
        </p:grpSpPr>
        <p:sp>
          <p:nvSpPr>
            <p:cNvPr id="188" name="RectangleLegend1">
              <a:extLst>
                <a:ext uri="{FF2B5EF4-FFF2-40B4-BE49-F238E27FC236}">
                  <a16:creationId xmlns:a16="http://schemas.microsoft.com/office/drawing/2014/main" id="{8F219674-AEDF-41A7-B3C3-07BD8D165776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2">
              <a:extLst>
                <a:ext uri="{FF2B5EF4-FFF2-40B4-BE49-F238E27FC236}">
                  <a16:creationId xmlns:a16="http://schemas.microsoft.com/office/drawing/2014/main" id="{76884974-3CCD-4F11-B109-02708F18B04E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3">
              <a:extLst>
                <a:ext uri="{FF2B5EF4-FFF2-40B4-BE49-F238E27FC236}">
                  <a16:creationId xmlns:a16="http://schemas.microsoft.com/office/drawing/2014/main" id="{D440B2EC-6FE5-4259-BA11-DC2E3B68E637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1" name="RectangleLegend4">
              <a:extLst>
                <a:ext uri="{FF2B5EF4-FFF2-40B4-BE49-F238E27FC236}">
                  <a16:creationId xmlns:a16="http://schemas.microsoft.com/office/drawing/2014/main" id="{52FE9D34-332E-47CD-94B8-12A069181C03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2" name="RectangleLegend5">
              <a:extLst>
                <a:ext uri="{FF2B5EF4-FFF2-40B4-BE49-F238E27FC236}">
                  <a16:creationId xmlns:a16="http://schemas.microsoft.com/office/drawing/2014/main" id="{1D6EA8D9-42BE-4743-876B-1050D1436021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3" name="Legend1">
              <a:extLst>
                <a:ext uri="{FF2B5EF4-FFF2-40B4-BE49-F238E27FC236}">
                  <a16:creationId xmlns:a16="http://schemas.microsoft.com/office/drawing/2014/main" id="{50F3208A-D1A9-4DEE-B968-1381D0DE88E8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4" name="Legend2">
              <a:extLst>
                <a:ext uri="{FF2B5EF4-FFF2-40B4-BE49-F238E27FC236}">
                  <a16:creationId xmlns:a16="http://schemas.microsoft.com/office/drawing/2014/main" id="{69AC8C80-52E4-4497-A147-009E23FB42A5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5" name="Legend3">
              <a:extLst>
                <a:ext uri="{FF2B5EF4-FFF2-40B4-BE49-F238E27FC236}">
                  <a16:creationId xmlns:a16="http://schemas.microsoft.com/office/drawing/2014/main" id="{218BEB5C-C19E-451D-B538-56A492CF74C6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6" name="Legend4">
              <a:extLst>
                <a:ext uri="{FF2B5EF4-FFF2-40B4-BE49-F238E27FC236}">
                  <a16:creationId xmlns:a16="http://schemas.microsoft.com/office/drawing/2014/main" id="{B77C1590-32D9-4A52-8AF0-454D06E80BF2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7" name="Legend5">
              <a:extLst>
                <a:ext uri="{FF2B5EF4-FFF2-40B4-BE49-F238E27FC236}">
                  <a16:creationId xmlns:a16="http://schemas.microsoft.com/office/drawing/2014/main" id="{A40A9DB6-E1B2-47A6-8B66-4FCDC31DD60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</p:grpSp>
      <p:grpSp>
        <p:nvGrpSpPr>
          <p:cNvPr id="148" name="LegendMoons" hidden="1">
            <a:extLst>
              <a:ext uri="{FF2B5EF4-FFF2-40B4-BE49-F238E27FC236}">
                <a16:creationId xmlns:a16="http://schemas.microsoft.com/office/drawing/2014/main" id="{DDFB4BFF-188C-450D-B4D3-DF8BD2DB3D7F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9" name="Legend1">
              <a:extLst>
                <a:ext uri="{FF2B5EF4-FFF2-40B4-BE49-F238E27FC236}">
                  <a16:creationId xmlns:a16="http://schemas.microsoft.com/office/drawing/2014/main" id="{66D8D147-F2B4-4250-9C41-767555E14320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0" name="Legend2">
              <a:extLst>
                <a:ext uri="{FF2B5EF4-FFF2-40B4-BE49-F238E27FC236}">
                  <a16:creationId xmlns:a16="http://schemas.microsoft.com/office/drawing/2014/main" id="{E9DCC6EC-92E6-47D0-B23D-94365AC17441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1" name="Legend3">
              <a:extLst>
                <a:ext uri="{FF2B5EF4-FFF2-40B4-BE49-F238E27FC236}">
                  <a16:creationId xmlns:a16="http://schemas.microsoft.com/office/drawing/2014/main" id="{8451F4C0-E484-44FD-B923-EE0B1E1D1274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2" name="Legend4">
              <a:extLst>
                <a:ext uri="{FF2B5EF4-FFF2-40B4-BE49-F238E27FC236}">
                  <a16:creationId xmlns:a16="http://schemas.microsoft.com/office/drawing/2014/main" id="{508A2D78-9A17-4FB2-A405-02E4BB25DD6C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3" name="Legend5">
              <a:extLst>
                <a:ext uri="{FF2B5EF4-FFF2-40B4-BE49-F238E27FC236}">
                  <a16:creationId xmlns:a16="http://schemas.microsoft.com/office/drawing/2014/main" id="{CF32E1C9-EF64-41BC-8B8E-B7FED880E653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grpSp>
          <p:nvGrpSpPr>
            <p:cNvPr id="154" name="MoonLegend1">
              <a:extLst>
                <a:ext uri="{FF2B5EF4-FFF2-40B4-BE49-F238E27FC236}">
                  <a16:creationId xmlns:a16="http://schemas.microsoft.com/office/drawing/2014/main" id="{496CCEDB-0BDA-47D9-9BA4-03BD59D6EEC2}"/>
                </a:ext>
              </a:extLst>
            </p:cNvPr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21E8F0F-ACA9-405E-8484-3FE9B6124FFD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Arc 167" hidden="1">
                <a:extLst>
                  <a:ext uri="{FF2B5EF4-FFF2-40B4-BE49-F238E27FC236}">
                    <a16:creationId xmlns:a16="http://schemas.microsoft.com/office/drawing/2014/main" id="{315D8D40-04AC-475B-AFC0-F08E492D131D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2">
              <a:extLst>
                <a:ext uri="{FF2B5EF4-FFF2-40B4-BE49-F238E27FC236}">
                  <a16:creationId xmlns:a16="http://schemas.microsoft.com/office/drawing/2014/main" id="{BCF3BE62-91BA-488B-84C7-3FE20CFBDB9A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27FF75E-C9E0-4D28-8F47-85C2D2EE375F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BDC4F596-0330-4D95-8A02-83794DACDB00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3">
              <a:extLst>
                <a:ext uri="{FF2B5EF4-FFF2-40B4-BE49-F238E27FC236}">
                  <a16:creationId xmlns:a16="http://schemas.microsoft.com/office/drawing/2014/main" id="{E4482EDB-85E9-4926-9441-26A85880E202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B270099-CB45-46A3-8BC6-ADF0FABD3567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4D910DDA-12F5-450E-85C1-CD98B4A9EE80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MoonLegend4">
              <a:extLst>
                <a:ext uri="{FF2B5EF4-FFF2-40B4-BE49-F238E27FC236}">
                  <a16:creationId xmlns:a16="http://schemas.microsoft.com/office/drawing/2014/main" id="{2606D4D9-DA1B-4BEB-8CC9-41FDA33CC5A0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81477097-8655-4968-A993-EA579ADDDBCF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EAFFF099-23A4-4400-9308-28EB2E760A74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" name="MoonLegend5">
              <a:extLst>
                <a:ext uri="{FF2B5EF4-FFF2-40B4-BE49-F238E27FC236}">
                  <a16:creationId xmlns:a16="http://schemas.microsoft.com/office/drawing/2014/main" id="{157F392C-3A22-465F-B4F0-A7E9FD7A01A1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E9440E9-0BAB-4509-A556-8A80E9683FAB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CA6DB424-2E98-4F1D-87A4-EE09FA805687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9" name="Sticker" hidden="1">
            <a:extLst>
              <a:ext uri="{FF2B5EF4-FFF2-40B4-BE49-F238E27FC236}">
                <a16:creationId xmlns:a16="http://schemas.microsoft.com/office/drawing/2014/main" id="{2FA9271D-5EE0-4D66-9FDF-E4D1535949E8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8192" y="1289273"/>
            <a:ext cx="429605" cy="156997"/>
            <a:chOff x="8456447" y="272180"/>
            <a:chExt cx="322188" cy="156966"/>
          </a:xfrm>
        </p:grpSpPr>
        <p:sp>
          <p:nvSpPr>
            <p:cNvPr id="170" name="StickerRectangle">
              <a:extLst>
                <a:ext uri="{FF2B5EF4-FFF2-40B4-BE49-F238E27FC236}">
                  <a16:creationId xmlns:a16="http://schemas.microsoft.com/office/drawing/2014/main" id="{27342EFB-A6AF-4379-A9C9-4F8DD97D16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71" name="StickerUnderline">
              <a:extLst>
                <a:ext uri="{FF2B5EF4-FFF2-40B4-BE49-F238E27FC236}">
                  <a16:creationId xmlns:a16="http://schemas.microsoft.com/office/drawing/2014/main" id="{AC518518-EC41-445B-B558-9DBD24A778EA}"/>
                </a:ext>
              </a:extLst>
            </p:cNvPr>
            <p:cNvCxnSpPr>
              <a:cxnSpLocks noChangeShapeType="1"/>
              <a:stCxn id="170" idx="4"/>
              <a:endCxn id="170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9" name="LegendLines" hidden="1">
            <a:extLst>
              <a:ext uri="{FF2B5EF4-FFF2-40B4-BE49-F238E27FC236}">
                <a16:creationId xmlns:a16="http://schemas.microsoft.com/office/drawing/2014/main" id="{BA3F11B7-574B-46B5-AA05-051B7C0195CA}"/>
              </a:ext>
            </a:extLst>
          </p:cNvPr>
          <p:cNvGrpSpPr/>
          <p:nvPr userDrawn="1"/>
        </p:nvGrpSpPr>
        <p:grpSpPr>
          <a:xfrm>
            <a:off x="10367929" y="3301675"/>
            <a:ext cx="1269335" cy="958286"/>
            <a:chOff x="4372690" y="3739101"/>
            <a:chExt cx="1269335" cy="958286"/>
          </a:xfrm>
        </p:grpSpPr>
        <p:sp>
          <p:nvSpPr>
            <p:cNvPr id="180" name="Legend1">
              <a:extLst>
                <a:ext uri="{FF2B5EF4-FFF2-40B4-BE49-F238E27FC236}">
                  <a16:creationId xmlns:a16="http://schemas.microsoft.com/office/drawing/2014/main" id="{A89F3277-B9B0-4605-94B5-1A0F3CF3FD94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1" name="Legend2">
              <a:extLst>
                <a:ext uri="{FF2B5EF4-FFF2-40B4-BE49-F238E27FC236}">
                  <a16:creationId xmlns:a16="http://schemas.microsoft.com/office/drawing/2014/main" id="{728FD0F6-6F17-4DBC-A433-275600325C11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2" name="Legend3">
              <a:extLst>
                <a:ext uri="{FF2B5EF4-FFF2-40B4-BE49-F238E27FC236}">
                  <a16:creationId xmlns:a16="http://schemas.microsoft.com/office/drawing/2014/main" id="{824D0AAE-0E8B-4539-A5E0-724A7C2C5FB7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3" name="LineLegend3">
              <a:extLst>
                <a:ext uri="{FF2B5EF4-FFF2-40B4-BE49-F238E27FC236}">
                  <a16:creationId xmlns:a16="http://schemas.microsoft.com/office/drawing/2014/main" id="{15B966CE-74A4-42D7-84D1-50EE1BD807B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>
                <a:latin typeface="+mn-lt"/>
                <a:ea typeface="+mn-ea"/>
              </a:endParaRPr>
            </a:p>
          </p:txBody>
        </p:sp>
        <p:sp>
          <p:nvSpPr>
            <p:cNvPr id="184" name="LineLegend2">
              <a:extLst>
                <a:ext uri="{FF2B5EF4-FFF2-40B4-BE49-F238E27FC236}">
                  <a16:creationId xmlns:a16="http://schemas.microsoft.com/office/drawing/2014/main" id="{4AD11E2E-205C-4B89-BD31-DA18921C338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>
                <a:latin typeface="+mn-lt"/>
                <a:ea typeface="+mn-ea"/>
              </a:endParaRPr>
            </a:p>
          </p:txBody>
        </p:sp>
        <p:sp>
          <p:nvSpPr>
            <p:cNvPr id="185" name="LineLegend1">
              <a:extLst>
                <a:ext uri="{FF2B5EF4-FFF2-40B4-BE49-F238E27FC236}">
                  <a16:creationId xmlns:a16="http://schemas.microsoft.com/office/drawing/2014/main" id="{393D5D55-EAFF-4EBE-B2CF-AF057C324E6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59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741" r:id="rId9"/>
    <p:sldLayoutId id="2147483671" r:id="rId10"/>
    <p:sldLayoutId id="2147483672" r:id="rId11"/>
    <p:sldLayoutId id="2147483675" r:id="rId12"/>
    <p:sldLayoutId id="2147483710" r:id="rId13"/>
    <p:sldLayoutId id="2147483737" r:id="rId14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bg2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44" userDrawn="1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8800E62-ECD5-472D-995B-013B57BB4C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3560687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9" imgW="344" imgH="344" progId="TCLayout.ActiveDocument.1">
                  <p:embed/>
                </p:oleObj>
              </mc:Choice>
              <mc:Fallback>
                <p:oleObj name="think-cell Slide" r:id="rId39" imgW="344" imgH="34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8800E62-ECD5-472D-995B-013B57BB4C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D1744EB-7E76-4AE2-88F6-C0D4CE03B5BB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03" name="SlideLogoText">
            <a:extLst>
              <a:ext uri="{FF2B5EF4-FFF2-40B4-BE49-F238E27FC236}">
                <a16:creationId xmlns:a16="http://schemas.microsoft.com/office/drawing/2014/main" id="{69FC0062-74AE-4BDA-ACE7-D069B448DDBC}"/>
              </a:ext>
            </a:extLst>
          </p:cNvPr>
          <p:cNvSpPr txBox="1"/>
          <p:nvPr userDrawn="1">
            <p:custDataLst>
              <p:tags r:id="rId17"/>
            </p:custDataLst>
          </p:nvPr>
        </p:nvSpPr>
        <p:spPr bwMode="black">
          <a:xfrm>
            <a:off x="10293188" y="6499381"/>
            <a:ext cx="833562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Company Name</a:t>
            </a:r>
          </a:p>
        </p:txBody>
      </p:sp>
      <p:cxnSp>
        <p:nvCxnSpPr>
          <p:cNvPr id="106" name="BottomLine">
            <a:extLst>
              <a:ext uri="{FF2B5EF4-FFF2-40B4-BE49-F238E27FC236}">
                <a16:creationId xmlns:a16="http://schemas.microsoft.com/office/drawing/2014/main" id="{8B868434-776E-46FC-90D6-2CC6F63A9A51}"/>
              </a:ext>
            </a:extLst>
          </p:cNvPr>
          <p:cNvCxnSpPr/>
          <p:nvPr userDrawn="1">
            <p:custDataLst>
              <p:tags r:id="rId18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TopLine">
            <a:extLst>
              <a:ext uri="{FF2B5EF4-FFF2-40B4-BE49-F238E27FC236}">
                <a16:creationId xmlns:a16="http://schemas.microsoft.com/office/drawing/2014/main" id="{00E8CD27-C104-4563-9322-C0A2ABFCB5E3}"/>
              </a:ext>
            </a:extLst>
          </p:cNvPr>
          <p:cNvCxnSpPr/>
          <p:nvPr userDrawn="1">
            <p:custDataLst>
              <p:tags r:id="rId19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54736" y="357953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6A9C4AD8-E579-4AD3-9B92-5A31AC8DD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85988"/>
            <a:ext cx="11082528" cy="25237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 userDrawn="1">
            <p:custDataLst>
              <p:tags r:id="rId22"/>
            </p:custDataLst>
          </p:nvPr>
        </p:nvSpPr>
        <p:spPr>
          <a:xfrm>
            <a:off x="553972" y="6279028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>
                <a:latin typeface="+mn-lt"/>
                <a:ea typeface="+mn-ea"/>
                <a:cs typeface="Arial" panose="020B0604020202020204" pitchFamily="34" charset="0"/>
              </a:rPr>
              <a:t>Footnotes</a:t>
            </a:r>
          </a:p>
        </p:txBody>
      </p:sp>
      <p:grpSp>
        <p:nvGrpSpPr>
          <p:cNvPr id="185" name="LegendBoxes" hidden="1">
            <a:extLst>
              <a:ext uri="{FF2B5EF4-FFF2-40B4-BE49-F238E27FC236}">
                <a16:creationId xmlns:a16="http://schemas.microsoft.com/office/drawing/2014/main" id="{28785628-9685-42DD-85C6-4A7FDEAEB9E4}"/>
              </a:ext>
            </a:extLst>
          </p:cNvPr>
          <p:cNvGrpSpPr/>
          <p:nvPr userDrawn="1"/>
        </p:nvGrpSpPr>
        <p:grpSpPr>
          <a:xfrm>
            <a:off x="10722394" y="4393208"/>
            <a:ext cx="984864" cy="1717282"/>
            <a:chOff x="9585951" y="2980105"/>
            <a:chExt cx="984864" cy="1717282"/>
          </a:xfrm>
        </p:grpSpPr>
        <p:sp>
          <p:nvSpPr>
            <p:cNvPr id="186" name="RectangleLegend1">
              <a:extLst>
                <a:ext uri="{FF2B5EF4-FFF2-40B4-BE49-F238E27FC236}">
                  <a16:creationId xmlns:a16="http://schemas.microsoft.com/office/drawing/2014/main" id="{F6C915EA-5130-4DA7-8B9A-5E522A1DBE2F}"/>
                </a:ext>
              </a:extLst>
            </p:cNvPr>
            <p:cNvSpPr/>
            <p:nvPr/>
          </p:nvSpPr>
          <p:spPr>
            <a:xfrm>
              <a:off x="9585951" y="3001463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87" name="RectangleLegend2">
              <a:extLst>
                <a:ext uri="{FF2B5EF4-FFF2-40B4-BE49-F238E27FC236}">
                  <a16:creationId xmlns:a16="http://schemas.microsoft.com/office/drawing/2014/main" id="{056BAC0D-94D9-4BAA-A238-909A42CD485B}"/>
                </a:ext>
              </a:extLst>
            </p:cNvPr>
            <p:cNvSpPr/>
            <p:nvPr/>
          </p:nvSpPr>
          <p:spPr>
            <a:xfrm>
              <a:off x="9585951" y="3380961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88" name="RectangleLegend3">
              <a:extLst>
                <a:ext uri="{FF2B5EF4-FFF2-40B4-BE49-F238E27FC236}">
                  <a16:creationId xmlns:a16="http://schemas.microsoft.com/office/drawing/2014/main" id="{BC7BB400-0474-421B-B1C4-D9D83F8D7025}"/>
                </a:ext>
              </a:extLst>
            </p:cNvPr>
            <p:cNvSpPr/>
            <p:nvPr/>
          </p:nvSpPr>
          <p:spPr>
            <a:xfrm>
              <a:off x="9585951" y="3754557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89" name="RectangleLegend4">
              <a:extLst>
                <a:ext uri="{FF2B5EF4-FFF2-40B4-BE49-F238E27FC236}">
                  <a16:creationId xmlns:a16="http://schemas.microsoft.com/office/drawing/2014/main" id="{5D84FBCC-8195-429D-ADA2-ADF26D0822E2}"/>
                </a:ext>
              </a:extLst>
            </p:cNvPr>
            <p:cNvSpPr/>
            <p:nvPr/>
          </p:nvSpPr>
          <p:spPr>
            <a:xfrm>
              <a:off x="9585951" y="4128153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0" name="RectangleLegend5">
              <a:extLst>
                <a:ext uri="{FF2B5EF4-FFF2-40B4-BE49-F238E27FC236}">
                  <a16:creationId xmlns:a16="http://schemas.microsoft.com/office/drawing/2014/main" id="{655825D0-671B-44EC-90C5-7913A4E7BAB9}"/>
                </a:ext>
              </a:extLst>
            </p:cNvPr>
            <p:cNvSpPr/>
            <p:nvPr/>
          </p:nvSpPr>
          <p:spPr>
            <a:xfrm>
              <a:off x="9585951" y="4501749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1" name="Legend1">
              <a:extLst>
                <a:ext uri="{FF2B5EF4-FFF2-40B4-BE49-F238E27FC236}">
                  <a16:creationId xmlns:a16="http://schemas.microsoft.com/office/drawing/2014/main" id="{CD018A8B-4FD0-4C99-AA47-D684D1049136}"/>
                </a:ext>
              </a:extLst>
            </p:cNvPr>
            <p:cNvSpPr txBox="1"/>
            <p:nvPr/>
          </p:nvSpPr>
          <p:spPr>
            <a:xfrm>
              <a:off x="9912097" y="2980105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2" name="Legend2">
              <a:extLst>
                <a:ext uri="{FF2B5EF4-FFF2-40B4-BE49-F238E27FC236}">
                  <a16:creationId xmlns:a16="http://schemas.microsoft.com/office/drawing/2014/main" id="{24E194E3-38A9-4A3A-AEBA-D1DCF1935051}"/>
                </a:ext>
              </a:extLst>
            </p:cNvPr>
            <p:cNvSpPr txBox="1"/>
            <p:nvPr/>
          </p:nvSpPr>
          <p:spPr>
            <a:xfrm>
              <a:off x="9912097" y="3359603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3" name="Legend3">
              <a:extLst>
                <a:ext uri="{FF2B5EF4-FFF2-40B4-BE49-F238E27FC236}">
                  <a16:creationId xmlns:a16="http://schemas.microsoft.com/office/drawing/2014/main" id="{DCCF084D-A8B2-46B3-BE03-CFDA8E58B2B9}"/>
                </a:ext>
              </a:extLst>
            </p:cNvPr>
            <p:cNvSpPr txBox="1"/>
            <p:nvPr/>
          </p:nvSpPr>
          <p:spPr>
            <a:xfrm>
              <a:off x="9912097" y="3739101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4" name="Legend4">
              <a:extLst>
                <a:ext uri="{FF2B5EF4-FFF2-40B4-BE49-F238E27FC236}">
                  <a16:creationId xmlns:a16="http://schemas.microsoft.com/office/drawing/2014/main" id="{0E49468C-EFEE-4C9A-BECB-CC10BE34BF4B}"/>
                </a:ext>
              </a:extLst>
            </p:cNvPr>
            <p:cNvSpPr txBox="1"/>
            <p:nvPr/>
          </p:nvSpPr>
          <p:spPr>
            <a:xfrm>
              <a:off x="9912097" y="4110522"/>
              <a:ext cx="658718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5" name="Legend5">
              <a:extLst>
                <a:ext uri="{FF2B5EF4-FFF2-40B4-BE49-F238E27FC236}">
                  <a16:creationId xmlns:a16="http://schemas.microsoft.com/office/drawing/2014/main" id="{443480AB-89E7-497E-A131-91869590BDB0}"/>
                </a:ext>
              </a:extLst>
            </p:cNvPr>
            <p:cNvSpPr txBox="1"/>
            <p:nvPr/>
          </p:nvSpPr>
          <p:spPr>
            <a:xfrm>
              <a:off x="9912097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</p:grpSp>
      <p:grpSp>
        <p:nvGrpSpPr>
          <p:cNvPr id="146" name="LegendMoons" hidden="1">
            <a:extLst>
              <a:ext uri="{FF2B5EF4-FFF2-40B4-BE49-F238E27FC236}">
                <a16:creationId xmlns:a16="http://schemas.microsoft.com/office/drawing/2014/main" id="{BCBAA4B3-76E3-4E3E-9DFB-193618E70571}"/>
              </a:ext>
            </a:extLst>
          </p:cNvPr>
          <p:cNvGrpSpPr/>
          <p:nvPr userDrawn="1"/>
        </p:nvGrpSpPr>
        <p:grpSpPr>
          <a:xfrm>
            <a:off x="7723680" y="1702457"/>
            <a:ext cx="1023616" cy="1731859"/>
            <a:chOff x="7723680" y="1702457"/>
            <a:chExt cx="1023616" cy="1731859"/>
          </a:xfrm>
        </p:grpSpPr>
        <p:sp>
          <p:nvSpPr>
            <p:cNvPr id="147" name="Legend1">
              <a:extLst>
                <a:ext uri="{FF2B5EF4-FFF2-40B4-BE49-F238E27FC236}">
                  <a16:creationId xmlns:a16="http://schemas.microsoft.com/office/drawing/2014/main" id="{A8F35D73-D259-46FA-AFD2-EA8247EDE0BB}"/>
                </a:ext>
              </a:extLst>
            </p:cNvPr>
            <p:cNvSpPr txBox="1"/>
            <p:nvPr/>
          </p:nvSpPr>
          <p:spPr>
            <a:xfrm>
              <a:off x="8076312" y="1709816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48" name="Legend2">
              <a:extLst>
                <a:ext uri="{FF2B5EF4-FFF2-40B4-BE49-F238E27FC236}">
                  <a16:creationId xmlns:a16="http://schemas.microsoft.com/office/drawing/2014/main" id="{8C810E22-5C1D-4238-A604-CBCDDCB4C05E}"/>
                </a:ext>
              </a:extLst>
            </p:cNvPr>
            <p:cNvSpPr txBox="1"/>
            <p:nvPr/>
          </p:nvSpPr>
          <p:spPr>
            <a:xfrm>
              <a:off x="8076312" y="2085275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49" name="Legend3">
              <a:extLst>
                <a:ext uri="{FF2B5EF4-FFF2-40B4-BE49-F238E27FC236}">
                  <a16:creationId xmlns:a16="http://schemas.microsoft.com/office/drawing/2014/main" id="{E4D11ABD-C458-4D2C-B8BA-1BD7E497965C}"/>
                </a:ext>
              </a:extLst>
            </p:cNvPr>
            <p:cNvSpPr txBox="1"/>
            <p:nvPr/>
          </p:nvSpPr>
          <p:spPr>
            <a:xfrm>
              <a:off x="8076312" y="246073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0" name="Legend4">
              <a:extLst>
                <a:ext uri="{FF2B5EF4-FFF2-40B4-BE49-F238E27FC236}">
                  <a16:creationId xmlns:a16="http://schemas.microsoft.com/office/drawing/2014/main" id="{6751DA88-7594-4AF8-9B0B-6D236454D486}"/>
                </a:ext>
              </a:extLst>
            </p:cNvPr>
            <p:cNvSpPr txBox="1"/>
            <p:nvPr/>
          </p:nvSpPr>
          <p:spPr>
            <a:xfrm>
              <a:off x="8076312" y="2836193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1" name="Legend5">
              <a:extLst>
                <a:ext uri="{FF2B5EF4-FFF2-40B4-BE49-F238E27FC236}">
                  <a16:creationId xmlns:a16="http://schemas.microsoft.com/office/drawing/2014/main" id="{9BD97B4F-09E8-498D-A862-8771F6492867}"/>
                </a:ext>
              </a:extLst>
            </p:cNvPr>
            <p:cNvSpPr txBox="1"/>
            <p:nvPr/>
          </p:nvSpPr>
          <p:spPr>
            <a:xfrm>
              <a:off x="8076312" y="3211654"/>
              <a:ext cx="670984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grpSp>
          <p:nvGrpSpPr>
            <p:cNvPr id="152" name="MoonLegend1">
              <a:extLst>
                <a:ext uri="{FF2B5EF4-FFF2-40B4-BE49-F238E27FC236}">
                  <a16:creationId xmlns:a16="http://schemas.microsoft.com/office/drawing/2014/main" id="{2D833A59-C7AB-446D-8FF2-91CA9DB3ACEE}"/>
                </a:ext>
              </a:extLst>
            </p:cNvPr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6FAD167A-470E-49B3-9358-C391E9721499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Arc 165" hidden="1">
                <a:extLst>
                  <a:ext uri="{FF2B5EF4-FFF2-40B4-BE49-F238E27FC236}">
                    <a16:creationId xmlns:a16="http://schemas.microsoft.com/office/drawing/2014/main" id="{2106BC3D-6019-4A97-BF49-95FEE529E3EF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3" name="MoonLegend2">
              <a:extLst>
                <a:ext uri="{FF2B5EF4-FFF2-40B4-BE49-F238E27FC236}">
                  <a16:creationId xmlns:a16="http://schemas.microsoft.com/office/drawing/2014/main" id="{290914A9-07C8-4F8C-AD47-74783B1DE6E1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14C29FC0-EC32-412C-A1FC-29EF13DE8125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08217F02-10EE-4BF5-8640-3409A47C5847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MoonLegend3">
              <a:extLst>
                <a:ext uri="{FF2B5EF4-FFF2-40B4-BE49-F238E27FC236}">
                  <a16:creationId xmlns:a16="http://schemas.microsoft.com/office/drawing/2014/main" id="{435D5936-2D97-416D-A834-DF4B9D96A043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69BF58B2-CF38-41FB-8EF8-3EE6A3F13980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9A2D06B2-79B1-475C-A66E-9CB573E98829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MoonLegend4">
              <a:extLst>
                <a:ext uri="{FF2B5EF4-FFF2-40B4-BE49-F238E27FC236}">
                  <a16:creationId xmlns:a16="http://schemas.microsoft.com/office/drawing/2014/main" id="{8EC87CF1-17C2-4BF0-9A01-8C2C8FFFF842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3A7C7C4F-14E8-4812-AC35-7D066AEC66E0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7F7E2EA4-AD8C-4DA3-ACA6-A69404D1E88D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6" name="MoonLegend5">
              <a:extLst>
                <a:ext uri="{FF2B5EF4-FFF2-40B4-BE49-F238E27FC236}">
                  <a16:creationId xmlns:a16="http://schemas.microsoft.com/office/drawing/2014/main" id="{BCD87F8B-10B7-4E82-8EC4-F08B412A1736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8573FB6-1F3D-4B01-98F6-7E4478BE33EF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CF3B10D5-50BA-4075-BEDD-5D7FF7BE36E6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7" name="Sticker" hidden="1">
            <a:extLst>
              <a:ext uri="{FF2B5EF4-FFF2-40B4-BE49-F238E27FC236}">
                <a16:creationId xmlns:a16="http://schemas.microsoft.com/office/drawing/2014/main" id="{174FA759-1A16-45E2-B8DB-6AC61DFC92D4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559460" y="1289273"/>
            <a:ext cx="428337" cy="156997"/>
            <a:chOff x="8456447" y="272180"/>
            <a:chExt cx="322188" cy="156966"/>
          </a:xfrm>
        </p:grpSpPr>
        <p:sp>
          <p:nvSpPr>
            <p:cNvPr id="168" name="StickerRectangle">
              <a:extLst>
                <a:ext uri="{FF2B5EF4-FFF2-40B4-BE49-F238E27FC236}">
                  <a16:creationId xmlns:a16="http://schemas.microsoft.com/office/drawing/2014/main" id="{99FB5892-A9FF-4D0E-8661-19A39D5E096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8456447" y="272180"/>
              <a:ext cx="322188" cy="1569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18288" anchor="t" anchorCtr="0">
              <a:spAutoFit/>
            </a:bodyPr>
            <a:lstStyle/>
            <a:p>
              <a:pPr algn="l" defTabSz="1193860">
                <a:buClr>
                  <a:schemeClr val="tx2"/>
                </a:buClr>
              </a:pPr>
              <a:r>
                <a:rPr lang="en-US" sz="900" b="1" spc="50">
                  <a:ln w="3175">
                    <a:noFill/>
                  </a:ln>
                  <a:solidFill>
                    <a:schemeClr val="tx1"/>
                  </a:solidFill>
                </a:rPr>
                <a:t>Sticker</a:t>
              </a:r>
              <a:endParaRPr lang="en-US" sz="800" baseline="0">
                <a:solidFill>
                  <a:schemeClr val="tx1"/>
                </a:solidFill>
                <a:latin typeface="+mn-lt"/>
                <a:ea typeface="+mn-ea"/>
              </a:endParaRPr>
            </a:p>
          </p:txBody>
        </p:sp>
        <p:cxnSp>
          <p:nvCxnSpPr>
            <p:cNvPr id="169" name="StickerUnderline">
              <a:extLst>
                <a:ext uri="{FF2B5EF4-FFF2-40B4-BE49-F238E27FC236}">
                  <a16:creationId xmlns:a16="http://schemas.microsoft.com/office/drawing/2014/main" id="{B821CB31-49E5-49E7-966F-3C5449557168}"/>
                </a:ext>
              </a:extLst>
            </p:cNvPr>
            <p:cNvCxnSpPr>
              <a:cxnSpLocks noChangeShapeType="1"/>
              <a:stCxn id="168" idx="4"/>
              <a:endCxn id="168" idx="6"/>
            </p:cNvCxnSpPr>
            <p:nvPr/>
          </p:nvCxnSpPr>
          <p:spPr bwMode="gray">
            <a:xfrm>
              <a:off x="8456447" y="429146"/>
              <a:ext cx="322188" cy="0"/>
            </a:xfrm>
            <a:prstGeom prst="straightConnector1">
              <a:avLst/>
            </a:prstGeom>
            <a:noFill/>
            <a:ln w="4191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4" name="LegendLines" hidden="1">
            <a:extLst>
              <a:ext uri="{FF2B5EF4-FFF2-40B4-BE49-F238E27FC236}">
                <a16:creationId xmlns:a16="http://schemas.microsoft.com/office/drawing/2014/main" id="{96520A0D-E8D0-48B5-8162-BA1976A5C3E1}"/>
              </a:ext>
            </a:extLst>
          </p:cNvPr>
          <p:cNvGrpSpPr/>
          <p:nvPr userDrawn="1"/>
        </p:nvGrpSpPr>
        <p:grpSpPr>
          <a:xfrm>
            <a:off x="10300983" y="3275405"/>
            <a:ext cx="1269335" cy="958286"/>
            <a:chOff x="4372690" y="3739101"/>
            <a:chExt cx="1269335" cy="958286"/>
          </a:xfrm>
        </p:grpSpPr>
        <p:sp>
          <p:nvSpPr>
            <p:cNvPr id="170" name="Legend1">
              <a:extLst>
                <a:ext uri="{FF2B5EF4-FFF2-40B4-BE49-F238E27FC236}">
                  <a16:creationId xmlns:a16="http://schemas.microsoft.com/office/drawing/2014/main" id="{D5E27233-7661-43E0-8C1B-859EBE562598}"/>
                </a:ext>
              </a:extLst>
            </p:cNvPr>
            <p:cNvSpPr txBox="1"/>
            <p:nvPr/>
          </p:nvSpPr>
          <p:spPr>
            <a:xfrm>
              <a:off x="4988914" y="3739101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71" name="Legend2">
              <a:extLst>
                <a:ext uri="{FF2B5EF4-FFF2-40B4-BE49-F238E27FC236}">
                  <a16:creationId xmlns:a16="http://schemas.microsoft.com/office/drawing/2014/main" id="{215BA769-FC3A-4971-81E8-16C8E7138029}"/>
                </a:ext>
              </a:extLst>
            </p:cNvPr>
            <p:cNvSpPr txBox="1"/>
            <p:nvPr/>
          </p:nvSpPr>
          <p:spPr>
            <a:xfrm>
              <a:off x="4988914" y="4110522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72" name="Legend3">
              <a:extLst>
                <a:ext uri="{FF2B5EF4-FFF2-40B4-BE49-F238E27FC236}">
                  <a16:creationId xmlns:a16="http://schemas.microsoft.com/office/drawing/2014/main" id="{75880242-A8D7-441D-805E-B817DF5CA854}"/>
                </a:ext>
              </a:extLst>
            </p:cNvPr>
            <p:cNvSpPr txBox="1"/>
            <p:nvPr/>
          </p:nvSpPr>
          <p:spPr>
            <a:xfrm>
              <a:off x="4988914" y="4481943"/>
              <a:ext cx="653111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73" name="LineLegend3">
              <a:extLst>
                <a:ext uri="{FF2B5EF4-FFF2-40B4-BE49-F238E27FC236}">
                  <a16:creationId xmlns:a16="http://schemas.microsoft.com/office/drawing/2014/main" id="{5C3089E9-5649-4103-BA5F-72175F24BEF8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58811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>
                <a:latin typeface="+mn-lt"/>
                <a:ea typeface="+mn-ea"/>
              </a:endParaRPr>
            </a:p>
          </p:txBody>
        </p:sp>
        <p:sp>
          <p:nvSpPr>
            <p:cNvPr id="174" name="LineLegend2">
              <a:extLst>
                <a:ext uri="{FF2B5EF4-FFF2-40B4-BE49-F238E27FC236}">
                  <a16:creationId xmlns:a16="http://schemas.microsoft.com/office/drawing/2014/main" id="{70A7CFCE-D526-433E-9FBC-6DEF2F5E9EB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421475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>
                <a:latin typeface="+mn-lt"/>
                <a:ea typeface="+mn-ea"/>
              </a:endParaRPr>
            </a:p>
          </p:txBody>
        </p:sp>
        <p:sp>
          <p:nvSpPr>
            <p:cNvPr id="175" name="LineLegend1">
              <a:extLst>
                <a:ext uri="{FF2B5EF4-FFF2-40B4-BE49-F238E27FC236}">
                  <a16:creationId xmlns:a16="http://schemas.microsoft.com/office/drawing/2014/main" id="{4AD9EC0A-8F45-49FA-BB0F-195682A6F6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372690" y="3846823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aseline="0">
                <a:latin typeface="+mn-lt"/>
                <a:ea typeface="+mn-ea"/>
              </a:endParaRPr>
            </a:p>
          </p:txBody>
        </p:sp>
      </p:grpSp>
      <p:sp>
        <p:nvSpPr>
          <p:cNvPr id="5" name="Slide Number">
            <a:extLst>
              <a:ext uri="{FF2B5EF4-FFF2-40B4-BE49-F238E27FC236}">
                <a16:creationId xmlns:a16="http://schemas.microsoft.com/office/drawing/2014/main" id="{7D98285D-CCD5-BF32-46E7-B3BB87940D99}"/>
              </a:ext>
            </a:extLst>
          </p:cNvPr>
          <p:cNvSpPr>
            <a:spLocks noChangeArrowheads="1"/>
          </p:cNvSpPr>
          <p:nvPr userDrawn="1">
            <p:custDataLst>
              <p:tags r:id="rId23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40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79" r:id="rId2"/>
    <p:sldLayoutId id="2147483680" r:id="rId3"/>
    <p:sldLayoutId id="2147483681" r:id="rId4"/>
    <p:sldLayoutId id="2147483682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711" r:id="rId11"/>
    <p:sldLayoutId id="2147483730" r:id="rId12"/>
    <p:sldLayoutId id="2147483731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500" b="1" kern="1200" spc="0" baseline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515938" indent="-2873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—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742950" indent="-18256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914400" indent="-1365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hyperlink" Target="https://github.com/UVA-MLSys/DS5110_Fall_2024/tree/main/Team%204" TargetMode="Externa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264.xml"/><Relationship Id="rId6" Type="http://schemas.openxmlformats.org/officeDocument/2006/relationships/image" Target="../media/image11.jpe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2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09.01825" TargetMode="External"/><Relationship Id="rId2" Type="http://schemas.openxmlformats.org/officeDocument/2006/relationships/hyperlink" Target="https://github.com/UVA-MLSys/DS5110_Fall_2024/blob/main/Team%204/docs/astroMAE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FC127383-6F20-F4D4-D77D-7D42C11B924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641934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FC127383-6F20-F4D4-D77D-7D42C11B92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7CE0F81-5020-4A31-1063-A1D95BEE613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A574BD-DF69-8D86-34F9-BC50DAD27598}"/>
              </a:ext>
            </a:extLst>
          </p:cNvPr>
          <p:cNvSpPr/>
          <p:nvPr/>
        </p:nvSpPr>
        <p:spPr>
          <a:xfrm>
            <a:off x="0" y="329184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95714"/>
                </a:schemeClr>
              </a:gs>
            </a:gsLst>
            <a:lin ang="10800000" scaled="1"/>
            <a:tileRect/>
          </a:gra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61F3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5" name="Google Shape;335;p118"/>
          <p:cNvSpPr/>
          <p:nvPr/>
        </p:nvSpPr>
        <p:spPr>
          <a:xfrm>
            <a:off x="1212175" y="0"/>
            <a:ext cx="9724800" cy="5613900"/>
          </a:xfrm>
          <a:prstGeom prst="rect">
            <a:avLst/>
          </a:pr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675005-8A09-FE43-A5F8-A1B591893F66}"/>
              </a:ext>
            </a:extLst>
          </p:cNvPr>
          <p:cNvSpPr txBox="1"/>
          <p:nvPr/>
        </p:nvSpPr>
        <p:spPr>
          <a:xfrm>
            <a:off x="1609162" y="581999"/>
            <a:ext cx="7388352" cy="33547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>
                <a:ln>
                  <a:noFill/>
                </a:ln>
                <a:solidFill>
                  <a:srgbClr val="061F32"/>
                </a:solidFill>
                <a:effectLst/>
                <a:uLnTx/>
                <a:uFillTx/>
                <a:latin typeface="Georgia"/>
              </a:rPr>
              <a:t>DS 5110 Final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1" i="0" u="none" strike="noStrike" kern="1200" cap="none" spc="0" normalizeH="0" baseline="0" noProof="0">
                <a:ln>
                  <a:noFill/>
                </a:ln>
                <a:solidFill>
                  <a:srgbClr val="061F32"/>
                </a:solidFill>
                <a:effectLst/>
                <a:uLnTx/>
                <a:uFillTx/>
                <a:latin typeface="Georgia"/>
              </a:rPr>
              <a:t>(Group 4)</a:t>
            </a:r>
            <a:endParaRPr lang="en-GB" sz="4400" b="1" i="0" u="none" strike="noStrike" kern="1200" cap="none" spc="0" normalizeH="0" baseline="0" noProof="0">
              <a:ln>
                <a:noFill/>
              </a:ln>
              <a:solidFill>
                <a:srgbClr val="061F32"/>
              </a:solidFill>
              <a:effectLst/>
              <a:uLnTx/>
              <a:uFillTx/>
              <a:latin typeface="Georgia"/>
            </a:endParaRPr>
          </a:p>
          <a:p>
            <a:pPr>
              <a:defRPr/>
            </a:pPr>
            <a:endParaRPr lang="en-GB" sz="4400" b="1">
              <a:solidFill>
                <a:srgbClr val="061F32"/>
              </a:solidFill>
              <a:latin typeface="Georgia"/>
              <a:cs typeface="Arial" panose="020B0604020202020204" pitchFamily="34" charset="0"/>
            </a:endParaRPr>
          </a:p>
          <a:p>
            <a:pPr>
              <a:defRPr/>
            </a:pPr>
            <a:br>
              <a:rPr lang="en-GB" sz="2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/>
              </a:rPr>
              <a:t>Ryan </a:t>
            </a:r>
            <a:r>
              <a:rPr lang="en-US" sz="2000">
                <a:solidFill>
                  <a:schemeClr val="bg1"/>
                </a:solidFill>
                <a:latin typeface="Arial"/>
                <a:cs typeface="Arial"/>
              </a:rPr>
              <a:t>Healy, Nicholas Miller, Charles </a:t>
            </a:r>
            <a:r>
              <a:rPr lang="en-US" sz="2000" err="1">
                <a:solidFill>
                  <a:schemeClr val="bg1"/>
                </a:solidFill>
                <a:latin typeface="Arial"/>
                <a:cs typeface="Arial"/>
              </a:rPr>
              <a:t>Lotane</a:t>
            </a:r>
            <a:endParaRPr lang="en-US" sz="20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Project Github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10F14-E0EF-3501-BF6C-2835CA647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922D-6E89-6786-1FA8-CE7F9B1B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FMI Performance Summary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2D4B1FBB-1B86-928F-FA08-0A318357F3CE}"/>
              </a:ext>
            </a:extLst>
          </p:cNvPr>
          <p:cNvSpPr/>
          <p:nvPr/>
        </p:nvSpPr>
        <p:spPr>
          <a:xfrm>
            <a:off x="377491" y="8968"/>
            <a:ext cx="2309358" cy="276999"/>
          </a:xfrm>
          <a:prstGeom prst="homePlate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Step Functions</a:t>
            </a: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A029F5FC-69AD-0AAD-F960-AE72A34A5E0D}"/>
              </a:ext>
            </a:extLst>
          </p:cNvPr>
          <p:cNvSpPr/>
          <p:nvPr/>
        </p:nvSpPr>
        <p:spPr>
          <a:xfrm>
            <a:off x="4996206" y="8968"/>
            <a:ext cx="2309357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AI for Astronomy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9B8A3291-5EF1-6BAA-A899-41D4D223B39C}"/>
              </a:ext>
            </a:extLst>
          </p:cNvPr>
          <p:cNvSpPr/>
          <p:nvPr/>
        </p:nvSpPr>
        <p:spPr>
          <a:xfrm>
            <a:off x="7305563" y="8968"/>
            <a:ext cx="2309357" cy="276999"/>
          </a:xfrm>
          <a:prstGeom prst="chevron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err="1">
                <a:solidFill>
                  <a:schemeClr val="tx1"/>
                </a:solidFill>
              </a:rPr>
              <a:t>CosmicAI</a:t>
            </a:r>
            <a:r>
              <a:rPr lang="en-US" sz="1200" b="1">
                <a:solidFill>
                  <a:schemeClr val="tx1"/>
                </a:solidFill>
              </a:rPr>
              <a:t> with FMI</a:t>
            </a: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7CB09B8B-8AE4-993A-4912-CAE0454F73EC}"/>
              </a:ext>
            </a:extLst>
          </p:cNvPr>
          <p:cNvSpPr/>
          <p:nvPr/>
        </p:nvSpPr>
        <p:spPr>
          <a:xfrm>
            <a:off x="2686848" y="8968"/>
            <a:ext cx="2309357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Rendezvous Server</a:t>
            </a: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A59068EA-B1B5-57AC-30F7-F127FAFC0A47}"/>
              </a:ext>
            </a:extLst>
          </p:cNvPr>
          <p:cNvSpPr/>
          <p:nvPr/>
        </p:nvSpPr>
        <p:spPr>
          <a:xfrm>
            <a:off x="9614921" y="8968"/>
            <a:ext cx="2514331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Testing at Scale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6E877B8-5F19-F235-5B74-4A9F2067E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71034"/>
              </p:ext>
            </p:extLst>
          </p:nvPr>
        </p:nvGraphicFramePr>
        <p:xfrm>
          <a:off x="1518602" y="1576916"/>
          <a:ext cx="9154796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828">
                  <a:extLst>
                    <a:ext uri="{9D8B030D-6E8A-4147-A177-3AD203B41FA5}">
                      <a16:colId xmlns:a16="http://schemas.microsoft.com/office/drawing/2014/main" val="3183017223"/>
                    </a:ext>
                  </a:extLst>
                </a:gridCol>
                <a:gridCol w="1307828">
                  <a:extLst>
                    <a:ext uri="{9D8B030D-6E8A-4147-A177-3AD203B41FA5}">
                      <a16:colId xmlns:a16="http://schemas.microsoft.com/office/drawing/2014/main" val="2824804819"/>
                    </a:ext>
                  </a:extLst>
                </a:gridCol>
                <a:gridCol w="1307828">
                  <a:extLst>
                    <a:ext uri="{9D8B030D-6E8A-4147-A177-3AD203B41FA5}">
                      <a16:colId xmlns:a16="http://schemas.microsoft.com/office/drawing/2014/main" val="3831278913"/>
                    </a:ext>
                  </a:extLst>
                </a:gridCol>
                <a:gridCol w="1307828">
                  <a:extLst>
                    <a:ext uri="{9D8B030D-6E8A-4147-A177-3AD203B41FA5}">
                      <a16:colId xmlns:a16="http://schemas.microsoft.com/office/drawing/2014/main" val="3038549251"/>
                    </a:ext>
                  </a:extLst>
                </a:gridCol>
                <a:gridCol w="1307828">
                  <a:extLst>
                    <a:ext uri="{9D8B030D-6E8A-4147-A177-3AD203B41FA5}">
                      <a16:colId xmlns:a16="http://schemas.microsoft.com/office/drawing/2014/main" val="276438354"/>
                    </a:ext>
                  </a:extLst>
                </a:gridCol>
                <a:gridCol w="1307828">
                  <a:extLst>
                    <a:ext uri="{9D8B030D-6E8A-4147-A177-3AD203B41FA5}">
                      <a16:colId xmlns:a16="http://schemas.microsoft.com/office/drawing/2014/main" val="1200044222"/>
                    </a:ext>
                  </a:extLst>
                </a:gridCol>
                <a:gridCol w="1307828">
                  <a:extLst>
                    <a:ext uri="{9D8B030D-6E8A-4147-A177-3AD203B41FA5}">
                      <a16:colId xmlns:a16="http://schemas.microsoft.com/office/drawing/2014/main" val="371071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Scenario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Batch Size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World Size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Execution Time (s)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Memory Used (MB)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Throughput (</a:t>
                      </a:r>
                      <a:r>
                        <a:rPr lang="en-US" sz="1400" err="1"/>
                        <a:t>mbps</a:t>
                      </a:r>
                      <a:r>
                        <a:rPr lang="en-US" sz="1400"/>
                        <a:t>)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Cost Per Batch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17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Small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128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~12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512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~14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$0.0045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573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Medium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256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~18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896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~18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$0.0038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60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Large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512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~25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1024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~28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$0.0023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00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Parallel (16 lambdas)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256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~15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896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~20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$0.0032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62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Scaling (12.6 GB dataset)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512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~35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1024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~28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$0.0027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563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91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6CC91-723B-C3F0-F0FD-31875DAAE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8594-3DCE-1B02-7A50-AB2CA1C7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Results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F6FAAD9F-DFBE-3C61-000A-5368AAE2CC0B}"/>
              </a:ext>
            </a:extLst>
          </p:cNvPr>
          <p:cNvSpPr/>
          <p:nvPr/>
        </p:nvSpPr>
        <p:spPr>
          <a:xfrm>
            <a:off x="377491" y="8968"/>
            <a:ext cx="2309358" cy="276999"/>
          </a:xfrm>
          <a:prstGeom prst="homePlate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Step Functions</a:t>
            </a: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84C398CA-EC6F-3637-C2D1-85D675521CBC}"/>
              </a:ext>
            </a:extLst>
          </p:cNvPr>
          <p:cNvSpPr/>
          <p:nvPr/>
        </p:nvSpPr>
        <p:spPr>
          <a:xfrm>
            <a:off x="4996206" y="8968"/>
            <a:ext cx="2309357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AI for Astronomy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9FA93604-95E7-6745-2C81-E21752AC9D26}"/>
              </a:ext>
            </a:extLst>
          </p:cNvPr>
          <p:cNvSpPr/>
          <p:nvPr/>
        </p:nvSpPr>
        <p:spPr>
          <a:xfrm>
            <a:off x="7305563" y="8968"/>
            <a:ext cx="2309357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err="1">
                <a:solidFill>
                  <a:schemeClr val="tx1"/>
                </a:solidFill>
              </a:rPr>
              <a:t>CosmicAI</a:t>
            </a:r>
            <a:r>
              <a:rPr lang="en-US" sz="1200" b="1">
                <a:solidFill>
                  <a:schemeClr val="tx1"/>
                </a:solidFill>
              </a:rPr>
              <a:t> with FMI</a:t>
            </a: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CB65DC24-A882-C3CF-6CC7-20FFD1C6B3CD}"/>
              </a:ext>
            </a:extLst>
          </p:cNvPr>
          <p:cNvSpPr/>
          <p:nvPr/>
        </p:nvSpPr>
        <p:spPr>
          <a:xfrm>
            <a:off x="2686848" y="8968"/>
            <a:ext cx="2309357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Rendezvous Server</a:t>
            </a: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390C43C6-4EED-42DB-FA74-24D5722E703A}"/>
              </a:ext>
            </a:extLst>
          </p:cNvPr>
          <p:cNvSpPr/>
          <p:nvPr/>
        </p:nvSpPr>
        <p:spPr>
          <a:xfrm>
            <a:off x="9614921" y="8968"/>
            <a:ext cx="2514331" cy="276999"/>
          </a:xfrm>
          <a:prstGeom prst="chevron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Testing at Scale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4D49968-6ACE-669A-74BD-B3AC8797E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1383" y="814701"/>
            <a:ext cx="11082528" cy="276999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cs typeface="Arial"/>
              </a:rPr>
              <a:t>Local Baseline Testing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23909-C630-34AF-41C2-4C5038FC73EE}"/>
              </a:ext>
            </a:extLst>
          </p:cNvPr>
          <p:cNvSpPr txBox="1"/>
          <p:nvPr/>
        </p:nvSpPr>
        <p:spPr>
          <a:xfrm>
            <a:off x="377942" y="4049908"/>
            <a:ext cx="11255797" cy="2354491"/>
          </a:xfrm>
          <a:prstGeom prst="rect">
            <a:avLst/>
          </a:prstGeom>
          <a:solidFill>
            <a:schemeClr val="tx1"/>
          </a:solidFill>
          <a:ln w="6350">
            <a:solidFill>
              <a:schemeClr val="bg1"/>
            </a:solidFill>
            <a:miter lim="800000"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600">
              <a:solidFill>
                <a:schemeClr val="bg1"/>
              </a:solidFill>
              <a:cs typeface="Arial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Courier New"/>
              <a:buChar char="o"/>
            </a:pPr>
            <a:r>
              <a:rPr lang="en-US" sz="1600">
                <a:solidFill>
                  <a:schemeClr val="bg1"/>
                </a:solidFill>
                <a:cs typeface="Arial"/>
              </a:rPr>
              <a:t>Increasing the Batch Size decreased  </a:t>
            </a:r>
            <a:r>
              <a:rPr lang="en-US" sz="1600" b="1">
                <a:solidFill>
                  <a:schemeClr val="bg1"/>
                </a:solidFill>
                <a:cs typeface="Arial"/>
              </a:rPr>
              <a:t>the total CPU time and total memory used </a:t>
            </a:r>
            <a:r>
              <a:rPr lang="en-US" sz="1600">
                <a:solidFill>
                  <a:schemeClr val="bg1"/>
                </a:solidFill>
                <a:cs typeface="Arial"/>
              </a:rPr>
              <a:t>(less passes) but had diminishing returns on effectiveness</a:t>
            </a:r>
            <a:endParaRPr lang="en-US">
              <a:solidFill>
                <a:schemeClr val="bg1"/>
              </a:solidFill>
              <a:cs typeface="Arial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Courier New"/>
              <a:buChar char="o"/>
            </a:pPr>
            <a:r>
              <a:rPr lang="en-US" sz="1600">
                <a:solidFill>
                  <a:schemeClr val="bg1"/>
                </a:solidFill>
                <a:cs typeface="Arial"/>
              </a:rPr>
              <a:t>The point before diminishing return was either 1024 or 2048, more testing would be needed due to natural variability of runs.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Courier New"/>
              <a:buChar char="o"/>
            </a:pPr>
            <a:r>
              <a:rPr lang="en-US" sz="1600">
                <a:solidFill>
                  <a:schemeClr val="bg1"/>
                </a:solidFill>
                <a:cs typeface="Arial"/>
              </a:rPr>
              <a:t>The baseline data was ~64MB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600">
              <a:solidFill>
                <a:schemeClr val="bg1"/>
              </a:solidFill>
              <a:cs typeface="Arial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1600">
              <a:solidFill>
                <a:schemeClr val="bg1"/>
              </a:solidFill>
              <a:cs typeface="Arial"/>
            </a:endParaRPr>
          </a:p>
        </p:txBody>
      </p:sp>
      <p:pic>
        <p:nvPicPr>
          <p:cNvPr id="10" name="Picture 9" descr="A graph with a line and a red dotted line&#10;&#10;Description automatically generated">
            <a:extLst>
              <a:ext uri="{FF2B5EF4-FFF2-40B4-BE49-F238E27FC236}">
                <a16:creationId xmlns:a16="http://schemas.microsoft.com/office/drawing/2014/main" id="{DC58B677-E299-2220-2FF3-9B53EC4BC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99" y="1302122"/>
            <a:ext cx="8071037" cy="2740960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72B7537-3B72-018B-0129-4C1846736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1347"/>
              </p:ext>
            </p:extLst>
          </p:nvPr>
        </p:nvGraphicFramePr>
        <p:xfrm>
          <a:off x="8987117" y="1299882"/>
          <a:ext cx="2643838" cy="27832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94866">
                  <a:extLst>
                    <a:ext uri="{9D8B030D-6E8A-4147-A177-3AD203B41FA5}">
                      <a16:colId xmlns:a16="http://schemas.microsoft.com/office/drawing/2014/main" val="1443591207"/>
                    </a:ext>
                  </a:extLst>
                </a:gridCol>
                <a:gridCol w="1048972">
                  <a:extLst>
                    <a:ext uri="{9D8B030D-6E8A-4147-A177-3AD203B41FA5}">
                      <a16:colId xmlns:a16="http://schemas.microsoft.com/office/drawing/2014/main" val="2147267968"/>
                    </a:ext>
                  </a:extLst>
                </a:gridCol>
              </a:tblGrid>
              <a:tr h="1652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E8E8E8"/>
                          </a:solidFill>
                          <a:effectLst/>
                          <a:latin typeface="Arial"/>
                        </a:rPr>
                        <a:t>Number of Batches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E8E8E8"/>
                          </a:solidFill>
                          <a:effectLst/>
                          <a:latin typeface="Arial"/>
                        </a:rPr>
                        <a:t>Batch Size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124609"/>
                  </a:ext>
                </a:extLst>
              </a:tr>
              <a:tr h="223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157</a:t>
                      </a:r>
                    </a:p>
                  </a:txBody>
                  <a:tcPr marL="9525" marR="9525" marT="38100" marB="3810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9525" marR="9525" marT="38100" marB="38100" anchor="b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635746"/>
                  </a:ext>
                </a:extLst>
              </a:tr>
              <a:tr h="223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79</a:t>
                      </a:r>
                    </a:p>
                  </a:txBody>
                  <a:tcPr marL="9525" marR="9525" marT="38100" marB="3810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9525" marR="9525" marT="38100" marB="38100" anchor="b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209059"/>
                  </a:ext>
                </a:extLst>
              </a:tr>
              <a:tr h="223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</a:t>
                      </a:r>
                    </a:p>
                  </a:txBody>
                  <a:tcPr marL="9525" marR="9525" marT="38100" marB="3810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9525" marR="9525" marT="38100" marB="38100" anchor="b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150231"/>
                  </a:ext>
                </a:extLst>
              </a:tr>
              <a:tr h="223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</a:t>
                      </a:r>
                    </a:p>
                  </a:txBody>
                  <a:tcPr marL="9525" marR="9525" marT="38100" marB="3810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64</a:t>
                      </a:r>
                    </a:p>
                  </a:txBody>
                  <a:tcPr marL="9525" marR="9525" marT="38100" marB="38100" anchor="b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432725"/>
                  </a:ext>
                </a:extLst>
              </a:tr>
              <a:tr h="223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</a:t>
                      </a:r>
                    </a:p>
                  </a:txBody>
                  <a:tcPr marL="9525" marR="9525" marT="38100" marB="3810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128</a:t>
                      </a:r>
                    </a:p>
                  </a:txBody>
                  <a:tcPr marL="9525" marR="9525" marT="38100" marB="38100" anchor="b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713398"/>
                  </a:ext>
                </a:extLst>
              </a:tr>
              <a:tr h="223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9525" marR="9525" marT="38100" marB="3810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256</a:t>
                      </a:r>
                    </a:p>
                  </a:txBody>
                  <a:tcPr marL="9525" marR="9525" marT="38100" marB="38100" anchor="b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73437"/>
                  </a:ext>
                </a:extLst>
              </a:tr>
              <a:tr h="223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9525" marR="9525" marT="38100" marB="3810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512</a:t>
                      </a:r>
                    </a:p>
                  </a:txBody>
                  <a:tcPr marL="9525" marR="9525" marT="38100" marB="38100" anchor="b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157021"/>
                  </a:ext>
                </a:extLst>
              </a:tr>
              <a:tr h="223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9525" marR="9525" marT="38100" marB="3810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1024</a:t>
                      </a:r>
                    </a:p>
                  </a:txBody>
                  <a:tcPr marL="9525" marR="9525" marT="38100" marB="38100" anchor="b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62553"/>
                  </a:ext>
                </a:extLst>
              </a:tr>
              <a:tr h="2235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38100" marB="3810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2048</a:t>
                      </a:r>
                    </a:p>
                  </a:txBody>
                  <a:tcPr marL="9525" marR="9525" marT="38100" marB="38100" anchor="b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47768"/>
                  </a:ext>
                </a:extLst>
              </a:tr>
              <a:tr h="257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9525" marR="9525" marT="38100" marB="3810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4096</a:t>
                      </a:r>
                    </a:p>
                  </a:txBody>
                  <a:tcPr marL="9525" marR="9525" marT="38100" marB="38100" anchor="b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204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28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D848F-2287-9BFE-2358-27678935D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4279-7873-2B03-8C01-BEE2B78F6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at Scale Experimental Design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D4430482-FFB7-1036-74D8-A2FF264E94ED}"/>
              </a:ext>
            </a:extLst>
          </p:cNvPr>
          <p:cNvSpPr/>
          <p:nvPr/>
        </p:nvSpPr>
        <p:spPr>
          <a:xfrm>
            <a:off x="377491" y="8968"/>
            <a:ext cx="2309358" cy="276999"/>
          </a:xfrm>
          <a:prstGeom prst="homePlate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Step Functions</a:t>
            </a: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B749D652-1772-FC54-0BF7-5059420F2059}"/>
              </a:ext>
            </a:extLst>
          </p:cNvPr>
          <p:cNvSpPr/>
          <p:nvPr/>
        </p:nvSpPr>
        <p:spPr>
          <a:xfrm>
            <a:off x="4996206" y="8968"/>
            <a:ext cx="2309357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AI for Astronomy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DEF4D59B-6F80-8830-3B34-6A85468F6500}"/>
              </a:ext>
            </a:extLst>
          </p:cNvPr>
          <p:cNvSpPr/>
          <p:nvPr/>
        </p:nvSpPr>
        <p:spPr>
          <a:xfrm>
            <a:off x="7305563" y="8968"/>
            <a:ext cx="2309357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err="1">
                <a:solidFill>
                  <a:schemeClr val="tx1"/>
                </a:solidFill>
              </a:rPr>
              <a:t>CosmicAI</a:t>
            </a:r>
            <a:r>
              <a:rPr lang="en-US" sz="1200" b="1">
                <a:solidFill>
                  <a:schemeClr val="tx1"/>
                </a:solidFill>
              </a:rPr>
              <a:t> with FMI</a:t>
            </a: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9AD6432F-06EF-F583-5ADD-BAA136992189}"/>
              </a:ext>
            </a:extLst>
          </p:cNvPr>
          <p:cNvSpPr/>
          <p:nvPr/>
        </p:nvSpPr>
        <p:spPr>
          <a:xfrm>
            <a:off x="2686848" y="8968"/>
            <a:ext cx="2309357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Rendezvous Server</a:t>
            </a: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4D8F824C-20FE-4F52-0C21-375E6EAE1AF5}"/>
              </a:ext>
            </a:extLst>
          </p:cNvPr>
          <p:cNvSpPr/>
          <p:nvPr/>
        </p:nvSpPr>
        <p:spPr>
          <a:xfrm>
            <a:off x="9614921" y="8968"/>
            <a:ext cx="2514331" cy="276999"/>
          </a:xfrm>
          <a:prstGeom prst="chevron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Testing at Scale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4B004A-CE9D-11EB-BECA-A3650787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925" y="2009775"/>
            <a:ext cx="50101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38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6CC91-723B-C3F0-F0FD-31875DAAE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8594-3DCE-1B02-7A50-AB2CA1C7B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Results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F6FAAD9F-DFBE-3C61-000A-5368AAE2CC0B}"/>
              </a:ext>
            </a:extLst>
          </p:cNvPr>
          <p:cNvSpPr/>
          <p:nvPr/>
        </p:nvSpPr>
        <p:spPr>
          <a:xfrm>
            <a:off x="377491" y="8968"/>
            <a:ext cx="2309358" cy="276999"/>
          </a:xfrm>
          <a:prstGeom prst="homePlate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Step Functions</a:t>
            </a: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84C398CA-EC6F-3637-C2D1-85D675521CBC}"/>
              </a:ext>
            </a:extLst>
          </p:cNvPr>
          <p:cNvSpPr/>
          <p:nvPr/>
        </p:nvSpPr>
        <p:spPr>
          <a:xfrm>
            <a:off x="4996206" y="8968"/>
            <a:ext cx="2309357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AI for Astronomy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9FA93604-95E7-6745-2C81-E21752AC9D26}"/>
              </a:ext>
            </a:extLst>
          </p:cNvPr>
          <p:cNvSpPr/>
          <p:nvPr/>
        </p:nvSpPr>
        <p:spPr>
          <a:xfrm>
            <a:off x="7305563" y="8968"/>
            <a:ext cx="2309357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err="1">
                <a:solidFill>
                  <a:schemeClr val="tx1"/>
                </a:solidFill>
              </a:rPr>
              <a:t>CosmicAI</a:t>
            </a:r>
            <a:r>
              <a:rPr lang="en-US" sz="1200" b="1">
                <a:solidFill>
                  <a:schemeClr val="tx1"/>
                </a:solidFill>
              </a:rPr>
              <a:t> with FMI</a:t>
            </a: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CB65DC24-A882-C3CF-6CC7-20FFD1C6B3CD}"/>
              </a:ext>
            </a:extLst>
          </p:cNvPr>
          <p:cNvSpPr/>
          <p:nvPr/>
        </p:nvSpPr>
        <p:spPr>
          <a:xfrm>
            <a:off x="2686848" y="8968"/>
            <a:ext cx="2309357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Rendezvous Server</a:t>
            </a: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390C43C6-4EED-42DB-FA74-24D5722E703A}"/>
              </a:ext>
            </a:extLst>
          </p:cNvPr>
          <p:cNvSpPr/>
          <p:nvPr/>
        </p:nvSpPr>
        <p:spPr>
          <a:xfrm>
            <a:off x="9614921" y="8968"/>
            <a:ext cx="2514331" cy="276999"/>
          </a:xfrm>
          <a:prstGeom prst="chevron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Testing at Scale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821D6-2364-5E87-2E79-2CB966A9F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13" y="2968831"/>
            <a:ext cx="5549287" cy="3424052"/>
          </a:xfrm>
          <a:prstGeom prst="rect">
            <a:avLst/>
          </a:prstGeom>
        </p:spPr>
      </p:pic>
      <p:pic>
        <p:nvPicPr>
          <p:cNvPr id="7" name="Picture 6" descr="A graph of data with red and blue bars&#10;&#10;Description automatically generated">
            <a:extLst>
              <a:ext uri="{FF2B5EF4-FFF2-40B4-BE49-F238E27FC236}">
                <a16:creationId xmlns:a16="http://schemas.microsoft.com/office/drawing/2014/main" id="{D5EC36B9-BA62-B413-2140-703DCAA57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044" y="2889661"/>
            <a:ext cx="5796690" cy="358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5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A0D238-BC57-3921-60DB-877E9E6B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 each major project milestone, we observed noteworthy conclusions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062DF9-7612-B49A-9397-97E05582F2B3}"/>
              </a:ext>
            </a:extLst>
          </p:cNvPr>
          <p:cNvSpPr txBox="1"/>
          <p:nvPr/>
        </p:nvSpPr>
        <p:spPr>
          <a:xfrm>
            <a:off x="467807" y="1661489"/>
            <a:ext cx="1811192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solidFill>
                  <a:schemeClr val="bg1"/>
                </a:solidFill>
                <a:cs typeface="Arial"/>
              </a:rPr>
              <a:t>We observed the following for each core step of the project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8761DE-D1CF-4E57-3568-6794F054746D}"/>
              </a:ext>
            </a:extLst>
          </p:cNvPr>
          <p:cNvSpPr txBox="1"/>
          <p:nvPr/>
        </p:nvSpPr>
        <p:spPr>
          <a:xfrm>
            <a:off x="2251716" y="1984370"/>
            <a:ext cx="2580890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sz="1200" b="1">
                <a:solidFill>
                  <a:srgbClr val="1D4769"/>
                </a:solidFill>
              </a:rPr>
              <a:t>Step Function</a:t>
            </a:r>
            <a:endParaRPr lang="en-US" b="1">
              <a:solidFill>
                <a:srgbClr val="1D4769"/>
              </a:solidFill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1BFB81-4324-F13D-D481-88D8B11DDDB6}"/>
              </a:ext>
            </a:extLst>
          </p:cNvPr>
          <p:cNvSpPr txBox="1"/>
          <p:nvPr/>
        </p:nvSpPr>
        <p:spPr>
          <a:xfrm>
            <a:off x="2251714" y="2810433"/>
            <a:ext cx="2449197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sz="1200" b="1">
                <a:solidFill>
                  <a:srgbClr val="1D4769"/>
                </a:solidFill>
              </a:rPr>
              <a:t>Rendezvous Server</a:t>
            </a:r>
            <a:endParaRPr lang="en-US" b="1">
              <a:solidFill>
                <a:srgbClr val="1D4769"/>
              </a:solidFill>
              <a:cs typeface="Arial"/>
            </a:endParaRP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181A6D52-EF2F-B758-980A-4307BD4C0920}"/>
              </a:ext>
            </a:extLst>
          </p:cNvPr>
          <p:cNvSpPr/>
          <p:nvPr/>
        </p:nvSpPr>
        <p:spPr>
          <a:xfrm>
            <a:off x="4766595" y="1713226"/>
            <a:ext cx="167211" cy="808714"/>
          </a:xfrm>
          <a:prstGeom prst="leftBrac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A70D662D-676C-09BD-78EB-135F817AFCE2}"/>
              </a:ext>
            </a:extLst>
          </p:cNvPr>
          <p:cNvSpPr/>
          <p:nvPr/>
        </p:nvSpPr>
        <p:spPr>
          <a:xfrm>
            <a:off x="4766595" y="2614927"/>
            <a:ext cx="147838" cy="744144"/>
          </a:xfrm>
          <a:prstGeom prst="leftBrac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CF3EC0-B4A6-B673-2399-CA85590C8A83}"/>
              </a:ext>
            </a:extLst>
          </p:cNvPr>
          <p:cNvSpPr txBox="1"/>
          <p:nvPr/>
        </p:nvSpPr>
        <p:spPr>
          <a:xfrm>
            <a:off x="2251715" y="3754933"/>
            <a:ext cx="2449197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sz="1200" b="1">
                <a:solidFill>
                  <a:srgbClr val="1D4769"/>
                </a:solidFill>
              </a:rPr>
              <a:t>AI for Astronomy</a:t>
            </a:r>
            <a:endParaRPr lang="en-US" b="1">
              <a:solidFill>
                <a:srgbClr val="1D4769"/>
              </a:solidFill>
            </a:endParaRP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3C3EFE97-ACD2-2023-4205-DB5BDE3106C6}"/>
              </a:ext>
            </a:extLst>
          </p:cNvPr>
          <p:cNvSpPr/>
          <p:nvPr/>
        </p:nvSpPr>
        <p:spPr>
          <a:xfrm>
            <a:off x="4714934" y="3458515"/>
            <a:ext cx="186584" cy="663191"/>
          </a:xfrm>
          <a:prstGeom prst="leftBrac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194;p2">
            <a:extLst>
              <a:ext uri="{FF2B5EF4-FFF2-40B4-BE49-F238E27FC236}">
                <a16:creationId xmlns:a16="http://schemas.microsoft.com/office/drawing/2014/main" id="{DC32BD36-17D2-D797-6AA2-DFE2AF5F8D08}"/>
              </a:ext>
            </a:extLst>
          </p:cNvPr>
          <p:cNvSpPr txBox="1">
            <a:spLocks/>
          </p:cNvSpPr>
          <p:nvPr/>
        </p:nvSpPr>
        <p:spPr>
          <a:xfrm>
            <a:off x="4991582" y="1661489"/>
            <a:ext cx="6649556" cy="4446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AutoNum type="arabicPeriod"/>
            </a:pPr>
            <a:r>
              <a:rPr lang="en-US" sz="1400">
                <a:solidFill>
                  <a:schemeClr val="tx2">
                    <a:lumMod val="10000"/>
                  </a:schemeClr>
                </a:solidFill>
                <a:cs typeface="Arial"/>
              </a:rPr>
              <a:t>The modular design allowed us to seamlessly leverage other AWS services, including most importantly Lambda and S3</a:t>
            </a:r>
            <a:endParaRPr lang="en-US" sz="1400">
              <a:solidFill>
                <a:schemeClr val="tx2">
                  <a:lumMod val="10000"/>
                </a:schemeClr>
              </a:solidFill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AutoNum type="arabicPeriod"/>
            </a:pPr>
            <a:r>
              <a:rPr lang="en-US" sz="1400">
                <a:solidFill>
                  <a:schemeClr val="tx2">
                    <a:lumMod val="10000"/>
                  </a:schemeClr>
                </a:solidFill>
                <a:cs typeface="Arial"/>
              </a:rPr>
              <a:t>The flexibility of the state machine enabled us to experiment with key parameters which proved the scalability of the infrastructure</a:t>
            </a:r>
            <a:endParaRPr lang="en-US" sz="1400">
              <a:solidFill>
                <a:schemeClr val="tx2">
                  <a:lumMod val="10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AutoNum type="arabicPeriod"/>
            </a:pPr>
            <a:r>
              <a:rPr lang="en-US" sz="1400">
                <a:solidFill>
                  <a:schemeClr val="tx2">
                    <a:lumMod val="10000"/>
                  </a:schemeClr>
                </a:solidFill>
                <a:cs typeface="Arial"/>
              </a:rPr>
              <a:t>Communication across Lambda functions allowed us to coordinate parallel tasks across distributed instances</a:t>
            </a:r>
            <a:endParaRPr lang="en-US" sz="1400">
              <a:solidFill>
                <a:schemeClr val="tx2">
                  <a:lumMod val="10000"/>
                </a:schemeClr>
              </a:solidFill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AutoNum type="arabicPeriod"/>
            </a:pPr>
            <a:r>
              <a:rPr lang="en-US" sz="1400">
                <a:solidFill>
                  <a:schemeClr val="tx2">
                    <a:lumMod val="10000"/>
                  </a:schemeClr>
                </a:solidFill>
                <a:cs typeface="Arial"/>
              </a:rPr>
              <a:t>Using FMI, we were able to improve reliability and execution time</a:t>
            </a:r>
            <a:endParaRPr lang="en-US" sz="1400">
              <a:solidFill>
                <a:schemeClr val="tx2">
                  <a:lumMod val="10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AutoNum type="arabicPeriod"/>
            </a:pPr>
            <a:r>
              <a:rPr lang="en-US" sz="1400" b="1">
                <a:solidFill>
                  <a:schemeClr val="tx2">
                    <a:lumMod val="10000"/>
                  </a:schemeClr>
                </a:solidFill>
                <a:cs typeface="Arial"/>
              </a:rPr>
              <a:t>Our inferences were highly accurate in predicting redshift values (R</a:t>
            </a:r>
            <a:r>
              <a:rPr lang="en-US" sz="1400" b="1" baseline="30000">
                <a:solidFill>
                  <a:schemeClr val="tx2">
                    <a:lumMod val="10000"/>
                  </a:schemeClr>
                </a:solidFill>
                <a:cs typeface="Arial"/>
              </a:rPr>
              <a:t>2</a:t>
            </a:r>
            <a:r>
              <a:rPr lang="en-US" sz="1400" b="1">
                <a:solidFill>
                  <a:schemeClr val="tx2">
                    <a:lumMod val="10000"/>
                  </a:schemeClr>
                </a:solidFill>
                <a:cs typeface="Arial"/>
              </a:rPr>
              <a:t> of 0.97, MAE 0.012)</a:t>
            </a:r>
            <a:endParaRPr lang="en-US" sz="1400" b="1" baseline="30000">
              <a:solidFill>
                <a:schemeClr val="tx2">
                  <a:lumMod val="10000"/>
                </a:schemeClr>
              </a:solidFill>
              <a:cs typeface="Arial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AutoNum type="arabicPeriod"/>
            </a:pPr>
            <a:r>
              <a:rPr lang="en-US" sz="1400">
                <a:solidFill>
                  <a:schemeClr val="tx2">
                    <a:lumMod val="10000"/>
                  </a:schemeClr>
                </a:solidFill>
                <a:cs typeface="Arial"/>
              </a:rPr>
              <a:t>Our AI model for analyzing astronomical data was proven reliable</a:t>
            </a:r>
          </a:p>
          <a:p>
            <a: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AutoNum type="arabicPeriod"/>
            </a:pPr>
            <a:r>
              <a:rPr lang="en-US" sz="1400">
                <a:solidFill>
                  <a:schemeClr val="tx2">
                    <a:lumMod val="10000"/>
                  </a:schemeClr>
                </a:solidFill>
                <a:cs typeface="Arial"/>
              </a:rPr>
              <a:t>The system proved to be cost-efficient by scaling work across multiple Lambda instances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AutoNum type="arabicPeriod"/>
            </a:pPr>
            <a:r>
              <a:rPr lang="en-US" sz="1400">
                <a:solidFill>
                  <a:schemeClr val="tx2">
                    <a:lumMod val="10000"/>
                  </a:schemeClr>
                </a:solidFill>
                <a:cs typeface="Arial"/>
              </a:rPr>
              <a:t>Costs decreased as batch sizes increased as a result of reduced overhead</a:t>
            </a:r>
          </a:p>
          <a:p>
            <a: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500"/>
              <a:buAutoNum type="arabicPeriod"/>
            </a:pPr>
            <a:r>
              <a:rPr lang="en-US" sz="1400">
                <a:solidFill>
                  <a:schemeClr val="tx2">
                    <a:lumMod val="10000"/>
                  </a:schemeClr>
                </a:solidFill>
                <a:cs typeface="Arial"/>
              </a:rPr>
              <a:t>Even with varying batch sizes and dataset sizes, our experiments generally showed consistent scaling performance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AutoNum type="arabicPeriod"/>
            </a:pPr>
            <a:r>
              <a:rPr lang="en-US" sz="1400" b="1">
                <a:solidFill>
                  <a:schemeClr val="tx2">
                    <a:lumMod val="10000"/>
                  </a:schemeClr>
                </a:solidFill>
                <a:cs typeface="Arial"/>
              </a:rPr>
              <a:t>Overall, our infrastructure proved scalable and efficient for processing large datasets, validating its applicability for real-world use cases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</a:pPr>
            <a:endParaRPr lang="en-US" sz="1400">
              <a:solidFill>
                <a:schemeClr val="tx2">
                  <a:lumMod val="10000"/>
                </a:schemeClr>
              </a:solidFill>
              <a:cs typeface="Arial"/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082938C-0F97-3995-1A05-F4FE39D827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5DB97D30-E97C-C0DB-B688-4C3295395FC1}"/>
              </a:ext>
            </a:extLst>
          </p:cNvPr>
          <p:cNvSpPr/>
          <p:nvPr/>
        </p:nvSpPr>
        <p:spPr>
          <a:xfrm>
            <a:off x="4708476" y="4155939"/>
            <a:ext cx="186584" cy="760056"/>
          </a:xfrm>
          <a:prstGeom prst="leftBrac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CBBAB99B-89D4-8918-6A05-52784B60D5ED}"/>
              </a:ext>
            </a:extLst>
          </p:cNvPr>
          <p:cNvSpPr/>
          <p:nvPr/>
        </p:nvSpPr>
        <p:spPr>
          <a:xfrm>
            <a:off x="4714932" y="4937311"/>
            <a:ext cx="186584" cy="953784"/>
          </a:xfrm>
          <a:prstGeom prst="leftBrac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CC8B25-F07C-D501-332C-4ACF8FB9E4E4}"/>
              </a:ext>
            </a:extLst>
          </p:cNvPr>
          <p:cNvSpPr txBox="1"/>
          <p:nvPr/>
        </p:nvSpPr>
        <p:spPr>
          <a:xfrm>
            <a:off x="2251714" y="4581508"/>
            <a:ext cx="2449197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sz="1200" b="1" err="1">
                <a:solidFill>
                  <a:srgbClr val="1D4769"/>
                </a:solidFill>
                <a:cs typeface="Arial"/>
              </a:rPr>
              <a:t>CosmicAI</a:t>
            </a:r>
            <a:r>
              <a:rPr lang="en-US" sz="1200" b="1">
                <a:solidFill>
                  <a:srgbClr val="1D4769"/>
                </a:solidFill>
                <a:cs typeface="Arial"/>
              </a:rPr>
              <a:t> with FMI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5A486D-013B-27BD-6B28-FFE78F99E4E1}"/>
              </a:ext>
            </a:extLst>
          </p:cNvPr>
          <p:cNvSpPr txBox="1"/>
          <p:nvPr/>
        </p:nvSpPr>
        <p:spPr>
          <a:xfrm>
            <a:off x="2251714" y="5466204"/>
            <a:ext cx="2449197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sz="1200" b="1">
                <a:solidFill>
                  <a:srgbClr val="1D4769"/>
                </a:solidFill>
              </a:rPr>
              <a:t>Testing at Scale</a:t>
            </a:r>
            <a:endParaRPr lang="en-US" sz="1200" b="1">
              <a:solidFill>
                <a:srgbClr val="1D4769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4192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5955-5FC2-FDB7-85F0-DF3325AC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12716-FF2F-1C49-48AC-C78FF7540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36" y="1569487"/>
            <a:ext cx="11082528" cy="276999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b="1">
                <a:cs typeface="Arial"/>
              </a:rPr>
              <a:t>Definitions</a:t>
            </a:r>
            <a:endParaRPr lang="en-US" b="1"/>
          </a:p>
          <a:p>
            <a:endParaRPr lang="en-US"/>
          </a:p>
          <a:p>
            <a:pPr marL="285750" indent="-285750">
              <a:buFont typeface="Courier New" panose="020B0502040204020203" pitchFamily="34" charset="0"/>
              <a:buChar char="o"/>
            </a:pPr>
            <a:r>
              <a:rPr lang="en-US" b="1">
                <a:ea typeface="+mn-lt"/>
                <a:cs typeface="+mn-lt"/>
              </a:rPr>
              <a:t>AWS </a:t>
            </a:r>
            <a:r>
              <a:rPr lang="en-US" b="1" err="1">
                <a:ea typeface="+mn-lt"/>
                <a:cs typeface="+mn-lt"/>
              </a:rPr>
              <a:t>Fargate</a:t>
            </a:r>
            <a:r>
              <a:rPr lang="en-US">
                <a:ea typeface="+mn-lt"/>
                <a:cs typeface="+mn-lt"/>
              </a:rPr>
              <a:t> - a serverless compute engine that allows users to run containerized applications without having to manage the underlying infrastructure like servers or clusters</a:t>
            </a:r>
            <a:endParaRPr lang="en-US" err="1"/>
          </a:p>
          <a:p>
            <a:pPr marL="285750" indent="-285750">
              <a:buFont typeface="Courier New" panose="020B0502040204020203" pitchFamily="34" charset="0"/>
              <a:buChar char="o"/>
            </a:pPr>
            <a:r>
              <a:rPr lang="en-US" b="1">
                <a:ea typeface="+mn-lt"/>
                <a:cs typeface="+mn-lt"/>
              </a:rPr>
              <a:t>Faas </a:t>
            </a:r>
            <a:r>
              <a:rPr lang="en-US">
                <a:ea typeface="+mn-lt"/>
                <a:cs typeface="+mn-lt"/>
              </a:rPr>
              <a:t>- Functions as a Service, Serverless Computing in response to events</a:t>
            </a:r>
            <a:endParaRPr lang="en-US"/>
          </a:p>
          <a:p>
            <a:pPr marL="285750" indent="-285750">
              <a:buFont typeface="Courier New" panose="020B0502040204020203" pitchFamily="34" charset="0"/>
              <a:buChar char="o"/>
            </a:pPr>
            <a:r>
              <a:rPr lang="en-US" b="1">
                <a:ea typeface="+mn-lt"/>
                <a:cs typeface="+mn-lt"/>
              </a:rPr>
              <a:t>FMI- Faas Message Interface</a:t>
            </a:r>
            <a:r>
              <a:rPr lang="en-US">
                <a:ea typeface="+mn-lt"/>
                <a:cs typeface="+mn-lt"/>
              </a:rPr>
              <a:t>, a library for message passing and collective communication for serverless functions</a:t>
            </a:r>
            <a:endParaRPr lang="en-US"/>
          </a:p>
          <a:p>
            <a:pPr marL="285750" indent="-285750">
              <a:buFont typeface="Courier New" panose="020B0502040204020203" pitchFamily="34" charset="0"/>
              <a:buChar char="o"/>
            </a:pPr>
            <a:r>
              <a:rPr lang="en-US" b="1">
                <a:ea typeface="+mn-lt"/>
                <a:cs typeface="+mn-lt"/>
              </a:rPr>
              <a:t>Serverless Computing </a:t>
            </a:r>
            <a:r>
              <a:rPr lang="en-US">
                <a:ea typeface="+mn-lt"/>
                <a:cs typeface="+mn-lt"/>
              </a:rPr>
              <a:t>- Cloud Computing provider (like AWS) handles the machine compute resources on demand</a:t>
            </a:r>
            <a:endParaRPr lang="en-US"/>
          </a:p>
          <a:p>
            <a:pPr marL="285750" indent="-285750">
              <a:buFont typeface="Courier New" panose="020B0502040204020203" pitchFamily="34" charset="0"/>
              <a:buChar char="o"/>
            </a:pPr>
            <a:r>
              <a:rPr lang="en-US" b="1">
                <a:ea typeface="+mn-lt"/>
                <a:cs typeface="+mn-lt"/>
              </a:rPr>
              <a:t>World Size</a:t>
            </a:r>
            <a:r>
              <a:rPr lang="en-US">
                <a:ea typeface="+mn-lt"/>
                <a:cs typeface="+mn-lt"/>
              </a:rPr>
              <a:t> - Number of Lambda Functions to invoke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40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F59F6-515D-1C77-D58C-A8DF920D4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0E74-BD83-183C-3102-311BD106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 and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F7D53-7C1C-6A5A-E8FC-83EC0DF5F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36" y="1197046"/>
            <a:ext cx="11082528" cy="276999"/>
          </a:xfrm>
        </p:spPr>
        <p:txBody>
          <a:bodyPr/>
          <a:lstStyle/>
          <a:p>
            <a:r>
              <a:rPr lang="en-US" sz="1800" b="0"/>
              <a:t>Our project aimed to build a scalable AI infrastructure tailored to astronomy analysis  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73E9AC-03DD-A54D-3D40-1B1216B00DA6}"/>
              </a:ext>
            </a:extLst>
          </p:cNvPr>
          <p:cNvSpPr/>
          <p:nvPr/>
        </p:nvSpPr>
        <p:spPr>
          <a:xfrm>
            <a:off x="728870" y="2034059"/>
            <a:ext cx="1837546" cy="798544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>
                <a:solidFill>
                  <a:schemeClr val="tx1"/>
                </a:solidFill>
              </a:rPr>
              <a:t>Step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FC576C-95D7-CE85-565D-ACEF570B8EE2}"/>
              </a:ext>
            </a:extLst>
          </p:cNvPr>
          <p:cNvSpPr/>
          <p:nvPr/>
        </p:nvSpPr>
        <p:spPr>
          <a:xfrm>
            <a:off x="728870" y="2922927"/>
            <a:ext cx="1837546" cy="798544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>
                <a:solidFill>
                  <a:schemeClr val="tx1"/>
                </a:solidFill>
              </a:rPr>
              <a:t>Rendezvous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BD2C81-4F03-20DD-2ED8-2397696066F9}"/>
              </a:ext>
            </a:extLst>
          </p:cNvPr>
          <p:cNvSpPr/>
          <p:nvPr/>
        </p:nvSpPr>
        <p:spPr>
          <a:xfrm>
            <a:off x="728870" y="3811795"/>
            <a:ext cx="1837546" cy="798544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>
                <a:solidFill>
                  <a:schemeClr val="tx1"/>
                </a:solidFill>
              </a:rPr>
              <a:t>AI for Astronomy Inference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B7CA8C-8C17-0BDB-5286-955D2896FEAB}"/>
              </a:ext>
            </a:extLst>
          </p:cNvPr>
          <p:cNvSpPr/>
          <p:nvPr/>
        </p:nvSpPr>
        <p:spPr>
          <a:xfrm>
            <a:off x="728870" y="4700663"/>
            <a:ext cx="1837546" cy="798544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err="1">
                <a:solidFill>
                  <a:schemeClr val="tx1"/>
                </a:solidFill>
              </a:rPr>
              <a:t>CosmicAI</a:t>
            </a:r>
            <a:r>
              <a:rPr lang="en-US" sz="1600" b="1">
                <a:solidFill>
                  <a:schemeClr val="tx1"/>
                </a:solidFill>
              </a:rPr>
              <a:t> with Lambda FMI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917EC-9451-8DD8-E82A-B18EBDFB91EA}"/>
              </a:ext>
            </a:extLst>
          </p:cNvPr>
          <p:cNvSpPr/>
          <p:nvPr/>
        </p:nvSpPr>
        <p:spPr>
          <a:xfrm>
            <a:off x="728870" y="5589532"/>
            <a:ext cx="1837546" cy="798544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>
                <a:solidFill>
                  <a:schemeClr val="tx1"/>
                </a:solidFill>
              </a:rPr>
              <a:t>Testing at Scale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7B0C8-2CA0-E393-E368-F72534251B69}"/>
              </a:ext>
            </a:extLst>
          </p:cNvPr>
          <p:cNvSpPr/>
          <p:nvPr/>
        </p:nvSpPr>
        <p:spPr>
          <a:xfrm>
            <a:off x="2740043" y="2041498"/>
            <a:ext cx="2824680" cy="798544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>
                <a:solidFill>
                  <a:schemeClr val="bg1"/>
                </a:solidFill>
              </a:rPr>
              <a:t>Use AWS Step Functions to build scalable workflow for AI inference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E7B65-24FB-DE4B-ED83-0A3687F8A6AA}"/>
              </a:ext>
            </a:extLst>
          </p:cNvPr>
          <p:cNvSpPr/>
          <p:nvPr/>
        </p:nvSpPr>
        <p:spPr>
          <a:xfrm>
            <a:off x="2740043" y="2928506"/>
            <a:ext cx="2837798" cy="798544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>
                <a:solidFill>
                  <a:schemeClr val="bg1"/>
                </a:solidFill>
              </a:rPr>
              <a:t>Enable communication between Lambda functions for parallel processing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BAB4F9-ABFB-1890-A62A-98C5CC392F2A}"/>
              </a:ext>
            </a:extLst>
          </p:cNvPr>
          <p:cNvSpPr/>
          <p:nvPr/>
        </p:nvSpPr>
        <p:spPr>
          <a:xfrm>
            <a:off x="2740043" y="3815515"/>
            <a:ext cx="2837798" cy="798544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>
                <a:solidFill>
                  <a:schemeClr val="bg1"/>
                </a:solidFill>
              </a:rPr>
              <a:t>Run inference on preprocessed astronomy datasets to predict redshift values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7A5E12-1DB2-099D-C4D0-B5540222D4F2}"/>
              </a:ext>
            </a:extLst>
          </p:cNvPr>
          <p:cNvSpPr/>
          <p:nvPr/>
        </p:nvSpPr>
        <p:spPr>
          <a:xfrm>
            <a:off x="2740043" y="4702524"/>
            <a:ext cx="2837798" cy="798544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>
                <a:solidFill>
                  <a:schemeClr val="bg1"/>
                </a:solidFill>
              </a:rPr>
              <a:t>Orchestrate AI inference using Lambda functions with FMI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31CF3E-616B-07CC-8470-579B16CAB2D6}"/>
              </a:ext>
            </a:extLst>
          </p:cNvPr>
          <p:cNvSpPr/>
          <p:nvPr/>
        </p:nvSpPr>
        <p:spPr>
          <a:xfrm>
            <a:off x="2740043" y="5589532"/>
            <a:ext cx="2837798" cy="798544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>
                <a:solidFill>
                  <a:schemeClr val="bg1"/>
                </a:solidFill>
              </a:rPr>
              <a:t>Assess performance under varying configurations and data sizes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59AD36-DBE2-523B-BA8B-20531F166C2A}"/>
              </a:ext>
            </a:extLst>
          </p:cNvPr>
          <p:cNvSpPr/>
          <p:nvPr/>
        </p:nvSpPr>
        <p:spPr>
          <a:xfrm>
            <a:off x="516187" y="2189227"/>
            <a:ext cx="384048" cy="384313"/>
          </a:xfrm>
          <a:prstGeom prst="ellipse">
            <a:avLst/>
          </a:prstGeom>
          <a:solidFill>
            <a:schemeClr val="bg1"/>
          </a:solidFill>
          <a:ln w="63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567FBC1-3B7E-679A-3AF2-9505E8CA9053}"/>
              </a:ext>
            </a:extLst>
          </p:cNvPr>
          <p:cNvSpPr/>
          <p:nvPr/>
        </p:nvSpPr>
        <p:spPr>
          <a:xfrm>
            <a:off x="516187" y="3130043"/>
            <a:ext cx="384048" cy="384313"/>
          </a:xfrm>
          <a:prstGeom prst="ellipse">
            <a:avLst/>
          </a:prstGeom>
          <a:solidFill>
            <a:schemeClr val="bg1"/>
          </a:solidFill>
          <a:ln w="63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89A72E3-DCBF-0CF2-DDB3-76785CDCF637}"/>
              </a:ext>
            </a:extLst>
          </p:cNvPr>
          <p:cNvSpPr/>
          <p:nvPr/>
        </p:nvSpPr>
        <p:spPr>
          <a:xfrm>
            <a:off x="516187" y="4018911"/>
            <a:ext cx="384048" cy="384313"/>
          </a:xfrm>
          <a:prstGeom prst="ellipse">
            <a:avLst/>
          </a:prstGeom>
          <a:solidFill>
            <a:schemeClr val="bg1"/>
          </a:solidFill>
          <a:ln w="63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9F74F1D-EB40-F334-62C0-0A1EBC1963C4}"/>
              </a:ext>
            </a:extLst>
          </p:cNvPr>
          <p:cNvSpPr/>
          <p:nvPr/>
        </p:nvSpPr>
        <p:spPr>
          <a:xfrm>
            <a:off x="516187" y="4907779"/>
            <a:ext cx="384048" cy="384313"/>
          </a:xfrm>
          <a:prstGeom prst="ellipse">
            <a:avLst/>
          </a:prstGeom>
          <a:solidFill>
            <a:schemeClr val="bg1"/>
          </a:solidFill>
          <a:ln w="63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3D87DB0-86DE-33FA-1486-988524F86600}"/>
              </a:ext>
            </a:extLst>
          </p:cNvPr>
          <p:cNvSpPr/>
          <p:nvPr/>
        </p:nvSpPr>
        <p:spPr>
          <a:xfrm>
            <a:off x="516187" y="5796648"/>
            <a:ext cx="384048" cy="384313"/>
          </a:xfrm>
          <a:prstGeom prst="ellipse">
            <a:avLst/>
          </a:prstGeom>
          <a:solidFill>
            <a:schemeClr val="bg1"/>
          </a:solidFill>
          <a:ln w="6350" cap="sq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058B44-A4AF-6669-90FC-4BCECECC8ACA}"/>
              </a:ext>
            </a:extLst>
          </p:cNvPr>
          <p:cNvSpPr/>
          <p:nvPr/>
        </p:nvSpPr>
        <p:spPr>
          <a:xfrm>
            <a:off x="5751468" y="2041498"/>
            <a:ext cx="2824680" cy="798544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37160" indent="-13716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</a:rPr>
              <a:t>Designed state machine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</a:rPr>
              <a:t>Configured IAM roles for access to S3 buckets</a:t>
            </a:r>
          </a:p>
          <a:p>
            <a:pPr marL="137160" indent="-13716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</a:rPr>
              <a:t>Used JSON payloads to pass parameters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5F726-D4A3-2D51-20E3-9A926CF071DD}"/>
              </a:ext>
            </a:extLst>
          </p:cNvPr>
          <p:cNvSpPr/>
          <p:nvPr/>
        </p:nvSpPr>
        <p:spPr>
          <a:xfrm>
            <a:off x="5751468" y="2928506"/>
            <a:ext cx="2837798" cy="798544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</a:rPr>
              <a:t>Deployed Rendezvous server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</a:rPr>
              <a:t>Integrated FMI library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</a:rPr>
              <a:t>Validated server’s ability to coordinate across Lambda functions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475523-DEEB-64A0-DBAA-8F91BDC2C0A4}"/>
              </a:ext>
            </a:extLst>
          </p:cNvPr>
          <p:cNvSpPr/>
          <p:nvPr/>
        </p:nvSpPr>
        <p:spPr>
          <a:xfrm>
            <a:off x="5751468" y="3815515"/>
            <a:ext cx="2837798" cy="798544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</a:rPr>
              <a:t>Used </a:t>
            </a:r>
            <a:r>
              <a:rPr lang="en-US" sz="1000" err="1">
                <a:solidFill>
                  <a:schemeClr val="bg1"/>
                </a:solidFill>
              </a:rPr>
              <a:t>inference.py</a:t>
            </a:r>
            <a:r>
              <a:rPr lang="en-US" sz="1000">
                <a:solidFill>
                  <a:schemeClr val="bg1"/>
                </a:solidFill>
              </a:rPr>
              <a:t> to work with distributed processing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</a:rPr>
              <a:t>Configured devices for </a:t>
            </a:r>
            <a:r>
              <a:rPr lang="en-US" sz="1000" err="1">
                <a:solidFill>
                  <a:schemeClr val="bg1"/>
                </a:solidFill>
              </a:rPr>
              <a:t>compatability</a:t>
            </a:r>
            <a:r>
              <a:rPr lang="en-US" sz="1000">
                <a:solidFill>
                  <a:schemeClr val="bg1"/>
                </a:solidFill>
              </a:rPr>
              <a:t> with local environments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</a:rPr>
              <a:t>Validated predictions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399398-3ED3-911A-DB37-CCAEFF701152}"/>
              </a:ext>
            </a:extLst>
          </p:cNvPr>
          <p:cNvSpPr/>
          <p:nvPr/>
        </p:nvSpPr>
        <p:spPr>
          <a:xfrm>
            <a:off x="5751468" y="4702524"/>
            <a:ext cx="2837798" cy="798544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</a:rPr>
              <a:t>Deployed </a:t>
            </a:r>
            <a:r>
              <a:rPr lang="en-US" sz="1000" err="1">
                <a:solidFill>
                  <a:schemeClr val="bg1"/>
                </a:solidFill>
              </a:rPr>
              <a:t>cosmicai</a:t>
            </a:r>
            <a:r>
              <a:rPr lang="en-US" sz="1000">
                <a:solidFill>
                  <a:schemeClr val="bg1"/>
                </a:solidFill>
              </a:rPr>
              <a:t> with payload configurations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</a:rPr>
              <a:t>Captured performance metrics with CloudWatch logs and JSON outputs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449D9D-88DD-1E13-0CED-83F107C660F0}"/>
              </a:ext>
            </a:extLst>
          </p:cNvPr>
          <p:cNvSpPr/>
          <p:nvPr/>
        </p:nvSpPr>
        <p:spPr>
          <a:xfrm>
            <a:off x="5751468" y="5589532"/>
            <a:ext cx="2837798" cy="798544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</a:rPr>
              <a:t>Experimented with multiple batch sizes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</a:rPr>
              <a:t>Benchmarked execution time, cost, and throughput access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bg1"/>
                </a:solidFill>
              </a:rPr>
              <a:t>Validated parallel execution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6CF0A3-F24C-FFDA-0239-D0438CCE1CE6}"/>
              </a:ext>
            </a:extLst>
          </p:cNvPr>
          <p:cNvSpPr/>
          <p:nvPr/>
        </p:nvSpPr>
        <p:spPr>
          <a:xfrm>
            <a:off x="8762893" y="2041498"/>
            <a:ext cx="2824680" cy="798544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>
                <a:solidFill>
                  <a:schemeClr val="bg1"/>
                </a:solidFill>
              </a:rPr>
              <a:t>Executed a scalable workflow capable of processing across configurations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2FBF28-F4EB-7976-43DD-A5D5F81239F6}"/>
              </a:ext>
            </a:extLst>
          </p:cNvPr>
          <p:cNvSpPr/>
          <p:nvPr/>
        </p:nvSpPr>
        <p:spPr>
          <a:xfrm>
            <a:off x="8762893" y="2928506"/>
            <a:ext cx="2837798" cy="798544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>
                <a:solidFill>
                  <a:schemeClr val="bg1"/>
                </a:solidFill>
              </a:rPr>
              <a:t>Enabled synchronized execution of inference tasks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BDEE8B-2E66-E19E-301D-CE1C1B9056AD}"/>
              </a:ext>
            </a:extLst>
          </p:cNvPr>
          <p:cNvSpPr/>
          <p:nvPr/>
        </p:nvSpPr>
        <p:spPr>
          <a:xfrm>
            <a:off x="8762893" y="3815515"/>
            <a:ext cx="2837798" cy="798544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>
                <a:solidFill>
                  <a:schemeClr val="bg1"/>
                </a:solidFill>
              </a:rPr>
              <a:t>Achieved accurate redshift predictions with similar predicted and true values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EA53BF-0048-9A55-B85D-0D50BFF9717C}"/>
              </a:ext>
            </a:extLst>
          </p:cNvPr>
          <p:cNvSpPr/>
          <p:nvPr/>
        </p:nvSpPr>
        <p:spPr>
          <a:xfrm>
            <a:off x="8762893" y="4702524"/>
            <a:ext cx="2837798" cy="798544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>
                <a:solidFill>
                  <a:schemeClr val="bg1"/>
                </a:solidFill>
              </a:rPr>
              <a:t>Enabled scalable, parallel inference across multiple Lambda instances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EBFACC-F96C-942F-9D9F-9BE0E2A27652}"/>
              </a:ext>
            </a:extLst>
          </p:cNvPr>
          <p:cNvSpPr/>
          <p:nvPr/>
        </p:nvSpPr>
        <p:spPr>
          <a:xfrm>
            <a:off x="8762893" y="5589532"/>
            <a:ext cx="2837798" cy="798544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000">
                <a:solidFill>
                  <a:schemeClr val="bg1"/>
                </a:solidFill>
              </a:rPr>
              <a:t>Confirmed infrastructure can handle increasing workloads while maintaining efficiency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6F35FE-3947-2EB6-A1A9-F749190447A7}"/>
              </a:ext>
            </a:extLst>
          </p:cNvPr>
          <p:cNvSpPr txBox="1"/>
          <p:nvPr/>
        </p:nvSpPr>
        <p:spPr>
          <a:xfrm>
            <a:off x="2740043" y="1244964"/>
            <a:ext cx="3535105" cy="716281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61F3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C6A59D-F940-256F-0105-992640FB4142}"/>
              </a:ext>
            </a:extLst>
          </p:cNvPr>
          <p:cNvCxnSpPr>
            <a:cxnSpLocks/>
          </p:cNvCxnSpPr>
          <p:nvPr/>
        </p:nvCxnSpPr>
        <p:spPr>
          <a:xfrm>
            <a:off x="2740043" y="1988405"/>
            <a:ext cx="28246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EE7C335-D1C3-D781-2BBE-D7CA2F96D104}"/>
              </a:ext>
            </a:extLst>
          </p:cNvPr>
          <p:cNvSpPr txBox="1"/>
          <p:nvPr/>
        </p:nvSpPr>
        <p:spPr>
          <a:xfrm>
            <a:off x="5751468" y="1244964"/>
            <a:ext cx="3535105" cy="716281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>
                <a:solidFill>
                  <a:srgbClr val="061F32"/>
                </a:solidFill>
                <a:latin typeface="Arial" panose="020B0604020202020204"/>
              </a:rPr>
              <a:t>Actions Taken</a:t>
            </a:r>
            <a:endParaRPr kumimoji="0" lang="en-GB" sz="1400" b="1" i="0" u="none" strike="noStrike" kern="1200" cap="none" spc="0" normalizeH="0" baseline="0" noProof="0">
              <a:ln>
                <a:noFill/>
              </a:ln>
              <a:solidFill>
                <a:srgbClr val="061F3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64BEA7-9878-1E16-8B14-44443A68C1E5}"/>
              </a:ext>
            </a:extLst>
          </p:cNvPr>
          <p:cNvCxnSpPr>
            <a:cxnSpLocks/>
          </p:cNvCxnSpPr>
          <p:nvPr/>
        </p:nvCxnSpPr>
        <p:spPr>
          <a:xfrm>
            <a:off x="5751468" y="1988405"/>
            <a:ext cx="28246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8650A01-EB44-2063-2C1F-B620630E306C}"/>
              </a:ext>
            </a:extLst>
          </p:cNvPr>
          <p:cNvSpPr txBox="1"/>
          <p:nvPr/>
        </p:nvSpPr>
        <p:spPr>
          <a:xfrm>
            <a:off x="8762893" y="1244964"/>
            <a:ext cx="3535105" cy="716281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61F3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Outcome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E876097-DE98-2FCA-4BE1-7866919C9CB9}"/>
              </a:ext>
            </a:extLst>
          </p:cNvPr>
          <p:cNvCxnSpPr>
            <a:cxnSpLocks/>
          </p:cNvCxnSpPr>
          <p:nvPr/>
        </p:nvCxnSpPr>
        <p:spPr>
          <a:xfrm>
            <a:off x="8762893" y="1988405"/>
            <a:ext cx="28246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38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D2068-5B4B-9311-4326-FA710F1D4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39FB-2BF9-4137-54F9-F1F3993E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Function Workflow Orchestration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9D92DBC8-0D8B-5E74-D790-1D171A6DDB6E}"/>
              </a:ext>
            </a:extLst>
          </p:cNvPr>
          <p:cNvSpPr/>
          <p:nvPr/>
        </p:nvSpPr>
        <p:spPr>
          <a:xfrm>
            <a:off x="377491" y="8968"/>
            <a:ext cx="2309358" cy="276999"/>
          </a:xfrm>
          <a:prstGeom prst="homePlate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Step Functions</a:t>
            </a: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ADEE30A1-4758-E831-81EC-FCF9355219BF}"/>
              </a:ext>
            </a:extLst>
          </p:cNvPr>
          <p:cNvSpPr/>
          <p:nvPr/>
        </p:nvSpPr>
        <p:spPr>
          <a:xfrm>
            <a:off x="4996206" y="8968"/>
            <a:ext cx="2309357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AI for Astronomy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187DB59E-3B14-C342-3EE9-966DACA64875}"/>
              </a:ext>
            </a:extLst>
          </p:cNvPr>
          <p:cNvSpPr/>
          <p:nvPr/>
        </p:nvSpPr>
        <p:spPr>
          <a:xfrm>
            <a:off x="7305563" y="8968"/>
            <a:ext cx="2309357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err="1">
                <a:solidFill>
                  <a:schemeClr val="tx1"/>
                </a:solidFill>
              </a:rPr>
              <a:t>CosmicAI</a:t>
            </a:r>
            <a:r>
              <a:rPr lang="en-US" sz="1200" b="1">
                <a:solidFill>
                  <a:schemeClr val="tx1"/>
                </a:solidFill>
              </a:rPr>
              <a:t> with FMI</a:t>
            </a: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9D3F2936-6E32-9BDA-EED4-47C23131187C}"/>
              </a:ext>
            </a:extLst>
          </p:cNvPr>
          <p:cNvSpPr/>
          <p:nvPr/>
        </p:nvSpPr>
        <p:spPr>
          <a:xfrm>
            <a:off x="2686848" y="8968"/>
            <a:ext cx="2309357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Rendezvous Server</a:t>
            </a: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0C5DAA4F-A7C8-6F4A-D6EC-5DBD14646AAA}"/>
              </a:ext>
            </a:extLst>
          </p:cNvPr>
          <p:cNvSpPr/>
          <p:nvPr/>
        </p:nvSpPr>
        <p:spPr>
          <a:xfrm>
            <a:off x="9614921" y="8968"/>
            <a:ext cx="2514331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Testing at Scale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EF18CA2-645A-F2B2-B258-DCCFDDEC8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300" y="1333772"/>
            <a:ext cx="2254250" cy="4669518"/>
          </a:xfrm>
          <a:prstGeom prst="rect">
            <a:avLst/>
          </a:prstGeom>
        </p:spPr>
      </p:pic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B5805197-12CF-0824-872B-302B72B6C778}"/>
              </a:ext>
            </a:extLst>
          </p:cNvPr>
          <p:cNvSpPr txBox="1">
            <a:spLocks/>
          </p:cNvSpPr>
          <p:nvPr/>
        </p:nvSpPr>
        <p:spPr>
          <a:xfrm>
            <a:off x="554736" y="1520825"/>
            <a:ext cx="7503414" cy="4638675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114300" indent="0">
              <a:buNone/>
            </a:pPr>
            <a:r>
              <a:rPr lang="en-GB" sz="1400" b="1"/>
              <a:t>1. Lambda Init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GB" sz="1400"/>
              <a:t>Prepare runtime environment and load configurations (e.g. world size, batch size)</a:t>
            </a:r>
          </a:p>
          <a:p>
            <a:pPr marL="114300">
              <a:buNone/>
            </a:pPr>
            <a:endParaRPr lang="en-GB" sz="1400"/>
          </a:p>
          <a:p>
            <a:pPr marL="114300" indent="0">
              <a:buNone/>
            </a:pPr>
            <a:r>
              <a:rPr lang="en-GB" sz="1400" b="1"/>
              <a:t>2. Map State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GB" sz="1400"/>
              <a:t>Assign tasks to multiple Lambda functions, iterating over a JSON payload</a:t>
            </a:r>
          </a:p>
          <a:p>
            <a:pPr marL="114300">
              <a:buNone/>
            </a:pPr>
            <a:endParaRPr lang="en-GB" sz="1400"/>
          </a:p>
          <a:p>
            <a:pPr marL="114300" indent="0">
              <a:buNone/>
            </a:pPr>
            <a:r>
              <a:rPr lang="en-GB" sz="1400" b="1"/>
              <a:t>3. Extract and Invoke</a:t>
            </a:r>
          </a:p>
          <a:p>
            <a:pPr marL="4000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400"/>
              <a:t>Ensure that each Lambda function receives necessary allocated data and carries out inference </a:t>
            </a:r>
          </a:p>
          <a:p>
            <a:pPr marL="114300">
              <a:buClr>
                <a:schemeClr val="bg1"/>
              </a:buClr>
              <a:buNone/>
            </a:pPr>
            <a:endParaRPr lang="en-GB" sz="1400"/>
          </a:p>
          <a:p>
            <a:pPr marL="114300" indent="0">
              <a:buNone/>
            </a:pPr>
            <a:r>
              <a:rPr lang="en-GB" sz="1400" b="1"/>
              <a:t>4. Lambda Invoke FMI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GB" sz="1400"/>
              <a:t>Invoke FMI interface to synchronize distributed tasks</a:t>
            </a:r>
          </a:p>
          <a:p>
            <a:pPr marL="114300">
              <a:buNone/>
            </a:pPr>
            <a:endParaRPr lang="en-GB" sz="1400"/>
          </a:p>
          <a:p>
            <a:pPr marL="114300" indent="0">
              <a:buNone/>
            </a:pPr>
            <a:r>
              <a:rPr lang="en-GB" sz="1400" b="1"/>
              <a:t>5. End State</a:t>
            </a:r>
          </a:p>
          <a:p>
            <a:pPr marL="4000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400"/>
              <a:t>Ensure all results are logged and stored in S3</a:t>
            </a:r>
          </a:p>
          <a:p>
            <a:pPr marL="4000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222576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FE9A7-DD75-5AF8-0E54-30CFF46C8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1EE28-93B8-3553-0006-E9F92DC8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Function Midterm Results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252AEB31-6CEA-1825-B591-4771676D7939}"/>
              </a:ext>
            </a:extLst>
          </p:cNvPr>
          <p:cNvSpPr/>
          <p:nvPr/>
        </p:nvSpPr>
        <p:spPr>
          <a:xfrm>
            <a:off x="377491" y="8968"/>
            <a:ext cx="2309358" cy="276999"/>
          </a:xfrm>
          <a:prstGeom prst="homePlate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Step Functions</a:t>
            </a: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5CDCC8B9-C854-A2F7-4899-CA3B363FDD2B}"/>
              </a:ext>
            </a:extLst>
          </p:cNvPr>
          <p:cNvSpPr/>
          <p:nvPr/>
        </p:nvSpPr>
        <p:spPr>
          <a:xfrm>
            <a:off x="4996206" y="8968"/>
            <a:ext cx="2309357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AI for Astronomy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BCE3ED53-6E0E-11C5-4609-E6977D8EE3FB}"/>
              </a:ext>
            </a:extLst>
          </p:cNvPr>
          <p:cNvSpPr/>
          <p:nvPr/>
        </p:nvSpPr>
        <p:spPr>
          <a:xfrm>
            <a:off x="7305563" y="8968"/>
            <a:ext cx="2309357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err="1">
                <a:solidFill>
                  <a:schemeClr val="tx1"/>
                </a:solidFill>
              </a:rPr>
              <a:t>CosmicAI</a:t>
            </a:r>
            <a:r>
              <a:rPr lang="en-US" sz="1200" b="1">
                <a:solidFill>
                  <a:schemeClr val="tx1"/>
                </a:solidFill>
              </a:rPr>
              <a:t> with FMI</a:t>
            </a: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AE753BBB-1B9C-43E4-4ED0-06632094013A}"/>
              </a:ext>
            </a:extLst>
          </p:cNvPr>
          <p:cNvSpPr/>
          <p:nvPr/>
        </p:nvSpPr>
        <p:spPr>
          <a:xfrm>
            <a:off x="2686848" y="8968"/>
            <a:ext cx="2309357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Rendezvous Server</a:t>
            </a: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5AA32A65-231F-C97B-C4EE-3C7766E86848}"/>
              </a:ext>
            </a:extLst>
          </p:cNvPr>
          <p:cNvSpPr/>
          <p:nvPr/>
        </p:nvSpPr>
        <p:spPr>
          <a:xfrm>
            <a:off x="9614921" y="8968"/>
            <a:ext cx="2514331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Testing at Scale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B1919A-2694-4FFC-9B12-F45A753EC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54447"/>
              </p:ext>
            </p:extLst>
          </p:nvPr>
        </p:nvGraphicFramePr>
        <p:xfrm>
          <a:off x="554736" y="1552976"/>
          <a:ext cx="54231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718">
                  <a:extLst>
                    <a:ext uri="{9D8B030D-6E8A-4147-A177-3AD203B41FA5}">
                      <a16:colId xmlns:a16="http://schemas.microsoft.com/office/drawing/2014/main" val="3124827125"/>
                    </a:ext>
                  </a:extLst>
                </a:gridCol>
                <a:gridCol w="1807718">
                  <a:extLst>
                    <a:ext uri="{9D8B030D-6E8A-4147-A177-3AD203B41FA5}">
                      <a16:colId xmlns:a16="http://schemas.microsoft.com/office/drawing/2014/main" val="1527398184"/>
                    </a:ext>
                  </a:extLst>
                </a:gridCol>
                <a:gridCol w="1807718">
                  <a:extLst>
                    <a:ext uri="{9D8B030D-6E8A-4147-A177-3AD203B41FA5}">
                      <a16:colId xmlns:a16="http://schemas.microsoft.com/office/drawing/2014/main" val="1804949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Memory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Duration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Cost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26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128 MB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11.722 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$0.024628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641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512 MB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6.678 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$0.028035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82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1024 MB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3.194 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$0.026830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12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1536 MB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1.465 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$0.024638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788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71E149-CC86-5816-1DEA-B856A5B0F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72502"/>
              </p:ext>
            </p:extLst>
          </p:nvPr>
        </p:nvGraphicFramePr>
        <p:xfrm>
          <a:off x="7305563" y="1552976"/>
          <a:ext cx="42783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188">
                  <a:extLst>
                    <a:ext uri="{9D8B030D-6E8A-4147-A177-3AD203B41FA5}">
                      <a16:colId xmlns:a16="http://schemas.microsoft.com/office/drawing/2014/main" val="3124827125"/>
                    </a:ext>
                  </a:extLst>
                </a:gridCol>
                <a:gridCol w="2139188">
                  <a:extLst>
                    <a:ext uri="{9D8B030D-6E8A-4147-A177-3AD203B41FA5}">
                      <a16:colId xmlns:a16="http://schemas.microsoft.com/office/drawing/2014/main" val="15273981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World Size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Run Time</a:t>
                      </a:r>
                    </a:p>
                  </a:txBody>
                  <a:tcP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260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4.846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641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4.635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822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5.029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12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50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6.877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178880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4F1024-229C-FC8E-0237-208D4E8ECC1F}"/>
              </a:ext>
            </a:extLst>
          </p:cNvPr>
          <p:cNvCxnSpPr>
            <a:cxnSpLocks/>
          </p:cNvCxnSpPr>
          <p:nvPr/>
        </p:nvCxnSpPr>
        <p:spPr>
          <a:xfrm>
            <a:off x="6641726" y="1552976"/>
            <a:ext cx="0" cy="1854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26148035-267B-1569-17A1-A07BEC28B20A}"/>
              </a:ext>
            </a:extLst>
          </p:cNvPr>
          <p:cNvSpPr txBox="1">
            <a:spLocks/>
          </p:cNvSpPr>
          <p:nvPr/>
        </p:nvSpPr>
        <p:spPr>
          <a:xfrm>
            <a:off x="554736" y="3874770"/>
            <a:ext cx="6086990" cy="228473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114300" indent="0">
              <a:buNone/>
            </a:pPr>
            <a:r>
              <a:rPr lang="en-GB" sz="1400" b="1"/>
              <a:t>Step Function Conclusions: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GB" sz="1400"/>
              <a:t>Using FMI state machines, we were able to successfully deploy a relatively cheap infrastructure to build our POC and simulate a real deployment</a:t>
            </a:r>
            <a:endParaRPr lang="en-GB" sz="1400" b="1"/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GB" sz="1400"/>
              <a:t>Accounting for some variability in startup costs (in either direction), and variability in cloud infrastructure, the provisioning of these systems is </a:t>
            </a:r>
            <a:r>
              <a:rPr lang="en-GB" sz="1400" i="1"/>
              <a:t>T</a:t>
            </a:r>
            <a:r>
              <a:rPr lang="en-GB" sz="1400" i="1" baseline="-25000"/>
              <a:t>n</a:t>
            </a:r>
            <a:r>
              <a:rPr lang="en-GB" sz="1400" i="1"/>
              <a:t>=𝜽(log(n))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GB" sz="1400"/>
              <a:t>This is evidenced in the graph to the right, mapping world size to runtime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GB" sz="1400"/>
              <a:t>This provides us with a cheap and easy way to scale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024D06-4D02-A456-4BDA-4132A709F0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2" t="2917" r="1180" b="3277"/>
          <a:stretch/>
        </p:blipFill>
        <p:spPr>
          <a:xfrm>
            <a:off x="7200900" y="3691889"/>
            <a:ext cx="4383040" cy="264033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516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1FC07-21BA-4DF9-0C2E-92910969B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962A-08E1-9E46-5058-F346B0A6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Rendezvous Server Setup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8A05FDAA-AC63-4627-DD87-0C53C9F2717A}"/>
              </a:ext>
            </a:extLst>
          </p:cNvPr>
          <p:cNvSpPr/>
          <p:nvPr/>
        </p:nvSpPr>
        <p:spPr>
          <a:xfrm>
            <a:off x="377491" y="8968"/>
            <a:ext cx="2309358" cy="276999"/>
          </a:xfrm>
          <a:prstGeom prst="homePlate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Step Functions</a:t>
            </a: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383CB4F3-E790-4BF9-1250-DAC6D82C2553}"/>
              </a:ext>
            </a:extLst>
          </p:cNvPr>
          <p:cNvSpPr/>
          <p:nvPr/>
        </p:nvSpPr>
        <p:spPr>
          <a:xfrm>
            <a:off x="4996206" y="8968"/>
            <a:ext cx="2309357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AI for Astronomy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FB3ECDB9-7B88-61C5-B4A3-85A2A90F5034}"/>
              </a:ext>
            </a:extLst>
          </p:cNvPr>
          <p:cNvSpPr/>
          <p:nvPr/>
        </p:nvSpPr>
        <p:spPr>
          <a:xfrm>
            <a:off x="7305563" y="8968"/>
            <a:ext cx="2309357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err="1">
                <a:solidFill>
                  <a:schemeClr val="tx1"/>
                </a:solidFill>
              </a:rPr>
              <a:t>CosmicAI</a:t>
            </a:r>
            <a:r>
              <a:rPr lang="en-US" sz="1200" b="1">
                <a:solidFill>
                  <a:schemeClr val="tx1"/>
                </a:solidFill>
              </a:rPr>
              <a:t> with FMI</a:t>
            </a: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36915666-E5DB-4682-73F0-84E980893F4C}"/>
              </a:ext>
            </a:extLst>
          </p:cNvPr>
          <p:cNvSpPr/>
          <p:nvPr/>
        </p:nvSpPr>
        <p:spPr>
          <a:xfrm>
            <a:off x="2686848" y="8968"/>
            <a:ext cx="2309357" cy="276999"/>
          </a:xfrm>
          <a:prstGeom prst="chevron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Rendezvous Server</a:t>
            </a: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1D5EF17E-CCB2-1B78-3020-7BDB68CE6E4D}"/>
              </a:ext>
            </a:extLst>
          </p:cNvPr>
          <p:cNvSpPr/>
          <p:nvPr/>
        </p:nvSpPr>
        <p:spPr>
          <a:xfrm>
            <a:off x="9614921" y="8968"/>
            <a:ext cx="2514331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Testing at Scale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052F7E7-5271-954A-ADA8-DEB9D398D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en-US">
                <a:ea typeface="+mn-lt"/>
                <a:cs typeface="+mn-lt"/>
              </a:rPr>
              <a:t>To run </a:t>
            </a:r>
            <a:r>
              <a:rPr lang="en-US">
                <a:latin typeface="Consolas"/>
                <a:cs typeface="Arial"/>
              </a:rPr>
              <a:t>FMI Python scripts</a:t>
            </a:r>
            <a:r>
              <a:rPr lang="en-US">
                <a:ea typeface="+mn-lt"/>
                <a:cs typeface="+mn-lt"/>
              </a:rPr>
              <a:t> like is needed for the Astronomy Inference at Scale, it is necessary to deploy a Rendezvous Server on the public internet.</a:t>
            </a:r>
            <a:endParaRPr lang="en-US"/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r>
              <a:rPr lang="en-US" b="1">
                <a:cs typeface="Arial"/>
              </a:rPr>
              <a:t>Steps Taken</a:t>
            </a:r>
            <a:endParaRPr lang="en-US" b="1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go to </a:t>
            </a:r>
            <a:r>
              <a:rPr lang="en-US" b="1">
                <a:ea typeface="+mn-lt"/>
                <a:cs typeface="+mn-lt"/>
              </a:rPr>
              <a:t>AWS ECS</a:t>
            </a:r>
            <a:r>
              <a:rPr lang="en-US">
                <a:ea typeface="+mn-lt"/>
                <a:cs typeface="+mn-lt"/>
              </a:rPr>
              <a:t> 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select the launch type as FARGATE.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Scroll down to the Networking section and choose the open access security group as the only security group associated with this task.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After the Rendezvous server starts, extract the public </a:t>
            </a:r>
            <a:r>
              <a:rPr lang="en-US" err="1">
                <a:ea typeface="+mn-lt"/>
                <a:cs typeface="+mn-lt"/>
              </a:rPr>
              <a:t>ip</a:t>
            </a:r>
            <a:r>
              <a:rPr lang="en-US">
                <a:ea typeface="+mn-lt"/>
                <a:cs typeface="+mn-lt"/>
              </a:rPr>
              <a:t> address from the task and use that as the IP address for the A Route 53 record.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Navigate to the AWS Route 53 service, select the uva-ds5110.com hosted zone, and update the rendezvous.uva-ds5110.com record with the IP Address retrieved from the previous step.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NOTE: Not meant to be used as a production server!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2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1DCA5-9A4F-84BC-2405-C292A03BC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F78B-A6A2-7F2D-0B8A-D4DC3859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Validation of Redshift Predictions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B7AB8A65-2ED7-7AFC-B323-89A051CE820A}"/>
              </a:ext>
            </a:extLst>
          </p:cNvPr>
          <p:cNvSpPr/>
          <p:nvPr/>
        </p:nvSpPr>
        <p:spPr>
          <a:xfrm>
            <a:off x="377491" y="8968"/>
            <a:ext cx="2309358" cy="276999"/>
          </a:xfrm>
          <a:prstGeom prst="homePlate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Step Functions</a:t>
            </a: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B4B0F41F-85BB-167C-ED9E-A3947E0B295C}"/>
              </a:ext>
            </a:extLst>
          </p:cNvPr>
          <p:cNvSpPr/>
          <p:nvPr/>
        </p:nvSpPr>
        <p:spPr>
          <a:xfrm>
            <a:off x="4996206" y="8968"/>
            <a:ext cx="2309357" cy="276999"/>
          </a:xfrm>
          <a:prstGeom prst="chevron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AI for Astronomy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2371055F-DA90-1DCB-42DF-71BB56A31844}"/>
              </a:ext>
            </a:extLst>
          </p:cNvPr>
          <p:cNvSpPr/>
          <p:nvPr/>
        </p:nvSpPr>
        <p:spPr>
          <a:xfrm>
            <a:off x="7305563" y="8968"/>
            <a:ext cx="2309357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err="1">
                <a:solidFill>
                  <a:schemeClr val="tx1"/>
                </a:solidFill>
              </a:rPr>
              <a:t>CosmicAI</a:t>
            </a:r>
            <a:r>
              <a:rPr lang="en-US" sz="1200" b="1">
                <a:solidFill>
                  <a:schemeClr val="tx1"/>
                </a:solidFill>
              </a:rPr>
              <a:t> with FMI</a:t>
            </a: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36D87EF9-FCFD-9344-F267-7BEC2CBF5C95}"/>
              </a:ext>
            </a:extLst>
          </p:cNvPr>
          <p:cNvSpPr/>
          <p:nvPr/>
        </p:nvSpPr>
        <p:spPr>
          <a:xfrm>
            <a:off x="2686848" y="8968"/>
            <a:ext cx="2309357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Rendezvous Server</a:t>
            </a: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F11603E8-5BC2-C98A-EAF1-E93B401CAACF}"/>
              </a:ext>
            </a:extLst>
          </p:cNvPr>
          <p:cNvSpPr/>
          <p:nvPr/>
        </p:nvSpPr>
        <p:spPr>
          <a:xfrm>
            <a:off x="9614921" y="8968"/>
            <a:ext cx="2514331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Testing at Scale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14AA3A8-3ED6-C5B1-1D2D-FB6ABA631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414" y="2270024"/>
            <a:ext cx="5149850" cy="364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B0E32296-6130-1E70-CE50-72A36341B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88B37D6-9D61-434E-5DE6-DB7E136B6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846579"/>
              </p:ext>
            </p:extLst>
          </p:nvPr>
        </p:nvGraphicFramePr>
        <p:xfrm>
          <a:off x="613790" y="2483054"/>
          <a:ext cx="41429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55">
                  <a:extLst>
                    <a:ext uri="{9D8B030D-6E8A-4147-A177-3AD203B41FA5}">
                      <a16:colId xmlns:a16="http://schemas.microsoft.com/office/drawing/2014/main" val="1803647572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533195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bg1"/>
                          </a:solidFill>
                        </a:rPr>
                        <a:t>R</a:t>
                      </a:r>
                      <a:r>
                        <a:rPr lang="en-US" sz="1400" b="0" baseline="300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4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bg1"/>
                          </a:solidFill>
                        </a:rPr>
                        <a:t>0.97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005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bg1"/>
                          </a:solidFill>
                        </a:rPr>
                        <a:t>Mean Absolute Error (MAE)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bg1"/>
                          </a:solidFill>
                        </a:rPr>
                        <a:t>0.012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1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bg1"/>
                          </a:solidFill>
                        </a:rPr>
                        <a:t>Mean Squared Error (MSE)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bg1"/>
                          </a:solidFill>
                        </a:rPr>
                        <a:t>0.0003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665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D998BC-64A8-6B88-724D-67ADB92904B9}"/>
              </a:ext>
            </a:extLst>
          </p:cNvPr>
          <p:cNvSpPr txBox="1"/>
          <p:nvPr/>
        </p:nvSpPr>
        <p:spPr>
          <a:xfrm>
            <a:off x="7128403" y="1514738"/>
            <a:ext cx="4061567" cy="716281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61F3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Predicted vs Spectroscopic redshift values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E3C403-D748-5188-A000-B4A28E3DD2DB}"/>
              </a:ext>
            </a:extLst>
          </p:cNvPr>
          <p:cNvCxnSpPr>
            <a:cxnSpLocks/>
          </p:cNvCxnSpPr>
          <p:nvPr/>
        </p:nvCxnSpPr>
        <p:spPr>
          <a:xfrm>
            <a:off x="7128403" y="2258179"/>
            <a:ext cx="406156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328701-7A67-EF7A-89C2-7ECCD2453AC4}"/>
              </a:ext>
            </a:extLst>
          </p:cNvPr>
          <p:cNvSpPr txBox="1"/>
          <p:nvPr/>
        </p:nvSpPr>
        <p:spPr>
          <a:xfrm>
            <a:off x="613790" y="1627175"/>
            <a:ext cx="4061567" cy="716281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61F3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Key Model Metrics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598164-7BD2-114F-635C-75EBBE5F8802}"/>
              </a:ext>
            </a:extLst>
          </p:cNvPr>
          <p:cNvCxnSpPr>
            <a:cxnSpLocks/>
          </p:cNvCxnSpPr>
          <p:nvPr/>
        </p:nvCxnSpPr>
        <p:spPr>
          <a:xfrm>
            <a:off x="613790" y="2370616"/>
            <a:ext cx="406156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87F967A7-1987-59ED-9602-43FEA2904F9A}"/>
              </a:ext>
            </a:extLst>
          </p:cNvPr>
          <p:cNvSpPr txBox="1">
            <a:spLocks/>
          </p:cNvSpPr>
          <p:nvPr/>
        </p:nvSpPr>
        <p:spPr>
          <a:xfrm>
            <a:off x="554736" y="3874770"/>
            <a:ext cx="5541264" cy="228473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114300" indent="0">
              <a:buNone/>
            </a:pPr>
            <a:r>
              <a:rPr lang="en-GB" sz="1400" b="1"/>
              <a:t>Key Implications for Model: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GB" sz="1400"/>
              <a:t>Evidence of strong alignment between predicted and actual values; </a:t>
            </a:r>
            <a:r>
              <a:rPr lang="en-GB" sz="1400" b="1"/>
              <a:t>most points cluster along the diagonal red (ideal match) line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GB" sz="1400"/>
              <a:t>These results demonstrate the reliability of our AI inference model for astronomy datasets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GB" sz="1400"/>
              <a:t>This validates that the infrastructure produces scientifically accurate results</a:t>
            </a:r>
          </a:p>
        </p:txBody>
      </p:sp>
    </p:spTree>
    <p:extLst>
      <p:ext uri="{BB962C8B-B14F-4D97-AF65-F5344CB8AC3E}">
        <p14:creationId xmlns:p14="http://schemas.microsoft.com/office/powerpoint/2010/main" val="272381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8B227-9F74-EBA1-A0FA-E1E955F53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42D4F-5D9D-EFC8-2C87-F483B3DD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 and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A95D86-D208-97FC-74A4-12643F765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36" y="1447567"/>
            <a:ext cx="11082528" cy="978385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sz="1800" b="0">
                <a:cs typeface="Arial"/>
              </a:rPr>
              <a:t>Our project aimed to build a scalable AI infrastructure tailored to </a:t>
            </a:r>
            <a:r>
              <a:rPr lang="en-US">
                <a:cs typeface="Arial"/>
              </a:rPr>
              <a:t>Redshift Prediction</a:t>
            </a:r>
          </a:p>
          <a:p>
            <a:endParaRPr lang="en-US">
              <a:cs typeface="Arial"/>
            </a:endParaRPr>
          </a:p>
          <a:p>
            <a:r>
              <a:rPr lang="en-US">
                <a:cs typeface="Arial"/>
              </a:rPr>
              <a:t>"Redshift prediction is a fundamental task in astronomy, essential for understanding the expansion of the universe and determining the distances of astronomical objects. Accurate redshift prediction plays a crucial role in advancing our knowledge of the cosmos"</a:t>
            </a:r>
            <a:endParaRPr lang="en-US"/>
          </a:p>
          <a:p>
            <a:r>
              <a:rPr lang="en-US">
                <a:ea typeface="+mn-lt"/>
                <a:cs typeface="+mn-lt"/>
                <a:hlinkClick r:id="rId2"/>
              </a:rPr>
              <a:t>taken from astroMAE see a copy in our github</a:t>
            </a:r>
            <a:endParaRPr lang="en-US"/>
          </a:p>
          <a:p>
            <a:endParaRPr lang="en-US">
              <a:solidFill>
                <a:srgbClr val="000000"/>
              </a:solidFill>
              <a:cs typeface="Arial"/>
            </a:endParaRPr>
          </a:p>
          <a:p>
            <a:r>
              <a:rPr lang="en-US">
                <a:solidFill>
                  <a:srgbClr val="000000"/>
                </a:solidFill>
                <a:cs typeface="Arial"/>
              </a:rPr>
              <a:t>The fine-tuned Network is ~25 MB and 15 million Parameters</a:t>
            </a:r>
          </a:p>
          <a:p>
            <a:r>
              <a:rPr lang="en-US">
                <a:solidFill>
                  <a:srgbClr val="000000"/>
                </a:solidFill>
                <a:cs typeface="Arial"/>
              </a:rPr>
              <a:t>we will explore different systems options</a:t>
            </a:r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  <a:cs typeface="Arial"/>
            </a:endParaRPr>
          </a:p>
          <a:p>
            <a:r>
              <a:rPr lang="en-US">
                <a:solidFill>
                  <a:srgbClr val="000000"/>
                </a:solidFill>
                <a:cs typeface="Arial"/>
              </a:rPr>
              <a:t>We tested several different deployment options and compared</a:t>
            </a:r>
          </a:p>
          <a:p>
            <a:r>
              <a:rPr lang="en-US">
                <a:solidFill>
                  <a:srgbClr val="000000"/>
                </a:solidFill>
                <a:cs typeface="Arial"/>
              </a:rPr>
              <a:t>Several different benchmarks</a:t>
            </a:r>
          </a:p>
          <a:p>
            <a:endParaRPr lang="en-US">
              <a:solidFill>
                <a:srgbClr val="000000"/>
              </a:solidFill>
              <a:cs typeface="Arial"/>
            </a:endParaRPr>
          </a:p>
          <a:p>
            <a:endParaRPr lang="en-US">
              <a:solidFill>
                <a:srgbClr val="000000"/>
              </a:solidFill>
              <a:cs typeface="Arial"/>
            </a:endParaRPr>
          </a:p>
          <a:p>
            <a:r>
              <a:rPr lang="en-US">
                <a:solidFill>
                  <a:srgbClr val="FFFFFF"/>
                </a:solidFill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https://arxiv.org/abs/2409.01825</a:t>
            </a:r>
            <a:r>
              <a:rPr lang="en-US">
                <a:solidFill>
                  <a:srgbClr val="FFFFFF"/>
                </a:solidFill>
                <a:cs typeface="Arial"/>
              </a:rPr>
              <a:t>.</a:t>
            </a:r>
            <a:endParaRPr lang="en-US"/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952DFF1D-62D9-AEB7-F7AA-AD9A05484157}"/>
              </a:ext>
            </a:extLst>
          </p:cNvPr>
          <p:cNvSpPr/>
          <p:nvPr/>
        </p:nvSpPr>
        <p:spPr>
          <a:xfrm>
            <a:off x="377491" y="8968"/>
            <a:ext cx="2309358" cy="276999"/>
          </a:xfrm>
          <a:prstGeom prst="homePlate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Step Functions</a:t>
            </a: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1512D0B8-0BDC-5F1A-13D6-BD2FC1F626EB}"/>
              </a:ext>
            </a:extLst>
          </p:cNvPr>
          <p:cNvSpPr/>
          <p:nvPr/>
        </p:nvSpPr>
        <p:spPr>
          <a:xfrm>
            <a:off x="4996206" y="8968"/>
            <a:ext cx="2309357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AI for Astronomy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2C653B6F-F8AC-EEE7-EB7E-CF657ABEB1C6}"/>
              </a:ext>
            </a:extLst>
          </p:cNvPr>
          <p:cNvSpPr/>
          <p:nvPr/>
        </p:nvSpPr>
        <p:spPr>
          <a:xfrm>
            <a:off x="7305563" y="8968"/>
            <a:ext cx="2309357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err="1">
                <a:solidFill>
                  <a:schemeClr val="tx1"/>
                </a:solidFill>
              </a:rPr>
              <a:t>CosmicAI</a:t>
            </a:r>
            <a:r>
              <a:rPr lang="en-US" sz="1200" b="1">
                <a:solidFill>
                  <a:schemeClr val="tx1"/>
                </a:solidFill>
              </a:rPr>
              <a:t> with FMI</a:t>
            </a: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80E7BA94-CEBD-073D-1678-69556AF16A99}"/>
              </a:ext>
            </a:extLst>
          </p:cNvPr>
          <p:cNvSpPr/>
          <p:nvPr/>
        </p:nvSpPr>
        <p:spPr>
          <a:xfrm>
            <a:off x="2686848" y="8968"/>
            <a:ext cx="2309357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Rendezvous Server</a:t>
            </a: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60302F82-9872-CCAF-811B-4B25BFA89285}"/>
              </a:ext>
            </a:extLst>
          </p:cNvPr>
          <p:cNvSpPr/>
          <p:nvPr/>
        </p:nvSpPr>
        <p:spPr>
          <a:xfrm>
            <a:off x="9614921" y="8968"/>
            <a:ext cx="2514331" cy="276999"/>
          </a:xfrm>
          <a:prstGeom prst="chevron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Testing at Scale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CC395F9-9FB0-5DA5-7EF8-81A25A5FB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487" y="2795589"/>
            <a:ext cx="4076701" cy="33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8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DDCD9-75E7-72F6-DEC7-535E5A689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952F-B5D4-6B89-A0BD-EBB878DF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CosmicAI</a:t>
            </a:r>
            <a:r>
              <a:rPr lang="en-US"/>
              <a:t> with Lambda FMI Orchestration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F4131973-9737-77D3-F735-E882725BB95D}"/>
              </a:ext>
            </a:extLst>
          </p:cNvPr>
          <p:cNvSpPr/>
          <p:nvPr/>
        </p:nvSpPr>
        <p:spPr>
          <a:xfrm>
            <a:off x="377491" y="8968"/>
            <a:ext cx="2309358" cy="276999"/>
          </a:xfrm>
          <a:prstGeom prst="homePlate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Step Functions</a:t>
            </a: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E07D5C70-895E-0786-4F55-C0D5FCE24C6D}"/>
              </a:ext>
            </a:extLst>
          </p:cNvPr>
          <p:cNvSpPr/>
          <p:nvPr/>
        </p:nvSpPr>
        <p:spPr>
          <a:xfrm>
            <a:off x="4996206" y="8968"/>
            <a:ext cx="2309357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AI for Astronomy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76849C35-79F1-ED58-A38F-EAE5B4884E90}"/>
              </a:ext>
            </a:extLst>
          </p:cNvPr>
          <p:cNvSpPr/>
          <p:nvPr/>
        </p:nvSpPr>
        <p:spPr>
          <a:xfrm>
            <a:off x="7305563" y="8968"/>
            <a:ext cx="2309357" cy="276999"/>
          </a:xfrm>
          <a:prstGeom prst="chevron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err="1">
                <a:solidFill>
                  <a:schemeClr val="tx1"/>
                </a:solidFill>
              </a:rPr>
              <a:t>CosmicAI</a:t>
            </a:r>
            <a:r>
              <a:rPr lang="en-US" sz="1200" b="1">
                <a:solidFill>
                  <a:schemeClr val="tx1"/>
                </a:solidFill>
              </a:rPr>
              <a:t> with FMI</a:t>
            </a: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288694DE-A7D7-6662-FAEE-F8E9FDFED4B5}"/>
              </a:ext>
            </a:extLst>
          </p:cNvPr>
          <p:cNvSpPr/>
          <p:nvPr/>
        </p:nvSpPr>
        <p:spPr>
          <a:xfrm>
            <a:off x="2686848" y="8968"/>
            <a:ext cx="2309357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Rendezvous Server</a:t>
            </a: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63908A85-9E8B-3554-6EEA-315DF330DCBB}"/>
              </a:ext>
            </a:extLst>
          </p:cNvPr>
          <p:cNvSpPr/>
          <p:nvPr/>
        </p:nvSpPr>
        <p:spPr>
          <a:xfrm>
            <a:off x="9614921" y="8968"/>
            <a:ext cx="2514331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Testing at Scale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A068D1-5717-6D0D-A73B-86C27FA18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332" y="1908810"/>
            <a:ext cx="5074920" cy="3700975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552B9BC-17C3-EDF6-B3DF-B3D9A6808CF0}"/>
              </a:ext>
            </a:extLst>
          </p:cNvPr>
          <p:cNvSpPr txBox="1">
            <a:spLocks/>
          </p:cNvSpPr>
          <p:nvPr/>
        </p:nvSpPr>
        <p:spPr>
          <a:xfrm>
            <a:off x="554736" y="1520825"/>
            <a:ext cx="6219444" cy="4638675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16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228600" indent="-2254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515938" indent="-2873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742950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914400" indent="-1365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 kern="1200">
                <a:solidFill>
                  <a:schemeClr val="bg2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8pPr>
            <a:lvl9pPr marL="10858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9pPr>
          </a:lstStyle>
          <a:p>
            <a:pPr marL="114300" indent="0">
              <a:buNone/>
            </a:pPr>
            <a:r>
              <a:rPr lang="en-GB" sz="1400" b="1"/>
              <a:t>1. Created S3 Bucket (team4-cosmicai)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GB" sz="1400"/>
              <a:t>Created to host scripts and datasets</a:t>
            </a:r>
          </a:p>
          <a:p>
            <a:pPr marL="114300">
              <a:buNone/>
            </a:pPr>
            <a:endParaRPr lang="en-GB" sz="1400"/>
          </a:p>
          <a:p>
            <a:pPr marL="114300" indent="0">
              <a:buNone/>
            </a:pPr>
            <a:r>
              <a:rPr lang="en-GB" sz="1400" b="1"/>
              <a:t>2. Clone repos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GB" sz="1400"/>
              <a:t>Make sure relevant repository (e.g. Anomaly Detection) is accessible in S3 bucket</a:t>
            </a:r>
          </a:p>
          <a:p>
            <a:pPr marL="114300">
              <a:buNone/>
            </a:pPr>
            <a:endParaRPr lang="en-GB" sz="1400"/>
          </a:p>
          <a:p>
            <a:pPr marL="114300" indent="0">
              <a:buNone/>
            </a:pPr>
            <a:r>
              <a:rPr lang="en-GB" sz="1400" b="1"/>
              <a:t>3. Edit payload</a:t>
            </a:r>
          </a:p>
          <a:p>
            <a:pPr marL="4000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400"/>
              <a:t>Updating parameters (e.g. </a:t>
            </a:r>
            <a:r>
              <a:rPr lang="en-GB" sz="1400" err="1"/>
              <a:t>world_size</a:t>
            </a:r>
            <a:r>
              <a:rPr lang="en-GB" sz="1400"/>
              <a:t>, bucket) in </a:t>
            </a:r>
            <a:r>
              <a:rPr lang="en-GB" sz="1400" err="1"/>
              <a:t>cosmicai</a:t>
            </a:r>
            <a:r>
              <a:rPr lang="en-GB" sz="1400"/>
              <a:t> state machine in the Lambda Init State</a:t>
            </a:r>
          </a:p>
          <a:p>
            <a:pPr marL="114300">
              <a:buClr>
                <a:schemeClr val="bg1"/>
              </a:buClr>
              <a:buNone/>
            </a:pPr>
            <a:endParaRPr lang="en-GB" sz="1400"/>
          </a:p>
          <a:p>
            <a:pPr marL="114300" indent="0">
              <a:buNone/>
            </a:pPr>
            <a:r>
              <a:rPr lang="en-GB" sz="1400" b="1"/>
              <a:t>4. Execute Step Function</a:t>
            </a:r>
          </a:p>
          <a:p>
            <a:pPr marL="400050" indent="-285750">
              <a:buFont typeface="Arial" panose="020B0604020202020204" pitchFamily="34" charset="0"/>
              <a:buChar char="•"/>
            </a:pPr>
            <a:r>
              <a:rPr lang="en-GB" sz="1400"/>
              <a:t>Monitor workflow in AWS Step Functions, ensuring tasks transition through all states</a:t>
            </a:r>
          </a:p>
          <a:p>
            <a:pPr marL="114300">
              <a:buNone/>
            </a:pPr>
            <a:endParaRPr lang="en-GB" sz="1400"/>
          </a:p>
          <a:p>
            <a:pPr marL="114300" indent="0">
              <a:buNone/>
            </a:pPr>
            <a:r>
              <a:rPr lang="en-GB" sz="1400" b="1"/>
              <a:t>5. Review Logs and Results</a:t>
            </a:r>
          </a:p>
          <a:p>
            <a:pPr marL="4000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GB" sz="1400"/>
              <a:t>Access CloudWatch logs to </a:t>
            </a:r>
            <a:r>
              <a:rPr lang="en-GB" sz="1400" err="1"/>
              <a:t>analyze</a:t>
            </a:r>
            <a:r>
              <a:rPr lang="en-GB" sz="1400"/>
              <a:t> execution time and memory usage</a:t>
            </a:r>
          </a:p>
          <a:p>
            <a:pPr marL="4000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29162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5A75C-8C2F-09EB-A1CA-FB3827794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2D9A-C713-0529-0328-30BF4A56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Lambda FMI CloudWatch Logs and JSON Output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1F1F697A-4554-C599-4192-FE88771709F3}"/>
              </a:ext>
            </a:extLst>
          </p:cNvPr>
          <p:cNvSpPr/>
          <p:nvPr/>
        </p:nvSpPr>
        <p:spPr>
          <a:xfrm>
            <a:off x="377491" y="8968"/>
            <a:ext cx="2309358" cy="276999"/>
          </a:xfrm>
          <a:prstGeom prst="homePlate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Step Functions</a:t>
            </a: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7EB475DD-4CAF-D513-BE5E-CAC550D520AD}"/>
              </a:ext>
            </a:extLst>
          </p:cNvPr>
          <p:cNvSpPr/>
          <p:nvPr/>
        </p:nvSpPr>
        <p:spPr>
          <a:xfrm>
            <a:off x="4996206" y="8968"/>
            <a:ext cx="2309357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AI for Astronomy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8D09D31F-6B19-2FFF-47E0-C0B640E2B858}"/>
              </a:ext>
            </a:extLst>
          </p:cNvPr>
          <p:cNvSpPr/>
          <p:nvPr/>
        </p:nvSpPr>
        <p:spPr>
          <a:xfrm>
            <a:off x="7305563" y="8968"/>
            <a:ext cx="2309357" cy="276999"/>
          </a:xfrm>
          <a:prstGeom prst="chevron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err="1">
                <a:solidFill>
                  <a:schemeClr val="tx1"/>
                </a:solidFill>
              </a:rPr>
              <a:t>CosmicAI</a:t>
            </a:r>
            <a:r>
              <a:rPr lang="en-US" sz="1200" b="1">
                <a:solidFill>
                  <a:schemeClr val="tx1"/>
                </a:solidFill>
              </a:rPr>
              <a:t> with FMI</a:t>
            </a:r>
          </a:p>
        </p:txBody>
      </p:sp>
      <p:sp>
        <p:nvSpPr>
          <p:cNvPr id="24" name="Chevron 23">
            <a:extLst>
              <a:ext uri="{FF2B5EF4-FFF2-40B4-BE49-F238E27FC236}">
                <a16:creationId xmlns:a16="http://schemas.microsoft.com/office/drawing/2014/main" id="{849FAE72-D585-B1D8-732C-314303EAA54C}"/>
              </a:ext>
            </a:extLst>
          </p:cNvPr>
          <p:cNvSpPr/>
          <p:nvPr/>
        </p:nvSpPr>
        <p:spPr>
          <a:xfrm>
            <a:off x="2686848" y="8968"/>
            <a:ext cx="2309357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Rendezvous Server</a:t>
            </a:r>
          </a:p>
        </p:txBody>
      </p:sp>
      <p:sp>
        <p:nvSpPr>
          <p:cNvPr id="26" name="Chevron 25">
            <a:extLst>
              <a:ext uri="{FF2B5EF4-FFF2-40B4-BE49-F238E27FC236}">
                <a16:creationId xmlns:a16="http://schemas.microsoft.com/office/drawing/2014/main" id="{E77B47FB-BE3C-60A7-CE85-E976CAE3A002}"/>
              </a:ext>
            </a:extLst>
          </p:cNvPr>
          <p:cNvSpPr/>
          <p:nvPr/>
        </p:nvSpPr>
        <p:spPr>
          <a:xfrm>
            <a:off x="9614921" y="8968"/>
            <a:ext cx="2514331" cy="276999"/>
          </a:xfrm>
          <a:prstGeom prst="chevron">
            <a:avLst/>
          </a:prstGeom>
          <a:solidFill>
            <a:schemeClr val="tx1">
              <a:lumMod val="7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>
                <a:solidFill>
                  <a:schemeClr val="tx1"/>
                </a:solidFill>
              </a:rPr>
              <a:t>Testing at Scale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7EEDD5D-92BA-6E2E-84A0-8B2190A46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59" y="3988236"/>
            <a:ext cx="6420973" cy="2022293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E0C2D1D-F1D8-BB10-A205-AEC044A03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2" y="1338523"/>
            <a:ext cx="9009530" cy="24711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278070-0369-C5FB-1F11-4B63529E0F5D}"/>
              </a:ext>
            </a:extLst>
          </p:cNvPr>
          <p:cNvSpPr txBox="1"/>
          <p:nvPr/>
        </p:nvSpPr>
        <p:spPr>
          <a:xfrm>
            <a:off x="7732058" y="1445558"/>
            <a:ext cx="2935941" cy="1591235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856183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4Ps3taQqK3C0NeBEvQL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7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0sklhGDg_J5JkHAJOV5JQ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G5iHMTSC2mGhtG.mpRUA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JMKD2AQ9e77MMhub83Y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P6iKZZoTDSflm.OoOVoMA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f0lKEfRW2M5NTSiP3pCQ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Ppd5uKiKgbfSxqQQ0aBGA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5NG5p6QVlH6GlSHMQ0RQ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ClientLogo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b1LmWUTH66PHUHOGMc5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.WNeMwRPaNOv4PeDFU5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XdkIixRi6Hs.rBsPur2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Lef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traight Connector 1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KNm6U2RZKJH1GvudQSP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Right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Lef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Right"/>
</p:tagLst>
</file>

<file path=ppt/theme/theme1.xml><?xml version="1.0" encoding="utf-8"?>
<a:theme xmlns:a="http://schemas.openxmlformats.org/drawingml/2006/main" name="White">
  <a:themeElements>
    <a:clrScheme name="Slideworks Colors">
      <a:dk1>
        <a:srgbClr val="FFFFFF"/>
      </a:dk1>
      <a:lt1>
        <a:srgbClr val="061F32"/>
      </a:lt1>
      <a:dk2>
        <a:srgbClr val="000000"/>
      </a:dk2>
      <a:lt2>
        <a:srgbClr val="000000"/>
      </a:lt2>
      <a:accent1>
        <a:srgbClr val="00A7F2"/>
      </a:accent1>
      <a:accent2>
        <a:srgbClr val="3478AB"/>
      </a:accent2>
      <a:accent3>
        <a:srgbClr val="1D4769"/>
      </a:accent3>
      <a:accent4>
        <a:srgbClr val="061F32"/>
      </a:accent4>
      <a:accent5>
        <a:srgbClr val="1C3CDF"/>
      </a:accent5>
      <a:accent6>
        <a:srgbClr val="F8BC3B"/>
      </a:accent6>
      <a:hlink>
        <a:srgbClr val="3478AB"/>
      </a:hlink>
      <a:folHlink>
        <a:srgbClr val="8B78AB"/>
      </a:folHlink>
    </a:clrScheme>
    <a:fontScheme name="Scheme Whit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rgbClr val="000000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White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51C2C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1F40E6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Deep Blue)">
      <a:srgbClr val="051C2C"/>
    </a:custClr>
    <a:custClr name="Linear 2">
      <a:srgbClr val="034B6F"/>
    </a:custClr>
    <a:custClr name="Linear 3">
      <a:srgbClr val="027AB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Slideworks_business_case_template" id="{E04AA42F-75E6-564C-B49D-817AB45C208A}" vid="{A96D4AA2-10D2-A44B-89AA-2DEB00EFCE51}"/>
    </a:ext>
  </a:extLst>
</a:theme>
</file>

<file path=ppt/theme/theme2.xml><?xml version="1.0" encoding="utf-8"?>
<a:theme xmlns:a="http://schemas.openxmlformats.org/drawingml/2006/main" name="Dark">
  <a:themeElements>
    <a:clrScheme name="Scheme Blue">
      <a:dk1>
        <a:srgbClr val="FFFFFF"/>
      </a:dk1>
      <a:lt1>
        <a:srgbClr val="051C2C"/>
      </a:lt1>
      <a:dk2>
        <a:srgbClr val="000000"/>
      </a:dk2>
      <a:lt2>
        <a:srgbClr val="000000"/>
      </a:lt2>
      <a:accent1>
        <a:srgbClr val="FFFFFF"/>
      </a:accent1>
      <a:accent2>
        <a:srgbClr val="00A9F4"/>
      </a:accent2>
      <a:accent3>
        <a:srgbClr val="1F40E6"/>
      </a:accent3>
      <a:accent4>
        <a:srgbClr val="AAE6F0"/>
      </a:accent4>
      <a:accent5>
        <a:srgbClr val="3C96B4"/>
      </a:accent5>
      <a:accent6>
        <a:srgbClr val="AFC3FF"/>
      </a:accent6>
      <a:hlink>
        <a:srgbClr val="00A9F4"/>
      </a:hlink>
      <a:folHlink>
        <a:srgbClr val="8C5AC8"/>
      </a:folHlink>
    </a:clrScheme>
    <a:fontScheme name="Scheme Blue Fonts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sq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 Blue">
        <a:dk1>
          <a:srgbClr val="FFFFFF"/>
        </a:dk1>
        <a:lt1>
          <a:srgbClr val="051C2C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00A9F4"/>
        </a:accent2>
        <a:accent3>
          <a:srgbClr val="1F40E6"/>
        </a:accent3>
        <a:accent4>
          <a:srgbClr val="AAE6F0"/>
        </a:accent4>
        <a:accent5>
          <a:srgbClr val="3C96B4"/>
        </a:accent5>
        <a:accent6>
          <a:srgbClr val="AFC3FF"/>
        </a:accent6>
        <a:hlink>
          <a:srgbClr val="00A9F4"/>
        </a:hlink>
        <a:folHlink>
          <a:srgbClr val="8C5AC8"/>
        </a:folHlink>
      </a:clrScheme>
    </a:extraClrScheme>
  </a:extraClrSchemeLst>
  <a:custClrLst>
    <a:custClr name="Deep Blue">
      <a:srgbClr val="051C2C"/>
    </a:custClr>
    <a:custClr name="Cyan">
      <a:srgbClr val="00A9F4"/>
    </a:custClr>
    <a:custClr name="Electric Blue">
      <a:srgbClr val="1F40E6"/>
    </a:custClr>
    <a:custClr name="Pale Blue">
      <a:srgbClr val="AAE6F0"/>
    </a:custClr>
    <a:custClr name="Turquoise">
      <a:srgbClr val="3C96B4"/>
    </a:custClr>
    <a:custClr name="Pale Electric Blue">
      <a:srgbClr val="AFC3FF"/>
    </a:custClr>
    <a:custClr name="Purple">
      <a:srgbClr val="8C5AC8"/>
    </a:custClr>
    <a:custClr name="Pink">
      <a:srgbClr val="E6A0C8"/>
    </a:custClr>
    <a:custClr name="Red">
      <a:srgbClr val="E5546C"/>
    </a:custClr>
    <a:custClr name="Orange">
      <a:srgbClr val="FAA082"/>
    </a:custClr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Null">
      <a:srgbClr val="FFFFFF"/>
    </a:custClr>
    <a:custClr name="Linear 1 (White)">
      <a:srgbClr val="FFFFFF"/>
    </a:custClr>
    <a:custClr name="Linear 2 (Pale Blue)">
      <a:srgbClr val="AAE6F0"/>
    </a:custClr>
    <a:custClr name="Linear 3">
      <a:srgbClr val="71D2F1"/>
    </a:custClr>
    <a:custClr name="Linear 4 (Cyan)">
      <a:srgbClr val="00A9F4"/>
    </a:custClr>
    <a:custClr name="Linear 5">
      <a:srgbClr val="39BDF3"/>
    </a:custClr>
    <a:custClr name="Linear 6">
      <a:srgbClr val="71D2F1"/>
    </a:custClr>
    <a:custClr name="Linear 7 (Pale Blue)">
      <a:srgbClr val="AAE6F0"/>
    </a:custClr>
    <a:custClr name="Null">
      <a:srgbClr val="FFFFFF"/>
    </a:custClr>
    <a:custClr name="Null">
      <a:srgbClr val="FFFFFF"/>
    </a:custClr>
    <a:custClr name="Null">
      <a:srgbClr val="FFFFFF"/>
    </a:custClr>
  </a:custClrLst>
  <a:extLst>
    <a:ext uri="{05A4C25C-085E-4340-85A3-A5531E510DB2}">
      <thm15:themeFamily xmlns:thm15="http://schemas.microsoft.com/office/thememl/2012/main" name="Slideworks_business_case_template" id="{E04AA42F-75E6-564C-B49D-817AB45C208A}" vid="{9A75FB69-D85D-2643-BF0B-FED8DF87DF5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</Template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White</vt:lpstr>
      <vt:lpstr>Dark</vt:lpstr>
      <vt:lpstr>PowerPoint Presentation</vt:lpstr>
      <vt:lpstr>Project Overview and Approach</vt:lpstr>
      <vt:lpstr>Step Function Workflow Orchestration</vt:lpstr>
      <vt:lpstr>Step Function Midterm Results</vt:lpstr>
      <vt:lpstr>Rendezvous Server Setup</vt:lpstr>
      <vt:lpstr>Model Validation of Redshift Predictions</vt:lpstr>
      <vt:lpstr>Project Overview and Approach</vt:lpstr>
      <vt:lpstr>CosmicAI with Lambda FMI Orchestration</vt:lpstr>
      <vt:lpstr>Lambda FMI CloudWatch Logs and JSON Output</vt:lpstr>
      <vt:lpstr>Lambda FMI Performance Summary</vt:lpstr>
      <vt:lpstr>Testing Results</vt:lpstr>
      <vt:lpstr>Testing at Scale Experimental Design</vt:lpstr>
      <vt:lpstr>Testing Results</vt:lpstr>
      <vt:lpstr>At each major project milestone, we observed noteworthy conclusions</vt:lpstr>
      <vt:lpstr>Appendix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Business Case</dc:subject>
  <dc:creator>Lotane, Charles S (csl5hw)</dc:creator>
  <cp:keywords>business case, business development, product strategy</cp:keywords>
  <dc:description>Copyright of Slideworks.io. Any unauthorized distribution prohibited. See our full terms and conditions at https://slideworks.io/terms </dc:description>
  <cp:revision>2</cp:revision>
  <dcterms:created xsi:type="dcterms:W3CDTF">2024-11-26T21:04:48Z</dcterms:created>
  <dcterms:modified xsi:type="dcterms:W3CDTF">2024-12-04T03:08:18Z</dcterms:modified>
  <cp:category>Business Case, Business Development, Corporate Strategy, Management Consulting</cp:category>
</cp:coreProperties>
</file>