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64" r:id="rId3"/>
    <p:sldId id="265" r:id="rId4"/>
    <p:sldId id="259" r:id="rId5"/>
    <p:sldId id="261" r:id="rId6"/>
    <p:sldId id="262" r:id="rId7"/>
    <p:sldId id="260" r:id="rId8"/>
    <p:sldId id="263" r:id="rId9"/>
    <p:sldId id="258" r:id="rId10"/>
  </p:sldIdLst>
  <p:sldSz cx="10080625" cy="56705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34CAB-6454-454D-B02F-4DFEC4EE2FB0}" v="238" dt="2025-08-04T02:49:43.841"/>
    <p1510:client id="{7BA937E3-811C-E075-12BD-5D291E822618}" v="605" dt="2025-08-05T02:45:47.690"/>
    <p1510:client id="{DBA8994A-C677-9AE5-95D3-AFAD6001481B}" v="243" dt="2025-08-04T23:50:02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8CC0839-E2C0-EECB-D8CD-ADB72EA79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9A8297EC-4AF4-2EF1-5331-5137F191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DA5E85F7-B481-AC2B-96C3-421C6540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AD6987A4-E736-8AE5-ADE3-2508A97AD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2A907E36-30EF-94A6-00B2-41BE3D41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9B963E94-7B7D-FBA2-5269-DDDE0E0B6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A91C9D06-1258-A059-50DD-FDE9D0207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77B2F44F-0C79-63B9-0F59-2AF4ED1C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507E5BDE-113A-9CC3-565A-E4D4481CB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E8DA47C2-13C3-9962-8C18-3235F011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>
            <a:extLst>
              <a:ext uri="{FF2B5EF4-FFF2-40B4-BE49-F238E27FC236}">
                <a16:creationId xmlns:a16="http://schemas.microsoft.com/office/drawing/2014/main" id="{4DA9834D-7EA8-CB5B-04EE-010DA085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2">
            <a:extLst>
              <a:ext uri="{FF2B5EF4-FFF2-40B4-BE49-F238E27FC236}">
                <a16:creationId xmlns:a16="http://schemas.microsoft.com/office/drawing/2014/main" id="{B20F8195-50A9-7697-C853-BFBAC828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823A2BC2-629A-3B90-F4AE-45BB8925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4">
            <a:extLst>
              <a:ext uri="{FF2B5EF4-FFF2-40B4-BE49-F238E27FC236}">
                <a16:creationId xmlns:a16="http://schemas.microsoft.com/office/drawing/2014/main" id="{FAC2B43B-C358-8348-60E8-3BEF2EDDE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E9E63B2B-154E-FCD4-612B-874AB93B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5F3600C1-4C4E-6532-FCC0-2DE34734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D8348A9F-3D59-8BFD-6586-4BDFBF5DF5E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04838" y="841375"/>
            <a:ext cx="7570787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052D24CB-4810-6E36-2B99-EA6B101D7C9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881063" y="5254625"/>
            <a:ext cx="7019925" cy="495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89836B75-8F7B-E06A-2051-7703CFC6D5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79571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F4E60C5B-EC6B-D785-25F6-7FA22D61A5F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986338" y="0"/>
            <a:ext cx="379571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A6C2867F-E15F-25D6-D7E5-25ECF90ED1C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510838"/>
            <a:ext cx="3795713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62582F98-FF63-B95B-6204-BDFE2E5BFA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986338" y="10510838"/>
            <a:ext cx="379571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BCE580A0-0075-5745-90CB-72B5AC8392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2B0B73A5-471B-616F-BA56-347314D7DD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781ED-6245-6C4B-9FE2-1E50898FAF9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7649" name="Text Box 1">
            <a:extLst>
              <a:ext uri="{FF2B5EF4-FFF2-40B4-BE49-F238E27FC236}">
                <a16:creationId xmlns:a16="http://schemas.microsoft.com/office/drawing/2014/main" id="{D8100B3B-2697-D7EB-70F1-D77912B4C79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36638" y="4776788"/>
            <a:ext cx="569912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C02CC0F9-5B69-9196-3D03-337B6990C1A4}"/>
              </a:ext>
            </a:extLst>
          </p:cNvPr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534988" y="754063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D75B-4913-41FC-CE7C-9BB91107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5422-C126-9CA8-A3D1-BFB4A90B4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CB13-035D-B0AF-1C4D-A78C62A7A4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F8258C6-8489-9C4A-9F9D-11227FDFE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43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4BB-CC4C-0B8C-425E-3045E44A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89E34-8BB4-5C15-06CC-FE42ADDB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6B8A9-44F5-7B8C-A6A6-789361E3317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3AB419-6B69-A446-9268-D1EC8C753F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19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232BF-AFB3-2438-E2B0-EFBFAA00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53263" y="954088"/>
            <a:ext cx="2349500" cy="5280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F02BE-4269-BD80-7EBD-FFB43C41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954088"/>
            <a:ext cx="6900863" cy="5280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95F0F-B923-86C7-BFC0-195ACB3825B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C10E20-F496-4040-A87C-12075E58E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2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98C9-F139-CB35-DF51-6E6351E0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B07F-7EE5-5E77-BE3A-77388FD2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1A36-467C-3FF7-868B-48DA30EAD4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ACAE23-0E3D-CB49-B6B9-0319FBCBBB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47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E518-51BD-E299-A440-64B0E061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8E6CE-BAB1-5617-6A36-6D0D9AA9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46885-46BF-700C-FB73-4AC8C89485D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A586E8-BCDE-5A41-A5DE-A1E964346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DFB3-A817-FDC0-3C24-FEFF8C13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AA05-032E-D529-3696-7EE533900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55725"/>
            <a:ext cx="2362200" cy="487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41DD4-510E-6517-D086-605C584A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4600" y="1355725"/>
            <a:ext cx="2362200" cy="487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74C49-0124-16DD-AB20-BA0CD3FDDF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61DA31-4FF4-DB44-B661-00B420CDE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41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F1F3-9292-7E6B-F511-D42C33A5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4102D-E477-AD19-1400-6EA98C12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2B541-4448-B3B0-F419-09E07C4CA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1F717-EF41-1681-B96F-404E6425E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FF951-F455-0D44-1157-14BE921E0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3CD3D-D487-9C1F-6913-60BD737A6B8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CFDB9A9-D842-4A41-8E74-9AA15B9502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E660-AFF1-6D01-7359-4B3224DB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8E46D-94E7-597D-A6BD-045554B84A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EF43D2-E6BA-0148-A67A-20D9552C5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0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4A339-3FEF-7D4B-66FE-F31B76008BF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67A12C-88EB-A643-A978-ADB18B8DD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36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F033-680E-4A0D-0E99-1973CE80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E823-FED9-B42C-1391-F6125866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A6A23-CC46-DB57-5410-E907991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F724-5EC6-48DE-645C-935C44E555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B0540C-AF7C-AA46-927C-0276050568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5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52A-0F59-14F4-1116-4856DB08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1612F-C8D9-37EE-D0F6-076FDC06A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671FE-330C-44F8-61EF-70A16598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2338-FB84-D65A-B55E-BDCF58C8B6B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AF18921-E282-1B4D-8902-E66DA0A5F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45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35D32778-B313-DC5C-3BA3-E4FBF92D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FC15092C-D8C4-54CE-16D1-DAB20E11E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16463" y="954088"/>
            <a:ext cx="4686300" cy="17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F567B1E-65DF-D562-1B34-B723DFC75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55725"/>
            <a:ext cx="4876800" cy="48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6084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1A0350C0-7D37-C9D8-D304-FB41E214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1071563"/>
            <a:ext cx="282575" cy="282575"/>
          </a:xfrm>
          <a:custGeom>
            <a:avLst/>
            <a:gdLst>
              <a:gd name="G0" fmla="+- 394 0 0"/>
              <a:gd name="G1" fmla="*/ 1 50105 51712"/>
              <a:gd name="G2" fmla="*/ G1 32767 1"/>
              <a:gd name="G3" fmla="*/ G2 1 32767"/>
              <a:gd name="G4" fmla="cos G0 G3"/>
              <a:gd name="G5" fmla="+- 394 0 0"/>
              <a:gd name="G6" fmla="*/ 1 50105 51712"/>
              <a:gd name="G7" fmla="*/ G6 32767 1"/>
              <a:gd name="G8" fmla="*/ G7 1 32767"/>
              <a:gd name="G9" fmla="sin G5 G8"/>
              <a:gd name="G10" fmla="+- 394 0 0"/>
              <a:gd name="G11" fmla="+- G10 0 G4"/>
              <a:gd name="G12" fmla="+- G10 G4 0"/>
              <a:gd name="G13" fmla="+- 394 0 0"/>
              <a:gd name="G14" fmla="+- G13 0 G9"/>
              <a:gd name="G15" fmla="+- G13 G9 0"/>
              <a:gd name="G16" fmla="+- 788 0 0"/>
              <a:gd name="G17" fmla="+- 788 0 0"/>
              <a:gd name="G18" fmla="+- 180 0 0"/>
              <a:gd name="G19" fmla="+- 90 0 0"/>
              <a:gd name="G20" fmla="+- 270 0 0"/>
              <a:gd name="G21" fmla="+- 90 0 0"/>
              <a:gd name="G22" fmla="+- 1 0 0"/>
              <a:gd name="G23" fmla="+- 90 0 0"/>
              <a:gd name="G24" fmla="+- 90 0 0"/>
              <a:gd name="G25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394"/>
                </a:moveTo>
                <a:lnTo>
                  <a:pt x="394" y="394"/>
                </a:lnTo>
                <a:lnTo>
                  <a:pt x="180" y="90"/>
                </a:lnTo>
                <a:lnTo>
                  <a:pt x="394" y="394"/>
                </a:lnTo>
                <a:lnTo>
                  <a:pt x="270" y="90"/>
                </a:lnTo>
                <a:close/>
              </a:path>
            </a:pathLst>
          </a:custGeom>
          <a:solidFill>
            <a:srgbClr val="4EC8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3" name="AutoShape 5">
            <a:extLst>
              <a:ext uri="{FF2B5EF4-FFF2-40B4-BE49-F238E27FC236}">
                <a16:creationId xmlns:a16="http://schemas.microsoft.com/office/drawing/2014/main" id="{57A492D7-7453-3141-5EB5-8E5F244BE4E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641850" y="2963863"/>
            <a:ext cx="2171700" cy="1587"/>
          </a:xfrm>
          <a:prstGeom prst="straightConnector1">
            <a:avLst/>
          </a:prstGeom>
          <a:noFill/>
          <a:ln w="28440" cap="flat">
            <a:solidFill>
              <a:srgbClr val="FAD825"/>
            </a:solidFill>
            <a:prstDash val="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4" name="Rectangle 6">
            <a:extLst>
              <a:ext uri="{FF2B5EF4-FFF2-40B4-BE49-F238E27FC236}">
                <a16:creationId xmlns:a16="http://schemas.microsoft.com/office/drawing/2014/main" id="{443FD91E-F25B-3777-FDFD-AF0343B08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788" y="717550"/>
            <a:ext cx="222250" cy="4679950"/>
          </a:xfrm>
          <a:prstGeom prst="rect">
            <a:avLst/>
          </a:prstGeom>
          <a:solidFill>
            <a:srgbClr val="132E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06AC24A-990A-9974-AAE4-2FD8F5858B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853238" y="5080000"/>
            <a:ext cx="3444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000">
                <a:solidFill>
                  <a:srgbClr val="585858"/>
                </a:solidFill>
                <a:cs typeface="+mn-cs"/>
              </a:defRPr>
            </a:lvl1pPr>
          </a:lstStyle>
          <a:p>
            <a:fld id="{B6DB4E66-8DB7-8140-94B3-6DB2E7F8BF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76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46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115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838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525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DEB7562-DA06-0F10-9154-96FDFB463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2176" y="4179431"/>
            <a:ext cx="3386815" cy="439737"/>
          </a:xfrm>
          <a:ln/>
        </p:spPr>
        <p:txBody>
          <a:bodyPr/>
          <a:lstStyle/>
          <a:p>
            <a:pPr algn="ctr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en-US" sz="2400">
                <a:latin typeface="Franklin Gothic"/>
              </a:rPr>
              <a:t>Team 3 Presentation</a:t>
            </a:r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EE52AC1-A9FF-7A5B-9A01-522ECBAE3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7452" y="2117220"/>
            <a:ext cx="8170723" cy="836614"/>
          </a:xfrm>
          <a:ln/>
        </p:spPr>
        <p:txBody>
          <a:bodyPr lIns="0" tIns="0" rIns="0" bIns="0"/>
          <a:lstStyle/>
          <a:p>
            <a:pPr marL="0" indent="0" algn="ctr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800">
                <a:solidFill>
                  <a:srgbClr val="333333"/>
                </a:solidFill>
                <a:ea typeface="+mn-lt"/>
                <a:cs typeface="+mn-lt"/>
              </a:rPr>
              <a:t>Scalable AI infrastructure (Cosmic AI or CAI) tailored to Redshift Prediction</a:t>
            </a:r>
            <a:endParaRPr lang="en-US" sz="28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D6C827-894A-0977-1BC8-10EC7B71D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838" y="4619223"/>
            <a:ext cx="2629421" cy="5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600">
                <a:solidFill>
                  <a:srgbClr val="0F4761"/>
                </a:solidFill>
                <a:latin typeface="Calibri"/>
                <a:ea typeface="Calibri"/>
              </a:rPr>
              <a:t>Bardia Nikpour (ddb4tr)</a:t>
            </a:r>
            <a:endParaRPr lang="en-US"/>
          </a:p>
          <a:p>
            <a:pPr marL="0" indent="0" algn="ctr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600">
                <a:solidFill>
                  <a:srgbClr val="0F4761"/>
                </a:solidFill>
                <a:latin typeface="Calibri"/>
                <a:ea typeface="Calibri"/>
              </a:rPr>
              <a:t>Victor Ontiveros (qfw3cr)</a:t>
            </a:r>
            <a:endParaRPr lang="en-US" sz="1600">
              <a:latin typeface="Calibri"/>
              <a:ea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9DC18-4AF2-41E4-CA48-722B56311270}"/>
              </a:ext>
            </a:extLst>
          </p:cNvPr>
          <p:cNvSpPr txBox="1"/>
          <p:nvPr/>
        </p:nvSpPr>
        <p:spPr>
          <a:xfrm>
            <a:off x="596302" y="1402809"/>
            <a:ext cx="9079251" cy="2753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ea typeface="Microsoft YaHei"/>
              </a:rPr>
              <a:t>Objective</a:t>
            </a:r>
            <a:endParaRPr lang="en-US" b="1" dirty="0"/>
          </a:p>
          <a:p>
            <a:pPr marL="285750" indent="-285750">
              <a:buFont typeface="Arial" panose="02020603050405020304" pitchFamily="18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Develop a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Microsoft YaHei"/>
              </a:rPr>
              <a:t>scalable, cost-effective, and accessible AI system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 that predicts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Microsoft YaHei"/>
              </a:rPr>
              <a:t>redshift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 values from astronomical images using a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Microsoft YaHei"/>
              </a:rPr>
              <a:t>foundation model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 deployed on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Microsoft YaHei"/>
              </a:rPr>
              <a:t>cloud serverless infrastructure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. Redshift estimation is crucial for understanding the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Microsoft YaHei"/>
              </a:rPr>
              <a:t>distance of celestial objects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 and the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Microsoft YaHei"/>
              </a:rPr>
              <a:t>expansion of the universe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  <a:latin typeface="Arial"/>
                <a:ea typeface="Microsoft YaHei"/>
              </a:rPr>
              <a:t> </a:t>
            </a:r>
            <a:endParaRPr lang="en-US" sz="1600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Microsoft YaHei"/>
              </a:rPr>
              <a:t>​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  <a:latin typeface="Arial"/>
                <a:ea typeface="Microsoft YaHei"/>
              </a:rPr>
              <a:t>What we did?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  <a:ea typeface="Microsoft YaHei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We built a solution using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Microsoft YaHei"/>
              </a:rPr>
              <a:t>AstroMAE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, a masked autoencoder foundation model, deployed via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Microsoft YaHei"/>
              </a:rPr>
              <a:t>AWS Lambda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 in a novel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Microsoft YaHei"/>
              </a:rPr>
              <a:t>Cloud-based Astronomy Inference (CAI)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Microsoft YaHei"/>
              </a:rPr>
              <a:t> architecture.</a:t>
            </a:r>
            <a:endParaRPr lang="en-US" sz="1600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16ECD4-F686-C473-6268-B57CE1987976}"/>
              </a:ext>
            </a:extLst>
          </p:cNvPr>
          <p:cNvSpPr txBox="1">
            <a:spLocks noChangeArrowheads="1"/>
          </p:cNvSpPr>
          <p:nvPr/>
        </p:nvSpPr>
        <p:spPr>
          <a:xfrm>
            <a:off x="4256502" y="765225"/>
            <a:ext cx="2909616" cy="379174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1" dirty="0">
                <a:solidFill>
                  <a:srgbClr val="333333"/>
                </a:solidFill>
                <a:ea typeface="+mn-lt"/>
                <a:cs typeface="+mn-lt"/>
              </a:rPr>
              <a:t>Project Overview</a:t>
            </a:r>
            <a:endParaRPr 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2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078C33-5FA2-B132-D33D-132DB2081BE0}"/>
              </a:ext>
            </a:extLst>
          </p:cNvPr>
          <p:cNvSpPr txBox="1">
            <a:spLocks noChangeArrowheads="1"/>
          </p:cNvSpPr>
          <p:nvPr/>
        </p:nvSpPr>
        <p:spPr>
          <a:xfrm>
            <a:off x="4256502" y="765225"/>
            <a:ext cx="2909616" cy="379174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1" dirty="0">
                <a:solidFill>
                  <a:srgbClr val="333333"/>
                </a:solidFill>
                <a:ea typeface="+mn-lt"/>
                <a:cs typeface="+mn-lt"/>
              </a:rPr>
              <a:t>Project Details</a:t>
            </a:r>
            <a:endParaRPr lang="en-US" sz="2400" dirty="0">
              <a:solidFill>
                <a:srgbClr val="3333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33CCE-3BB0-6E6B-C1DE-E90B403F49A4}"/>
              </a:ext>
            </a:extLst>
          </p:cNvPr>
          <p:cNvSpPr txBox="1"/>
          <p:nvPr/>
        </p:nvSpPr>
        <p:spPr>
          <a:xfrm>
            <a:off x="611944" y="1497230"/>
            <a:ext cx="4359905" cy="3485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/>
                <a:ea typeface="Microsoft YaHei"/>
              </a:rPr>
              <a:t>Dataset and Domain </a:t>
            </a:r>
          </a:p>
          <a:p>
            <a:r>
              <a:rPr lang="en-US" sz="1400" dirty="0">
                <a:solidFill>
                  <a:srgbClr val="000000"/>
                </a:solidFill>
                <a:latin typeface="Arial"/>
                <a:ea typeface="Microsoft YaHei"/>
              </a:rPr>
              <a:t>The dataset comprises 659,857 SDSS galaxy images, each 32×32×5 across five spectral bands . Data is stored in tensor format and partitioned for efficient cloud processing.</a:t>
            </a:r>
          </a:p>
          <a:p>
            <a:endParaRPr lang="en-US" b="1" dirty="0">
              <a:solidFill>
                <a:srgbClr val="000000"/>
              </a:solidFill>
              <a:latin typeface="Arial"/>
              <a:ea typeface="Microsoft YaHei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/>
                <a:ea typeface="Microsoft YaHei"/>
              </a:rPr>
              <a:t>D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Microsoft YaHei"/>
              </a:rPr>
              <a:t>ata Structure &amp; Preprocessing </a:t>
            </a:r>
            <a:r>
              <a:rPr lang="en-US" sz="1600" dirty="0">
                <a:latin typeface="Arial"/>
                <a:ea typeface="Microsoft YaHei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Microsoft YaHei"/>
              </a:rPr>
              <a:t>Preprocessing steps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Microsoft YaHei"/>
              </a:rPr>
              <a:t>: Image normalization, magnitude extraction, partitioning (25MB–100MB).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Microsoft YaHei"/>
              </a:rPr>
              <a:t>Storage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Microsoft YaHei"/>
              </a:rPr>
              <a:t>: AWS S3 for scalable data access.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/>
                <a:ea typeface="Microsoft YaHei"/>
              </a:rPr>
              <a:t>Partitioning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Microsoft YaHei"/>
              </a:rPr>
              <a:t> enabled horizontal scaling and efficient memory use.</a:t>
            </a:r>
            <a:endParaRPr lang="en-US" sz="1400"/>
          </a:p>
          <a:p>
            <a:endParaRPr lang="en-US" dirty="0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F4FCA-3816-8A8E-54E4-0A8DABB62411}"/>
              </a:ext>
            </a:extLst>
          </p:cNvPr>
          <p:cNvSpPr txBox="1"/>
          <p:nvPr/>
        </p:nvSpPr>
        <p:spPr>
          <a:xfrm>
            <a:off x="5415437" y="1497230"/>
            <a:ext cx="4371790" cy="20663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/>
                <a:ea typeface="Microsoft YaHei"/>
              </a:rPr>
              <a:t>Pipeline Architecture</a:t>
            </a:r>
          </a:p>
          <a:p>
            <a:r>
              <a:rPr lang="en-US" dirty="0">
                <a:solidFill>
                  <a:schemeClr val="tx1"/>
                </a:solidFill>
                <a:latin typeface="Arial"/>
                <a:ea typeface="Microsoft YaHei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Arial"/>
                <a:ea typeface="Microsoft YaHei"/>
              </a:rPr>
              <a:t>he CAI pipeline includes:</a:t>
            </a:r>
          </a:p>
          <a:p>
            <a:pPr marL="228600" indent="-228600">
              <a:buFont typeface="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Arial"/>
                <a:ea typeface="Microsoft YaHei"/>
              </a:rPr>
              <a:t>Initialization</a:t>
            </a:r>
            <a:r>
              <a:rPr lang="en-US" sz="1400" dirty="0">
                <a:solidFill>
                  <a:schemeClr val="tx1"/>
                </a:solidFill>
                <a:latin typeface="Arial"/>
                <a:ea typeface="Microsoft YaHei"/>
              </a:rPr>
              <a:t>: Determines job parameters.</a:t>
            </a:r>
          </a:p>
          <a:p>
            <a:pPr marL="228600" indent="-228600">
              <a:buFont typeface="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Arial"/>
                <a:ea typeface="Microsoft YaHei"/>
              </a:rPr>
              <a:t>Partitioning</a:t>
            </a:r>
            <a:r>
              <a:rPr lang="en-US" sz="1400" dirty="0">
                <a:solidFill>
                  <a:schemeClr val="tx1"/>
                </a:solidFill>
                <a:latin typeface="Arial"/>
                <a:ea typeface="Microsoft YaHei"/>
              </a:rPr>
              <a:t>: Splits dataset for concurrent Lambda processing.</a:t>
            </a:r>
          </a:p>
          <a:p>
            <a:pPr marL="228600" indent="-228600">
              <a:buFont typeface="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Arial"/>
                <a:ea typeface="Microsoft YaHei"/>
              </a:rPr>
              <a:t>Inference</a:t>
            </a:r>
            <a:r>
              <a:rPr lang="en-US" sz="1400" dirty="0">
                <a:solidFill>
                  <a:schemeClr val="tx1"/>
                </a:solidFill>
                <a:latin typeface="Arial"/>
                <a:ea typeface="Microsoft YaHei"/>
              </a:rPr>
              <a:t>: Executes model in parallel containers.</a:t>
            </a:r>
          </a:p>
          <a:p>
            <a:pPr marL="228600" indent="-228600">
              <a:buFont typeface=""/>
              <a:buAutoNum type="arabicPeriod"/>
            </a:pPr>
            <a:r>
              <a:rPr lang="en-US" sz="1400" b="1" dirty="0">
                <a:solidFill>
                  <a:schemeClr val="tx1"/>
                </a:solidFill>
                <a:latin typeface="Arial"/>
                <a:ea typeface="Microsoft YaHei"/>
              </a:rPr>
              <a:t>Aggregation</a:t>
            </a:r>
            <a:r>
              <a:rPr lang="en-US" sz="1400" dirty="0">
                <a:solidFill>
                  <a:schemeClr val="tx1"/>
                </a:solidFill>
                <a:latin typeface="Arial"/>
                <a:ea typeface="Microsoft YaHei"/>
              </a:rPr>
              <a:t>: Collects results into final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5831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a red and blue bar chart&#10;&#10;AI-generated content may be incorrect.">
            <a:extLst>
              <a:ext uri="{FF2B5EF4-FFF2-40B4-BE49-F238E27FC236}">
                <a16:creationId xmlns:a16="http://schemas.microsoft.com/office/drawing/2014/main" id="{ECA2BD0E-16CD-4C87-8560-3C2D3BFF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61" b="1442"/>
          <a:stretch>
            <a:fillRect/>
          </a:stretch>
        </p:blipFill>
        <p:spPr>
          <a:xfrm>
            <a:off x="877833" y="1403186"/>
            <a:ext cx="3943212" cy="2444758"/>
          </a:xfrm>
          <a:prstGeom prst="rect">
            <a:avLst/>
          </a:prstGeom>
        </p:spPr>
      </p:pic>
      <p:pic>
        <p:nvPicPr>
          <p:cNvPr id="3" name="Picture 2" descr="A graph of blue squares&#10;&#10;AI-generated content may be incorrect.">
            <a:extLst>
              <a:ext uri="{FF2B5EF4-FFF2-40B4-BE49-F238E27FC236}">
                <a16:creationId xmlns:a16="http://schemas.microsoft.com/office/drawing/2014/main" id="{92F3A7B3-69CE-D56F-6C78-08256C6E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121" y="1400383"/>
            <a:ext cx="4014464" cy="2455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197490-0C7F-201C-D485-3F214090AE55}"/>
              </a:ext>
            </a:extLst>
          </p:cNvPr>
          <p:cNvSpPr txBox="1"/>
          <p:nvPr/>
        </p:nvSpPr>
        <p:spPr>
          <a:xfrm>
            <a:off x="626654" y="4097293"/>
            <a:ext cx="4196263" cy="1094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The chart confirms that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serverless inference using smaller partition sizes is dramatically more cost-effective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, with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25MB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 offering the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best cost-performance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 ratio — while Local inference is not viable at scale.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4EC9D-66B2-8D1F-85D0-5D016E98FA94}"/>
              </a:ext>
            </a:extLst>
          </p:cNvPr>
          <p:cNvSpPr txBox="1"/>
          <p:nvPr/>
        </p:nvSpPr>
        <p:spPr>
          <a:xfrm>
            <a:off x="5120957" y="3847596"/>
            <a:ext cx="4824409" cy="13971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>
              <a:solidFill>
                <a:srgbClr val="000000"/>
              </a:solidFill>
              <a:latin typeface="Arial"/>
              <a:ea typeface="Microsoft YaHei"/>
            </a:endParaRPr>
          </a:p>
          <a:p>
            <a:pPr indent="-742950"/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All AWS Lambda partition sizes achieve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high throughput,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 making them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suitable for real-time or large-scale inference.</a:t>
            </a:r>
          </a:p>
          <a:p>
            <a:pPr indent="-742950"/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Local inference is not competitive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, and 25MB provides the best speed-to-cost ratio.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2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cost&#10;&#10;AI-generated content may be incorrect.">
            <a:extLst>
              <a:ext uri="{FF2B5EF4-FFF2-40B4-BE49-F238E27FC236}">
                <a16:creationId xmlns:a16="http://schemas.microsoft.com/office/drawing/2014/main" id="{96CF94EE-B8B4-8CD8-8C90-1D6281F4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4" y="1399027"/>
            <a:ext cx="4609049" cy="3456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E2990-D77E-23BD-F608-1C565A38D86A}"/>
              </a:ext>
            </a:extLst>
          </p:cNvPr>
          <p:cNvSpPr txBox="1"/>
          <p:nvPr/>
        </p:nvSpPr>
        <p:spPr>
          <a:xfrm>
            <a:off x="5228824" y="1394889"/>
            <a:ext cx="4514439" cy="2918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This plot shows how each partition size affects the trade-off between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inference throughput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and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total execution cost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using AWS Lambda:</a:t>
            </a:r>
          </a:p>
          <a:p>
            <a:pPr marL="285750" indent="-285750"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100MB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partitions deliver the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highest throughput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(~233 samples/sec), making them ideal for latency-sensitive applications.</a:t>
            </a:r>
          </a:p>
          <a:p>
            <a:pPr marL="285750" indent="-285750"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25MB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partitions offer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slightly lower throughput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(~222 samples/sec) but at a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significantly lower cost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($0.0003 vs $0.0024), representing the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most cost-efficient configuration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75MB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sits in the middle with modest throughput (~203 samples/sec) and moderate cost.</a:t>
            </a:r>
          </a:p>
          <a:p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🟩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Conclusion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</a:p>
          <a:p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25MB partitions provide the best cost-performance balance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, while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100MB partitions optimize for speed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. The sweet spot depends on whether cost savings or maximum throughput is the goal.</a:t>
            </a:r>
          </a:p>
          <a:p>
            <a:pPr algn="l"/>
            <a:endParaRPr lang="en-US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0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CD6FB-81C2-7345-E44A-234E6B8D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4" y="1312391"/>
            <a:ext cx="5184214" cy="3884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462911-B87F-77AC-DCAF-96C869CEC7BC}"/>
              </a:ext>
            </a:extLst>
          </p:cNvPr>
          <p:cNvSpPr txBox="1"/>
          <p:nvPr/>
        </p:nvSpPr>
        <p:spPr>
          <a:xfrm>
            <a:off x="5743483" y="1682743"/>
            <a:ext cx="4336129" cy="2581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In the log-log plot, throughput and cost differences are viewed on an exponential scale:</a:t>
            </a:r>
          </a:p>
          <a:p>
            <a:pPr marL="228600" indent="-228600">
              <a:buFont typeface="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All AWS Lambda configurations fall in the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upper-left quadrant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, indicating both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high efficiency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and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low cost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25MB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is closest to the optimal zone: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lowest cost and high throughput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, confirming its suitability for scaling.</a:t>
            </a:r>
          </a:p>
          <a:p>
            <a:pPr marL="228600" indent="-228600">
              <a:buFont typeface="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100MB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appears slightly farther right (higher cost), but slightly higher vertically (best throughput).</a:t>
            </a:r>
          </a:p>
          <a:p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🟩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Conclusion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On a logarithmic scale,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AWS Lambda options remain highly efficient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, with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25MB again emerging as the most cost-effective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while still maintaining competitive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753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cost comparison&#10;&#10;AI-generated content may be incorrect.">
            <a:extLst>
              <a:ext uri="{FF2B5EF4-FFF2-40B4-BE49-F238E27FC236}">
                <a16:creationId xmlns:a16="http://schemas.microsoft.com/office/drawing/2014/main" id="{45CEAF80-1845-75F0-3DF1-2B34076A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3" y="1326285"/>
            <a:ext cx="5242960" cy="3670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46515-0F4F-22E8-CAA3-E6F76051C690}"/>
              </a:ext>
            </a:extLst>
          </p:cNvPr>
          <p:cNvSpPr txBox="1"/>
          <p:nvPr/>
        </p:nvSpPr>
        <p:spPr>
          <a:xfrm>
            <a:off x="5987318" y="1323746"/>
            <a:ext cx="3052275" cy="23067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🟩 Highlighted Zones:</a:t>
            </a:r>
          </a:p>
          <a:p>
            <a:pPr marL="228600" indent="-228600">
              <a:buFont typeface="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Green dashed line: Throughput ≥ 200 samples/sec</a:t>
            </a:r>
          </a:p>
          <a:p>
            <a:pPr marL="228600" indent="-228600">
              <a:buFont typeface="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Orange dashed line: Cost ≤ $0.001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➤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Best trade-off zone is left of orange and above green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✅ 25MB clearly lands in the optimal cost-performance region.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❌ Local is the slowest and most memory-intensive, furthest from the optimal zone.</a:t>
            </a:r>
          </a:p>
        </p:txBody>
      </p:sp>
    </p:spTree>
    <p:extLst>
      <p:ext uri="{BB962C8B-B14F-4D97-AF65-F5344CB8AC3E}">
        <p14:creationId xmlns:p14="http://schemas.microsoft.com/office/powerpoint/2010/main" val="24795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544ADF-3EA7-392D-5770-8A47C38B6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8719"/>
              </p:ext>
            </p:extLst>
          </p:nvPr>
        </p:nvGraphicFramePr>
        <p:xfrm>
          <a:off x="2106169" y="1504510"/>
          <a:ext cx="5320761" cy="180594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{8EC20E35-A176-4012-BC5E-935CFFF8708E}</a:tableStyleId>
              </a:tblPr>
              <a:tblGrid>
                <a:gridCol w="2237847">
                  <a:extLst>
                    <a:ext uri="{9D8B030D-6E8A-4147-A177-3AD203B41FA5}">
                      <a16:colId xmlns:a16="http://schemas.microsoft.com/office/drawing/2014/main" val="3038211578"/>
                    </a:ext>
                  </a:extLst>
                </a:gridCol>
                <a:gridCol w="3082914">
                  <a:extLst>
                    <a:ext uri="{9D8B030D-6E8A-4147-A177-3AD203B41FA5}">
                      <a16:colId xmlns:a16="http://schemas.microsoft.com/office/drawing/2014/main" val="2509099121"/>
                    </a:ext>
                  </a:extLst>
                </a:gridCol>
              </a:tblGrid>
              <a:tr h="541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Compared To</a:t>
                      </a:r>
                    </a:p>
                  </a:txBody>
                  <a:tcPr marL="196230" marR="209402" marT="150946" marB="15094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25MB Is ___x More Efficient</a:t>
                      </a:r>
                    </a:p>
                  </a:txBody>
                  <a:tcPr marL="196230" marR="209402" marT="150946" marB="15094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830596"/>
                  </a:ext>
                </a:extLst>
              </a:tr>
              <a:tr h="541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75MB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6230" marR="209402" marT="150946" marB="15094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6.57×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6230" marR="209402" marT="150946" marB="15094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49686"/>
                  </a:ext>
                </a:extLst>
              </a:tr>
              <a:tr h="714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100MB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6230" marR="209402" marT="150946" marB="15094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7.63×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6230" marR="209402" marT="150946" marB="15094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635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4C31EE-DB4A-3CBC-1F23-9FE656EC60DF}"/>
              </a:ext>
            </a:extLst>
          </p:cNvPr>
          <p:cNvSpPr txBox="1"/>
          <p:nvPr/>
        </p:nvSpPr>
        <p:spPr>
          <a:xfrm>
            <a:off x="1668850" y="3886282"/>
            <a:ext cx="6398561" cy="658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Conclusion:</a:t>
            </a:r>
          </a:p>
          <a:p>
            <a:pPr indent="-742950"/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The 25MB Lambda configuration is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6.6–7.6× more efficient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than larger partition sizes when comparing throughput per dollar spent.</a:t>
            </a:r>
          </a:p>
        </p:txBody>
      </p:sp>
    </p:spTree>
    <p:extLst>
      <p:ext uri="{BB962C8B-B14F-4D97-AF65-F5344CB8AC3E}">
        <p14:creationId xmlns:p14="http://schemas.microsoft.com/office/powerpoint/2010/main" val="13731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table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D946524E-9552-E064-1822-123E405B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95" y="1654110"/>
            <a:ext cx="8192184" cy="1528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2F45B5-448C-DB40-9A81-83F5585C4268}"/>
              </a:ext>
            </a:extLst>
          </p:cNvPr>
          <p:cNvSpPr txBox="1"/>
          <p:nvPr/>
        </p:nvSpPr>
        <p:spPr>
          <a:xfrm>
            <a:off x="474900" y="3703830"/>
            <a:ext cx="4847113" cy="1602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AWS runtimes are consistently fast</a:t>
            </a:r>
            <a:endParaRPr lang="en-US" sz="1200">
              <a:solidFill>
                <a:srgbClr val="000000"/>
              </a:solidFill>
              <a:latin typeface="Arial"/>
              <a:ea typeface="Microsoft YaHei"/>
            </a:endParaRPr>
          </a:p>
          <a:p>
            <a:pPr marL="171450" indent="-171450"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25MB partition is the most cost-effective</a:t>
            </a:r>
            <a:endParaRPr lang="en-US" sz="1200"/>
          </a:p>
          <a:p>
            <a:pPr marL="171450" lvl="1" indent="-171450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$0.0003/run →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7× cheaper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than 100MB,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50× cheaper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than Local</a:t>
            </a:r>
          </a:p>
          <a:p>
            <a:pPr marL="228600" indent="-228600">
              <a:buFont typeface="Arial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100MB partition has highest throughput</a:t>
            </a:r>
          </a:p>
          <a:p>
            <a:pPr marL="628650" lvl="2" indent="-228600">
              <a:buFont typeface="Wingdings"/>
              <a:buChar char="§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233.16 samples/sec (best performance)</a:t>
            </a:r>
          </a:p>
          <a:p>
            <a:pPr marL="628650" lvl="2">
              <a:buFont typeface="Wingdings"/>
              <a:buChar char="§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25MB is close (222.47 samples/sec) at a fraction of the cost</a:t>
            </a:r>
          </a:p>
          <a:p>
            <a:pPr marL="628650" lvl="2" indent="-228600">
              <a:buFont typeface="Wingdings"/>
              <a:buChar char="§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2.2–2.5 sec/batch vs. Local: 12.55 sec/batch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853CE-8AE5-FFFB-88AF-DAC0B77B830F}"/>
              </a:ext>
            </a:extLst>
          </p:cNvPr>
          <p:cNvSpPr txBox="1"/>
          <p:nvPr/>
        </p:nvSpPr>
        <p:spPr>
          <a:xfrm>
            <a:off x="5316240" y="3393601"/>
            <a:ext cx="4544392" cy="2048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  Parallelism scales with partition size</a:t>
            </a:r>
          </a:p>
          <a:p>
            <a:pPr lvl="1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25MB: 516 Lambda invocations (max concurrency)</a:t>
            </a:r>
          </a:p>
          <a:p>
            <a:pPr lvl="1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100MB: 129 Lambda invocations</a:t>
            </a:r>
          </a:p>
          <a:p>
            <a:pPr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  Local inference is slow and costly</a:t>
            </a:r>
          </a:p>
          <a:p>
            <a:pPr lvl="1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0.65 samples/sec at $0.0155 — not scalable</a:t>
            </a:r>
          </a:p>
          <a:p>
            <a:pPr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  Best trade-off: 25MB partition</a:t>
            </a:r>
          </a:p>
          <a:p>
            <a:pPr lvl="1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Excellent balance of speed, cost, and scalability</a:t>
            </a:r>
          </a:p>
          <a:p>
            <a:pPr marL="171450" indent="-171450">
              <a:buFont typeface="Arial" panose="02020603050405020304" pitchFamily="18" charset="0"/>
              <a:buChar char="•"/>
            </a:pPr>
            <a:endParaRPr lang="en-US" sz="1200" b="1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D401C-C793-0ED6-3F3C-AA050985B917}"/>
              </a:ext>
            </a:extLst>
          </p:cNvPr>
          <p:cNvSpPr txBox="1"/>
          <p:nvPr/>
        </p:nvSpPr>
        <p:spPr>
          <a:xfrm>
            <a:off x="855366" y="3257189"/>
            <a:ext cx="2743200" cy="292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Key Highlights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>
              <a:latin typeface="Arial"/>
              <a:ea typeface="Microsoft YaHei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FA6E8B-B428-CA3E-6714-9E95E681E600}"/>
              </a:ext>
            </a:extLst>
          </p:cNvPr>
          <p:cNvSpPr txBox="1">
            <a:spLocks noChangeArrowheads="1"/>
          </p:cNvSpPr>
          <p:nvPr/>
        </p:nvSpPr>
        <p:spPr>
          <a:xfrm>
            <a:off x="4171557" y="800633"/>
            <a:ext cx="4871059" cy="450502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800" b="1" dirty="0">
                <a:solidFill>
                  <a:srgbClr val="333333"/>
                </a:solidFill>
                <a:ea typeface="+mn-lt"/>
                <a:cs typeface="+mn-lt"/>
              </a:rPr>
              <a:t>Project -Summary Results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469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225"/>
          </a:spcBef>
          <a:spcAft>
            <a:spcPts val="225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225"/>
          </a:spcBef>
          <a:spcAft>
            <a:spcPts val="225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 3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271</cp:revision>
  <cp:lastPrinted>1601-01-01T00:00:00Z</cp:lastPrinted>
  <dcterms:created xsi:type="dcterms:W3CDTF">2023-07-15T19:08:24Z</dcterms:created>
  <dcterms:modified xsi:type="dcterms:W3CDTF">2025-08-05T02:46:16Z</dcterms:modified>
</cp:coreProperties>
</file>