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11"/>
  </p:notesMasterIdLst>
  <p:sldIdLst>
    <p:sldId id="256" r:id="rId2"/>
    <p:sldId id="264" r:id="rId3"/>
    <p:sldId id="265" r:id="rId4"/>
    <p:sldId id="259" r:id="rId5"/>
    <p:sldId id="261" r:id="rId6"/>
    <p:sldId id="262" r:id="rId7"/>
    <p:sldId id="260" r:id="rId8"/>
    <p:sldId id="263" r:id="rId9"/>
    <p:sldId id="258" r:id="rId10"/>
  </p:sldIdLst>
  <p:sldSz cx="10080625" cy="5670550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ts val="225"/>
      </a:spcBef>
      <a:spcAft>
        <a:spcPts val="225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34CAB-6454-454D-B02F-4DFEC4EE2FB0}" v="238" dt="2025-08-04T02:49:43.841"/>
    <p1510:client id="{7BA937E3-811C-E075-12BD-5D291E822618}" v="605" dt="2025-08-05T02:45:47.690"/>
    <p1510:client id="{D690D522-A39F-5D5A-931D-C8C7331CF76B}" v="27" dt="2025-08-05T22:52:21.157"/>
    <p1510:client id="{DBA8994A-C677-9AE5-95D3-AFAD6001481B}" v="243" dt="2025-08-04T23:50:02.6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78CC0839-E2C0-EECB-D8CD-ADB72EA79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9A8297EC-4AF4-2EF1-5331-5137F191A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AutoShape 3">
            <a:extLst>
              <a:ext uri="{FF2B5EF4-FFF2-40B4-BE49-F238E27FC236}">
                <a16:creationId xmlns:a16="http://schemas.microsoft.com/office/drawing/2014/main" id="{DA5E85F7-B481-AC2B-96C3-421C65407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AutoShape 4">
            <a:extLst>
              <a:ext uri="{FF2B5EF4-FFF2-40B4-BE49-F238E27FC236}">
                <a16:creationId xmlns:a16="http://schemas.microsoft.com/office/drawing/2014/main" id="{AD6987A4-E736-8AE5-ADE3-2508A97AD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AutoShape 5">
            <a:extLst>
              <a:ext uri="{FF2B5EF4-FFF2-40B4-BE49-F238E27FC236}">
                <a16:creationId xmlns:a16="http://schemas.microsoft.com/office/drawing/2014/main" id="{2A907E36-30EF-94A6-00B2-41BE3D416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AutoShape 6">
            <a:extLst>
              <a:ext uri="{FF2B5EF4-FFF2-40B4-BE49-F238E27FC236}">
                <a16:creationId xmlns:a16="http://schemas.microsoft.com/office/drawing/2014/main" id="{9B963E94-7B7D-FBA2-5269-DDDE0E0B6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AutoShape 7">
            <a:extLst>
              <a:ext uri="{FF2B5EF4-FFF2-40B4-BE49-F238E27FC236}">
                <a16:creationId xmlns:a16="http://schemas.microsoft.com/office/drawing/2014/main" id="{A91C9D06-1258-A059-50DD-FDE9D0207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AutoShape 8">
            <a:extLst>
              <a:ext uri="{FF2B5EF4-FFF2-40B4-BE49-F238E27FC236}">
                <a16:creationId xmlns:a16="http://schemas.microsoft.com/office/drawing/2014/main" id="{77B2F44F-0C79-63B9-0F59-2AF4ED1C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AutoShape 9">
            <a:extLst>
              <a:ext uri="{FF2B5EF4-FFF2-40B4-BE49-F238E27FC236}">
                <a16:creationId xmlns:a16="http://schemas.microsoft.com/office/drawing/2014/main" id="{507E5BDE-113A-9CC3-565A-E4D4481CB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AutoShape 10">
            <a:extLst>
              <a:ext uri="{FF2B5EF4-FFF2-40B4-BE49-F238E27FC236}">
                <a16:creationId xmlns:a16="http://schemas.microsoft.com/office/drawing/2014/main" id="{E8DA47C2-13C3-9962-8C18-3235F011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AutoShape 11">
            <a:extLst>
              <a:ext uri="{FF2B5EF4-FFF2-40B4-BE49-F238E27FC236}">
                <a16:creationId xmlns:a16="http://schemas.microsoft.com/office/drawing/2014/main" id="{4DA9834D-7EA8-CB5B-04EE-010DA085C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AutoShape 12">
            <a:extLst>
              <a:ext uri="{FF2B5EF4-FFF2-40B4-BE49-F238E27FC236}">
                <a16:creationId xmlns:a16="http://schemas.microsoft.com/office/drawing/2014/main" id="{B20F8195-50A9-7697-C853-BFBAC8284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AutoShape 13">
            <a:extLst>
              <a:ext uri="{FF2B5EF4-FFF2-40B4-BE49-F238E27FC236}">
                <a16:creationId xmlns:a16="http://schemas.microsoft.com/office/drawing/2014/main" id="{823A2BC2-629A-3B90-F4AE-45BB89250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AutoShape 14">
            <a:extLst>
              <a:ext uri="{FF2B5EF4-FFF2-40B4-BE49-F238E27FC236}">
                <a16:creationId xmlns:a16="http://schemas.microsoft.com/office/drawing/2014/main" id="{FAC2B43B-C358-8348-60E8-3BEF2EDDE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AutoShape 15">
            <a:extLst>
              <a:ext uri="{FF2B5EF4-FFF2-40B4-BE49-F238E27FC236}">
                <a16:creationId xmlns:a16="http://schemas.microsoft.com/office/drawing/2014/main" id="{E9E63B2B-154E-FCD4-612B-874AB93B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AutoShape 16">
            <a:extLst>
              <a:ext uri="{FF2B5EF4-FFF2-40B4-BE49-F238E27FC236}">
                <a16:creationId xmlns:a16="http://schemas.microsoft.com/office/drawing/2014/main" id="{5F3600C1-4C4E-6532-FCC0-2DE347346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D8348A9F-3D59-8BFD-6586-4BDFBF5DF5E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604838" y="841375"/>
            <a:ext cx="7570787" cy="412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052D24CB-4810-6E36-2B99-EA6B101D7C9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881063" y="5254625"/>
            <a:ext cx="7019925" cy="495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89836B75-8F7B-E06A-2051-7703CFC6D5F1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795713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2" name="Rectangle 20">
            <a:extLst>
              <a:ext uri="{FF2B5EF4-FFF2-40B4-BE49-F238E27FC236}">
                <a16:creationId xmlns:a16="http://schemas.microsoft.com/office/drawing/2014/main" id="{F4E60C5B-EC6B-D785-25F6-7FA22D61A5F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986338" y="0"/>
            <a:ext cx="3795712" cy="525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3" name="Rectangle 21">
            <a:extLst>
              <a:ext uri="{FF2B5EF4-FFF2-40B4-BE49-F238E27FC236}">
                <a16:creationId xmlns:a16="http://schemas.microsoft.com/office/drawing/2014/main" id="{A6C2867F-E15F-25D6-D7E5-25ECF90ED1C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510838"/>
            <a:ext cx="3795713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94" name="Rectangle 22">
            <a:extLst>
              <a:ext uri="{FF2B5EF4-FFF2-40B4-BE49-F238E27FC236}">
                <a16:creationId xmlns:a16="http://schemas.microsoft.com/office/drawing/2014/main" id="{62582F98-FF63-B95B-6204-BDFE2E5BFAC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986338" y="10510838"/>
            <a:ext cx="3795712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Segoe UI" panose="020B0502040204020203" pitchFamily="34" charset="0"/>
              </a:defRPr>
            </a:lvl1pPr>
          </a:lstStyle>
          <a:p>
            <a:fld id="{BCE580A0-0075-5745-90CB-72B5AC8392E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2B0B73A5-471B-616F-BA56-347314D7DD9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7781ED-6245-6C4B-9FE2-1E50898FAF92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7649" name="Text Box 1">
            <a:extLst>
              <a:ext uri="{FF2B5EF4-FFF2-40B4-BE49-F238E27FC236}">
                <a16:creationId xmlns:a16="http://schemas.microsoft.com/office/drawing/2014/main" id="{D8100B3B-2697-D7EB-70F1-D77912B4C797}"/>
              </a:ext>
            </a:extLst>
          </p:cNvPr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36638" y="4776788"/>
            <a:ext cx="5699125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C02CC0F9-5B69-9196-3D03-337B6990C1A4}"/>
              </a:ext>
            </a:extLst>
          </p:cNvPr>
          <p:cNvSpPr txBox="1">
            <a:spLocks noGrp="1" noRot="1" noChangeAspect="1" noChangeArrowheads="1"/>
          </p:cNvSpPr>
          <p:nvPr>
            <p:ph type="sldImg" idx="1"/>
          </p:nvPr>
        </p:nvSpPr>
        <p:spPr bwMode="auto">
          <a:xfrm>
            <a:off x="534988" y="754063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D75B-4913-41FC-CE7C-9BB91107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05422-C126-9CA8-A3D1-BFB4A90B4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CB13-035D-B0AF-1C4D-A78C62A7A4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F8258C6-8489-9C4A-9F9D-11227FDFE7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43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F4BB-CC4C-0B8C-425E-3045E44A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9E34-8BB4-5C15-06CC-FE42ADDB2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6B8A9-44F5-7B8C-A6A6-789361E3317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53AB419-6B69-A446-9268-D1EC8C753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9192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232BF-AFB3-2438-E2B0-EFBFAA00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53263" y="954088"/>
            <a:ext cx="2349500" cy="528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F02BE-4269-BD80-7EBD-FFB43C414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954088"/>
            <a:ext cx="6900863" cy="528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95F0F-B923-86C7-BFC0-195ACB3825B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1C10E20-F496-4040-A87C-12075E58E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02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98C9-F139-CB35-DF51-6E6351E0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B07F-7EE5-5E77-BE3A-77388FD26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11A36-467C-3FF7-868B-48DA30EAD49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AACAE23-0E3D-CB49-B6B9-0319FBCBB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47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E518-51BD-E299-A440-64B0E061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8E6CE-BAB1-5617-6A36-6D0D9AA9A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46885-46BF-700C-FB73-4AC8C89485D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5A586E8-BCDE-5A41-A5DE-A1E9643463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412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DFB3-A817-FDC0-3C24-FEFF8C13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A05-032E-D529-3696-7EE533900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355725"/>
            <a:ext cx="2362200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41DD4-510E-6517-D086-605C584A6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14600" y="1355725"/>
            <a:ext cx="2362200" cy="48783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74C49-0124-16DD-AB20-BA0CD3FDDFD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561DA31-4FF4-DB44-B661-00B420CDE4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41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F1F3-9292-7E6B-F511-D42C33A5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4102D-E477-AD19-1400-6EA98C12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2B541-4448-B3B0-F419-09E07C4CA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11F717-EF41-1681-B96F-404E6425EE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4FF951-F455-0D44-1157-14BE921E0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CD3D-D487-9C1F-6913-60BD737A6B8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FDB9A9-D842-4A41-8E74-9AA15B9502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E660-AFF1-6D01-7359-4B3224DB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B8E46D-94E7-597D-A6BD-045554B84AA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BEF43D2-E6BA-0148-A67A-20D9552C5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0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4A339-3FEF-7D4B-66FE-F31B76008BF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67A12C-88EB-A643-A978-ADB18B8DDF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36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8F033-680E-4A0D-0E99-1973CE80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FE823-FED9-B42C-1391-F61258669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A6A23-CC46-DB57-5410-E907991ED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F724-5EC6-48DE-645C-935C44E5558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3B0540C-AF7C-AA46-927C-0276050568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80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952A-0F59-14F4-1116-4856DB08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1612F-C8D9-37EE-D0F6-076FDC06A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671FE-330C-44F8-61EF-70A16598B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2338-FB84-D65A-B55E-BDCF58C8B6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AF18921-E282-1B4D-8902-E66DA0A5F1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452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35D32778-B313-DC5C-3BA3-E4FBF92DB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079038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FC15092C-D8C4-54CE-16D1-DAB20E11E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16463" y="954088"/>
            <a:ext cx="4686300" cy="170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F567B1E-65DF-D562-1B34-B723DFC75B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355725"/>
            <a:ext cx="4876800" cy="487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6084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1A0350C0-7D37-C9D8-D304-FB41E214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071563"/>
            <a:ext cx="282575" cy="282575"/>
          </a:xfrm>
          <a:custGeom>
            <a:avLst/>
            <a:gdLst>
              <a:gd name="G0" fmla="+- 394 0 0"/>
              <a:gd name="G1" fmla="*/ 1 50105 51712"/>
              <a:gd name="G2" fmla="*/ G1 32767 1"/>
              <a:gd name="G3" fmla="*/ G2 1 32767"/>
              <a:gd name="G4" fmla="cos G0 G3"/>
              <a:gd name="G5" fmla="+- 394 0 0"/>
              <a:gd name="G6" fmla="*/ 1 50105 51712"/>
              <a:gd name="G7" fmla="*/ G6 32767 1"/>
              <a:gd name="G8" fmla="*/ G7 1 32767"/>
              <a:gd name="G9" fmla="sin G5 G8"/>
              <a:gd name="G10" fmla="+- 394 0 0"/>
              <a:gd name="G11" fmla="+- G10 0 G4"/>
              <a:gd name="G12" fmla="+- G10 G4 0"/>
              <a:gd name="G13" fmla="+- 394 0 0"/>
              <a:gd name="G14" fmla="+- G13 0 G9"/>
              <a:gd name="G15" fmla="+- G13 G9 0"/>
              <a:gd name="G16" fmla="+- 788 0 0"/>
              <a:gd name="G17" fmla="+- 788 0 0"/>
              <a:gd name="G18" fmla="+- 180 0 0"/>
              <a:gd name="G19" fmla="+- 90 0 0"/>
              <a:gd name="G20" fmla="+- 270 0 0"/>
              <a:gd name="G21" fmla="+- 90 0 0"/>
              <a:gd name="G22" fmla="+- 1 0 0"/>
              <a:gd name="G23" fmla="+- 90 0 0"/>
              <a:gd name="G24" fmla="+- 90 0 0"/>
              <a:gd name="G25" fmla="+- 90 0 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0" t="0" r="0" b="0"/>
            <a:pathLst>
              <a:path>
                <a:moveTo>
                  <a:pt x="0" y="394"/>
                </a:moveTo>
                <a:lnTo>
                  <a:pt x="394" y="394"/>
                </a:lnTo>
                <a:lnTo>
                  <a:pt x="180" y="90"/>
                </a:lnTo>
                <a:lnTo>
                  <a:pt x="394" y="394"/>
                </a:lnTo>
                <a:lnTo>
                  <a:pt x="270" y="90"/>
                </a:lnTo>
                <a:close/>
              </a:path>
            </a:pathLst>
          </a:custGeom>
          <a:solidFill>
            <a:srgbClr val="4EC8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53" name="AutoShape 5">
            <a:extLst>
              <a:ext uri="{FF2B5EF4-FFF2-40B4-BE49-F238E27FC236}">
                <a16:creationId xmlns:a16="http://schemas.microsoft.com/office/drawing/2014/main" id="{57A492D7-7453-3141-5EB5-8E5F244BE4E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641850" y="2963863"/>
            <a:ext cx="2171700" cy="1587"/>
          </a:xfrm>
          <a:prstGeom prst="straightConnector1">
            <a:avLst/>
          </a:prstGeom>
          <a:noFill/>
          <a:ln w="28440" cap="flat">
            <a:solidFill>
              <a:srgbClr val="FAD825"/>
            </a:solidFill>
            <a:prstDash val="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2054" name="Rectangle 6">
            <a:extLst>
              <a:ext uri="{FF2B5EF4-FFF2-40B4-BE49-F238E27FC236}">
                <a16:creationId xmlns:a16="http://schemas.microsoft.com/office/drawing/2014/main" id="{443FD91E-F25B-3777-FDFD-AF0343B08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6788" y="717550"/>
            <a:ext cx="222250" cy="4679950"/>
          </a:xfrm>
          <a:prstGeom prst="rect">
            <a:avLst/>
          </a:prstGeom>
          <a:solidFill>
            <a:srgbClr val="132E6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06AC24A-990A-9974-AAE4-2FD8F5858B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853238" y="5080000"/>
            <a:ext cx="3444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91440" rIns="91440" bIns="9144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ts val="213"/>
              </a:spcBef>
              <a:spcAft>
                <a:spcPts val="213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 sz="1000">
                <a:solidFill>
                  <a:srgbClr val="585858"/>
                </a:solidFill>
                <a:cs typeface="+mn-cs"/>
              </a:defRPr>
            </a:lvl1pPr>
          </a:lstStyle>
          <a:p>
            <a:fld id="{B6DB4E66-8DB7-8140-94B3-6DB2E7F8BF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l" defTabSz="457200" rtl="0" fontAlgn="base" hangingPunct="0">
        <a:lnSpc>
          <a:spcPct val="93000"/>
        </a:lnSpc>
        <a:spcBef>
          <a:spcPts val="21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7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ts val="17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ts val="1463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ts val="1150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ts val="838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ts val="525"/>
        </a:spcBef>
        <a:spcAft>
          <a:spcPts val="213"/>
        </a:spcAft>
        <a:buClr>
          <a:srgbClr val="000000"/>
        </a:buClr>
        <a:buSzPct val="100000"/>
        <a:buFont typeface="Times New Roman" panose="02020603050405020304" pitchFamily="18" charset="0"/>
        <a:defRPr sz="22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DEB7562-DA06-0F10-9154-96FDFB46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2176" y="4179431"/>
            <a:ext cx="3386815" cy="439737"/>
          </a:xfrm>
          <a:ln/>
        </p:spPr>
        <p:txBody>
          <a:bodyPr/>
          <a:lstStyle/>
          <a:p>
            <a:pPr algn="ctr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altLang="en-US" sz="2400">
                <a:latin typeface="Franklin Gothic"/>
              </a:rPr>
              <a:t>Team 3 Presentation</a:t>
            </a:r>
            <a:endParaRPr lang="en-US"/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5EE52AC1-A9FF-7A5B-9A01-522ECBAE31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17452" y="2117220"/>
            <a:ext cx="8170723" cy="836614"/>
          </a:xfrm>
          <a:ln/>
        </p:spPr>
        <p:txBody>
          <a:bodyPr lIns="0" tIns="0" rIns="0" bIns="0"/>
          <a:lstStyle/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>
                <a:solidFill>
                  <a:srgbClr val="333333"/>
                </a:solidFill>
                <a:ea typeface="+mn-lt"/>
                <a:cs typeface="+mn-lt"/>
              </a:rPr>
              <a:t>Scalable AI infrastructure (Cosmic AI or CAI) tailored to Redshift Prediction</a:t>
            </a:r>
            <a:endParaRPr lang="en-US" sz="280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AD6C827-894A-0977-1BC8-10EC7B71D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5838" y="4619223"/>
            <a:ext cx="2629421" cy="56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>
                <a:solidFill>
                  <a:srgbClr val="0F4761"/>
                </a:solidFill>
                <a:latin typeface="Calibri"/>
                <a:ea typeface="Calibri"/>
              </a:rPr>
              <a:t>Bardia Nikpour (ddb4tr)</a:t>
            </a:r>
            <a:endParaRPr lang="en-US"/>
          </a:p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600">
                <a:solidFill>
                  <a:srgbClr val="0F4761"/>
                </a:solidFill>
                <a:latin typeface="Calibri"/>
                <a:ea typeface="Calibri"/>
              </a:rPr>
              <a:t>Victor Ontiveros (qfw3cr)</a:t>
            </a:r>
            <a:endParaRPr lang="en-US" sz="1600">
              <a:latin typeface="Calibri"/>
              <a:ea typeface="Calibri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9DC18-4AF2-41E4-CA48-722B56311270}"/>
              </a:ext>
            </a:extLst>
          </p:cNvPr>
          <p:cNvSpPr txBox="1"/>
          <p:nvPr/>
        </p:nvSpPr>
        <p:spPr>
          <a:xfrm>
            <a:off x="596302" y="1402809"/>
            <a:ext cx="9079251" cy="2753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ea typeface="Microsoft YaHei"/>
              </a:rPr>
              <a:t>Objective</a:t>
            </a:r>
            <a:endParaRPr lang="en-US" b="1"/>
          </a:p>
          <a:p>
            <a:pPr marL="285750" indent="-285750">
              <a:buFont typeface="Arial" panose="02020603050405020304" pitchFamily="18" charset="0"/>
              <a:buChar char="•"/>
            </a:pP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Develop a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scalable, cost-effective, and accessible AI system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that predicts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redshift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values from astronomical images using a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foundation model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deployed on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cloud serverless infrastructure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. Redshift estimation is crucial for understanding the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distance of celestial objects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and the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expansion of the universe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  <a:endParaRPr lang="en-US" sz="1600">
              <a:solidFill>
                <a:srgbClr val="FFFFFF"/>
              </a:solidFill>
            </a:endParaRPr>
          </a:p>
          <a:p>
            <a:r>
              <a:rPr lang="en-US" sz="1600">
                <a:solidFill>
                  <a:srgbClr val="FFFFFF"/>
                </a:solidFill>
                <a:latin typeface="Arial"/>
                <a:ea typeface="Microsoft YaHei"/>
              </a:rPr>
              <a:t> </a:t>
            </a:r>
            <a:endParaRPr lang="en-US" sz="1600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​</a:t>
            </a:r>
            <a:endParaRPr lang="en-US">
              <a:solidFill>
                <a:srgbClr val="FFFFFF"/>
              </a:solidFill>
            </a:endParaRPr>
          </a:p>
          <a:p>
            <a:r>
              <a:rPr lang="en-US" b="1">
                <a:solidFill>
                  <a:srgbClr val="000000"/>
                </a:solidFill>
                <a:latin typeface="Arial"/>
                <a:ea typeface="Microsoft YaHei"/>
              </a:rPr>
              <a:t>What we did?</a:t>
            </a:r>
          </a:p>
          <a:p>
            <a:r>
              <a:rPr lang="en-US">
                <a:solidFill>
                  <a:srgbClr val="000000"/>
                </a:solidFill>
                <a:latin typeface="Arial"/>
                <a:ea typeface="Microsoft YaHei"/>
              </a:rPr>
              <a:t> 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We built a solution using </a:t>
            </a:r>
            <a:r>
              <a:rPr lang="en-US" sz="1600" b="1" err="1">
                <a:solidFill>
                  <a:srgbClr val="000000"/>
                </a:solidFill>
                <a:latin typeface="Arial"/>
                <a:ea typeface="Microsoft YaHei"/>
              </a:rPr>
              <a:t>AstroMAE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, a masked autoencoder foundation model, deployed via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AWS Lambda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in a novel 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Cloud-based Astronomy Inference (CAI)</a:t>
            </a:r>
            <a:r>
              <a:rPr lang="en-US" sz="1600">
                <a:solidFill>
                  <a:srgbClr val="000000"/>
                </a:solidFill>
                <a:latin typeface="Arial"/>
                <a:ea typeface="Microsoft YaHei"/>
              </a:rPr>
              <a:t> architecture.</a:t>
            </a:r>
            <a:endParaRPr lang="en-US" sz="1600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16ECD4-F686-C473-6268-B57CE1987976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2909616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>
                <a:solidFill>
                  <a:srgbClr val="333333"/>
                </a:solidFill>
                <a:ea typeface="+mn-lt"/>
                <a:cs typeface="+mn-lt"/>
              </a:rPr>
              <a:t>Project Overview</a:t>
            </a:r>
            <a:endParaRPr lang="en-US" sz="240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329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078C33-5FA2-B132-D33D-132DB2081BE0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2909616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>
                <a:solidFill>
                  <a:srgbClr val="333333"/>
                </a:solidFill>
                <a:ea typeface="+mn-lt"/>
                <a:cs typeface="+mn-lt"/>
              </a:rPr>
              <a:t>Project Details</a:t>
            </a:r>
            <a:endParaRPr lang="en-US" sz="2400">
              <a:solidFill>
                <a:srgbClr val="33333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33CCE-3BB0-6E6B-C1DE-E90B403F49A4}"/>
              </a:ext>
            </a:extLst>
          </p:cNvPr>
          <p:cNvSpPr txBox="1"/>
          <p:nvPr/>
        </p:nvSpPr>
        <p:spPr>
          <a:xfrm>
            <a:off x="611944" y="1497230"/>
            <a:ext cx="4359905" cy="34856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  <a:latin typeface="Arial"/>
                <a:ea typeface="Microsoft YaHei"/>
              </a:rPr>
              <a:t>Dataset and Domain </a:t>
            </a:r>
          </a:p>
          <a:p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The dataset comprises 659,857 SDSS galaxy images, each 32×32×5 across five spectral bands . Data is stored in tensor format and partitioned for efficient cloud processing.</a:t>
            </a:r>
          </a:p>
          <a:p>
            <a:endParaRPr lang="en-US" b="1">
              <a:solidFill>
                <a:srgbClr val="000000"/>
              </a:solidFill>
              <a:latin typeface="Arial"/>
              <a:ea typeface="Microsoft YaHei"/>
            </a:endParaRPr>
          </a:p>
          <a:p>
            <a:r>
              <a:rPr lang="en-US" b="1">
                <a:solidFill>
                  <a:srgbClr val="000000"/>
                </a:solidFill>
                <a:latin typeface="Arial"/>
                <a:ea typeface="Microsoft YaHei"/>
              </a:rPr>
              <a:t>D</a:t>
            </a:r>
            <a:r>
              <a:rPr lang="en-US" sz="1600" b="1">
                <a:solidFill>
                  <a:srgbClr val="000000"/>
                </a:solidFill>
                <a:latin typeface="Arial"/>
                <a:ea typeface="Microsoft YaHei"/>
              </a:rPr>
              <a:t>ata Structure &amp; Preprocessing </a:t>
            </a:r>
            <a:r>
              <a:rPr lang="en-US" sz="1600">
                <a:latin typeface="Arial"/>
                <a:ea typeface="Microsoft YaHei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Preprocessing steps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: Image normalization, magnitude extraction, partitioning (25MB–100MB).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Storage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: AWS S3 for scalable data access.</a:t>
            </a:r>
            <a:endParaRPr lang="en-US" sz="1400"/>
          </a:p>
          <a:p>
            <a:pPr marL="285750" indent="-285750">
              <a:buFont typeface="Arial"/>
              <a:buChar char="•"/>
            </a:pP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Partitioning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enabled horizontal scaling and efficient memory use.</a:t>
            </a:r>
            <a:endParaRPr lang="en-US" sz="1400"/>
          </a:p>
          <a:p>
            <a:endParaRPr lang="en-US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F4FCA-3816-8A8E-54E4-0A8DABB62411}"/>
              </a:ext>
            </a:extLst>
          </p:cNvPr>
          <p:cNvSpPr txBox="1"/>
          <p:nvPr/>
        </p:nvSpPr>
        <p:spPr>
          <a:xfrm>
            <a:off x="5415437" y="1497230"/>
            <a:ext cx="4371790" cy="206633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/>
                </a:solidFill>
                <a:latin typeface="Arial"/>
                <a:ea typeface="Microsoft YaHei"/>
              </a:rPr>
              <a:t>Pipeline Architecture</a:t>
            </a:r>
          </a:p>
          <a:p>
            <a:r>
              <a:rPr lang="en-US">
                <a:solidFill>
                  <a:schemeClr val="tx1"/>
                </a:solidFill>
                <a:latin typeface="Arial"/>
                <a:ea typeface="Microsoft YaHei"/>
              </a:rPr>
              <a:t>T</a:t>
            </a:r>
            <a:r>
              <a:rPr lang="en-US" sz="1400">
                <a:solidFill>
                  <a:schemeClr val="tx1"/>
                </a:solidFill>
                <a:latin typeface="Arial"/>
                <a:ea typeface="Microsoft YaHei"/>
              </a:rPr>
              <a:t>he CAI pipeline includes: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/>
                <a:ea typeface="Microsoft YaHei"/>
              </a:rPr>
              <a:t>Initialization</a:t>
            </a:r>
            <a:r>
              <a:rPr lang="en-US" sz="1400">
                <a:solidFill>
                  <a:schemeClr val="tx1"/>
                </a:solidFill>
                <a:latin typeface="Arial"/>
                <a:ea typeface="Microsoft YaHei"/>
              </a:rPr>
              <a:t>: Determines job parameters.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/>
                <a:ea typeface="Microsoft YaHei"/>
              </a:rPr>
              <a:t>Partitioning</a:t>
            </a:r>
            <a:r>
              <a:rPr lang="en-US" sz="1400">
                <a:solidFill>
                  <a:schemeClr val="tx1"/>
                </a:solidFill>
                <a:latin typeface="Arial"/>
                <a:ea typeface="Microsoft YaHei"/>
              </a:rPr>
              <a:t>: Splits dataset for concurrent Lambda processing.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/>
                <a:ea typeface="Microsoft YaHei"/>
              </a:rPr>
              <a:t>Inference</a:t>
            </a:r>
            <a:r>
              <a:rPr lang="en-US" sz="1400">
                <a:solidFill>
                  <a:schemeClr val="tx1"/>
                </a:solidFill>
                <a:latin typeface="Arial"/>
                <a:ea typeface="Microsoft YaHei"/>
              </a:rPr>
              <a:t>: Executes model in parallel containers.</a:t>
            </a:r>
          </a:p>
          <a:p>
            <a:pPr marL="228600" indent="-228600">
              <a:buFont typeface=""/>
              <a:buAutoNum type="arabicPeriod"/>
            </a:pPr>
            <a:r>
              <a:rPr lang="en-US" sz="1400" b="1">
                <a:solidFill>
                  <a:schemeClr val="tx1"/>
                </a:solidFill>
                <a:latin typeface="Arial"/>
                <a:ea typeface="Microsoft YaHei"/>
              </a:rPr>
              <a:t>Aggregation</a:t>
            </a:r>
            <a:r>
              <a:rPr lang="en-US" sz="1400">
                <a:solidFill>
                  <a:schemeClr val="tx1"/>
                </a:solidFill>
                <a:latin typeface="Arial"/>
                <a:ea typeface="Microsoft YaHei"/>
              </a:rPr>
              <a:t>: Collects results into final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135831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a red and blue bar chart&#10;&#10;AI-generated content may be incorrect.">
            <a:extLst>
              <a:ext uri="{FF2B5EF4-FFF2-40B4-BE49-F238E27FC236}">
                <a16:creationId xmlns:a16="http://schemas.microsoft.com/office/drawing/2014/main" id="{ECA2BD0E-16CD-4C87-8560-3C2D3BFF6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61" b="1442"/>
          <a:stretch>
            <a:fillRect/>
          </a:stretch>
        </p:blipFill>
        <p:spPr>
          <a:xfrm>
            <a:off x="877833" y="1403186"/>
            <a:ext cx="3943212" cy="2444758"/>
          </a:xfrm>
          <a:prstGeom prst="rect">
            <a:avLst/>
          </a:prstGeom>
        </p:spPr>
      </p:pic>
      <p:pic>
        <p:nvPicPr>
          <p:cNvPr id="3" name="Picture 2" descr="A graph of blue squares&#10;&#10;AI-generated content may be incorrect.">
            <a:extLst>
              <a:ext uri="{FF2B5EF4-FFF2-40B4-BE49-F238E27FC236}">
                <a16:creationId xmlns:a16="http://schemas.microsoft.com/office/drawing/2014/main" id="{92F3A7B3-69CE-D56F-6C78-08256C6E1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121" y="1400383"/>
            <a:ext cx="4014464" cy="24550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197490-0C7F-201C-D485-3F214090AE55}"/>
              </a:ext>
            </a:extLst>
          </p:cNvPr>
          <p:cNvSpPr txBox="1"/>
          <p:nvPr/>
        </p:nvSpPr>
        <p:spPr>
          <a:xfrm>
            <a:off x="626654" y="4097293"/>
            <a:ext cx="4196263" cy="1094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The chart confirms that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serverless inference using smaller partition sizes is dramatically more cost-effective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, with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offering the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best cost-performance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ratio — while Local inference is not viable at scale.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4EC9D-66B2-8D1F-85D0-5D016E98FA94}"/>
              </a:ext>
            </a:extLst>
          </p:cNvPr>
          <p:cNvSpPr txBox="1"/>
          <p:nvPr/>
        </p:nvSpPr>
        <p:spPr>
          <a:xfrm>
            <a:off x="5120957" y="3847596"/>
            <a:ext cx="4824409" cy="13971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>
              <a:solidFill>
                <a:srgbClr val="000000"/>
              </a:solidFill>
              <a:latin typeface="Arial"/>
              <a:ea typeface="Microsoft YaHei"/>
            </a:endParaRPr>
          </a:p>
          <a:p>
            <a:pPr indent="-742950"/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All AWS Lambda partition sizes achieve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high throughput,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 making them </a:t>
            </a:r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suitable for real-time or large-scale inference.</a:t>
            </a:r>
          </a:p>
          <a:p>
            <a:pPr indent="-742950"/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Local inference is not competitive</a:t>
            </a:r>
            <a:r>
              <a:rPr lang="en-US" sz="1400">
                <a:solidFill>
                  <a:srgbClr val="000000"/>
                </a:solidFill>
                <a:latin typeface="Arial"/>
                <a:ea typeface="Microsoft YaHei"/>
              </a:rPr>
              <a:t>, and 25MB provides the best speed-to-cost ratio.</a:t>
            </a:r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77CE16-7CAA-AC8F-F441-C72FEB3901A3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4778921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– Results Performance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2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cost&#10;&#10;AI-generated content may be incorrect.">
            <a:extLst>
              <a:ext uri="{FF2B5EF4-FFF2-40B4-BE49-F238E27FC236}">
                <a16:creationId xmlns:a16="http://schemas.microsoft.com/office/drawing/2014/main" id="{96CF94EE-B8B4-8CD8-8C90-1D6281F46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34" y="1399027"/>
            <a:ext cx="4609049" cy="3456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6E2990-D77E-23BD-F608-1C565A38D86A}"/>
              </a:ext>
            </a:extLst>
          </p:cNvPr>
          <p:cNvSpPr txBox="1"/>
          <p:nvPr/>
        </p:nvSpPr>
        <p:spPr>
          <a:xfrm>
            <a:off x="5228824" y="1394889"/>
            <a:ext cx="4514439" cy="2918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This plot shows how each partition size affects the trade-off between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inference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and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total execution cost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using AWS Lambda: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100MB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partitions deliver the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highest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(~233 samples/sec), making them ideal for latency-sensitive applications.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partitions offer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slightly lower throughput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(~222 samples/sec) but at a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significantly lower cost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($0.0003 vs $0.0024), representing the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most cost-efficient configuration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75MB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 sits in the middle with modest throughput (~203 samples/sec) and moderate cost.</a:t>
            </a:r>
          </a:p>
          <a:p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🟩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</a:p>
          <a:p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25MB partitions provide the best cost-performance balance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, while 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100MB partitions optimize for speed</a:t>
            </a:r>
            <a:r>
              <a:rPr lang="en-US" sz="1100">
                <a:solidFill>
                  <a:srgbClr val="000000"/>
                </a:solidFill>
                <a:latin typeface="Arial"/>
                <a:ea typeface="Microsoft YaHei"/>
              </a:rPr>
              <a:t>. The sweet spot depends on whether cost savings or maximum throughput is the goal.</a:t>
            </a:r>
          </a:p>
          <a:p>
            <a:pPr algn="l"/>
            <a:endParaRPr lang="en-US" sz="1100">
              <a:solidFill>
                <a:srgbClr val="0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2415A87-64BA-E2EE-B2E0-8A06335BEF22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4778921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– Results Performance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07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7CD6FB-81C2-7345-E44A-234E6B8D8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74" y="1312391"/>
            <a:ext cx="5184214" cy="38841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462911-B87F-77AC-DCAF-96C869CEC7BC}"/>
              </a:ext>
            </a:extLst>
          </p:cNvPr>
          <p:cNvSpPr txBox="1"/>
          <p:nvPr/>
        </p:nvSpPr>
        <p:spPr>
          <a:xfrm>
            <a:off x="5743483" y="1682743"/>
            <a:ext cx="4336129" cy="25810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In the log-log plot, throughput and cost differences are viewed on an exponential scale: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All AWS Lambda configurations fall in the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upper-left quadrant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indicating both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high efficiency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and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low cost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.</a:t>
            </a:r>
          </a:p>
          <a:p>
            <a:pPr marL="228600" indent="-228600">
              <a:buFont typeface="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is closest to the optimal zone: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lowest cost and high throughput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confirming its suitability for scaling.</a:t>
            </a:r>
          </a:p>
          <a:p>
            <a:pPr marL="228600" indent="-228600">
              <a:buFont typeface="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100MB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appears slightly farther right (higher cost), but slightly higher vertically (best throughput).</a:t>
            </a:r>
          </a:p>
          <a:p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🟩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Conclusion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: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On a logarithmic scale,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AWS Lambda options remain highly efficient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, with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 again emerging as the most cost-effective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while still maintaining competitive performance.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A5B1A4-B069-F0AF-6A55-AB460689E372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4778921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– Results Performance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cost comparison&#10;&#10;AI-generated content may be incorrect.">
            <a:extLst>
              <a:ext uri="{FF2B5EF4-FFF2-40B4-BE49-F238E27FC236}">
                <a16:creationId xmlns:a16="http://schemas.microsoft.com/office/drawing/2014/main" id="{45CEAF80-1845-75F0-3DF1-2B34076A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73" y="1326285"/>
            <a:ext cx="5242960" cy="36702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746515-0F4F-22E8-CAA3-E6F76051C690}"/>
              </a:ext>
            </a:extLst>
          </p:cNvPr>
          <p:cNvSpPr txBox="1"/>
          <p:nvPr/>
        </p:nvSpPr>
        <p:spPr>
          <a:xfrm>
            <a:off x="5987318" y="1323746"/>
            <a:ext cx="3052275" cy="23067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🟩 Highlighted Zones: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Green dashed line: Throughput ≥ 200 samples/sec</a:t>
            </a:r>
          </a:p>
          <a:p>
            <a:pPr marL="228600" indent="-228600">
              <a:buFont typeface="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Orange dashed line: Cost ≤ $0.001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➤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Best trade-off zone is left of orange and above green</a:t>
            </a:r>
          </a:p>
          <a:p>
            <a:pPr lvl="1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✅ 25MB clearly lands in the optimal cost-performance region.</a:t>
            </a:r>
            <a:br>
              <a:rPr lang="en-US" sz="1200">
                <a:solidFill>
                  <a:srgbClr val="000000"/>
                </a:solidFill>
              </a:rPr>
            </a:b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❌ Local is the slowest and most memory-intensive, furthest from the optimal zone.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1ABC7E-6464-940F-0701-378DF765F65E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4778921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– Results Performance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500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44ADF-3EA7-392D-5770-8A47C38B6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38719"/>
              </p:ext>
            </p:extLst>
          </p:nvPr>
        </p:nvGraphicFramePr>
        <p:xfrm>
          <a:off x="2106169" y="1504510"/>
          <a:ext cx="5320761" cy="180594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{8EC20E35-A176-4012-BC5E-935CFFF8708E}</a:tableStyleId>
              </a:tblPr>
              <a:tblGrid>
                <a:gridCol w="2237847">
                  <a:extLst>
                    <a:ext uri="{9D8B030D-6E8A-4147-A177-3AD203B41FA5}">
                      <a16:colId xmlns:a16="http://schemas.microsoft.com/office/drawing/2014/main" val="3038211578"/>
                    </a:ext>
                  </a:extLst>
                </a:gridCol>
                <a:gridCol w="3082914">
                  <a:extLst>
                    <a:ext uri="{9D8B030D-6E8A-4147-A177-3AD203B41FA5}">
                      <a16:colId xmlns:a16="http://schemas.microsoft.com/office/drawing/2014/main" val="2509099121"/>
                    </a:ext>
                  </a:extLst>
                </a:gridCol>
              </a:tblGrid>
              <a:tr h="541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Compared To</a:t>
                      </a: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</a:rPr>
                        <a:t>25MB Is ___x More Efficient</a:t>
                      </a: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30596"/>
                  </a:ext>
                </a:extLst>
              </a:tr>
              <a:tr h="5415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75MB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6.57×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849686"/>
                  </a:ext>
                </a:extLst>
              </a:tr>
              <a:tr h="714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100MB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7.63×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6230" marR="209402" marT="150946" marB="150946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635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14C31EE-DB4A-3CBC-1F23-9FE656EC60DF}"/>
              </a:ext>
            </a:extLst>
          </p:cNvPr>
          <p:cNvSpPr txBox="1"/>
          <p:nvPr/>
        </p:nvSpPr>
        <p:spPr>
          <a:xfrm>
            <a:off x="1668850" y="3886282"/>
            <a:ext cx="6398561" cy="6587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Conclusion:</a:t>
            </a:r>
          </a:p>
          <a:p>
            <a:pPr indent="-742950"/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The 25MB Lambda configuration is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6.6–7.6× more efficient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larger partition sizes when comparing throughput per dollar spent.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2C5070-E2A5-8949-10D5-C9B2EEAB4C90}"/>
              </a:ext>
            </a:extLst>
          </p:cNvPr>
          <p:cNvSpPr txBox="1">
            <a:spLocks noChangeArrowheads="1"/>
          </p:cNvSpPr>
          <p:nvPr/>
        </p:nvSpPr>
        <p:spPr>
          <a:xfrm>
            <a:off x="4256502" y="765225"/>
            <a:ext cx="4778921" cy="379174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400" b="1" dirty="0">
                <a:solidFill>
                  <a:srgbClr val="333333"/>
                </a:solidFill>
                <a:ea typeface="+mn-lt"/>
                <a:cs typeface="+mn-lt"/>
              </a:rPr>
              <a:t>Project – Results Efficiency </a:t>
            </a:r>
            <a:endParaRPr lang="en-US" sz="24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07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table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D946524E-9552-E064-1822-123E405B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95" y="1654110"/>
            <a:ext cx="8192184" cy="15285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2F45B5-448C-DB40-9A81-83F5585C4268}"/>
              </a:ext>
            </a:extLst>
          </p:cNvPr>
          <p:cNvSpPr txBox="1"/>
          <p:nvPr/>
        </p:nvSpPr>
        <p:spPr>
          <a:xfrm>
            <a:off x="474900" y="3703830"/>
            <a:ext cx="4847113" cy="1602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AWS runtimes are consistently fast</a:t>
            </a:r>
            <a:endParaRPr lang="en-US" sz="1200">
              <a:solidFill>
                <a:srgbClr val="000000"/>
              </a:solidFill>
              <a:latin typeface="Arial"/>
              <a:ea typeface="Microsoft YaHei"/>
            </a:endParaRPr>
          </a:p>
          <a:p>
            <a:pPr marL="171450" indent="-171450"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25MB partition is the most cost-effective</a:t>
            </a:r>
            <a:endParaRPr lang="en-US" sz="1200"/>
          </a:p>
          <a:p>
            <a:pPr marL="171450" lvl="1" indent="-171450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$0.0003/run →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7× cheaper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100MB, </a:t>
            </a: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50× cheaper</a:t>
            </a: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 than Local</a:t>
            </a:r>
          </a:p>
          <a:p>
            <a:pPr marL="228600" indent="-228600">
              <a:buFont typeface="Arial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100MB partition has highest throughput</a:t>
            </a:r>
          </a:p>
          <a:p>
            <a:pPr marL="628650" lvl="2" indent="-228600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233.16 samples/sec (best performance)</a:t>
            </a:r>
          </a:p>
          <a:p>
            <a:pPr marL="628650" lvl="2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25MB is close (222.47 samples/sec) at a fraction of the cost</a:t>
            </a:r>
          </a:p>
          <a:p>
            <a:pPr marL="628650" lvl="2" indent="-228600">
              <a:buFont typeface="Wingdings"/>
              <a:buChar char="§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2.2–2.5 sec/batch vs. Local: 12.55 sec/batch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853CE-8AE5-FFFB-88AF-DAC0B77B830F}"/>
              </a:ext>
            </a:extLst>
          </p:cNvPr>
          <p:cNvSpPr txBox="1"/>
          <p:nvPr/>
        </p:nvSpPr>
        <p:spPr>
          <a:xfrm>
            <a:off x="5316240" y="3393601"/>
            <a:ext cx="4544392" cy="20481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200" b="1">
              <a:solidFill>
                <a:srgbClr val="000000"/>
              </a:solidFill>
              <a:latin typeface="Arial"/>
              <a:ea typeface="Microsoft YaHei"/>
            </a:endParaRP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Parallelism scales with partition size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25MB: 516 Lambda invocations (max concurrency)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100MB: 129 Lambda invocations</a:t>
            </a: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Local inference is slow and costly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0.65 samples/sec at $0.0155 — not scalable</a:t>
            </a:r>
          </a:p>
          <a:p>
            <a:pPr>
              <a:buFont typeface="Arial" panose="02020603050405020304" pitchFamily="18" charset="0"/>
              <a:buChar char="•"/>
            </a:pPr>
            <a:r>
              <a:rPr lang="en-US" sz="1200" b="1">
                <a:solidFill>
                  <a:srgbClr val="000000"/>
                </a:solidFill>
                <a:latin typeface="Arial"/>
                <a:ea typeface="Microsoft YaHei"/>
              </a:rPr>
              <a:t>  Best trade-off: 25MB partition</a:t>
            </a:r>
          </a:p>
          <a:p>
            <a:pPr lvl="1">
              <a:buFont typeface="Arial" panose="02020603050405020304" pitchFamily="18" charset="0"/>
              <a:buChar char="•"/>
            </a:pPr>
            <a:r>
              <a:rPr lang="en-US" sz="1200">
                <a:solidFill>
                  <a:srgbClr val="000000"/>
                </a:solidFill>
                <a:latin typeface="Arial"/>
                <a:ea typeface="Microsoft YaHei"/>
              </a:rPr>
              <a:t>Excellent balance of speed, cost, and scalability</a:t>
            </a:r>
          </a:p>
          <a:p>
            <a:pPr marL="171450" indent="-171450">
              <a:buFont typeface="Arial" panose="02020603050405020304" pitchFamily="18" charset="0"/>
              <a:buChar char="•"/>
            </a:pPr>
            <a:endParaRPr lang="en-US" sz="1200" b="1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8D401C-C793-0ED6-3F3C-AA050985B917}"/>
              </a:ext>
            </a:extLst>
          </p:cNvPr>
          <p:cNvSpPr txBox="1"/>
          <p:nvPr/>
        </p:nvSpPr>
        <p:spPr>
          <a:xfrm>
            <a:off x="855366" y="3257189"/>
            <a:ext cx="2743200" cy="2927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/>
                <a:ea typeface="Microsoft YaHei"/>
              </a:rPr>
              <a:t>Key Highlights</a:t>
            </a:r>
            <a:r>
              <a:rPr lang="en-US" sz="1100" b="1">
                <a:solidFill>
                  <a:srgbClr val="000000"/>
                </a:solidFill>
                <a:latin typeface="Arial"/>
                <a:ea typeface="Microsoft YaHei"/>
              </a:rPr>
              <a:t> </a:t>
            </a:r>
            <a:endParaRPr lang="en-US">
              <a:latin typeface="Arial"/>
              <a:ea typeface="Microsoft YaHei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7FA6E8B-B428-CA3E-6714-9E95E681E600}"/>
              </a:ext>
            </a:extLst>
          </p:cNvPr>
          <p:cNvSpPr txBox="1">
            <a:spLocks noChangeArrowheads="1"/>
          </p:cNvSpPr>
          <p:nvPr/>
        </p:nvSpPr>
        <p:spPr>
          <a:xfrm>
            <a:off x="4171557" y="800633"/>
            <a:ext cx="4871059" cy="450502"/>
          </a:xfrm>
          <a:prstGeom prst="rect">
            <a:avLst/>
          </a:prstGeom>
          <a:ln/>
        </p:spPr>
        <p:txBody>
          <a:bodyPr lIns="0" tIns="0" rIns="0" bIns="0" anchor="t"/>
          <a:lstStyle>
            <a:lvl1pPr marL="342900" indent="-342900" algn="l" defTabSz="457200" rtl="0" fontAlgn="base" hangingPunct="0">
              <a:lnSpc>
                <a:spcPct val="93000"/>
              </a:lnSpc>
              <a:spcBef>
                <a:spcPts val="17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 hangingPunct="0">
              <a:lnSpc>
                <a:spcPct val="93000"/>
              </a:lnSpc>
              <a:spcBef>
                <a:spcPts val="1463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 hangingPunct="0">
              <a:lnSpc>
                <a:spcPct val="93000"/>
              </a:lnSpc>
              <a:spcBef>
                <a:spcPts val="1150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 hangingPunct="0">
              <a:lnSpc>
                <a:spcPct val="93000"/>
              </a:lnSpc>
              <a:spcBef>
                <a:spcPts val="838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5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 hangingPunct="0">
              <a:lnSpc>
                <a:spcPct val="93000"/>
              </a:lnSpc>
              <a:spcBef>
                <a:spcPts val="525"/>
              </a:spcBef>
              <a:spcAft>
                <a:spcPts val="2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ts val="213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 b="1">
                <a:solidFill>
                  <a:srgbClr val="333333"/>
                </a:solidFill>
                <a:ea typeface="+mn-lt"/>
                <a:cs typeface="+mn-lt"/>
              </a:rPr>
              <a:t>Project -Summary Results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84692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225"/>
          </a:spcBef>
          <a:spcAft>
            <a:spcPts val="22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ts val="225"/>
          </a:spcBef>
          <a:spcAft>
            <a:spcPts val="225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Team 3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</cp:revision>
  <cp:lastPrinted>1601-01-01T00:00:00Z</cp:lastPrinted>
  <dcterms:created xsi:type="dcterms:W3CDTF">2023-07-15T19:08:24Z</dcterms:created>
  <dcterms:modified xsi:type="dcterms:W3CDTF">2025-08-05T23:09:18Z</dcterms:modified>
</cp:coreProperties>
</file>