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8" r:id="rId4"/>
    <p:sldId id="258" r:id="rId5"/>
    <p:sldId id="260" r:id="rId6"/>
    <p:sldId id="263" r:id="rId7"/>
    <p:sldId id="262" r:id="rId8"/>
    <p:sldId id="264" r:id="rId9"/>
    <p:sldId id="265" r:id="rId10"/>
    <p:sldId id="269"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7" autoAdjust="0"/>
    <p:restoredTop sz="94660"/>
  </p:normalViewPr>
  <p:slideViewPr>
    <p:cSldViewPr snapToGrid="0">
      <p:cViewPr varScale="1">
        <p:scale>
          <a:sx n="115" d="100"/>
          <a:sy n="115" d="100"/>
        </p:scale>
        <p:origin x="43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85F6E1-A081-4F38-A345-D40FF82BF821}" type="datetimeFigureOut">
              <a:rPr lang="en-US" smtClean="0"/>
              <a:t>8/5/2025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74C4AF-5CE4-4C07-8B02-933EC7DD8520}" type="slidenum">
              <a:rPr lang="en-US" smtClean="0"/>
              <a:t>‹#›</a:t>
            </a:fld>
            <a:endParaRPr lang="en-US"/>
          </a:p>
        </p:txBody>
      </p:sp>
    </p:spTree>
    <p:extLst>
      <p:ext uri="{BB962C8B-B14F-4D97-AF65-F5344CB8AC3E}">
        <p14:creationId xmlns:p14="http://schemas.microsoft.com/office/powerpoint/2010/main" val="4090729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Pratham</a:t>
            </a:r>
          </a:p>
        </p:txBody>
      </p:sp>
      <p:sp>
        <p:nvSpPr>
          <p:cNvPr id="4" name="Slide Number Placeholder 3"/>
          <p:cNvSpPr>
            <a:spLocks noGrp="1"/>
          </p:cNvSpPr>
          <p:nvPr>
            <p:ph type="sldNum" sz="quarter" idx="5"/>
          </p:nvPr>
        </p:nvSpPr>
        <p:spPr/>
        <p:txBody>
          <a:bodyPr/>
          <a:lstStyle/>
          <a:p>
            <a:fld id="{9E74C4AF-5CE4-4C07-8B02-933EC7DD8520}" type="slidenum">
              <a:rPr lang="en-US" smtClean="0"/>
              <a:t>7</a:t>
            </a:fld>
            <a:endParaRPr lang="en-US"/>
          </a:p>
        </p:txBody>
      </p:sp>
    </p:spTree>
    <p:extLst>
      <p:ext uri="{BB962C8B-B14F-4D97-AF65-F5344CB8AC3E}">
        <p14:creationId xmlns:p14="http://schemas.microsoft.com/office/powerpoint/2010/main" val="347977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Pratham </a:t>
            </a:r>
          </a:p>
        </p:txBody>
      </p:sp>
      <p:sp>
        <p:nvSpPr>
          <p:cNvPr id="4" name="Slide Number Placeholder 3"/>
          <p:cNvSpPr>
            <a:spLocks noGrp="1"/>
          </p:cNvSpPr>
          <p:nvPr>
            <p:ph type="sldNum" sz="quarter" idx="5"/>
          </p:nvPr>
        </p:nvSpPr>
        <p:spPr/>
        <p:txBody>
          <a:bodyPr/>
          <a:lstStyle/>
          <a:p>
            <a:fld id="{9E74C4AF-5CE4-4C07-8B02-933EC7DD8520}" type="slidenum">
              <a:rPr lang="en-US" smtClean="0"/>
              <a:t>8</a:t>
            </a:fld>
            <a:endParaRPr lang="en-US"/>
          </a:p>
        </p:txBody>
      </p:sp>
    </p:spTree>
    <p:extLst>
      <p:ext uri="{BB962C8B-B14F-4D97-AF65-F5344CB8AC3E}">
        <p14:creationId xmlns:p14="http://schemas.microsoft.com/office/powerpoint/2010/main" val="4212135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Pratham</a:t>
            </a:r>
          </a:p>
        </p:txBody>
      </p:sp>
      <p:sp>
        <p:nvSpPr>
          <p:cNvPr id="4" name="Slide Number Placeholder 3"/>
          <p:cNvSpPr>
            <a:spLocks noGrp="1"/>
          </p:cNvSpPr>
          <p:nvPr>
            <p:ph type="sldNum" sz="quarter" idx="5"/>
          </p:nvPr>
        </p:nvSpPr>
        <p:spPr/>
        <p:txBody>
          <a:bodyPr/>
          <a:lstStyle/>
          <a:p>
            <a:fld id="{9E74C4AF-5CE4-4C07-8B02-933EC7DD8520}" type="slidenum">
              <a:rPr lang="en-US" smtClean="0"/>
              <a:t>9</a:t>
            </a:fld>
            <a:endParaRPr lang="en-US"/>
          </a:p>
        </p:txBody>
      </p:sp>
    </p:spTree>
    <p:extLst>
      <p:ext uri="{BB962C8B-B14F-4D97-AF65-F5344CB8AC3E}">
        <p14:creationId xmlns:p14="http://schemas.microsoft.com/office/powerpoint/2010/main" val="683888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Dae</a:t>
            </a:r>
          </a:p>
        </p:txBody>
      </p:sp>
      <p:sp>
        <p:nvSpPr>
          <p:cNvPr id="4" name="Slide Number Placeholder 3"/>
          <p:cNvSpPr>
            <a:spLocks noGrp="1"/>
          </p:cNvSpPr>
          <p:nvPr>
            <p:ph type="sldNum" sz="quarter" idx="5"/>
          </p:nvPr>
        </p:nvSpPr>
        <p:spPr/>
        <p:txBody>
          <a:bodyPr/>
          <a:lstStyle/>
          <a:p>
            <a:fld id="{9E74C4AF-5CE4-4C07-8B02-933EC7DD8520}" type="slidenum">
              <a:rPr lang="en-US" smtClean="0"/>
              <a:t>10</a:t>
            </a:fld>
            <a:endParaRPr lang="en-US"/>
          </a:p>
        </p:txBody>
      </p:sp>
    </p:spTree>
    <p:extLst>
      <p:ext uri="{BB962C8B-B14F-4D97-AF65-F5344CB8AC3E}">
        <p14:creationId xmlns:p14="http://schemas.microsoft.com/office/powerpoint/2010/main" val="4116803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C2B5-4840-6F94-088E-8C5D1959DE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D190FA-54C0-F869-2168-1BC2731CD3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B2128D-43AA-673B-FB5E-03EEB2F2FF49}"/>
              </a:ext>
            </a:extLst>
          </p:cNvPr>
          <p:cNvSpPr>
            <a:spLocks noGrp="1"/>
          </p:cNvSpPr>
          <p:nvPr>
            <p:ph type="dt" sz="half" idx="10"/>
          </p:nvPr>
        </p:nvSpPr>
        <p:spPr/>
        <p:txBody>
          <a:bodyPr/>
          <a:lstStyle/>
          <a:p>
            <a:fld id="{B7CB96D2-5335-4453-BC19-C1D37BC9795E}" type="datetimeFigureOut">
              <a:rPr lang="en-US" smtClean="0"/>
              <a:t>8/5/2025</a:t>
            </a:fld>
            <a:endParaRPr lang="en-US"/>
          </a:p>
        </p:txBody>
      </p:sp>
      <p:sp>
        <p:nvSpPr>
          <p:cNvPr id="5" name="Footer Placeholder 4">
            <a:extLst>
              <a:ext uri="{FF2B5EF4-FFF2-40B4-BE49-F238E27FC236}">
                <a16:creationId xmlns:a16="http://schemas.microsoft.com/office/drawing/2014/main" id="{A2AC94ED-0757-F0D6-D5A9-73B8C63E2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FEB197-CC4C-EB84-9546-5740ACD65F64}"/>
              </a:ext>
            </a:extLst>
          </p:cNvPr>
          <p:cNvSpPr>
            <a:spLocks noGrp="1"/>
          </p:cNvSpPr>
          <p:nvPr>
            <p:ph type="sldNum" sz="quarter" idx="12"/>
          </p:nvPr>
        </p:nvSpPr>
        <p:spPr/>
        <p:txBody>
          <a:bodyPr/>
          <a:lstStyle/>
          <a:p>
            <a:fld id="{BBF58565-BCB5-4CB9-BC4E-9518E26B84AB}" type="slidenum">
              <a:rPr lang="en-US" smtClean="0"/>
              <a:t>‹#›</a:t>
            </a:fld>
            <a:endParaRPr lang="en-US"/>
          </a:p>
        </p:txBody>
      </p:sp>
    </p:spTree>
    <p:extLst>
      <p:ext uri="{BB962C8B-B14F-4D97-AF65-F5344CB8AC3E}">
        <p14:creationId xmlns:p14="http://schemas.microsoft.com/office/powerpoint/2010/main" val="3538865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5DB7F-9677-7721-707B-8ECF037CEC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A0FF31-9562-E40E-938A-6B4B05D379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7CDF79-AFE6-9C72-842F-40450544B0DC}"/>
              </a:ext>
            </a:extLst>
          </p:cNvPr>
          <p:cNvSpPr>
            <a:spLocks noGrp="1"/>
          </p:cNvSpPr>
          <p:nvPr>
            <p:ph type="dt" sz="half" idx="10"/>
          </p:nvPr>
        </p:nvSpPr>
        <p:spPr/>
        <p:txBody>
          <a:bodyPr/>
          <a:lstStyle/>
          <a:p>
            <a:fld id="{B7CB96D2-5335-4453-BC19-C1D37BC9795E}" type="datetimeFigureOut">
              <a:rPr lang="en-US" smtClean="0"/>
              <a:t>8/5/2025</a:t>
            </a:fld>
            <a:endParaRPr lang="en-US"/>
          </a:p>
        </p:txBody>
      </p:sp>
      <p:sp>
        <p:nvSpPr>
          <p:cNvPr id="5" name="Footer Placeholder 4">
            <a:extLst>
              <a:ext uri="{FF2B5EF4-FFF2-40B4-BE49-F238E27FC236}">
                <a16:creationId xmlns:a16="http://schemas.microsoft.com/office/drawing/2014/main" id="{BF838C36-5B7A-9EF5-B6FC-CCFFAF2D8C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9C68A-7E43-F557-33BF-1E059D2F25FC}"/>
              </a:ext>
            </a:extLst>
          </p:cNvPr>
          <p:cNvSpPr>
            <a:spLocks noGrp="1"/>
          </p:cNvSpPr>
          <p:nvPr>
            <p:ph type="sldNum" sz="quarter" idx="12"/>
          </p:nvPr>
        </p:nvSpPr>
        <p:spPr/>
        <p:txBody>
          <a:bodyPr/>
          <a:lstStyle/>
          <a:p>
            <a:fld id="{BBF58565-BCB5-4CB9-BC4E-9518E26B84AB}" type="slidenum">
              <a:rPr lang="en-US" smtClean="0"/>
              <a:t>‹#›</a:t>
            </a:fld>
            <a:endParaRPr lang="en-US"/>
          </a:p>
        </p:txBody>
      </p:sp>
    </p:spTree>
    <p:extLst>
      <p:ext uri="{BB962C8B-B14F-4D97-AF65-F5344CB8AC3E}">
        <p14:creationId xmlns:p14="http://schemas.microsoft.com/office/powerpoint/2010/main" val="3477221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960B0F-D021-DE3B-9071-A6A473D8EB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603376-4847-C703-F2A5-A0CFA8DA7C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2F607F-D211-838F-6071-6FFBC8220D11}"/>
              </a:ext>
            </a:extLst>
          </p:cNvPr>
          <p:cNvSpPr>
            <a:spLocks noGrp="1"/>
          </p:cNvSpPr>
          <p:nvPr>
            <p:ph type="dt" sz="half" idx="10"/>
          </p:nvPr>
        </p:nvSpPr>
        <p:spPr/>
        <p:txBody>
          <a:bodyPr/>
          <a:lstStyle/>
          <a:p>
            <a:fld id="{B7CB96D2-5335-4453-BC19-C1D37BC9795E}" type="datetimeFigureOut">
              <a:rPr lang="en-US" smtClean="0"/>
              <a:t>8/5/2025</a:t>
            </a:fld>
            <a:endParaRPr lang="en-US"/>
          </a:p>
        </p:txBody>
      </p:sp>
      <p:sp>
        <p:nvSpPr>
          <p:cNvPr id="5" name="Footer Placeholder 4">
            <a:extLst>
              <a:ext uri="{FF2B5EF4-FFF2-40B4-BE49-F238E27FC236}">
                <a16:creationId xmlns:a16="http://schemas.microsoft.com/office/drawing/2014/main" id="{3AC1CEFD-57D8-18FD-0FBE-4BC9F9DC76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DC07C-B731-5642-8FA1-60CEDA2DBED5}"/>
              </a:ext>
            </a:extLst>
          </p:cNvPr>
          <p:cNvSpPr>
            <a:spLocks noGrp="1"/>
          </p:cNvSpPr>
          <p:nvPr>
            <p:ph type="sldNum" sz="quarter" idx="12"/>
          </p:nvPr>
        </p:nvSpPr>
        <p:spPr/>
        <p:txBody>
          <a:bodyPr/>
          <a:lstStyle/>
          <a:p>
            <a:fld id="{BBF58565-BCB5-4CB9-BC4E-9518E26B84AB}" type="slidenum">
              <a:rPr lang="en-US" smtClean="0"/>
              <a:t>‹#›</a:t>
            </a:fld>
            <a:endParaRPr lang="en-US"/>
          </a:p>
        </p:txBody>
      </p:sp>
    </p:spTree>
    <p:extLst>
      <p:ext uri="{BB962C8B-B14F-4D97-AF65-F5344CB8AC3E}">
        <p14:creationId xmlns:p14="http://schemas.microsoft.com/office/powerpoint/2010/main" val="1617251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00DC-10C3-7A64-0C45-E8E471315F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7E7F770-38AC-2B98-6C73-88BF2AEC56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201883-843B-5D27-998B-BBD2E6393438}"/>
              </a:ext>
            </a:extLst>
          </p:cNvPr>
          <p:cNvSpPr>
            <a:spLocks noGrp="1"/>
          </p:cNvSpPr>
          <p:nvPr>
            <p:ph type="dt" sz="half" idx="10"/>
          </p:nvPr>
        </p:nvSpPr>
        <p:spPr/>
        <p:txBody>
          <a:bodyPr/>
          <a:lstStyle/>
          <a:p>
            <a:fld id="{B7CB96D2-5335-4453-BC19-C1D37BC9795E}" type="datetimeFigureOut">
              <a:rPr lang="en-US" smtClean="0"/>
              <a:t>8/5/2025</a:t>
            </a:fld>
            <a:endParaRPr lang="en-US"/>
          </a:p>
        </p:txBody>
      </p:sp>
      <p:sp>
        <p:nvSpPr>
          <p:cNvPr id="5" name="Footer Placeholder 4">
            <a:extLst>
              <a:ext uri="{FF2B5EF4-FFF2-40B4-BE49-F238E27FC236}">
                <a16:creationId xmlns:a16="http://schemas.microsoft.com/office/drawing/2014/main" id="{17035C4C-FD6E-22C7-DD05-D6EC98B77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CA0051-D7EA-0373-1AF1-1D4CD4CC6F5D}"/>
              </a:ext>
            </a:extLst>
          </p:cNvPr>
          <p:cNvSpPr>
            <a:spLocks noGrp="1"/>
          </p:cNvSpPr>
          <p:nvPr>
            <p:ph type="sldNum" sz="quarter" idx="12"/>
          </p:nvPr>
        </p:nvSpPr>
        <p:spPr/>
        <p:txBody>
          <a:bodyPr/>
          <a:lstStyle/>
          <a:p>
            <a:fld id="{BBF58565-BCB5-4CB9-BC4E-9518E26B84AB}" type="slidenum">
              <a:rPr lang="en-US" smtClean="0"/>
              <a:t>‹#›</a:t>
            </a:fld>
            <a:endParaRPr lang="en-US"/>
          </a:p>
        </p:txBody>
      </p:sp>
    </p:spTree>
    <p:extLst>
      <p:ext uri="{BB962C8B-B14F-4D97-AF65-F5344CB8AC3E}">
        <p14:creationId xmlns:p14="http://schemas.microsoft.com/office/powerpoint/2010/main" val="36647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22A1D-990F-5937-E0A2-6E23C92983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E9403C-6806-3D62-C3CF-E17AE7FCFC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EB1CF3-55F5-7B27-D2BD-797B1D0F79AB}"/>
              </a:ext>
            </a:extLst>
          </p:cNvPr>
          <p:cNvSpPr>
            <a:spLocks noGrp="1"/>
          </p:cNvSpPr>
          <p:nvPr>
            <p:ph type="dt" sz="half" idx="10"/>
          </p:nvPr>
        </p:nvSpPr>
        <p:spPr/>
        <p:txBody>
          <a:bodyPr/>
          <a:lstStyle/>
          <a:p>
            <a:fld id="{B7CB96D2-5335-4453-BC19-C1D37BC9795E}" type="datetimeFigureOut">
              <a:rPr lang="en-US" smtClean="0"/>
              <a:t>8/5/2025</a:t>
            </a:fld>
            <a:endParaRPr lang="en-US"/>
          </a:p>
        </p:txBody>
      </p:sp>
      <p:sp>
        <p:nvSpPr>
          <p:cNvPr id="5" name="Footer Placeholder 4">
            <a:extLst>
              <a:ext uri="{FF2B5EF4-FFF2-40B4-BE49-F238E27FC236}">
                <a16:creationId xmlns:a16="http://schemas.microsoft.com/office/drawing/2014/main" id="{0BD00D7B-9A25-64AA-9B18-D39647A28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70F27-70AB-E220-CD11-7239212B511B}"/>
              </a:ext>
            </a:extLst>
          </p:cNvPr>
          <p:cNvSpPr>
            <a:spLocks noGrp="1"/>
          </p:cNvSpPr>
          <p:nvPr>
            <p:ph type="sldNum" sz="quarter" idx="12"/>
          </p:nvPr>
        </p:nvSpPr>
        <p:spPr/>
        <p:txBody>
          <a:bodyPr/>
          <a:lstStyle/>
          <a:p>
            <a:fld id="{BBF58565-BCB5-4CB9-BC4E-9518E26B84AB}" type="slidenum">
              <a:rPr lang="en-US" smtClean="0"/>
              <a:t>‹#›</a:t>
            </a:fld>
            <a:endParaRPr lang="en-US"/>
          </a:p>
        </p:txBody>
      </p:sp>
    </p:spTree>
    <p:extLst>
      <p:ext uri="{BB962C8B-B14F-4D97-AF65-F5344CB8AC3E}">
        <p14:creationId xmlns:p14="http://schemas.microsoft.com/office/powerpoint/2010/main" val="1390494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5C0A5-7D5F-102E-E1F0-029677E2B0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57C934-1F4D-CD9E-5215-3CB16CC65C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F5D747-031C-368E-26C8-E539BB351D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DA2F27-4118-1619-2389-985149DE4A8E}"/>
              </a:ext>
            </a:extLst>
          </p:cNvPr>
          <p:cNvSpPr>
            <a:spLocks noGrp="1"/>
          </p:cNvSpPr>
          <p:nvPr>
            <p:ph type="dt" sz="half" idx="10"/>
          </p:nvPr>
        </p:nvSpPr>
        <p:spPr/>
        <p:txBody>
          <a:bodyPr/>
          <a:lstStyle/>
          <a:p>
            <a:fld id="{B7CB96D2-5335-4453-BC19-C1D37BC9795E}" type="datetimeFigureOut">
              <a:rPr lang="en-US" smtClean="0"/>
              <a:t>8/5/2025</a:t>
            </a:fld>
            <a:endParaRPr lang="en-US"/>
          </a:p>
        </p:txBody>
      </p:sp>
      <p:sp>
        <p:nvSpPr>
          <p:cNvPr id="6" name="Footer Placeholder 5">
            <a:extLst>
              <a:ext uri="{FF2B5EF4-FFF2-40B4-BE49-F238E27FC236}">
                <a16:creationId xmlns:a16="http://schemas.microsoft.com/office/drawing/2014/main" id="{154FDD31-842D-388F-364E-FE3DE0144D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5B31EA-5F08-8B91-A980-DB31E2221DDA}"/>
              </a:ext>
            </a:extLst>
          </p:cNvPr>
          <p:cNvSpPr>
            <a:spLocks noGrp="1"/>
          </p:cNvSpPr>
          <p:nvPr>
            <p:ph type="sldNum" sz="quarter" idx="12"/>
          </p:nvPr>
        </p:nvSpPr>
        <p:spPr/>
        <p:txBody>
          <a:bodyPr/>
          <a:lstStyle/>
          <a:p>
            <a:fld id="{BBF58565-BCB5-4CB9-BC4E-9518E26B84AB}" type="slidenum">
              <a:rPr lang="en-US" smtClean="0"/>
              <a:t>‹#›</a:t>
            </a:fld>
            <a:endParaRPr lang="en-US"/>
          </a:p>
        </p:txBody>
      </p:sp>
    </p:spTree>
    <p:extLst>
      <p:ext uri="{BB962C8B-B14F-4D97-AF65-F5344CB8AC3E}">
        <p14:creationId xmlns:p14="http://schemas.microsoft.com/office/powerpoint/2010/main" val="1601660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5AF9-A896-FE81-1332-063BF0C59C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B6F769D-6D89-3E19-A54F-8E4BE3486C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DC6A94-CE42-4BD8-4543-0E92163E74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FC4A61-89FC-4F2F-0A45-43786631EE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3B240D-0095-3B29-361C-A7DC7DC543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94C8C6-DAB6-B78D-5176-2BAD444723C1}"/>
              </a:ext>
            </a:extLst>
          </p:cNvPr>
          <p:cNvSpPr>
            <a:spLocks noGrp="1"/>
          </p:cNvSpPr>
          <p:nvPr>
            <p:ph type="dt" sz="half" idx="10"/>
          </p:nvPr>
        </p:nvSpPr>
        <p:spPr/>
        <p:txBody>
          <a:bodyPr/>
          <a:lstStyle/>
          <a:p>
            <a:fld id="{B7CB96D2-5335-4453-BC19-C1D37BC9795E}" type="datetimeFigureOut">
              <a:rPr lang="en-US" smtClean="0"/>
              <a:t>8/5/2025</a:t>
            </a:fld>
            <a:endParaRPr lang="en-US"/>
          </a:p>
        </p:txBody>
      </p:sp>
      <p:sp>
        <p:nvSpPr>
          <p:cNvPr id="8" name="Footer Placeholder 7">
            <a:extLst>
              <a:ext uri="{FF2B5EF4-FFF2-40B4-BE49-F238E27FC236}">
                <a16:creationId xmlns:a16="http://schemas.microsoft.com/office/drawing/2014/main" id="{97177171-081B-933D-C400-96257701B7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A0CE6E-544F-E7E5-9446-DF18922966CB}"/>
              </a:ext>
            </a:extLst>
          </p:cNvPr>
          <p:cNvSpPr>
            <a:spLocks noGrp="1"/>
          </p:cNvSpPr>
          <p:nvPr>
            <p:ph type="sldNum" sz="quarter" idx="12"/>
          </p:nvPr>
        </p:nvSpPr>
        <p:spPr/>
        <p:txBody>
          <a:bodyPr/>
          <a:lstStyle/>
          <a:p>
            <a:fld id="{BBF58565-BCB5-4CB9-BC4E-9518E26B84AB}" type="slidenum">
              <a:rPr lang="en-US" smtClean="0"/>
              <a:t>‹#›</a:t>
            </a:fld>
            <a:endParaRPr lang="en-US"/>
          </a:p>
        </p:txBody>
      </p:sp>
    </p:spTree>
    <p:extLst>
      <p:ext uri="{BB962C8B-B14F-4D97-AF65-F5344CB8AC3E}">
        <p14:creationId xmlns:p14="http://schemas.microsoft.com/office/powerpoint/2010/main" val="3004238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3449-104D-65CC-B67B-A262BD8974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D2E9D2-9591-5913-7460-E6C055D31FD3}"/>
              </a:ext>
            </a:extLst>
          </p:cNvPr>
          <p:cNvSpPr>
            <a:spLocks noGrp="1"/>
          </p:cNvSpPr>
          <p:nvPr>
            <p:ph type="dt" sz="half" idx="10"/>
          </p:nvPr>
        </p:nvSpPr>
        <p:spPr/>
        <p:txBody>
          <a:bodyPr/>
          <a:lstStyle/>
          <a:p>
            <a:fld id="{B7CB96D2-5335-4453-BC19-C1D37BC9795E}" type="datetimeFigureOut">
              <a:rPr lang="en-US" smtClean="0"/>
              <a:t>8/5/2025</a:t>
            </a:fld>
            <a:endParaRPr lang="en-US"/>
          </a:p>
        </p:txBody>
      </p:sp>
      <p:sp>
        <p:nvSpPr>
          <p:cNvPr id="4" name="Footer Placeholder 3">
            <a:extLst>
              <a:ext uri="{FF2B5EF4-FFF2-40B4-BE49-F238E27FC236}">
                <a16:creationId xmlns:a16="http://schemas.microsoft.com/office/drawing/2014/main" id="{9DF15616-F116-4127-F401-F4DB7D8B50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D655F7-757F-0DBE-46D6-6432B6CEFA67}"/>
              </a:ext>
            </a:extLst>
          </p:cNvPr>
          <p:cNvSpPr>
            <a:spLocks noGrp="1"/>
          </p:cNvSpPr>
          <p:nvPr>
            <p:ph type="sldNum" sz="quarter" idx="12"/>
          </p:nvPr>
        </p:nvSpPr>
        <p:spPr/>
        <p:txBody>
          <a:bodyPr/>
          <a:lstStyle/>
          <a:p>
            <a:fld id="{BBF58565-BCB5-4CB9-BC4E-9518E26B84AB}" type="slidenum">
              <a:rPr lang="en-US" smtClean="0"/>
              <a:t>‹#›</a:t>
            </a:fld>
            <a:endParaRPr lang="en-US"/>
          </a:p>
        </p:txBody>
      </p:sp>
    </p:spTree>
    <p:extLst>
      <p:ext uri="{BB962C8B-B14F-4D97-AF65-F5344CB8AC3E}">
        <p14:creationId xmlns:p14="http://schemas.microsoft.com/office/powerpoint/2010/main" val="328432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1B3E36-51BA-C216-E85E-080F59113828}"/>
              </a:ext>
            </a:extLst>
          </p:cNvPr>
          <p:cNvSpPr>
            <a:spLocks noGrp="1"/>
          </p:cNvSpPr>
          <p:nvPr>
            <p:ph type="dt" sz="half" idx="10"/>
          </p:nvPr>
        </p:nvSpPr>
        <p:spPr/>
        <p:txBody>
          <a:bodyPr/>
          <a:lstStyle/>
          <a:p>
            <a:fld id="{B7CB96D2-5335-4453-BC19-C1D37BC9795E}" type="datetimeFigureOut">
              <a:rPr lang="en-US" smtClean="0"/>
              <a:t>8/5/2025</a:t>
            </a:fld>
            <a:endParaRPr lang="en-US"/>
          </a:p>
        </p:txBody>
      </p:sp>
      <p:sp>
        <p:nvSpPr>
          <p:cNvPr id="3" name="Footer Placeholder 2">
            <a:extLst>
              <a:ext uri="{FF2B5EF4-FFF2-40B4-BE49-F238E27FC236}">
                <a16:creationId xmlns:a16="http://schemas.microsoft.com/office/drawing/2014/main" id="{76345962-F0C3-8A62-3377-1A52AEC596B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CC560B-CC56-83AA-5ED1-138A8B2F9462}"/>
              </a:ext>
            </a:extLst>
          </p:cNvPr>
          <p:cNvSpPr>
            <a:spLocks noGrp="1"/>
          </p:cNvSpPr>
          <p:nvPr>
            <p:ph type="sldNum" sz="quarter" idx="12"/>
          </p:nvPr>
        </p:nvSpPr>
        <p:spPr/>
        <p:txBody>
          <a:bodyPr/>
          <a:lstStyle/>
          <a:p>
            <a:fld id="{BBF58565-BCB5-4CB9-BC4E-9518E26B84AB}" type="slidenum">
              <a:rPr lang="en-US" smtClean="0"/>
              <a:t>‹#›</a:t>
            </a:fld>
            <a:endParaRPr lang="en-US"/>
          </a:p>
        </p:txBody>
      </p:sp>
    </p:spTree>
    <p:extLst>
      <p:ext uri="{BB962C8B-B14F-4D97-AF65-F5344CB8AC3E}">
        <p14:creationId xmlns:p14="http://schemas.microsoft.com/office/powerpoint/2010/main" val="3863376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8941-BDDC-6120-4042-1A1FC526A5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1E78FA1-E56E-6F05-498B-3D3582084D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0CE2C1-ADEC-3049-EE2F-1CB227BF6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B60F7A-1E55-0BDD-EDA7-EACF1FE6A486}"/>
              </a:ext>
            </a:extLst>
          </p:cNvPr>
          <p:cNvSpPr>
            <a:spLocks noGrp="1"/>
          </p:cNvSpPr>
          <p:nvPr>
            <p:ph type="dt" sz="half" idx="10"/>
          </p:nvPr>
        </p:nvSpPr>
        <p:spPr/>
        <p:txBody>
          <a:bodyPr/>
          <a:lstStyle/>
          <a:p>
            <a:fld id="{B7CB96D2-5335-4453-BC19-C1D37BC9795E}" type="datetimeFigureOut">
              <a:rPr lang="en-US" smtClean="0"/>
              <a:t>8/5/2025</a:t>
            </a:fld>
            <a:endParaRPr lang="en-US"/>
          </a:p>
        </p:txBody>
      </p:sp>
      <p:sp>
        <p:nvSpPr>
          <p:cNvPr id="6" name="Footer Placeholder 5">
            <a:extLst>
              <a:ext uri="{FF2B5EF4-FFF2-40B4-BE49-F238E27FC236}">
                <a16:creationId xmlns:a16="http://schemas.microsoft.com/office/drawing/2014/main" id="{5F9375FD-FA32-626E-52AA-CBEB8874F1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17DAF4-FE68-5E05-3984-DAD6326C935B}"/>
              </a:ext>
            </a:extLst>
          </p:cNvPr>
          <p:cNvSpPr>
            <a:spLocks noGrp="1"/>
          </p:cNvSpPr>
          <p:nvPr>
            <p:ph type="sldNum" sz="quarter" idx="12"/>
          </p:nvPr>
        </p:nvSpPr>
        <p:spPr/>
        <p:txBody>
          <a:bodyPr/>
          <a:lstStyle/>
          <a:p>
            <a:fld id="{BBF58565-BCB5-4CB9-BC4E-9518E26B84AB}" type="slidenum">
              <a:rPr lang="en-US" smtClean="0"/>
              <a:t>‹#›</a:t>
            </a:fld>
            <a:endParaRPr lang="en-US"/>
          </a:p>
        </p:txBody>
      </p:sp>
    </p:spTree>
    <p:extLst>
      <p:ext uri="{BB962C8B-B14F-4D97-AF65-F5344CB8AC3E}">
        <p14:creationId xmlns:p14="http://schemas.microsoft.com/office/powerpoint/2010/main" val="3530814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691C-405A-4CBD-D2AB-BF9673A29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F83983-5D10-B60D-44B2-F66894C814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B269B2-29CF-5758-BDC6-7881A3489D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5F70F-C740-374A-F51F-BA42BC8B077C}"/>
              </a:ext>
            </a:extLst>
          </p:cNvPr>
          <p:cNvSpPr>
            <a:spLocks noGrp="1"/>
          </p:cNvSpPr>
          <p:nvPr>
            <p:ph type="dt" sz="half" idx="10"/>
          </p:nvPr>
        </p:nvSpPr>
        <p:spPr/>
        <p:txBody>
          <a:bodyPr/>
          <a:lstStyle/>
          <a:p>
            <a:fld id="{B7CB96D2-5335-4453-BC19-C1D37BC9795E}" type="datetimeFigureOut">
              <a:rPr lang="en-US" smtClean="0"/>
              <a:t>8/5/2025</a:t>
            </a:fld>
            <a:endParaRPr lang="en-US"/>
          </a:p>
        </p:txBody>
      </p:sp>
      <p:sp>
        <p:nvSpPr>
          <p:cNvPr id="6" name="Footer Placeholder 5">
            <a:extLst>
              <a:ext uri="{FF2B5EF4-FFF2-40B4-BE49-F238E27FC236}">
                <a16:creationId xmlns:a16="http://schemas.microsoft.com/office/drawing/2014/main" id="{B30F4CA9-305E-F8BD-A801-F6AE03E097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D3CB0-4396-6B9C-7333-56E34E8002AB}"/>
              </a:ext>
            </a:extLst>
          </p:cNvPr>
          <p:cNvSpPr>
            <a:spLocks noGrp="1"/>
          </p:cNvSpPr>
          <p:nvPr>
            <p:ph type="sldNum" sz="quarter" idx="12"/>
          </p:nvPr>
        </p:nvSpPr>
        <p:spPr/>
        <p:txBody>
          <a:bodyPr/>
          <a:lstStyle/>
          <a:p>
            <a:fld id="{BBF58565-BCB5-4CB9-BC4E-9518E26B84AB}" type="slidenum">
              <a:rPr lang="en-US" smtClean="0"/>
              <a:t>‹#›</a:t>
            </a:fld>
            <a:endParaRPr lang="en-US"/>
          </a:p>
        </p:txBody>
      </p:sp>
    </p:spTree>
    <p:extLst>
      <p:ext uri="{BB962C8B-B14F-4D97-AF65-F5344CB8AC3E}">
        <p14:creationId xmlns:p14="http://schemas.microsoft.com/office/powerpoint/2010/main" val="4186735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8F1C88-5F9D-6AF1-2851-BD1579C635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B2A413-9B4D-5A85-CEE0-C597C1230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B5E4E3-127F-09FE-CAE0-0646FC9E2F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CB96D2-5335-4453-BC19-C1D37BC9795E}" type="datetimeFigureOut">
              <a:rPr lang="en-US" smtClean="0"/>
              <a:t>8/5/2025</a:t>
            </a:fld>
            <a:endParaRPr lang="en-US"/>
          </a:p>
        </p:txBody>
      </p:sp>
      <p:sp>
        <p:nvSpPr>
          <p:cNvPr id="5" name="Footer Placeholder 4">
            <a:extLst>
              <a:ext uri="{FF2B5EF4-FFF2-40B4-BE49-F238E27FC236}">
                <a16:creationId xmlns:a16="http://schemas.microsoft.com/office/drawing/2014/main" id="{0CC331EF-5576-EA7A-6605-5D21FEB76E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89AC7A6-A015-121A-3818-4DB43CA9A3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F58565-BCB5-4CB9-BC4E-9518E26B84AB}" type="slidenum">
              <a:rPr lang="en-US" smtClean="0"/>
              <a:t>‹#›</a:t>
            </a:fld>
            <a:endParaRPr lang="en-US"/>
          </a:p>
        </p:txBody>
      </p:sp>
    </p:spTree>
    <p:extLst>
      <p:ext uri="{BB962C8B-B14F-4D97-AF65-F5344CB8AC3E}">
        <p14:creationId xmlns:p14="http://schemas.microsoft.com/office/powerpoint/2010/main" val="3767497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A5624-1188-6F49-0903-91571A7A1E18}"/>
              </a:ext>
            </a:extLst>
          </p:cNvPr>
          <p:cNvSpPr>
            <a:spLocks noGrp="1"/>
          </p:cNvSpPr>
          <p:nvPr>
            <p:ph type="ctrTitle"/>
          </p:nvPr>
        </p:nvSpPr>
        <p:spPr/>
        <p:txBody>
          <a:bodyPr>
            <a:normAutofit fontScale="90000"/>
          </a:bodyPr>
          <a:lstStyle/>
          <a:p>
            <a:r>
              <a:rPr lang="en-US" dirty="0"/>
              <a:t>AWS Architecture Performance for Redshift Prediction</a:t>
            </a:r>
          </a:p>
        </p:txBody>
      </p:sp>
      <p:sp>
        <p:nvSpPr>
          <p:cNvPr id="3" name="Subtitle 2">
            <a:extLst>
              <a:ext uri="{FF2B5EF4-FFF2-40B4-BE49-F238E27FC236}">
                <a16:creationId xmlns:a16="http://schemas.microsoft.com/office/drawing/2014/main" id="{392CA6F0-0B5D-DFB4-50F8-BC18DFFBCA97}"/>
              </a:ext>
            </a:extLst>
          </p:cNvPr>
          <p:cNvSpPr>
            <a:spLocks noGrp="1"/>
          </p:cNvSpPr>
          <p:nvPr>
            <p:ph type="subTitle" idx="1"/>
          </p:nvPr>
        </p:nvSpPr>
        <p:spPr/>
        <p:txBody>
          <a:bodyPr/>
          <a:lstStyle/>
          <a:p>
            <a:r>
              <a:rPr lang="en-US" dirty="0"/>
              <a:t>Pratham Choksi and Dae Hwang </a:t>
            </a:r>
          </a:p>
        </p:txBody>
      </p:sp>
    </p:spTree>
    <p:extLst>
      <p:ext uri="{BB962C8B-B14F-4D97-AF65-F5344CB8AC3E}">
        <p14:creationId xmlns:p14="http://schemas.microsoft.com/office/powerpoint/2010/main" val="2488802014"/>
      </p:ext>
    </p:extLst>
  </p:cSld>
  <p:clrMapOvr>
    <a:masterClrMapping/>
  </p:clrMapOvr>
  <mc:AlternateContent xmlns:mc="http://schemas.openxmlformats.org/markup-compatibility/2006" xmlns:p14="http://schemas.microsoft.com/office/powerpoint/2010/main">
    <mc:Choice Requires="p14">
      <p:transition spd="slow" p14:dur="2000" advTm="12152"/>
    </mc:Choice>
    <mc:Fallback xmlns="">
      <p:transition spd="slow" advTm="1215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9CE7D-2550-8653-4E42-E8F1BE592DA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0565B8B-E7FB-1575-E9B5-F153FCDC6943}"/>
              </a:ext>
            </a:extLst>
          </p:cNvPr>
          <p:cNvSpPr>
            <a:spLocks noGrp="1"/>
          </p:cNvSpPr>
          <p:nvPr>
            <p:ph idx="1"/>
          </p:nvPr>
        </p:nvSpPr>
        <p:spPr/>
        <p:txBody>
          <a:bodyPr>
            <a:normAutofit/>
          </a:bodyPr>
          <a:lstStyle/>
          <a:p>
            <a:r>
              <a:rPr lang="en-US" sz="2400" dirty="0">
                <a:effectLst/>
              </a:rPr>
              <a:t>Cloud-native workflows are scalable, fast, and cost-effective</a:t>
            </a:r>
            <a:endParaRPr lang="en-US" sz="2400" dirty="0"/>
          </a:p>
          <a:p>
            <a:r>
              <a:rPr lang="en-US" sz="2400" dirty="0">
                <a:effectLst/>
              </a:rPr>
              <a:t>Proper tuning (batch, partition, file limits) is key</a:t>
            </a:r>
            <a:endParaRPr lang="en-US" sz="2400" dirty="0"/>
          </a:p>
          <a:p>
            <a:r>
              <a:rPr lang="en-US" sz="2400" dirty="0">
                <a:effectLst/>
              </a:rPr>
              <a:t>Local and GPU testing is useful for development, but AWS is better for scale</a:t>
            </a:r>
            <a:endParaRPr lang="en-US" sz="2400" dirty="0"/>
          </a:p>
          <a:p>
            <a:endParaRPr lang="en-US" sz="2400" dirty="0"/>
          </a:p>
          <a:p>
            <a:pPr marL="0" indent="0">
              <a:buNone/>
            </a:pPr>
            <a:r>
              <a:rPr lang="en-US" sz="2400" dirty="0">
                <a:effectLst/>
              </a:rPr>
              <a:t>Best performance observed:</a:t>
            </a:r>
            <a:endParaRPr lang="en-US" sz="2400" dirty="0"/>
          </a:p>
          <a:p>
            <a:pPr marL="0" indent="0">
              <a:buNone/>
            </a:pPr>
            <a:r>
              <a:rPr lang="en-US" sz="2400" b="1" dirty="0">
                <a:effectLst/>
              </a:rPr>
              <a:t>10 MB partition @ 4 GB</a:t>
            </a:r>
            <a:r>
              <a:rPr lang="en-US" sz="2400" dirty="0">
                <a:effectLst/>
              </a:rPr>
              <a:t>: ~67 GB/s per dollar – 1.4482</a:t>
            </a:r>
            <a:r>
              <a:rPr lang="en-US" sz="2400" dirty="0"/>
              <a:t> throughput (GB/s) and $ 0.0216 </a:t>
            </a:r>
          </a:p>
          <a:p>
            <a:endParaRPr lang="en-US" sz="2400" dirty="0"/>
          </a:p>
        </p:txBody>
      </p:sp>
      <p:graphicFrame>
        <p:nvGraphicFramePr>
          <p:cNvPr id="5" name="Table 4">
            <a:extLst>
              <a:ext uri="{FF2B5EF4-FFF2-40B4-BE49-F238E27FC236}">
                <a16:creationId xmlns:a16="http://schemas.microsoft.com/office/drawing/2014/main" id="{3538C805-ADE0-26E2-7199-42EF21152668}"/>
              </a:ext>
            </a:extLst>
          </p:cNvPr>
          <p:cNvGraphicFramePr>
            <a:graphicFrameLocks noGrp="1"/>
          </p:cNvGraphicFramePr>
          <p:nvPr>
            <p:extLst>
              <p:ext uri="{D42A27DB-BD31-4B8C-83A1-F6EECF244321}">
                <p14:modId xmlns:p14="http://schemas.microsoft.com/office/powerpoint/2010/main" val="397670609"/>
              </p:ext>
            </p:extLst>
          </p:nvPr>
        </p:nvGraphicFramePr>
        <p:xfrm>
          <a:off x="4094922" y="4808523"/>
          <a:ext cx="7465170" cy="1074420"/>
        </p:xfrm>
        <a:graphic>
          <a:graphicData uri="http://schemas.openxmlformats.org/drawingml/2006/table">
            <a:tbl>
              <a:tblPr>
                <a:tableStyleId>{5C22544A-7EE6-4342-B048-85BDC9FD1C3A}</a:tableStyleId>
              </a:tblPr>
              <a:tblGrid>
                <a:gridCol w="746517">
                  <a:extLst>
                    <a:ext uri="{9D8B030D-6E8A-4147-A177-3AD203B41FA5}">
                      <a16:colId xmlns:a16="http://schemas.microsoft.com/office/drawing/2014/main" val="1108313065"/>
                    </a:ext>
                  </a:extLst>
                </a:gridCol>
                <a:gridCol w="746517">
                  <a:extLst>
                    <a:ext uri="{9D8B030D-6E8A-4147-A177-3AD203B41FA5}">
                      <a16:colId xmlns:a16="http://schemas.microsoft.com/office/drawing/2014/main" val="765330609"/>
                    </a:ext>
                  </a:extLst>
                </a:gridCol>
                <a:gridCol w="746517">
                  <a:extLst>
                    <a:ext uri="{9D8B030D-6E8A-4147-A177-3AD203B41FA5}">
                      <a16:colId xmlns:a16="http://schemas.microsoft.com/office/drawing/2014/main" val="1406285176"/>
                    </a:ext>
                  </a:extLst>
                </a:gridCol>
                <a:gridCol w="746517">
                  <a:extLst>
                    <a:ext uri="{9D8B030D-6E8A-4147-A177-3AD203B41FA5}">
                      <a16:colId xmlns:a16="http://schemas.microsoft.com/office/drawing/2014/main" val="309526381"/>
                    </a:ext>
                  </a:extLst>
                </a:gridCol>
                <a:gridCol w="746517">
                  <a:extLst>
                    <a:ext uri="{9D8B030D-6E8A-4147-A177-3AD203B41FA5}">
                      <a16:colId xmlns:a16="http://schemas.microsoft.com/office/drawing/2014/main" val="2025095943"/>
                    </a:ext>
                  </a:extLst>
                </a:gridCol>
                <a:gridCol w="746517">
                  <a:extLst>
                    <a:ext uri="{9D8B030D-6E8A-4147-A177-3AD203B41FA5}">
                      <a16:colId xmlns:a16="http://schemas.microsoft.com/office/drawing/2014/main" val="3923386987"/>
                    </a:ext>
                  </a:extLst>
                </a:gridCol>
                <a:gridCol w="746517">
                  <a:extLst>
                    <a:ext uri="{9D8B030D-6E8A-4147-A177-3AD203B41FA5}">
                      <a16:colId xmlns:a16="http://schemas.microsoft.com/office/drawing/2014/main" val="4096116478"/>
                    </a:ext>
                  </a:extLst>
                </a:gridCol>
                <a:gridCol w="746517">
                  <a:extLst>
                    <a:ext uri="{9D8B030D-6E8A-4147-A177-3AD203B41FA5}">
                      <a16:colId xmlns:a16="http://schemas.microsoft.com/office/drawing/2014/main" val="2744798931"/>
                    </a:ext>
                  </a:extLst>
                </a:gridCol>
                <a:gridCol w="746517">
                  <a:extLst>
                    <a:ext uri="{9D8B030D-6E8A-4147-A177-3AD203B41FA5}">
                      <a16:colId xmlns:a16="http://schemas.microsoft.com/office/drawing/2014/main" val="730382407"/>
                    </a:ext>
                  </a:extLst>
                </a:gridCol>
                <a:gridCol w="746517">
                  <a:extLst>
                    <a:ext uri="{9D8B030D-6E8A-4147-A177-3AD203B41FA5}">
                      <a16:colId xmlns:a16="http://schemas.microsoft.com/office/drawing/2014/main" val="2456372006"/>
                    </a:ext>
                  </a:extLst>
                </a:gridCol>
              </a:tblGrid>
              <a:tr h="0">
                <a:tc>
                  <a:txBody>
                    <a:bodyPr/>
                    <a:lstStyle/>
                    <a:p>
                      <a:pPr algn="ctr" fontAlgn="ctr">
                        <a:buNone/>
                      </a:pPr>
                      <a:r>
                        <a:rPr lang="en-US" sz="1100" u="none" strike="noStrike">
                          <a:effectLst/>
                        </a:rPr>
                        <a:t>Partition (MB)</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Lambda/File Limit </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Avg Runtime (s)</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Memory (MB)</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Data Size (GB)</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Cost ($)</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Throughput (GB/s)</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Batch Size</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Total Execution Time (s)</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Performance Efficiency (GB/s)/$</a:t>
                      </a:r>
                      <a:endParaRPr lang="en-US"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49009526"/>
                  </a:ext>
                </a:extLst>
              </a:tr>
              <a:tr h="190500">
                <a:tc gridSpan="10">
                  <a:txBody>
                    <a:bodyPr/>
                    <a:lstStyle/>
                    <a:p>
                      <a:pPr algn="ctr" fontAlgn="ctr">
                        <a:buNone/>
                      </a:pPr>
                      <a:r>
                        <a:rPr lang="en-US" sz="1100" u="none" strike="noStrike">
                          <a:effectLst/>
                        </a:rPr>
                        <a:t>Compare Best Result to 64 Batch Size</a:t>
                      </a:r>
                      <a:endParaRPr lang="en-US" sz="11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47585218"/>
                  </a:ext>
                </a:extLst>
              </a:tr>
              <a:tr h="182880">
                <a:tc>
                  <a:txBody>
                    <a:bodyPr/>
                    <a:lstStyle/>
                    <a:p>
                      <a:pPr algn="ctr" fontAlgn="ctr">
                        <a:buNone/>
                      </a:pPr>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408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4.24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743.79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3.98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0.0210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0.9388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53.0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44.77</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48183305"/>
                  </a:ext>
                </a:extLst>
              </a:tr>
              <a:tr h="190500">
                <a:tc>
                  <a:txBody>
                    <a:bodyPr/>
                    <a:lstStyle/>
                    <a:p>
                      <a:pPr algn="ctr" fontAlgn="ctr">
                        <a:buNone/>
                      </a:pPr>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408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2.75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1180.918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3.98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0.0216</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1.4482</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256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41.8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67.11</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02836484"/>
                  </a:ext>
                </a:extLst>
              </a:tr>
            </a:tbl>
          </a:graphicData>
        </a:graphic>
      </p:graphicFrame>
    </p:spTree>
    <p:extLst>
      <p:ext uri="{BB962C8B-B14F-4D97-AF65-F5344CB8AC3E}">
        <p14:creationId xmlns:p14="http://schemas.microsoft.com/office/powerpoint/2010/main" val="3643977526"/>
      </p:ext>
    </p:extLst>
  </p:cSld>
  <p:clrMapOvr>
    <a:masterClrMapping/>
  </p:clrMapOvr>
  <mc:AlternateContent xmlns:mc="http://schemas.openxmlformats.org/markup-compatibility/2006" xmlns:p14="http://schemas.microsoft.com/office/powerpoint/2010/main">
    <mc:Choice Requires="p14">
      <p:transition spd="slow" p14:dur="2000" advTm="48802"/>
    </mc:Choice>
    <mc:Fallback xmlns="">
      <p:transition spd="slow" advTm="4880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AC90A-7BC5-67F5-3DE5-FB21C35716B1}"/>
              </a:ext>
            </a:extLst>
          </p:cNvPr>
          <p:cNvSpPr>
            <a:spLocks noGrp="1"/>
          </p:cNvSpPr>
          <p:nvPr>
            <p:ph type="title"/>
          </p:nvPr>
        </p:nvSpPr>
        <p:spPr/>
        <p:txBody>
          <a:bodyPr/>
          <a:lstStyle/>
          <a:p>
            <a:r>
              <a:rPr lang="en-US" dirty="0"/>
              <a:t>Significance and improvements</a:t>
            </a:r>
          </a:p>
        </p:txBody>
      </p:sp>
      <p:sp>
        <p:nvSpPr>
          <p:cNvPr id="3" name="Content Placeholder 2">
            <a:extLst>
              <a:ext uri="{FF2B5EF4-FFF2-40B4-BE49-F238E27FC236}">
                <a16:creationId xmlns:a16="http://schemas.microsoft.com/office/drawing/2014/main" id="{2C100931-8BC2-EC51-C9E2-691757290E14}"/>
              </a:ext>
            </a:extLst>
          </p:cNvPr>
          <p:cNvSpPr>
            <a:spLocks noGrp="1"/>
          </p:cNvSpPr>
          <p:nvPr>
            <p:ph idx="1"/>
          </p:nvPr>
        </p:nvSpPr>
        <p:spPr/>
        <p:txBody>
          <a:bodyPr/>
          <a:lstStyle/>
          <a:p>
            <a:pPr marL="0" indent="0">
              <a:buNone/>
            </a:pPr>
            <a:r>
              <a:rPr lang="en-US" dirty="0"/>
              <a:t>Possible improvements:</a:t>
            </a:r>
          </a:p>
          <a:p>
            <a:r>
              <a:rPr lang="en-US" dirty="0"/>
              <a:t>Utilizing GPU in our </a:t>
            </a:r>
            <a:r>
              <a:rPr lang="en-US" dirty="0" err="1"/>
              <a:t>aws</a:t>
            </a:r>
            <a:r>
              <a:rPr lang="en-US" dirty="0"/>
              <a:t> pipeline to perform faster processing</a:t>
            </a:r>
          </a:p>
          <a:p>
            <a:r>
              <a:rPr lang="en-US" dirty="0"/>
              <a:t>Optimizing model to better perform inference.</a:t>
            </a:r>
          </a:p>
          <a:p>
            <a:pPr marL="0" indent="0">
              <a:buNone/>
            </a:pPr>
            <a:endParaRPr lang="en-US" dirty="0"/>
          </a:p>
          <a:p>
            <a:pPr marL="0" indent="0">
              <a:buNone/>
            </a:pPr>
            <a:r>
              <a:rPr lang="en-US" dirty="0"/>
              <a:t>Significance:</a:t>
            </a:r>
          </a:p>
          <a:p>
            <a:r>
              <a:rPr lang="en-US" dirty="0"/>
              <a:t>These results can be very helpful for understanding the significance of data partitioning and how batch size can impact the performance and scalability of your infrastructure.</a:t>
            </a:r>
          </a:p>
        </p:txBody>
      </p:sp>
    </p:spTree>
    <p:extLst>
      <p:ext uri="{BB962C8B-B14F-4D97-AF65-F5344CB8AC3E}">
        <p14:creationId xmlns:p14="http://schemas.microsoft.com/office/powerpoint/2010/main" val="3673306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0612-5C0F-8CAB-5A76-B53F3C7CAD09}"/>
              </a:ext>
            </a:extLst>
          </p:cNvPr>
          <p:cNvSpPr>
            <a:spLocks noGrp="1"/>
          </p:cNvSpPr>
          <p:nvPr>
            <p:ph type="title"/>
          </p:nvPr>
        </p:nvSpPr>
        <p:spPr/>
        <p:txBody>
          <a:bodyPr/>
          <a:lstStyle/>
          <a:p>
            <a:r>
              <a:rPr lang="en-US" dirty="0"/>
              <a:t>Introduction/Objective</a:t>
            </a:r>
          </a:p>
        </p:txBody>
      </p:sp>
      <p:sp>
        <p:nvSpPr>
          <p:cNvPr id="3" name="Content Placeholder 2">
            <a:extLst>
              <a:ext uri="{FF2B5EF4-FFF2-40B4-BE49-F238E27FC236}">
                <a16:creationId xmlns:a16="http://schemas.microsoft.com/office/drawing/2014/main" id="{08EC48ED-1D7F-95BB-A736-3DA767C4D2EC}"/>
              </a:ext>
            </a:extLst>
          </p:cNvPr>
          <p:cNvSpPr>
            <a:spLocks noGrp="1"/>
          </p:cNvSpPr>
          <p:nvPr>
            <p:ph idx="1"/>
          </p:nvPr>
        </p:nvSpPr>
        <p:spPr/>
        <p:txBody>
          <a:bodyPr/>
          <a:lstStyle/>
          <a:p>
            <a:r>
              <a:rPr lang="en-US" dirty="0"/>
              <a:t>Our main focus for this project was to optimize cost and time. We performed various experiments to find the best partition, data and batch size that provided the best throughput to cost ratio.</a:t>
            </a:r>
          </a:p>
          <a:p>
            <a:r>
              <a:rPr lang="en-US" dirty="0"/>
              <a:t>How much processing time can I buy with a small amount of money?</a:t>
            </a:r>
          </a:p>
          <a:p>
            <a:endParaRPr lang="en-US" dirty="0"/>
          </a:p>
        </p:txBody>
      </p:sp>
    </p:spTree>
    <p:extLst>
      <p:ext uri="{BB962C8B-B14F-4D97-AF65-F5344CB8AC3E}">
        <p14:creationId xmlns:p14="http://schemas.microsoft.com/office/powerpoint/2010/main" val="2420093574"/>
      </p:ext>
    </p:extLst>
  </p:cSld>
  <p:clrMapOvr>
    <a:masterClrMapping/>
  </p:clrMapOvr>
  <mc:AlternateContent xmlns:mc="http://schemas.openxmlformats.org/markup-compatibility/2006" xmlns:p14="http://schemas.microsoft.com/office/powerpoint/2010/main">
    <mc:Choice Requires="p14">
      <p:transition spd="slow" p14:dur="2000" advTm="37230"/>
    </mc:Choice>
    <mc:Fallback xmlns="">
      <p:transition spd="slow" advTm="3723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8EE7FC-FA2A-B9C2-957C-A8A120581E78}"/>
              </a:ext>
            </a:extLst>
          </p:cNvPr>
          <p:cNvSpPr>
            <a:spLocks noGrp="1"/>
          </p:cNvSpPr>
          <p:nvPr>
            <p:ph type="title"/>
          </p:nvPr>
        </p:nvSpPr>
        <p:spPr>
          <a:xfrm>
            <a:off x="645064" y="525982"/>
            <a:ext cx="4282983" cy="1200361"/>
          </a:xfrm>
        </p:spPr>
        <p:txBody>
          <a:bodyPr anchor="b">
            <a:normAutofit/>
          </a:bodyPr>
          <a:lstStyle/>
          <a:p>
            <a:r>
              <a:rPr lang="en-US" sz="3600" dirty="0"/>
              <a:t>Data Preprocessing</a:t>
            </a:r>
          </a:p>
        </p:txBody>
      </p:sp>
      <p:sp>
        <p:nvSpPr>
          <p:cNvPr id="18" name="Rectangle 1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FBE7B4-7943-EC45-721B-16F1D9C1E77B}"/>
              </a:ext>
            </a:extLst>
          </p:cNvPr>
          <p:cNvSpPr>
            <a:spLocks noGrp="1"/>
          </p:cNvSpPr>
          <p:nvPr>
            <p:ph idx="1"/>
          </p:nvPr>
        </p:nvSpPr>
        <p:spPr>
          <a:xfrm>
            <a:off x="645066" y="2031101"/>
            <a:ext cx="4282984" cy="3786603"/>
          </a:xfrm>
        </p:spPr>
        <p:txBody>
          <a:bodyPr anchor="ctr">
            <a:normAutofit/>
          </a:bodyPr>
          <a:lstStyle/>
          <a:p>
            <a:r>
              <a:rPr lang="en-US" sz="1800" dirty="0"/>
              <a:t>Our data is images of galaxies, stars and quasars.</a:t>
            </a:r>
          </a:p>
          <a:p>
            <a:r>
              <a:rPr lang="en-US" sz="1800" dirty="0"/>
              <a:t>Our main goal is to predict the Redshift</a:t>
            </a:r>
          </a:p>
          <a:p>
            <a:r>
              <a:rPr lang="en-US" sz="1800" dirty="0"/>
              <a:t>The data was stored in </a:t>
            </a:r>
            <a:r>
              <a:rPr lang="en-US" sz="1800" dirty="0" err="1"/>
              <a:t>PyTorch</a:t>
            </a:r>
            <a:r>
              <a:rPr lang="en-US" sz="1800" dirty="0"/>
              <a:t> file. With good drive consisting of full datasets which was partitioned into, 10mb, 25mb, 50mb, 75mb, and 100mb and uploaded to our team’s s3.</a:t>
            </a:r>
          </a:p>
          <a:p>
            <a:r>
              <a:rPr lang="en-US" sz="1800" dirty="0"/>
              <a:t>We create a custom script to partition the data for parallel execution and uploaded to s3.</a:t>
            </a:r>
          </a:p>
          <a:p>
            <a:endParaRPr lang="en-US" sz="1800" dirty="0"/>
          </a:p>
        </p:txBody>
      </p:sp>
      <p:sp>
        <p:nvSpPr>
          <p:cNvPr id="19" name="Rectangle 1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black square with stars in the background&#10;&#10;AI-generated content may be incorrect.">
            <a:extLst>
              <a:ext uri="{FF2B5EF4-FFF2-40B4-BE49-F238E27FC236}">
                <a16:creationId xmlns:a16="http://schemas.microsoft.com/office/drawing/2014/main" id="{ACBD419C-716C-3C7A-6AEF-D96B247848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87738" y="1680440"/>
            <a:ext cx="5628018" cy="3264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1731824"/>
      </p:ext>
    </p:extLst>
  </p:cSld>
  <p:clrMapOvr>
    <a:masterClrMapping/>
  </p:clrMapOvr>
  <mc:AlternateContent xmlns:mc="http://schemas.openxmlformats.org/markup-compatibility/2006" xmlns:p14="http://schemas.microsoft.com/office/powerpoint/2010/main">
    <mc:Choice Requires="p14">
      <p:transition spd="slow" p14:dur="2000" advTm="42668"/>
    </mc:Choice>
    <mc:Fallback xmlns="">
      <p:transition spd="slow" advTm="42668"/>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A5B47-97AB-8586-C182-773B01E79076}"/>
              </a:ext>
            </a:extLst>
          </p:cNvPr>
          <p:cNvSpPr>
            <a:spLocks noGrp="1"/>
          </p:cNvSpPr>
          <p:nvPr>
            <p:ph type="title"/>
          </p:nvPr>
        </p:nvSpPr>
        <p:spPr/>
        <p:txBody>
          <a:bodyPr/>
          <a:lstStyle/>
          <a:p>
            <a:r>
              <a:rPr lang="en-US" dirty="0"/>
              <a:t>Pipeline steps</a:t>
            </a:r>
          </a:p>
        </p:txBody>
      </p:sp>
      <p:pic>
        <p:nvPicPr>
          <p:cNvPr id="5" name="Content Placeholder 4">
            <a:extLst>
              <a:ext uri="{FF2B5EF4-FFF2-40B4-BE49-F238E27FC236}">
                <a16:creationId xmlns:a16="http://schemas.microsoft.com/office/drawing/2014/main" id="{0AF6E797-F957-7F4C-2C2A-2C8A6087F2C6}"/>
              </a:ext>
            </a:extLst>
          </p:cNvPr>
          <p:cNvPicPr>
            <a:picLocks noGrp="1" noChangeAspect="1"/>
          </p:cNvPicPr>
          <p:nvPr>
            <p:ph idx="1"/>
          </p:nvPr>
        </p:nvPicPr>
        <p:blipFill>
          <a:blip r:embed="rId2"/>
          <a:srcRect r="54474"/>
          <a:stretch>
            <a:fillRect/>
          </a:stretch>
        </p:blipFill>
        <p:spPr>
          <a:xfrm>
            <a:off x="5406716" y="4031583"/>
            <a:ext cx="4787348" cy="2636063"/>
          </a:xfrm>
        </p:spPr>
      </p:pic>
      <p:sp>
        <p:nvSpPr>
          <p:cNvPr id="4" name="Content Placeholder 2">
            <a:extLst>
              <a:ext uri="{FF2B5EF4-FFF2-40B4-BE49-F238E27FC236}">
                <a16:creationId xmlns:a16="http://schemas.microsoft.com/office/drawing/2014/main" id="{CE4D1ED1-C10F-6707-C4D3-F73B108A980E}"/>
              </a:ext>
            </a:extLst>
          </p:cNvPr>
          <p:cNvSpPr>
            <a:spLocks noGrp="1"/>
          </p:cNvSpPr>
          <p:nvPr/>
        </p:nvSpPr>
        <p:spPr>
          <a:xfrm>
            <a:off x="937591" y="1690688"/>
            <a:ext cx="3553412" cy="41224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en-US" sz="1800" dirty="0"/>
              <a:t>Step Function Design: Build scalable workflow for distributed inference</a:t>
            </a:r>
          </a:p>
          <a:p>
            <a:r>
              <a:rPr lang="en-US" sz="1800" dirty="0"/>
              <a:t>Partitioning: creating data partitions</a:t>
            </a:r>
          </a:p>
          <a:p>
            <a:pPr lvl="0"/>
            <a:r>
              <a:rPr lang="en-US" sz="1800" dirty="0"/>
              <a:t>Initialize: configuring payloads</a:t>
            </a:r>
          </a:p>
          <a:p>
            <a:pPr lvl="0"/>
            <a:r>
              <a:rPr lang="en-US" sz="1800" dirty="0"/>
              <a:t>Inference: Executes model and perms analysis on partitions</a:t>
            </a:r>
          </a:p>
          <a:p>
            <a:pPr lvl="0"/>
            <a:r>
              <a:rPr lang="en-US" sz="1800" dirty="0"/>
              <a:t>Summarize: Collects results into and exports to s3.</a:t>
            </a:r>
          </a:p>
        </p:txBody>
      </p:sp>
      <p:pic>
        <p:nvPicPr>
          <p:cNvPr id="1026" name="Picture 2" descr="A diagram of a software development process&#10;&#10;AI-generated content may be incorrect.">
            <a:extLst>
              <a:ext uri="{FF2B5EF4-FFF2-40B4-BE49-F238E27FC236}">
                <a16:creationId xmlns:a16="http://schemas.microsoft.com/office/drawing/2014/main" id="{35878E90-2DF7-1041-C774-E340B9B8F7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7703" y="365125"/>
            <a:ext cx="4617933" cy="360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5807426"/>
      </p:ext>
    </p:extLst>
  </p:cSld>
  <p:clrMapOvr>
    <a:masterClrMapping/>
  </p:clrMapOvr>
  <mc:AlternateContent xmlns:mc="http://schemas.openxmlformats.org/markup-compatibility/2006" xmlns:p14="http://schemas.microsoft.com/office/powerpoint/2010/main">
    <mc:Choice Requires="p14">
      <p:transition spd="slow" p14:dur="2000" advTm="33666"/>
    </mc:Choice>
    <mc:Fallback xmlns="">
      <p:transition spd="slow" advTm="3366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4B7CE-2F0E-0B1F-90CF-EDA83DE7E43D}"/>
              </a:ext>
            </a:extLst>
          </p:cNvPr>
          <p:cNvSpPr>
            <a:spLocks noGrp="1"/>
          </p:cNvSpPr>
          <p:nvPr>
            <p:ph type="title"/>
          </p:nvPr>
        </p:nvSpPr>
        <p:spPr/>
        <p:txBody>
          <a:bodyPr/>
          <a:lstStyle/>
          <a:p>
            <a:r>
              <a:rPr lang="en-US" dirty="0"/>
              <a:t>Batch Size experimentation</a:t>
            </a:r>
          </a:p>
        </p:txBody>
      </p:sp>
      <p:sp>
        <p:nvSpPr>
          <p:cNvPr id="3" name="Content Placeholder 2">
            <a:extLst>
              <a:ext uri="{FF2B5EF4-FFF2-40B4-BE49-F238E27FC236}">
                <a16:creationId xmlns:a16="http://schemas.microsoft.com/office/drawing/2014/main" id="{45D19B0F-FF26-7077-4AB9-6D9C59A01B7E}"/>
              </a:ext>
            </a:extLst>
          </p:cNvPr>
          <p:cNvSpPr>
            <a:spLocks noGrp="1"/>
          </p:cNvSpPr>
          <p:nvPr>
            <p:ph idx="1"/>
          </p:nvPr>
        </p:nvSpPr>
        <p:spPr>
          <a:xfrm>
            <a:off x="838200" y="1690688"/>
            <a:ext cx="10515600" cy="4522166"/>
          </a:xfrm>
        </p:spPr>
        <p:txBody>
          <a:bodyPr>
            <a:normAutofit/>
          </a:bodyPr>
          <a:lstStyle/>
          <a:p>
            <a:r>
              <a:rPr lang="en-US" sz="2400" dirty="0"/>
              <a:t>First, we wanted to perform test to determine the best batch size, so we ran 100 mb partitions for 0.10 </a:t>
            </a:r>
            <a:r>
              <a:rPr lang="en-US" sz="2400" dirty="0" err="1"/>
              <a:t>gb</a:t>
            </a:r>
            <a:r>
              <a:rPr lang="en-US" sz="2400" dirty="0"/>
              <a:t> of data and different batch sizes to find which gave the most throughput. We found that 256 provided us with the most throughput, but 64 provided us with the best throughput to cost ratio. </a:t>
            </a:r>
          </a:p>
          <a:p>
            <a:endParaRPr lang="en-US" sz="2000" dirty="0"/>
          </a:p>
          <a:p>
            <a:endParaRPr lang="en-US" sz="2000" dirty="0"/>
          </a:p>
          <a:p>
            <a:endParaRPr lang="en-US" sz="2000" dirty="0"/>
          </a:p>
          <a:p>
            <a:endParaRPr lang="en-US" sz="2000" dirty="0"/>
          </a:p>
          <a:p>
            <a:endParaRPr lang="en-US" sz="2000" dirty="0"/>
          </a:p>
        </p:txBody>
      </p:sp>
      <p:graphicFrame>
        <p:nvGraphicFramePr>
          <p:cNvPr id="6" name="Table 5">
            <a:extLst>
              <a:ext uri="{FF2B5EF4-FFF2-40B4-BE49-F238E27FC236}">
                <a16:creationId xmlns:a16="http://schemas.microsoft.com/office/drawing/2014/main" id="{3EEB2B78-3B98-8F83-CFB1-12F7EED19F2C}"/>
              </a:ext>
            </a:extLst>
          </p:cNvPr>
          <p:cNvGraphicFramePr>
            <a:graphicFrameLocks noGrp="1"/>
          </p:cNvGraphicFramePr>
          <p:nvPr>
            <p:extLst>
              <p:ext uri="{D42A27DB-BD31-4B8C-83A1-F6EECF244321}">
                <p14:modId xmlns:p14="http://schemas.microsoft.com/office/powerpoint/2010/main" val="2172823619"/>
              </p:ext>
            </p:extLst>
          </p:nvPr>
        </p:nvGraphicFramePr>
        <p:xfrm>
          <a:off x="4479232" y="3650104"/>
          <a:ext cx="6761925" cy="1831533"/>
        </p:xfrm>
        <a:graphic>
          <a:graphicData uri="http://schemas.openxmlformats.org/drawingml/2006/table">
            <a:tbl>
              <a:tblPr>
                <a:tableStyleId>{5C22544A-7EE6-4342-B048-85BDC9FD1C3A}</a:tableStyleId>
              </a:tblPr>
              <a:tblGrid>
                <a:gridCol w="563494">
                  <a:extLst>
                    <a:ext uri="{9D8B030D-6E8A-4147-A177-3AD203B41FA5}">
                      <a16:colId xmlns:a16="http://schemas.microsoft.com/office/drawing/2014/main" val="1680863938"/>
                    </a:ext>
                  </a:extLst>
                </a:gridCol>
                <a:gridCol w="722973">
                  <a:extLst>
                    <a:ext uri="{9D8B030D-6E8A-4147-A177-3AD203B41FA5}">
                      <a16:colId xmlns:a16="http://schemas.microsoft.com/office/drawing/2014/main" val="1217236794"/>
                    </a:ext>
                  </a:extLst>
                </a:gridCol>
                <a:gridCol w="712341">
                  <a:extLst>
                    <a:ext uri="{9D8B030D-6E8A-4147-A177-3AD203B41FA5}">
                      <a16:colId xmlns:a16="http://schemas.microsoft.com/office/drawing/2014/main" val="1803995047"/>
                    </a:ext>
                  </a:extLst>
                </a:gridCol>
                <a:gridCol w="659181">
                  <a:extLst>
                    <a:ext uri="{9D8B030D-6E8A-4147-A177-3AD203B41FA5}">
                      <a16:colId xmlns:a16="http://schemas.microsoft.com/office/drawing/2014/main" val="3327071724"/>
                    </a:ext>
                  </a:extLst>
                </a:gridCol>
                <a:gridCol w="595390">
                  <a:extLst>
                    <a:ext uri="{9D8B030D-6E8A-4147-A177-3AD203B41FA5}">
                      <a16:colId xmlns:a16="http://schemas.microsoft.com/office/drawing/2014/main" val="990002334"/>
                    </a:ext>
                  </a:extLst>
                </a:gridCol>
                <a:gridCol w="595390">
                  <a:extLst>
                    <a:ext uri="{9D8B030D-6E8A-4147-A177-3AD203B41FA5}">
                      <a16:colId xmlns:a16="http://schemas.microsoft.com/office/drawing/2014/main" val="740005922"/>
                    </a:ext>
                  </a:extLst>
                </a:gridCol>
                <a:gridCol w="808028">
                  <a:extLst>
                    <a:ext uri="{9D8B030D-6E8A-4147-A177-3AD203B41FA5}">
                      <a16:colId xmlns:a16="http://schemas.microsoft.com/office/drawing/2014/main" val="1811093671"/>
                    </a:ext>
                  </a:extLst>
                </a:gridCol>
                <a:gridCol w="510334">
                  <a:extLst>
                    <a:ext uri="{9D8B030D-6E8A-4147-A177-3AD203B41FA5}">
                      <a16:colId xmlns:a16="http://schemas.microsoft.com/office/drawing/2014/main" val="2375571365"/>
                    </a:ext>
                  </a:extLst>
                </a:gridCol>
                <a:gridCol w="648550">
                  <a:extLst>
                    <a:ext uri="{9D8B030D-6E8A-4147-A177-3AD203B41FA5}">
                      <a16:colId xmlns:a16="http://schemas.microsoft.com/office/drawing/2014/main" val="1483730814"/>
                    </a:ext>
                  </a:extLst>
                </a:gridCol>
                <a:gridCol w="946244">
                  <a:extLst>
                    <a:ext uri="{9D8B030D-6E8A-4147-A177-3AD203B41FA5}">
                      <a16:colId xmlns:a16="http://schemas.microsoft.com/office/drawing/2014/main" val="1111387777"/>
                    </a:ext>
                  </a:extLst>
                </a:gridCol>
              </a:tblGrid>
              <a:tr h="598599">
                <a:tc>
                  <a:txBody>
                    <a:bodyPr/>
                    <a:lstStyle/>
                    <a:p>
                      <a:pPr algn="ctr" fontAlgn="ctr">
                        <a:buNone/>
                      </a:pPr>
                      <a:r>
                        <a:rPr lang="en-US" sz="1100" u="none" strike="noStrike">
                          <a:effectLst/>
                        </a:rPr>
                        <a:t>Partition (MB)</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Lambda/File Limit </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Avg Runtime (s)</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Memory (MB)</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Data Size (GB)</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Cost ($)</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Throughput (GB/s)</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Batch Size</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Total Execution Time (s)</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Performance Efficiency (GB/s)/$</a:t>
                      </a:r>
                      <a:endParaRPr lang="en-US"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893432575"/>
                  </a:ext>
                </a:extLst>
              </a:tr>
              <a:tr h="205489">
                <a:tc gridSpan="10">
                  <a:txBody>
                    <a:bodyPr/>
                    <a:lstStyle/>
                    <a:p>
                      <a:pPr algn="ctr" fontAlgn="ctr">
                        <a:buNone/>
                      </a:pPr>
                      <a:r>
                        <a:rPr lang="en-US" sz="1100" u="none" strike="noStrike" dirty="0">
                          <a:effectLst/>
                        </a:rPr>
                        <a:t>Different Batch Sizes @ 100 MB </a:t>
                      </a:r>
                      <a:r>
                        <a:rPr lang="en-US" sz="1100" u="none" strike="noStrike" dirty="0" err="1">
                          <a:effectLst/>
                        </a:rPr>
                        <a:t>Partion</a:t>
                      </a:r>
                      <a:r>
                        <a:rPr lang="en-US" sz="1100" u="none" strike="noStrike" dirty="0">
                          <a:effectLst/>
                        </a:rPr>
                        <a:t> &amp; 1 File Limit</a:t>
                      </a:r>
                      <a:endParaRPr lang="en-US" sz="1100" b="1" i="0" u="none" strike="noStrike" dirty="0">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01663718"/>
                  </a:ext>
                </a:extLst>
              </a:tr>
              <a:tr h="205489">
                <a:tc>
                  <a:txBody>
                    <a:bodyPr/>
                    <a:lstStyle/>
                    <a:p>
                      <a:pPr algn="ctr" fontAlgn="ctr">
                        <a:buNone/>
                      </a:pP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1</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225.48</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2738.23</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0.10</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0.0101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0.0004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32</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163.2</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0.04</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1127059"/>
                  </a:ext>
                </a:extLst>
              </a:tr>
              <a:tr h="205489">
                <a:tc>
                  <a:txBody>
                    <a:bodyPr/>
                    <a:lstStyle/>
                    <a:p>
                      <a:pPr algn="ctr" fontAlgn="ctr">
                        <a:buNone/>
                      </a:pP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22.51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1681.7</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0.10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0.0006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0.0043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64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65.9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7.04</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84083194"/>
                  </a:ext>
                </a:extLst>
              </a:tr>
              <a:tr h="205489">
                <a:tc>
                  <a:txBody>
                    <a:bodyPr/>
                    <a:lstStyle/>
                    <a:p>
                      <a:pPr algn="ctr" fontAlgn="ctr">
                        <a:buNone/>
                      </a:pP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25.76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2138.4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0.10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0.0009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0.0038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128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45.7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4.23</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066389689"/>
                  </a:ext>
                </a:extLst>
              </a:tr>
              <a:tr h="205489">
                <a:tc>
                  <a:txBody>
                    <a:bodyPr/>
                    <a:lstStyle/>
                    <a:p>
                      <a:pPr algn="ctr" fontAlgn="ctr">
                        <a:buNone/>
                      </a:pP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20.60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4361.4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0.10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0.0015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0.0047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256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29.3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3.24</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476330642"/>
                  </a:ext>
                </a:extLst>
              </a:tr>
              <a:tr h="205489">
                <a:tc>
                  <a:txBody>
                    <a:bodyPr/>
                    <a:lstStyle/>
                    <a:p>
                      <a:pPr algn="ctr" fontAlgn="ctr">
                        <a:buNone/>
                      </a:pP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21.34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4517.6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0.10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0.0016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0.0046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512</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37.5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2.92</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801953796"/>
                  </a:ext>
                </a:extLst>
              </a:tr>
            </a:tbl>
          </a:graphicData>
        </a:graphic>
      </p:graphicFrame>
      <p:pic>
        <p:nvPicPr>
          <p:cNvPr id="7" name="Picture 6">
            <a:extLst>
              <a:ext uri="{FF2B5EF4-FFF2-40B4-BE49-F238E27FC236}">
                <a16:creationId xmlns:a16="http://schemas.microsoft.com/office/drawing/2014/main" id="{2C8F0CBF-6441-A0F7-F0FB-7602412FF468}"/>
              </a:ext>
            </a:extLst>
          </p:cNvPr>
          <p:cNvPicPr>
            <a:picLocks noChangeAspect="1"/>
          </p:cNvPicPr>
          <p:nvPr/>
        </p:nvPicPr>
        <p:blipFill>
          <a:blip r:embed="rId2"/>
          <a:stretch>
            <a:fillRect/>
          </a:stretch>
        </p:blipFill>
        <p:spPr>
          <a:xfrm>
            <a:off x="950843" y="3654357"/>
            <a:ext cx="3064565" cy="1827280"/>
          </a:xfrm>
          <a:prstGeom prst="rect">
            <a:avLst/>
          </a:prstGeom>
        </p:spPr>
      </p:pic>
    </p:spTree>
    <p:extLst>
      <p:ext uri="{BB962C8B-B14F-4D97-AF65-F5344CB8AC3E}">
        <p14:creationId xmlns:p14="http://schemas.microsoft.com/office/powerpoint/2010/main" val="1154444532"/>
      </p:ext>
    </p:extLst>
  </p:cSld>
  <p:clrMapOvr>
    <a:masterClrMapping/>
  </p:clrMapOvr>
  <mc:AlternateContent xmlns:mc="http://schemas.openxmlformats.org/markup-compatibility/2006" xmlns:p14="http://schemas.microsoft.com/office/powerpoint/2010/main">
    <mc:Choice Requires="p14">
      <p:transition spd="slow" p14:dur="2000" advTm="74129"/>
    </mc:Choice>
    <mc:Fallback xmlns="">
      <p:transition spd="slow" advTm="7412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B45631-6142-2613-650D-D69CEDE7A51B}"/>
              </a:ext>
            </a:extLst>
          </p:cNvPr>
          <p:cNvSpPr>
            <a:spLocks noGrp="1"/>
          </p:cNvSpPr>
          <p:nvPr>
            <p:ph type="title"/>
          </p:nvPr>
        </p:nvSpPr>
        <p:spPr>
          <a:xfrm>
            <a:off x="838200" y="365125"/>
            <a:ext cx="10515600" cy="1860400"/>
          </a:xfrm>
        </p:spPr>
        <p:txBody>
          <a:bodyPr vert="horz" lIns="91440" tIns="45720" rIns="91440" bIns="45720" rtlCol="0" anchor="ctr">
            <a:normAutofit/>
          </a:bodyPr>
          <a:lstStyle/>
          <a:p>
            <a:r>
              <a:rPr lang="en-US" kern="1200" dirty="0">
                <a:solidFill>
                  <a:schemeClr val="tx1"/>
                </a:solidFill>
                <a:latin typeface="+mj-lt"/>
                <a:ea typeface="+mj-ea"/>
                <a:cs typeface="+mj-cs"/>
              </a:rPr>
              <a:t>Batch size experimentation (</a:t>
            </a:r>
            <a:r>
              <a:rPr lang="en-US" kern="1200" dirty="0" err="1">
                <a:solidFill>
                  <a:schemeClr val="tx1"/>
                </a:solidFill>
                <a:latin typeface="+mj-lt"/>
                <a:ea typeface="+mj-ea"/>
                <a:cs typeface="+mj-cs"/>
              </a:rPr>
              <a:t>cont</a:t>
            </a:r>
            <a:r>
              <a:rPr lang="en-US" kern="1200" dirty="0">
                <a:solidFill>
                  <a:schemeClr val="tx1"/>
                </a:solidFill>
                <a:latin typeface="+mj-lt"/>
                <a:ea typeface="+mj-ea"/>
                <a:cs typeface="+mj-cs"/>
              </a:rPr>
              <a:t>)</a:t>
            </a:r>
          </a:p>
        </p:txBody>
      </p:sp>
      <p:pic>
        <p:nvPicPr>
          <p:cNvPr id="5124" name="Picture 4" descr="A graph with a line going up&#10;&#10;AI-generated content may be incorrect.">
            <a:extLst>
              <a:ext uri="{FF2B5EF4-FFF2-40B4-BE49-F238E27FC236}">
                <a16:creationId xmlns:a16="http://schemas.microsoft.com/office/drawing/2014/main" id="{278A3007-0E8C-C513-2ACC-DDB3155017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86609" y="3354394"/>
            <a:ext cx="4708976" cy="2834164"/>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A graph with a line&#10;&#10;AI-generated content may be incorrect.">
            <a:extLst>
              <a:ext uri="{FF2B5EF4-FFF2-40B4-BE49-F238E27FC236}">
                <a16:creationId xmlns:a16="http://schemas.microsoft.com/office/drawing/2014/main" id="{286523E8-6D19-5024-57CE-AAA9E503CB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22741" y="3355904"/>
            <a:ext cx="4575051" cy="27498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AB7C4FA-A30A-AEA2-69DA-22B04BDCAD80}"/>
              </a:ext>
            </a:extLst>
          </p:cNvPr>
          <p:cNvSpPr txBox="1"/>
          <p:nvPr/>
        </p:nvSpPr>
        <p:spPr>
          <a:xfrm>
            <a:off x="922740" y="1968136"/>
            <a:ext cx="10149451" cy="1200329"/>
          </a:xfrm>
          <a:prstGeom prst="rect">
            <a:avLst/>
          </a:prstGeom>
          <a:noFill/>
        </p:spPr>
        <p:txBody>
          <a:bodyPr wrap="square">
            <a:spAutoFit/>
          </a:bodyPr>
          <a:lstStyle/>
          <a:p>
            <a:pPr marL="342900" indent="-342900">
              <a:buFont typeface="Arial" panose="020B0604020202020204" pitchFamily="34" charset="0"/>
              <a:buChar char="•"/>
            </a:pPr>
            <a:r>
              <a:rPr lang="en-US" sz="2400" dirty="0"/>
              <a:t>Even though 64 provided the best throughput to cost ratio, we sticked with 256 since the difference in cost was small compared to the difference in throughput</a:t>
            </a:r>
          </a:p>
        </p:txBody>
      </p:sp>
    </p:spTree>
    <p:extLst>
      <p:ext uri="{BB962C8B-B14F-4D97-AF65-F5344CB8AC3E}">
        <p14:creationId xmlns:p14="http://schemas.microsoft.com/office/powerpoint/2010/main" val="1668862703"/>
      </p:ext>
    </p:extLst>
  </p:cSld>
  <p:clrMapOvr>
    <a:masterClrMapping/>
  </p:clrMapOvr>
  <mc:AlternateContent xmlns:mc="http://schemas.openxmlformats.org/markup-compatibility/2006" xmlns:p14="http://schemas.microsoft.com/office/powerpoint/2010/main">
    <mc:Choice Requires="p14">
      <p:transition spd="slow" p14:dur="2000" advTm="36062"/>
    </mc:Choice>
    <mc:Fallback xmlns="">
      <p:transition spd="slow" advTm="3606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C217-A26E-4F1F-1D44-349BC0E15423}"/>
              </a:ext>
            </a:extLst>
          </p:cNvPr>
          <p:cNvSpPr>
            <a:spLocks noGrp="1"/>
          </p:cNvSpPr>
          <p:nvPr>
            <p:ph type="title"/>
          </p:nvPr>
        </p:nvSpPr>
        <p:spPr/>
        <p:txBody>
          <a:bodyPr/>
          <a:lstStyle/>
          <a:p>
            <a:r>
              <a:rPr lang="en-US" dirty="0"/>
              <a:t>Best Partition size</a:t>
            </a:r>
          </a:p>
        </p:txBody>
      </p:sp>
      <p:sp>
        <p:nvSpPr>
          <p:cNvPr id="3" name="Content Placeholder 2">
            <a:extLst>
              <a:ext uri="{FF2B5EF4-FFF2-40B4-BE49-F238E27FC236}">
                <a16:creationId xmlns:a16="http://schemas.microsoft.com/office/drawing/2014/main" id="{5C9F84AA-5DFC-69E0-5857-B9803D8E4514}"/>
              </a:ext>
            </a:extLst>
          </p:cNvPr>
          <p:cNvSpPr>
            <a:spLocks noGrp="1"/>
          </p:cNvSpPr>
          <p:nvPr>
            <p:ph idx="1"/>
          </p:nvPr>
        </p:nvSpPr>
        <p:spPr/>
        <p:txBody>
          <a:bodyPr>
            <a:normAutofit/>
          </a:bodyPr>
          <a:lstStyle/>
          <a:p>
            <a:r>
              <a:rPr lang="en-US" sz="2400" dirty="0"/>
              <a:t>For our pest partition experiments, we found that the 10 mb partitions size performed the best in terms of performance efficiency. This made us realize that as partition size increases, performance efficiency and throughput declines while cost increases.</a:t>
            </a:r>
          </a:p>
          <a:p>
            <a:r>
              <a:rPr lang="en-US" sz="2400" dirty="0"/>
              <a:t>This means lower partitions performed better</a:t>
            </a:r>
          </a:p>
        </p:txBody>
      </p:sp>
      <p:graphicFrame>
        <p:nvGraphicFramePr>
          <p:cNvPr id="4" name="Content Placeholder 9">
            <a:extLst>
              <a:ext uri="{FF2B5EF4-FFF2-40B4-BE49-F238E27FC236}">
                <a16:creationId xmlns:a16="http://schemas.microsoft.com/office/drawing/2014/main" id="{6775CF86-0427-B125-DA5D-D97ACF50F4C3}"/>
              </a:ext>
            </a:extLst>
          </p:cNvPr>
          <p:cNvGraphicFramePr>
            <a:graphicFrameLocks/>
          </p:cNvGraphicFramePr>
          <p:nvPr>
            <p:extLst>
              <p:ext uri="{D42A27DB-BD31-4B8C-83A1-F6EECF244321}">
                <p14:modId xmlns:p14="http://schemas.microsoft.com/office/powerpoint/2010/main" val="205557252"/>
              </p:ext>
            </p:extLst>
          </p:nvPr>
        </p:nvGraphicFramePr>
        <p:xfrm>
          <a:off x="5597912" y="4262693"/>
          <a:ext cx="6096000" cy="178308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2071238140"/>
                    </a:ext>
                  </a:extLst>
                </a:gridCol>
                <a:gridCol w="609600">
                  <a:extLst>
                    <a:ext uri="{9D8B030D-6E8A-4147-A177-3AD203B41FA5}">
                      <a16:colId xmlns:a16="http://schemas.microsoft.com/office/drawing/2014/main" val="2814444030"/>
                    </a:ext>
                  </a:extLst>
                </a:gridCol>
                <a:gridCol w="609600">
                  <a:extLst>
                    <a:ext uri="{9D8B030D-6E8A-4147-A177-3AD203B41FA5}">
                      <a16:colId xmlns:a16="http://schemas.microsoft.com/office/drawing/2014/main" val="3930092245"/>
                    </a:ext>
                  </a:extLst>
                </a:gridCol>
                <a:gridCol w="609600">
                  <a:extLst>
                    <a:ext uri="{9D8B030D-6E8A-4147-A177-3AD203B41FA5}">
                      <a16:colId xmlns:a16="http://schemas.microsoft.com/office/drawing/2014/main" val="3770290445"/>
                    </a:ext>
                  </a:extLst>
                </a:gridCol>
                <a:gridCol w="609600">
                  <a:extLst>
                    <a:ext uri="{9D8B030D-6E8A-4147-A177-3AD203B41FA5}">
                      <a16:colId xmlns:a16="http://schemas.microsoft.com/office/drawing/2014/main" val="2291642094"/>
                    </a:ext>
                  </a:extLst>
                </a:gridCol>
                <a:gridCol w="609600">
                  <a:extLst>
                    <a:ext uri="{9D8B030D-6E8A-4147-A177-3AD203B41FA5}">
                      <a16:colId xmlns:a16="http://schemas.microsoft.com/office/drawing/2014/main" val="949924266"/>
                    </a:ext>
                  </a:extLst>
                </a:gridCol>
                <a:gridCol w="609600">
                  <a:extLst>
                    <a:ext uri="{9D8B030D-6E8A-4147-A177-3AD203B41FA5}">
                      <a16:colId xmlns:a16="http://schemas.microsoft.com/office/drawing/2014/main" val="3204724657"/>
                    </a:ext>
                  </a:extLst>
                </a:gridCol>
                <a:gridCol w="609600">
                  <a:extLst>
                    <a:ext uri="{9D8B030D-6E8A-4147-A177-3AD203B41FA5}">
                      <a16:colId xmlns:a16="http://schemas.microsoft.com/office/drawing/2014/main" val="2096811946"/>
                    </a:ext>
                  </a:extLst>
                </a:gridCol>
                <a:gridCol w="609600">
                  <a:extLst>
                    <a:ext uri="{9D8B030D-6E8A-4147-A177-3AD203B41FA5}">
                      <a16:colId xmlns:a16="http://schemas.microsoft.com/office/drawing/2014/main" val="3647614043"/>
                    </a:ext>
                  </a:extLst>
                </a:gridCol>
                <a:gridCol w="609600">
                  <a:extLst>
                    <a:ext uri="{9D8B030D-6E8A-4147-A177-3AD203B41FA5}">
                      <a16:colId xmlns:a16="http://schemas.microsoft.com/office/drawing/2014/main" val="334415431"/>
                    </a:ext>
                  </a:extLst>
                </a:gridCol>
              </a:tblGrid>
              <a:tr h="0">
                <a:tc>
                  <a:txBody>
                    <a:bodyPr/>
                    <a:lstStyle/>
                    <a:p>
                      <a:pPr algn="ctr" fontAlgn="ctr">
                        <a:buNone/>
                      </a:pPr>
                      <a:r>
                        <a:rPr lang="en-US" sz="1100" u="none" strike="noStrike">
                          <a:effectLst/>
                        </a:rPr>
                        <a:t>Partition (MB)</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Lambda/File Limit </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Avg Runtime (s)</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Memory (MB)</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Data Size (GB)</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Cost ($)</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Throughput (GB/s)</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Batch Size</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Total Execution Time (s)</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Performance Efficiency (GB/s)/$</a:t>
                      </a:r>
                      <a:endParaRPr lang="en-US"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636490827"/>
                  </a:ext>
                </a:extLst>
              </a:tr>
              <a:tr h="190500">
                <a:tc gridSpan="10">
                  <a:txBody>
                    <a:bodyPr/>
                    <a:lstStyle/>
                    <a:p>
                      <a:pPr algn="ctr" fontAlgn="ctr">
                        <a:buNone/>
                      </a:pPr>
                      <a:r>
                        <a:rPr lang="en-US" sz="1100" u="none" strike="noStrike">
                          <a:effectLst/>
                        </a:rPr>
                        <a:t>Different Partitions @ 1 gb Data Size</a:t>
                      </a:r>
                      <a:endParaRPr lang="en-US" sz="1100" b="1" i="0" u="none" strike="noStrike">
                        <a:solidFill>
                          <a:srgbClr val="000000"/>
                        </a:solidFill>
                        <a:effectLst/>
                        <a:latin typeface="Calibri" panose="020F0502020204030204" pitchFamily="34" charset="0"/>
                      </a:endParaRPr>
                    </a:p>
                  </a:txBody>
                  <a:tcPr marL="7620" marR="7620" marT="762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96442407"/>
                  </a:ext>
                </a:extLst>
              </a:tr>
              <a:tr h="182880">
                <a:tc>
                  <a:txBody>
                    <a:bodyPr/>
                    <a:lstStyle/>
                    <a:p>
                      <a:pPr algn="ctr" fontAlgn="ctr">
                        <a:buNone/>
                      </a:pPr>
                      <a:r>
                        <a:rPr lang="en-US" sz="1100" u="none" strike="noStrike">
                          <a:effectLst/>
                        </a:rPr>
                        <a:t>10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105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3.33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1186.8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1.03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0.0068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0.3080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256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28.4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45.61</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634176265"/>
                  </a:ext>
                </a:extLst>
              </a:tr>
              <a:tr h="182880">
                <a:tc>
                  <a:txBody>
                    <a:bodyPr/>
                    <a:lstStyle/>
                    <a:p>
                      <a:pPr algn="ctr" fontAlgn="ctr">
                        <a:buNone/>
                      </a:pPr>
                      <a:r>
                        <a:rPr lang="en-US" sz="1100" u="none" strike="noStrike">
                          <a:effectLst/>
                        </a:rPr>
                        <a:t>25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42</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6.35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1720.11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1.03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0.0075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0.1615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256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25.8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21.62</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750995173"/>
                  </a:ext>
                </a:extLst>
              </a:tr>
              <a:tr h="182880">
                <a:tc>
                  <a:txBody>
                    <a:bodyPr/>
                    <a:lstStyle/>
                    <a:p>
                      <a:pPr algn="ctr" fontAlgn="ctr">
                        <a:buNone/>
                      </a:pPr>
                      <a:r>
                        <a:rPr lang="en-US" sz="1100" u="none" strike="noStrike">
                          <a:effectLst/>
                        </a:rPr>
                        <a:t>50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10.92</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2570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1.03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0.0096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0.0939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256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26.7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9.79</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961756660"/>
                  </a:ext>
                </a:extLst>
              </a:tr>
              <a:tr h="182880">
                <a:tc>
                  <a:txBody>
                    <a:bodyPr/>
                    <a:lstStyle/>
                    <a:p>
                      <a:pPr algn="ctr" fontAlgn="ctr">
                        <a:buNone/>
                      </a:pPr>
                      <a:r>
                        <a:rPr lang="en-US" sz="1100" u="none" strike="noStrike">
                          <a:effectLst/>
                        </a:rPr>
                        <a:t>75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17.05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3473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1.03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0.0135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0.0601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256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33.3</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4.46</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77580030"/>
                  </a:ext>
                </a:extLst>
              </a:tr>
              <a:tr h="182880">
                <a:tc>
                  <a:txBody>
                    <a:bodyPr/>
                    <a:lstStyle/>
                    <a:p>
                      <a:pPr algn="ctr" fontAlgn="ctr">
                        <a:buNone/>
                      </a:pPr>
                      <a:r>
                        <a:rPr lang="en-US" sz="1100" u="none" strike="noStrike">
                          <a:effectLst/>
                        </a:rPr>
                        <a:t>100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24.07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4314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1.07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0.0186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0.0446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256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39.7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2.40</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18831212"/>
                  </a:ext>
                </a:extLst>
              </a:tr>
            </a:tbl>
          </a:graphicData>
        </a:graphic>
      </p:graphicFrame>
      <p:pic>
        <p:nvPicPr>
          <p:cNvPr id="6" name="Picture 5">
            <a:extLst>
              <a:ext uri="{FF2B5EF4-FFF2-40B4-BE49-F238E27FC236}">
                <a16:creationId xmlns:a16="http://schemas.microsoft.com/office/drawing/2014/main" id="{3BCD8678-15A9-2B08-2C10-CE87346050D7}"/>
              </a:ext>
            </a:extLst>
          </p:cNvPr>
          <p:cNvPicPr>
            <a:picLocks noChangeAspect="1"/>
          </p:cNvPicPr>
          <p:nvPr/>
        </p:nvPicPr>
        <p:blipFill>
          <a:blip r:embed="rId3"/>
          <a:stretch>
            <a:fillRect/>
          </a:stretch>
        </p:blipFill>
        <p:spPr>
          <a:xfrm>
            <a:off x="1009431" y="4058740"/>
            <a:ext cx="4417250" cy="2190986"/>
          </a:xfrm>
          <a:prstGeom prst="rect">
            <a:avLst/>
          </a:prstGeom>
        </p:spPr>
      </p:pic>
    </p:spTree>
    <p:extLst>
      <p:ext uri="{BB962C8B-B14F-4D97-AF65-F5344CB8AC3E}">
        <p14:creationId xmlns:p14="http://schemas.microsoft.com/office/powerpoint/2010/main" val="1100656561"/>
      </p:ext>
    </p:extLst>
  </p:cSld>
  <p:clrMapOvr>
    <a:masterClrMapping/>
  </p:clrMapOvr>
  <mc:AlternateContent xmlns:mc="http://schemas.openxmlformats.org/markup-compatibility/2006" xmlns:p14="http://schemas.microsoft.com/office/powerpoint/2010/main">
    <mc:Choice Requires="p14">
      <p:transition spd="slow" p14:dur="2000" advTm="51518"/>
    </mc:Choice>
    <mc:Fallback xmlns="">
      <p:transition spd="slow" advTm="5151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190B-81C2-BAC1-3FCC-7422719E0DF4}"/>
              </a:ext>
            </a:extLst>
          </p:cNvPr>
          <p:cNvSpPr>
            <a:spLocks noGrp="1"/>
          </p:cNvSpPr>
          <p:nvPr>
            <p:ph type="title"/>
          </p:nvPr>
        </p:nvSpPr>
        <p:spPr/>
        <p:txBody>
          <a:bodyPr/>
          <a:lstStyle/>
          <a:p>
            <a:r>
              <a:rPr lang="en-US" dirty="0"/>
              <a:t>Lambda Performance of 8gb and 12.6gb</a:t>
            </a:r>
          </a:p>
        </p:txBody>
      </p:sp>
      <p:sp>
        <p:nvSpPr>
          <p:cNvPr id="3" name="Content Placeholder 2">
            <a:extLst>
              <a:ext uri="{FF2B5EF4-FFF2-40B4-BE49-F238E27FC236}">
                <a16:creationId xmlns:a16="http://schemas.microsoft.com/office/drawing/2014/main" id="{323253ED-B7F9-7BCB-DB8A-E5DDB4F5DD20}"/>
              </a:ext>
            </a:extLst>
          </p:cNvPr>
          <p:cNvSpPr>
            <a:spLocks noGrp="1"/>
          </p:cNvSpPr>
          <p:nvPr>
            <p:ph idx="1"/>
          </p:nvPr>
        </p:nvSpPr>
        <p:spPr/>
        <p:txBody>
          <a:bodyPr>
            <a:normAutofit/>
          </a:bodyPr>
          <a:lstStyle/>
          <a:p>
            <a:r>
              <a:rPr lang="en-US" sz="2400" dirty="0"/>
              <a:t>Usually in real world examples, there is huge amount of data sizes that need to be processed. So, we want to experiment with half the dataset and the full dataset using the best partition size and batch size discovered in our previous experiments.</a:t>
            </a:r>
          </a:p>
        </p:txBody>
      </p:sp>
      <p:graphicFrame>
        <p:nvGraphicFramePr>
          <p:cNvPr id="5" name="Table 4">
            <a:extLst>
              <a:ext uri="{FF2B5EF4-FFF2-40B4-BE49-F238E27FC236}">
                <a16:creationId xmlns:a16="http://schemas.microsoft.com/office/drawing/2014/main" id="{77CAA814-F9C9-D324-3768-DBD4440B9592}"/>
              </a:ext>
            </a:extLst>
          </p:cNvPr>
          <p:cNvGraphicFramePr>
            <a:graphicFrameLocks noGrp="1"/>
          </p:cNvGraphicFramePr>
          <p:nvPr>
            <p:extLst>
              <p:ext uri="{D42A27DB-BD31-4B8C-83A1-F6EECF244321}">
                <p14:modId xmlns:p14="http://schemas.microsoft.com/office/powerpoint/2010/main" val="2901021490"/>
              </p:ext>
            </p:extLst>
          </p:nvPr>
        </p:nvGraphicFramePr>
        <p:xfrm>
          <a:off x="1130852" y="3334544"/>
          <a:ext cx="10166626" cy="1333500"/>
        </p:xfrm>
        <a:graphic>
          <a:graphicData uri="http://schemas.openxmlformats.org/drawingml/2006/table">
            <a:tbl>
              <a:tblPr>
                <a:tableStyleId>{5C22544A-7EE6-4342-B048-85BDC9FD1C3A}</a:tableStyleId>
              </a:tblPr>
              <a:tblGrid>
                <a:gridCol w="1094166">
                  <a:extLst>
                    <a:ext uri="{9D8B030D-6E8A-4147-A177-3AD203B41FA5}">
                      <a16:colId xmlns:a16="http://schemas.microsoft.com/office/drawing/2014/main" val="2812908327"/>
                    </a:ext>
                  </a:extLst>
                </a:gridCol>
                <a:gridCol w="1094166">
                  <a:extLst>
                    <a:ext uri="{9D8B030D-6E8A-4147-A177-3AD203B41FA5}">
                      <a16:colId xmlns:a16="http://schemas.microsoft.com/office/drawing/2014/main" val="2500424142"/>
                    </a:ext>
                  </a:extLst>
                </a:gridCol>
                <a:gridCol w="1094166">
                  <a:extLst>
                    <a:ext uri="{9D8B030D-6E8A-4147-A177-3AD203B41FA5}">
                      <a16:colId xmlns:a16="http://schemas.microsoft.com/office/drawing/2014/main" val="597151509"/>
                    </a:ext>
                  </a:extLst>
                </a:gridCol>
                <a:gridCol w="1094166">
                  <a:extLst>
                    <a:ext uri="{9D8B030D-6E8A-4147-A177-3AD203B41FA5}">
                      <a16:colId xmlns:a16="http://schemas.microsoft.com/office/drawing/2014/main" val="2052998556"/>
                    </a:ext>
                  </a:extLst>
                </a:gridCol>
                <a:gridCol w="1094166">
                  <a:extLst>
                    <a:ext uri="{9D8B030D-6E8A-4147-A177-3AD203B41FA5}">
                      <a16:colId xmlns:a16="http://schemas.microsoft.com/office/drawing/2014/main" val="3043785732"/>
                    </a:ext>
                  </a:extLst>
                </a:gridCol>
                <a:gridCol w="1094166">
                  <a:extLst>
                    <a:ext uri="{9D8B030D-6E8A-4147-A177-3AD203B41FA5}">
                      <a16:colId xmlns:a16="http://schemas.microsoft.com/office/drawing/2014/main" val="1956337757"/>
                    </a:ext>
                  </a:extLst>
                </a:gridCol>
                <a:gridCol w="1094166">
                  <a:extLst>
                    <a:ext uri="{9D8B030D-6E8A-4147-A177-3AD203B41FA5}">
                      <a16:colId xmlns:a16="http://schemas.microsoft.com/office/drawing/2014/main" val="1911473506"/>
                    </a:ext>
                  </a:extLst>
                </a:gridCol>
                <a:gridCol w="1094166">
                  <a:extLst>
                    <a:ext uri="{9D8B030D-6E8A-4147-A177-3AD203B41FA5}">
                      <a16:colId xmlns:a16="http://schemas.microsoft.com/office/drawing/2014/main" val="273532559"/>
                    </a:ext>
                  </a:extLst>
                </a:gridCol>
                <a:gridCol w="1413298">
                  <a:extLst>
                    <a:ext uri="{9D8B030D-6E8A-4147-A177-3AD203B41FA5}">
                      <a16:colId xmlns:a16="http://schemas.microsoft.com/office/drawing/2014/main" val="2095844328"/>
                    </a:ext>
                  </a:extLst>
                </a:gridCol>
              </a:tblGrid>
              <a:tr h="922020">
                <a:tc>
                  <a:txBody>
                    <a:bodyPr/>
                    <a:lstStyle/>
                    <a:p>
                      <a:pPr algn="ctr" fontAlgn="ctr">
                        <a:buNone/>
                      </a:pPr>
                      <a:r>
                        <a:rPr lang="en-US" sz="1100" u="none" strike="noStrike" dirty="0">
                          <a:effectLst/>
                        </a:rPr>
                        <a:t>Partition (MB)</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Lambda/File Limit </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Avg Runtime (s)</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Memory (MB)</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Data Size (GB)</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Cost ($)</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Throughput (MB/s)</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Batch Size</a:t>
                      </a:r>
                      <a:endParaRPr lang="en-US" sz="1100" b="1"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Performance Efficiency (GB/s)/$</a:t>
                      </a:r>
                      <a:endParaRPr lang="en-US" sz="1100" b="1"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521720704"/>
                  </a:ext>
                </a:extLst>
              </a:tr>
              <a:tr h="205740">
                <a:tc>
                  <a:txBody>
                    <a:bodyPr/>
                    <a:lstStyle/>
                    <a:p>
                      <a:pPr algn="r" fontAlgn="ctr">
                        <a:buNone/>
                      </a:pPr>
                      <a:r>
                        <a:rPr lang="en-US" sz="1200" u="none" strike="noStrike">
                          <a:effectLst/>
                        </a:rPr>
                        <a:t>25</a:t>
                      </a:r>
                      <a:endParaRPr lang="en-US" sz="1200" b="0" i="0" u="none" strike="noStrike">
                        <a:solidFill>
                          <a:srgbClr val="000000"/>
                        </a:solidFill>
                        <a:effectLst/>
                        <a:latin typeface="Aptos" panose="020B0004020202020204" pitchFamily="34" charset="0"/>
                      </a:endParaRPr>
                    </a:p>
                  </a:txBody>
                  <a:tcPr marL="7620" marR="7620" marT="7620" marB="0" anchor="ctr"/>
                </a:tc>
                <a:tc>
                  <a:txBody>
                    <a:bodyPr/>
                    <a:lstStyle/>
                    <a:p>
                      <a:pPr algn="r" fontAlgn="ctr">
                        <a:buNone/>
                      </a:pPr>
                      <a:r>
                        <a:rPr lang="en-US" sz="1200" u="none" strike="noStrike">
                          <a:effectLst/>
                        </a:rPr>
                        <a:t>516</a:t>
                      </a:r>
                      <a:endParaRPr lang="en-US" sz="1200" b="0" i="0" u="none" strike="noStrike">
                        <a:solidFill>
                          <a:srgbClr val="000000"/>
                        </a:solidFill>
                        <a:effectLst/>
                        <a:latin typeface="Aptos" panose="020B0004020202020204" pitchFamily="34" charset="0"/>
                      </a:endParaRPr>
                    </a:p>
                  </a:txBody>
                  <a:tcPr marL="7620" marR="7620" marT="7620" marB="0" anchor="ctr"/>
                </a:tc>
                <a:tc>
                  <a:txBody>
                    <a:bodyPr/>
                    <a:lstStyle/>
                    <a:p>
                      <a:pPr algn="r" fontAlgn="ctr">
                        <a:buNone/>
                      </a:pPr>
                      <a:r>
                        <a:rPr lang="en-US" sz="1200" u="none" strike="noStrike">
                          <a:effectLst/>
                        </a:rPr>
                        <a:t>6.4031</a:t>
                      </a:r>
                      <a:endParaRPr lang="en-US" sz="1200" b="0" i="0" u="none" strike="noStrike">
                        <a:solidFill>
                          <a:srgbClr val="000000"/>
                        </a:solidFill>
                        <a:effectLst/>
                        <a:latin typeface="Aptos" panose="020B0004020202020204" pitchFamily="34" charset="0"/>
                      </a:endParaRPr>
                    </a:p>
                  </a:txBody>
                  <a:tcPr marL="7620" marR="7620" marT="7620" marB="0" anchor="ctr"/>
                </a:tc>
                <a:tc>
                  <a:txBody>
                    <a:bodyPr/>
                    <a:lstStyle/>
                    <a:p>
                      <a:pPr algn="r" fontAlgn="ctr">
                        <a:buNone/>
                      </a:pPr>
                      <a:r>
                        <a:rPr lang="en-US" sz="1200" u="none" strike="noStrike">
                          <a:effectLst/>
                        </a:rPr>
                        <a:t>1782.9</a:t>
                      </a:r>
                      <a:endParaRPr lang="en-US" sz="1200" b="0" i="0" u="none" strike="noStrike">
                        <a:solidFill>
                          <a:srgbClr val="000000"/>
                        </a:solidFill>
                        <a:effectLst/>
                        <a:latin typeface="Aptos" panose="020B0004020202020204" pitchFamily="34" charset="0"/>
                      </a:endParaRPr>
                    </a:p>
                  </a:txBody>
                  <a:tcPr marL="7620" marR="7620" marT="7620" marB="0" anchor="ctr"/>
                </a:tc>
                <a:tc>
                  <a:txBody>
                    <a:bodyPr/>
                    <a:lstStyle/>
                    <a:p>
                      <a:pPr algn="ctr" fontAlgn="ctr">
                        <a:buNone/>
                      </a:pPr>
                      <a:r>
                        <a:rPr lang="en-US" sz="1100" u="none" strike="noStrike">
                          <a:effectLst/>
                        </a:rPr>
                        <a:t>12.6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0.0959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1.9674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256</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0.04874454</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606247808"/>
                  </a:ext>
                </a:extLst>
              </a:tr>
              <a:tr h="205740">
                <a:tc>
                  <a:txBody>
                    <a:bodyPr/>
                    <a:lstStyle/>
                    <a:p>
                      <a:pPr algn="r" fontAlgn="ctr">
                        <a:buNone/>
                      </a:pPr>
                      <a:r>
                        <a:rPr lang="en-US" sz="1200" u="none" strike="noStrike">
                          <a:effectLst/>
                        </a:rPr>
                        <a:t>25</a:t>
                      </a:r>
                      <a:endParaRPr lang="en-US" sz="1200" b="0" i="0" u="none" strike="noStrike">
                        <a:solidFill>
                          <a:srgbClr val="000000"/>
                        </a:solidFill>
                        <a:effectLst/>
                        <a:latin typeface="Aptos" panose="020B0004020202020204" pitchFamily="34" charset="0"/>
                      </a:endParaRPr>
                    </a:p>
                  </a:txBody>
                  <a:tcPr marL="7620" marR="7620" marT="7620" marB="0" anchor="ctr"/>
                </a:tc>
                <a:tc>
                  <a:txBody>
                    <a:bodyPr/>
                    <a:lstStyle/>
                    <a:p>
                      <a:pPr algn="r" fontAlgn="ctr">
                        <a:buNone/>
                      </a:pPr>
                      <a:r>
                        <a:rPr lang="en-US" sz="1200" u="none" strike="noStrike" dirty="0">
                          <a:effectLst/>
                        </a:rPr>
                        <a:t>327</a:t>
                      </a:r>
                      <a:endParaRPr lang="en-US" sz="1200" b="0" i="0" u="none" strike="noStrike" dirty="0">
                        <a:solidFill>
                          <a:srgbClr val="000000"/>
                        </a:solidFill>
                        <a:effectLst/>
                        <a:latin typeface="Aptos" panose="020B0004020202020204" pitchFamily="34" charset="0"/>
                      </a:endParaRPr>
                    </a:p>
                  </a:txBody>
                  <a:tcPr marL="7620" marR="7620" marT="7620" marB="0" anchor="ctr"/>
                </a:tc>
                <a:tc>
                  <a:txBody>
                    <a:bodyPr/>
                    <a:lstStyle/>
                    <a:p>
                      <a:pPr algn="r" fontAlgn="ctr">
                        <a:buNone/>
                      </a:pPr>
                      <a:r>
                        <a:rPr lang="en-US" sz="1200" u="none" strike="noStrike">
                          <a:effectLst/>
                        </a:rPr>
                        <a:t>7.103</a:t>
                      </a:r>
                      <a:endParaRPr lang="en-US" sz="1200" b="0" i="0" u="none" strike="noStrike">
                        <a:solidFill>
                          <a:srgbClr val="000000"/>
                        </a:solidFill>
                        <a:effectLst/>
                        <a:latin typeface="Aptos" panose="020B0004020202020204" pitchFamily="34" charset="0"/>
                      </a:endParaRPr>
                    </a:p>
                  </a:txBody>
                  <a:tcPr marL="7620" marR="7620" marT="7620" marB="0" anchor="ctr"/>
                </a:tc>
                <a:tc>
                  <a:txBody>
                    <a:bodyPr/>
                    <a:lstStyle/>
                    <a:p>
                      <a:pPr algn="r" fontAlgn="ctr">
                        <a:buNone/>
                      </a:pPr>
                      <a:r>
                        <a:rPr lang="en-US" sz="1200" u="none" strike="noStrike">
                          <a:effectLst/>
                        </a:rPr>
                        <a:t>1787.4</a:t>
                      </a:r>
                      <a:endParaRPr lang="en-US" sz="1200" b="0" i="0" u="none" strike="noStrike">
                        <a:solidFill>
                          <a:srgbClr val="000000"/>
                        </a:solidFill>
                        <a:effectLst/>
                        <a:latin typeface="Aptos" panose="020B0004020202020204" pitchFamily="34" charset="0"/>
                      </a:endParaRPr>
                    </a:p>
                  </a:txBody>
                  <a:tcPr marL="7620" marR="7620" marT="7620" marB="0" anchor="ctr"/>
                </a:tc>
                <a:tc>
                  <a:txBody>
                    <a:bodyPr/>
                    <a:lstStyle/>
                    <a:p>
                      <a:pPr algn="ctr" fontAlgn="ctr">
                        <a:buNone/>
                      </a:pPr>
                      <a:r>
                        <a:rPr lang="en-US" sz="1100" u="none" strike="noStrike">
                          <a:effectLst/>
                        </a:rPr>
                        <a:t>7.98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0.0676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1.124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256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0.06014235</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797787684"/>
                  </a:ext>
                </a:extLst>
              </a:tr>
            </a:tbl>
          </a:graphicData>
        </a:graphic>
      </p:graphicFrame>
    </p:spTree>
    <p:extLst>
      <p:ext uri="{BB962C8B-B14F-4D97-AF65-F5344CB8AC3E}">
        <p14:creationId xmlns:p14="http://schemas.microsoft.com/office/powerpoint/2010/main" val="3837720174"/>
      </p:ext>
    </p:extLst>
  </p:cSld>
  <p:clrMapOvr>
    <a:masterClrMapping/>
  </p:clrMapOvr>
  <mc:AlternateContent xmlns:mc="http://schemas.openxmlformats.org/markup-compatibility/2006" xmlns:p14="http://schemas.microsoft.com/office/powerpoint/2010/main">
    <mc:Choice Requires="p14">
      <p:transition spd="slow" p14:dur="2000" advTm="36574"/>
    </mc:Choice>
    <mc:Fallback xmlns="">
      <p:transition spd="slow" advTm="3657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FB2EE-722B-EE45-AF6B-205C77102067}"/>
              </a:ext>
            </a:extLst>
          </p:cNvPr>
          <p:cNvSpPr>
            <a:spLocks noGrp="1"/>
          </p:cNvSpPr>
          <p:nvPr>
            <p:ph type="title"/>
          </p:nvPr>
        </p:nvSpPr>
        <p:spPr/>
        <p:txBody>
          <a:bodyPr/>
          <a:lstStyle/>
          <a:p>
            <a:r>
              <a:rPr lang="en-US" dirty="0"/>
              <a:t>Local vs Lambda vs </a:t>
            </a:r>
            <a:r>
              <a:rPr lang="en-US" dirty="0" err="1"/>
              <a:t>Revana</a:t>
            </a:r>
            <a:r>
              <a:rPr lang="en-US" dirty="0"/>
              <a:t> (GPU)</a:t>
            </a:r>
          </a:p>
        </p:txBody>
      </p:sp>
      <p:sp>
        <p:nvSpPr>
          <p:cNvPr id="3" name="Content Placeholder 2">
            <a:extLst>
              <a:ext uri="{FF2B5EF4-FFF2-40B4-BE49-F238E27FC236}">
                <a16:creationId xmlns:a16="http://schemas.microsoft.com/office/drawing/2014/main" id="{88234F97-0FDF-D47E-84FA-75DD47D3FE91}"/>
              </a:ext>
            </a:extLst>
          </p:cNvPr>
          <p:cNvSpPr>
            <a:spLocks noGrp="1"/>
          </p:cNvSpPr>
          <p:nvPr>
            <p:ph idx="1"/>
          </p:nvPr>
        </p:nvSpPr>
        <p:spPr/>
        <p:txBody>
          <a:bodyPr>
            <a:normAutofit/>
          </a:bodyPr>
          <a:lstStyle/>
          <a:p>
            <a:r>
              <a:rPr lang="en-US" sz="2400" dirty="0"/>
              <a:t>Given the advantages of using </a:t>
            </a:r>
            <a:r>
              <a:rPr lang="en-US" sz="2400" dirty="0" err="1"/>
              <a:t>aws</a:t>
            </a:r>
            <a:r>
              <a:rPr lang="en-US" sz="2400" dirty="0"/>
              <a:t> lambda, we compared the performance of three different environment to gauge effectiveness of saleable, parallel processing, </a:t>
            </a:r>
            <a:r>
              <a:rPr lang="en-US" sz="2400" dirty="0" err="1"/>
              <a:t>aws</a:t>
            </a:r>
            <a:r>
              <a:rPr lang="en-US" sz="2400" dirty="0"/>
              <a:t> lambda architecture.</a:t>
            </a:r>
          </a:p>
        </p:txBody>
      </p:sp>
      <p:graphicFrame>
        <p:nvGraphicFramePr>
          <p:cNvPr id="7" name="Table 6">
            <a:extLst>
              <a:ext uri="{FF2B5EF4-FFF2-40B4-BE49-F238E27FC236}">
                <a16:creationId xmlns:a16="http://schemas.microsoft.com/office/drawing/2014/main" id="{A09B26F4-7931-30E1-8335-CB5F657A2333}"/>
              </a:ext>
            </a:extLst>
          </p:cNvPr>
          <p:cNvGraphicFramePr>
            <a:graphicFrameLocks noGrp="1"/>
          </p:cNvGraphicFramePr>
          <p:nvPr>
            <p:extLst>
              <p:ext uri="{D42A27DB-BD31-4B8C-83A1-F6EECF244321}">
                <p14:modId xmlns:p14="http://schemas.microsoft.com/office/powerpoint/2010/main" val="4124728136"/>
              </p:ext>
            </p:extLst>
          </p:nvPr>
        </p:nvGraphicFramePr>
        <p:xfrm>
          <a:off x="1102808" y="3272883"/>
          <a:ext cx="9986383" cy="1291684"/>
        </p:xfrm>
        <a:graphic>
          <a:graphicData uri="http://schemas.openxmlformats.org/drawingml/2006/table">
            <a:tbl>
              <a:tblPr>
                <a:tableStyleId>{5C22544A-7EE6-4342-B048-85BDC9FD1C3A}</a:tableStyleId>
              </a:tblPr>
              <a:tblGrid>
                <a:gridCol w="1810864">
                  <a:extLst>
                    <a:ext uri="{9D8B030D-6E8A-4147-A177-3AD203B41FA5}">
                      <a16:colId xmlns:a16="http://schemas.microsoft.com/office/drawing/2014/main" val="3690654600"/>
                    </a:ext>
                  </a:extLst>
                </a:gridCol>
                <a:gridCol w="1411409">
                  <a:extLst>
                    <a:ext uri="{9D8B030D-6E8A-4147-A177-3AD203B41FA5}">
                      <a16:colId xmlns:a16="http://schemas.microsoft.com/office/drawing/2014/main" val="2373572713"/>
                    </a:ext>
                  </a:extLst>
                </a:gridCol>
                <a:gridCol w="1810864">
                  <a:extLst>
                    <a:ext uri="{9D8B030D-6E8A-4147-A177-3AD203B41FA5}">
                      <a16:colId xmlns:a16="http://schemas.microsoft.com/office/drawing/2014/main" val="895721245"/>
                    </a:ext>
                  </a:extLst>
                </a:gridCol>
                <a:gridCol w="1651082">
                  <a:extLst>
                    <a:ext uri="{9D8B030D-6E8A-4147-A177-3AD203B41FA5}">
                      <a16:colId xmlns:a16="http://schemas.microsoft.com/office/drawing/2014/main" val="3877327917"/>
                    </a:ext>
                  </a:extLst>
                </a:gridCol>
                <a:gridCol w="2023907">
                  <a:extLst>
                    <a:ext uri="{9D8B030D-6E8A-4147-A177-3AD203B41FA5}">
                      <a16:colId xmlns:a16="http://schemas.microsoft.com/office/drawing/2014/main" val="3989224358"/>
                    </a:ext>
                  </a:extLst>
                </a:gridCol>
                <a:gridCol w="1278257">
                  <a:extLst>
                    <a:ext uri="{9D8B030D-6E8A-4147-A177-3AD203B41FA5}">
                      <a16:colId xmlns:a16="http://schemas.microsoft.com/office/drawing/2014/main" val="2557799397"/>
                    </a:ext>
                  </a:extLst>
                </a:gridCol>
              </a:tblGrid>
              <a:tr h="302379">
                <a:tc>
                  <a:txBody>
                    <a:bodyPr/>
                    <a:lstStyle/>
                    <a:p>
                      <a:pPr algn="ctr" fontAlgn="ctr">
                        <a:buNone/>
                      </a:pPr>
                      <a:r>
                        <a:rPr lang="en-US" sz="1100" u="none" strike="noStrike">
                          <a:effectLst/>
                        </a:rPr>
                        <a:t>Device</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Data Size (GB)</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Total Time (s)</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Memory (MB)</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Throughput (GB/s)</a:t>
                      </a:r>
                      <a:endParaRPr lang="en-US" sz="1100" b="1"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Batch Size</a:t>
                      </a:r>
                      <a:endParaRPr lang="en-US" sz="1100" b="1"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171439899"/>
                  </a:ext>
                </a:extLst>
              </a:tr>
              <a:tr h="315526">
                <a:tc>
                  <a:txBody>
                    <a:bodyPr/>
                    <a:lstStyle/>
                    <a:p>
                      <a:pPr algn="l" fontAlgn="b">
                        <a:buNone/>
                      </a:pPr>
                      <a:r>
                        <a:rPr lang="en-US" sz="1100" u="none" strike="noStrike">
                          <a:effectLst/>
                        </a:rPr>
                        <a:t>AWS Lambda</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buNone/>
                      </a:pP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6.38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1724.74</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0.9419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256</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79708989"/>
                  </a:ext>
                </a:extLst>
              </a:tr>
              <a:tr h="345106">
                <a:tc>
                  <a:txBody>
                    <a:bodyPr/>
                    <a:lstStyle/>
                    <a:p>
                      <a:pPr algn="l" fontAlgn="b">
                        <a:buNone/>
                      </a:pPr>
                      <a:r>
                        <a:rPr lang="en-US" sz="1100" u="none" strike="noStrike">
                          <a:effectLst/>
                        </a:rPr>
                        <a:t>Laptop</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buNone/>
                      </a:pP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2273.19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4228769.87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0.0185</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256</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72223371"/>
                  </a:ext>
                </a:extLst>
              </a:tr>
              <a:tr h="328673">
                <a:tc>
                  <a:txBody>
                    <a:bodyPr/>
                    <a:lstStyle/>
                    <a:p>
                      <a:pPr algn="l" fontAlgn="b">
                        <a:buNone/>
                      </a:pPr>
                      <a:r>
                        <a:rPr lang="en-US" sz="1100" u="none" strike="noStrike">
                          <a:effectLst/>
                        </a:rPr>
                        <a:t>Rivanna (gpu)</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ctr">
                        <a:buNone/>
                      </a:pPr>
                      <a:r>
                        <a:rPr lang="en-US" sz="1100" u="none" strike="noStrike">
                          <a:effectLst/>
                        </a:rPr>
                        <a:t>6</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96.50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6182329.36</a:t>
                      </a:r>
                      <a:endParaRPr lang="en-US" sz="1100" b="0" i="0" u="none" strike="noStrike" dirty="0">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a:effectLst/>
                        </a:rPr>
                        <a:t>0.4067</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ctr" fontAlgn="ctr">
                        <a:buNone/>
                      </a:pPr>
                      <a:r>
                        <a:rPr lang="en-US" sz="1100" u="none" strike="noStrike" dirty="0">
                          <a:effectLst/>
                        </a:rPr>
                        <a:t>256</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532142226"/>
                  </a:ext>
                </a:extLst>
              </a:tr>
            </a:tbl>
          </a:graphicData>
        </a:graphic>
      </p:graphicFrame>
    </p:spTree>
    <p:extLst>
      <p:ext uri="{BB962C8B-B14F-4D97-AF65-F5344CB8AC3E}">
        <p14:creationId xmlns:p14="http://schemas.microsoft.com/office/powerpoint/2010/main" val="2344208092"/>
      </p:ext>
    </p:extLst>
  </p:cSld>
  <p:clrMapOvr>
    <a:masterClrMapping/>
  </p:clrMapOvr>
  <mc:AlternateContent xmlns:mc="http://schemas.openxmlformats.org/markup-compatibility/2006" xmlns:p14="http://schemas.microsoft.com/office/powerpoint/2010/main">
    <mc:Choice Requires="p14">
      <p:transition spd="slow" p14:dur="2000" advTm="34403"/>
    </mc:Choice>
    <mc:Fallback xmlns="">
      <p:transition spd="slow" advTm="34403"/>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165</TotalTime>
  <Words>925</Words>
  <Application>Microsoft Office PowerPoint</Application>
  <PresentationFormat>Widescreen</PresentationFormat>
  <Paragraphs>256</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AWS Architecture Performance for Redshift Prediction</vt:lpstr>
      <vt:lpstr>Introduction/Objective</vt:lpstr>
      <vt:lpstr>Data Preprocessing</vt:lpstr>
      <vt:lpstr>Pipeline steps</vt:lpstr>
      <vt:lpstr>Batch Size experimentation</vt:lpstr>
      <vt:lpstr>Batch size experimentation (cont)</vt:lpstr>
      <vt:lpstr>Best Partition size</vt:lpstr>
      <vt:lpstr>Lambda Performance of 8gb and 12.6gb</vt:lpstr>
      <vt:lpstr>Local vs Lambda vs Revana (GPU)</vt:lpstr>
      <vt:lpstr>Conclusion</vt:lpstr>
      <vt:lpstr>Significance and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Pratham Choksi</dc:creator>
  <cp:lastModifiedBy>Pratham Choksi</cp:lastModifiedBy>
  <cp:revision>8</cp:revision>
  <dcterms:created xsi:type="dcterms:W3CDTF">2025-08-05T22:25:11Z</dcterms:created>
  <dcterms:modified xsi:type="dcterms:W3CDTF">2025-08-06T01:44:49Z</dcterms:modified>
</cp:coreProperties>
</file>