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5"/>
    <p:sldMasterId id="214748373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DM Sans Medium"/>
      <p:regular r:id="rId21"/>
      <p:bold r:id="rId22"/>
      <p:italic r:id="rId23"/>
      <p:boldItalic r:id="rId24"/>
    </p:embeddedFont>
    <p:embeddedFont>
      <p:font typeface="Crimson Pro Medium"/>
      <p:regular r:id="rId25"/>
      <p:bold r:id="rId26"/>
      <p:italic r:id="rId27"/>
      <p:boldItalic r:id="rId28"/>
    </p:embeddedFont>
    <p:embeddedFont>
      <p:font typeface="Crimson Pr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  <p:embeddedFont>
      <p:font typeface="Space Grotesk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01CBB3-D8C9-45A9-937A-288D55CB7B96}">
  <a:tblStyle styleId="{A701CBB3-D8C9-45A9-937A-288D55CB7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42" Type="http://schemas.openxmlformats.org/officeDocument/2006/relationships/font" Target="fonts/SpaceGrotesk-bold.fntdata"/><Relationship Id="rId41" Type="http://schemas.openxmlformats.org/officeDocument/2006/relationships/font" Target="fonts/SpaceGrotes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rimsonPro-italic.fntdata"/><Relationship Id="rId30" Type="http://schemas.openxmlformats.org/officeDocument/2006/relationships/font" Target="fonts/CrimsonPro-bold.fntdata"/><Relationship Id="rId33" Type="http://schemas.openxmlformats.org/officeDocument/2006/relationships/font" Target="fonts/Merriweather-regular.fntdata"/><Relationship Id="rId32" Type="http://schemas.openxmlformats.org/officeDocument/2006/relationships/font" Target="fonts/CrimsonPro-boldItalic.fntdata"/><Relationship Id="rId35" Type="http://schemas.openxmlformats.org/officeDocument/2006/relationships/font" Target="fonts/Merriweather-italic.fntdata"/><Relationship Id="rId34" Type="http://schemas.openxmlformats.org/officeDocument/2006/relationships/font" Target="fonts/Merriweather-bold.fntdata"/><Relationship Id="rId37" Type="http://schemas.openxmlformats.org/officeDocument/2006/relationships/font" Target="fonts/DMSans-regular.fntdata"/><Relationship Id="rId36" Type="http://schemas.openxmlformats.org/officeDocument/2006/relationships/font" Target="fonts/Merriweather-boldItalic.fntdata"/><Relationship Id="rId39" Type="http://schemas.openxmlformats.org/officeDocument/2006/relationships/font" Target="fonts/DMSans-italic.fntdata"/><Relationship Id="rId38" Type="http://schemas.openxmlformats.org/officeDocument/2006/relationships/font" Target="fonts/DMSans-bold.fntdata"/><Relationship Id="rId20" Type="http://schemas.openxmlformats.org/officeDocument/2006/relationships/slide" Target="slides/slide13.xml"/><Relationship Id="rId22" Type="http://schemas.openxmlformats.org/officeDocument/2006/relationships/font" Target="fonts/DMSansMedium-bold.fntdata"/><Relationship Id="rId21" Type="http://schemas.openxmlformats.org/officeDocument/2006/relationships/font" Target="fonts/DMSansMedium-regular.fntdata"/><Relationship Id="rId24" Type="http://schemas.openxmlformats.org/officeDocument/2006/relationships/font" Target="fonts/DMSansMedium-boldItalic.fntdata"/><Relationship Id="rId23" Type="http://schemas.openxmlformats.org/officeDocument/2006/relationships/font" Target="fonts/DMSansMedium-italic.fntdata"/><Relationship Id="rId26" Type="http://schemas.openxmlformats.org/officeDocument/2006/relationships/font" Target="fonts/CrimsonProMedium-bold.fntdata"/><Relationship Id="rId25" Type="http://schemas.openxmlformats.org/officeDocument/2006/relationships/font" Target="fonts/CrimsonProMedium-regular.fntdata"/><Relationship Id="rId28" Type="http://schemas.openxmlformats.org/officeDocument/2006/relationships/font" Target="fonts/CrimsonProMedium-boldItalic.fntdata"/><Relationship Id="rId27" Type="http://schemas.openxmlformats.org/officeDocument/2006/relationships/font" Target="fonts/CrimsonProMedium-italic.fntdata"/><Relationship Id="rId29" Type="http://schemas.openxmlformats.org/officeDocument/2006/relationships/font" Target="fonts/CrimsonPro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41c9eea7cf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41c9eea7cf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51c5b7ac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351c5b7ac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41fb9f10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41fb9f1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51c5b7ac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51c5b7ac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529ba7c2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529ba7c2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41c9eea7cf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41c9eea7cf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41c9eea7cf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41c9eea7cf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41c9eea7cf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41c9eea7cf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41c9eea7cf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41c9eea7cf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41c9eea7cf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41c9eea7cf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41e0f8c1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41e0f8c1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41e0f8c1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41e0f8c1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41e0f8c1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41e0f8c1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11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3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22" name="Google Shape;122;p13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Google Shape;127;p13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129" name="Google Shape;129;p13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3"/>
            <p:cNvCxnSpPr>
              <a:endCxn id="127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13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3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3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5" name="Google Shape;145;p14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166" name="Google Shape;166;p18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18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18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9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9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0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0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243" name="Google Shape;243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" name="Google Shape;244;p2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245" name="Google Shape;245;p2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46" name="Google Shape;246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" name="Google Shape;247;p20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48" name="Google Shape;248;p20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3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1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1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4" name="Google Shape;254;p21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22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22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22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22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2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2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22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8" name="Google Shape;268;p22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22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22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23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0" name="Google Shape;280;p23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23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23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0" name="Google Shape;290;p23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3" name="Google Shape;293;p23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299" name="Google Shape;299;p2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01" name="Google Shape;301;p2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24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03" name="Google Shape;303;p24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4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2" name="Google Shape;312;p25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3" name="Google Shape;313;p25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4" name="Google Shape;314;p25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5" name="Google Shape;315;p25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6" name="Google Shape;316;p25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1" name="Google Shape;321;p25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3" name="Google Shape;323;p25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5" name="Google Shape;325;p25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27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27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Google Shape;333;p27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27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27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27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8" name="Google Shape;338;p27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9" name="Google Shape;339;p27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40" name="Google Shape;340;p27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1" name="Google Shape;341;p27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2" name="Google Shape;342;p27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27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27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28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0" name="Google Shape;350;p28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p28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" name="Google Shape;352;p28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3" name="Google Shape;353;p28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4" name="Google Shape;354;p28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28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28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1" name="Google Shape;361;p29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2" name="Google Shape;362;p29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3" name="Google Shape;363;p29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Google Shape;364;p29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5" name="Google Shape;365;p29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6" name="Google Shape;366;p29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7" name="Google Shape;367;p29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8" name="Google Shape;368;p29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9" name="Google Shape;369;p29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0" name="Google Shape;37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19" name="Google Shape;19;p4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0" name="Google Shape;20;p4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1" name="Google Shape;21;p4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376" name="Google Shape;376;p31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377" name="Google Shape;377;p3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1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9" name="Google Shape;379;p31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0" name="Google Shape;380;p31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1" name="Google Shape;381;p31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2" name="Google Shape;382;p31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3" name="Google Shape;383;p31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4" name="Google Shape;384;p31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5" name="Google Shape;385;p31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6" name="Google Shape;386;p31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7" name="Google Shape;387;p31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8" name="Google Shape;388;p31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9" name="Google Shape;389;p31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0" name="Google Shape;390;p31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2" name="Google Shape;392;p31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3" name="Google Shape;393;p31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4" name="Google Shape;39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Google Shape;396;p32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32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32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3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0" name="Google Shape;400;p32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1" name="Google Shape;401;p32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2" name="Google Shape;402;p32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3" name="Google Shape;403;p32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4" name="Google Shape;404;p32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5" name="Google Shape;405;p32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6" name="Google Shape;40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4" name="Google Shape;4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6" name="Google Shape;42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7" name="Google Shape;37;p5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38" name="Google Shape;38;p5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3" name="Google Shape;4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55" name="Google Shape;45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64" name="Google Shape;464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5" name="Google Shape;465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2" name="Google Shape;472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7" name="Google Shape;477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8" name="Google Shape;478;p4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0" name="Google Shape;480;p4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1" name="Google Shape;481;p4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2" name="Google Shape;482;p4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6" name="Google Shape;486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0" name="Google Shape;490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1" name="Google Shape;491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2" name="Google Shape;492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3" name="Google Shape;493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46" name="Google Shape;46;p6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Google Shape;47;p6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Google Shape;48;p6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96" name="Google Shape;49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0" name="Google Shape;500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3" name="Google Shape;50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5" name="Google Shape;505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6" name="Google Shape;506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9" name="Google Shape;509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2" name="Google Shape;512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4" name="Google Shape;51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6" name="Google Shape;516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7" name="Google Shape;517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8" name="Google Shape;518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1" name="Google Shape;531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0" name="Google Shape;540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1" name="Google Shape;54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4" name="Google Shape;54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47" name="Google Shape;54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48" name="Google Shape;54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51" name="Google Shape;551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2" name="Google Shape;552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3" name="Google Shape;55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56" name="Google Shape;55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9" name="Google Shape;559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0" name="Google Shape;56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3" name="Google Shape;56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7" name="Google Shape;567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8" name="Google Shape;568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9" name="Google Shape;56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572" name="Google Shape;57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5" name="Google Shape;575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6" name="Google Shape;5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81" name="Google Shape;58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6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3" name="Google Shape;583;p6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4" name="Google Shape;584;p6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5" name="Google Shape;585;p6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6" name="Google Shape;586;p6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7" name="Google Shape;587;p6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90" name="Google Shape;590;p6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91" name="Google Shape;591;p6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Google Shape;595;p7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6" name="Google Shape;596;p7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97" name="Google Shape;597;p7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98" name="Google Shape;598;p7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9" name="Google Shape;599;p7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2" name="Google Shape;602;p7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03" name="Google Shape;603;p7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04" name="Google Shape;604;p7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05" name="Google Shape;605;p7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6" name="Google Shape;606;p7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7" name="Google Shape;607;p7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8" name="Google Shape;608;p7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8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8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68" name="Google Shape;68;p8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8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7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12" name="Google Shape;612;p7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13" name="Google Shape;613;p7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14" name="Google Shape;614;p7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15" name="Google Shape;615;p7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6" name="Google Shape;616;p7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7" name="Google Shape;617;p7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8" name="Google Shape;618;p7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9" name="Google Shape;619;p7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22" name="Google Shape;62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7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6" name="Google Shape;626;p7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7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7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9" name="Google Shape;629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1" name="Google Shape;631;p7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2" name="Google Shape;632;p7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5" name="Google Shape;635;p7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7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7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8" name="Google Shape;638;p7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p7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0" name="Google Shape;64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1" name="Google Shape;64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42" name="Google Shape;642;p7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3" name="Google Shape;643;p7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4" name="Google Shape;644;p7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47" name="Google Shape;64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7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7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2" name="Google Shape;652;p7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Google Shape;653;p7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4" name="Google Shape;654;p7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p7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6" name="Google Shape;656;p7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57" name="Google Shape;657;p7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8" name="Google Shape;658;p7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Google Shape;659;p7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8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2" name="Google Shape;662;p78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3" name="Google Shape;663;p78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4" name="Google Shape;664;p78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65" name="Google Shape;665;p7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9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8" name="Google Shape;668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79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0" name="Google Shape;670;p79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1" name="Google Shape;671;p79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2" name="Google Shape;672;p79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3" name="Google Shape;673;p79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4" name="Google Shape;674;p79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80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78" name="Google Shape;678;p80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9" name="Google Shape;679;p80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81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83" name="Google Shape;683;p81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4" name="Google Shape;684;p8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9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p9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9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9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9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2" name="Google Shape;82;p9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Google Shape;83;p9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4" name="Google Shape;84;p9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2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87" name="Google Shape;687;p82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8" name="Google Shape;688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9" name="Google Shape;689;p82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90" name="Google Shape;690;p82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1" name="Google Shape;691;p82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3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4" name="Google Shape;694;p83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83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97" name="Google Shape;697;p83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8" name="Google Shape;698;p8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9" name="Google Shape;699;p83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4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2" name="Google Shape;702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3" name="Google Shape;703;p84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4" name="Google Shape;704;p84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05" name="Google Shape;705;p84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06" name="Google Shape;706;p84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85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0" name="Google Shape;710;p85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1" name="Google Shape;711;p85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2" name="Google Shape;712;p85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3" name="Google Shape;713;p85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4" name="Google Shape;714;p85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5" name="Google Shape;715;p85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6" name="Google Shape;716;p85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7" name="Google Shape;717;p85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8" name="Google Shape;718;p85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19" name="Google Shape;719;p85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0" name="Google Shape;720;p85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1" name="Google Shape;721;p85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2" name="Google Shape;722;p85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3" name="Google Shape;723;p85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4" name="Google Shape;724;p85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5" name="Google Shape;725;p85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6" name="Google Shape;726;p85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7" name="Google Shape;727;p85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8" name="Google Shape;728;p85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9" name="Google Shape;729;p85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30" name="Google Shape;730;p85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31" name="Google Shape;731;p85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32" name="Google Shape;732;p85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33" name="Google Shape;733;p85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34" name="Google Shape;734;p85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35" name="Google Shape;735;p85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36" name="Google Shape;736;p85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37" name="Google Shape;737;p85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0" name="Google Shape;740;p8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1" name="Google Shape;741;p86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0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0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0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{A701CBB3-D8C9-45A9-937A-288D55CB7B96}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0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36" name="Google Shape;536;p56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7" name="Google Shape;53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7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50"/>
              <a:t>AI for Redshift Inference</a:t>
            </a:r>
            <a:endParaRPr sz="5750"/>
          </a:p>
        </p:txBody>
      </p:sp>
      <p:sp>
        <p:nvSpPr>
          <p:cNvPr id="747" name="Google Shape;747;p87"/>
          <p:cNvSpPr txBox="1"/>
          <p:nvPr>
            <p:ph idx="2" type="subTitle"/>
          </p:nvPr>
        </p:nvSpPr>
        <p:spPr>
          <a:xfrm>
            <a:off x="197375" y="3281250"/>
            <a:ext cx="39867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Knisely, Darreion Bailey</a:t>
            </a:r>
            <a:endParaRPr/>
          </a:p>
        </p:txBody>
      </p:sp>
      <p:pic>
        <p:nvPicPr>
          <p:cNvPr descr="Blue and green wave pattern. " id="748" name="Google Shape;748;p87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6"/>
          <p:cNvSpPr txBox="1"/>
          <p:nvPr>
            <p:ph idx="12" type="sldNum"/>
          </p:nvPr>
        </p:nvSpPr>
        <p:spPr>
          <a:xfrm>
            <a:off x="8472458" y="4663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5" name="Google Shape;835;p9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36" name="Google Shape;836;p96"/>
          <p:cNvSpPr txBox="1"/>
          <p:nvPr/>
        </p:nvSpPr>
        <p:spPr>
          <a:xfrm>
            <a:off x="516437" y="8209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7" name="Google Shape;837;p96"/>
          <p:cNvSpPr txBox="1"/>
          <p:nvPr/>
        </p:nvSpPr>
        <p:spPr>
          <a:xfrm>
            <a:off x="516437" y="16605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8" name="Google Shape;838;p96"/>
          <p:cNvSpPr txBox="1"/>
          <p:nvPr/>
        </p:nvSpPr>
        <p:spPr>
          <a:xfrm>
            <a:off x="516437" y="24999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Benchmarking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9" name="Google Shape;839;p96"/>
          <p:cNvSpPr txBox="1"/>
          <p:nvPr/>
        </p:nvSpPr>
        <p:spPr>
          <a:xfrm>
            <a:off x="516437" y="33326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Next Steps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0" name="Google Shape;840;p96"/>
          <p:cNvSpPr txBox="1"/>
          <p:nvPr/>
        </p:nvSpPr>
        <p:spPr>
          <a:xfrm>
            <a:off x="196954" y="8209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1" name="Google Shape;841;p96"/>
          <p:cNvSpPr txBox="1"/>
          <p:nvPr/>
        </p:nvSpPr>
        <p:spPr>
          <a:xfrm>
            <a:off x="196954" y="16605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2" name="Google Shape;842;p96"/>
          <p:cNvSpPr txBox="1"/>
          <p:nvPr/>
        </p:nvSpPr>
        <p:spPr>
          <a:xfrm>
            <a:off x="196954" y="24999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3" name="Google Shape;843;p96"/>
          <p:cNvSpPr txBox="1"/>
          <p:nvPr/>
        </p:nvSpPr>
        <p:spPr>
          <a:xfrm>
            <a:off x="196954" y="33326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7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Benchmarking</a:t>
            </a:r>
            <a:endParaRPr/>
          </a:p>
        </p:txBody>
      </p:sp>
      <p:pic>
        <p:nvPicPr>
          <p:cNvPr id="849" name="Google Shape;84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425" y="2455675"/>
            <a:ext cx="4039200" cy="2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97"/>
          <p:cNvSpPr txBox="1"/>
          <p:nvPr>
            <p:ph idx="4294967295" type="title"/>
          </p:nvPr>
        </p:nvSpPr>
        <p:spPr>
          <a:xfrm>
            <a:off x="1418525" y="466925"/>
            <a:ext cx="45720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</a:t>
            </a:r>
            <a:endParaRPr/>
          </a:p>
        </p:txBody>
      </p:sp>
      <p:sp>
        <p:nvSpPr>
          <p:cNvPr id="851" name="Google Shape;851;p97"/>
          <p:cNvSpPr txBox="1"/>
          <p:nvPr>
            <p:ph idx="4294967295" type="subTitle"/>
          </p:nvPr>
        </p:nvSpPr>
        <p:spPr>
          <a:xfrm>
            <a:off x="197375" y="1222125"/>
            <a:ext cx="4374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31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en" sz="1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Measure cost and inference time on varying data partitions, sizes, and batch sizes.</a:t>
            </a:r>
            <a:endParaRPr sz="19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31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en" sz="19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Longer inference time increases compute costs but costs could also scale non-linearly due to parallel computing, autoscaling, and instance provisioning.</a:t>
            </a:r>
            <a:endParaRPr sz="19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7" name="Google Shape;857;p98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58" name="Google Shape;858;p98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9" name="Google Shape;859;p98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0" name="Google Shape;860;p98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Benchmarking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1" name="Google Shape;861;p98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Next Steps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2" name="Google Shape;862;p98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3" name="Google Shape;863;p98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4" name="Google Shape;864;p98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5" name="Google Shape;865;p98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9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71" name="Google Shape;871;p99"/>
          <p:cNvSpPr txBox="1"/>
          <p:nvPr/>
        </p:nvSpPr>
        <p:spPr>
          <a:xfrm>
            <a:off x="196950" y="1202450"/>
            <a:ext cx="87498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AutoNum type="arabicPeriod"/>
            </a:pPr>
            <a:r>
              <a:rPr lang="en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Finalize AWS Step Function Orchestration with Lambda + FMI Integration.</a:t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AutoNum type="arabicPeriod"/>
            </a:pPr>
            <a:r>
              <a:rPr lang="en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Optimize PyTorch inference runtime with batching &amp; partition tuning.</a:t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AutoNum type="arabicPeriod"/>
            </a:pPr>
            <a:r>
              <a:rPr lang="en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Conduct large-scale benchmarking across variable configurations.</a:t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2" name="Google Shape;872;p99"/>
          <p:cNvSpPr txBox="1"/>
          <p:nvPr/>
        </p:nvSpPr>
        <p:spPr>
          <a:xfrm>
            <a:off x="628700" y="542750"/>
            <a:ext cx="5804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Next Steps</a:t>
            </a:r>
            <a:endParaRPr b="1" sz="21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Google Shape;754;p88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5" name="Google Shape;755;p88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6" name="Google Shape;756;p88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7" name="Google Shape;757;p88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Benchmarking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8" name="Google Shape;758;p88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Next Steps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9" name="Google Shape;759;p88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0" name="Google Shape;760;p88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1" name="Google Shape;761;p88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2" name="Google Shape;762;p88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8" name="Google Shape;768;p89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9" name="Google Shape;769;p89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0" name="Google Shape;770;p89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1" name="Google Shape;771;p89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Benchmarking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2" name="Google Shape;772;p89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Next Steps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3" name="Google Shape;773;p89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4" name="Google Shape;774;p89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5" name="Google Shape;775;p89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6" name="Google Shape;776;p89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90"/>
          <p:cNvSpPr txBox="1"/>
          <p:nvPr>
            <p:ph idx="1" type="subTitle"/>
          </p:nvPr>
        </p:nvSpPr>
        <p:spPr>
          <a:xfrm>
            <a:off x="197375" y="1222125"/>
            <a:ext cx="82752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Detect anomalies in space images using parallel AI model inference on AWS.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Test varying partition sizes and batch sizes to see impact on training time and cost.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Data stored as a large Pytorch TensorDataset object and can be </a:t>
            </a:r>
            <a:r>
              <a:rPr lang="en" sz="1950"/>
              <a:t>uploaded</a:t>
            </a:r>
            <a:r>
              <a:rPr lang="en" sz="1950"/>
              <a:t> to an S3 bucket.</a:t>
            </a:r>
            <a:endParaRPr sz="19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50"/>
          </a:p>
        </p:txBody>
      </p:sp>
      <p:sp>
        <p:nvSpPr>
          <p:cNvPr id="783" name="Google Shape;783;p90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4" name="Google Shape;784;p90"/>
          <p:cNvSpPr txBox="1"/>
          <p:nvPr>
            <p:ph idx="4294967295" type="title"/>
          </p:nvPr>
        </p:nvSpPr>
        <p:spPr>
          <a:xfrm>
            <a:off x="0" y="477125"/>
            <a:ext cx="45720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85" name="Google Shape;78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389" y="3499175"/>
            <a:ext cx="2769162" cy="15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9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2" name="Google Shape;792;p91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3" name="Google Shape;793;p91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4" name="Google Shape;794;p91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Benchmarking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5" name="Google Shape;795;p91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Next Steps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6" name="Google Shape;796;p91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7" name="Google Shape;797;p91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8" name="Google Shape;798;p91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9" name="Google Shape;799;p91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92"/>
          <p:cNvSpPr txBox="1"/>
          <p:nvPr>
            <p:ph idx="1" type="subTitle"/>
          </p:nvPr>
        </p:nvSpPr>
        <p:spPr>
          <a:xfrm>
            <a:off x="196950" y="1346075"/>
            <a:ext cx="3793500" cy="4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Manages interaction of FaaS Message Interface (FMI) lambda functions.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Number of lambda functions impacts time and cost.</a:t>
            </a:r>
            <a:endParaRPr sz="1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92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07" name="Google Shape;807;p92"/>
          <p:cNvSpPr txBox="1"/>
          <p:nvPr/>
        </p:nvSpPr>
        <p:spPr>
          <a:xfrm>
            <a:off x="905275" y="405825"/>
            <a:ext cx="673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AWS Step Function</a:t>
            </a:r>
            <a:endParaRPr sz="34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08" name="Google Shape;808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019" y="1346075"/>
            <a:ext cx="3401801" cy="26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3"/>
          <p:cNvSpPr txBox="1"/>
          <p:nvPr>
            <p:ph idx="1" type="subTitle"/>
          </p:nvPr>
        </p:nvSpPr>
        <p:spPr>
          <a:xfrm>
            <a:off x="823325" y="4962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Rendezvous</a:t>
            </a:r>
            <a:r>
              <a:rPr lang="en"/>
              <a:t> Server</a:t>
            </a:r>
            <a:endParaRPr/>
          </a:p>
        </p:txBody>
      </p:sp>
      <p:sp>
        <p:nvSpPr>
          <p:cNvPr id="814" name="Google Shape;814;p93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15" name="Google Shape;815;p93"/>
          <p:cNvSpPr txBox="1"/>
          <p:nvPr>
            <p:ph idx="1" type="subTitle"/>
          </p:nvPr>
        </p:nvSpPr>
        <p:spPr>
          <a:xfrm>
            <a:off x="115775" y="1088750"/>
            <a:ext cx="8608500" cy="24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Help distributed worker nodes (e.g., GPUs) find each other and form a communication group before training starts.</a:t>
            </a:r>
            <a:endParaRPr sz="1950"/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Enables distributed ML training.</a:t>
            </a:r>
            <a:br>
              <a:rPr lang="en" sz="1950"/>
            </a:br>
            <a:endParaRPr sz="195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4"/>
          <p:cNvSpPr txBox="1"/>
          <p:nvPr>
            <p:ph idx="1" type="subTitle"/>
          </p:nvPr>
        </p:nvSpPr>
        <p:spPr>
          <a:xfrm>
            <a:off x="1119650" y="40582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Astronomy Inference</a:t>
            </a:r>
            <a:endParaRPr/>
          </a:p>
        </p:txBody>
      </p:sp>
      <p:sp>
        <p:nvSpPr>
          <p:cNvPr id="821" name="Google Shape;821;p94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22" name="Google Shape;822;p94"/>
          <p:cNvSpPr txBox="1"/>
          <p:nvPr/>
        </p:nvSpPr>
        <p:spPr>
          <a:xfrm>
            <a:off x="482100" y="998325"/>
            <a:ext cx="68274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Merriweather"/>
              <a:buChar char="●"/>
            </a:pPr>
            <a:r>
              <a:rPr lang="en" sz="19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Uses fine-tuned PyTorch neural network (~15M parameters, 25MB).</a:t>
            </a:r>
            <a:endParaRPr sz="19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Merriweather"/>
              <a:buChar char="●"/>
            </a:pPr>
            <a:r>
              <a:rPr lang="en" sz="19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Predicts redshift values from preprocessed astronomical data.</a:t>
            </a:r>
            <a:endParaRPr sz="19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Merriweather"/>
              <a:buChar char="●"/>
            </a:pPr>
            <a:r>
              <a:rPr lang="en" sz="19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Accepts inputs as Pytorch TensorDataset stored in S3.</a:t>
            </a:r>
            <a:endParaRPr sz="19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Merriweather"/>
              <a:buChar char="●"/>
            </a:pPr>
            <a:r>
              <a:rPr lang="en" sz="19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Supports batching for efficient GPU or CPU usage across Lambda.</a:t>
            </a:r>
            <a:endParaRPr sz="195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5"/>
          <p:cNvSpPr txBox="1"/>
          <p:nvPr>
            <p:ph idx="1" type="subTitle"/>
          </p:nvPr>
        </p:nvSpPr>
        <p:spPr>
          <a:xfrm>
            <a:off x="975300" y="48360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Cosmic AI with Lambda FMI</a:t>
            </a:r>
            <a:endParaRPr/>
          </a:p>
        </p:txBody>
      </p:sp>
      <p:sp>
        <p:nvSpPr>
          <p:cNvPr id="828" name="Google Shape;828;p95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29" name="Google Shape;829;p95"/>
          <p:cNvSpPr txBox="1"/>
          <p:nvPr/>
        </p:nvSpPr>
        <p:spPr>
          <a:xfrm>
            <a:off x="820525" y="1116825"/>
            <a:ext cx="69561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Merriweather"/>
              <a:buChar char="●"/>
            </a:pPr>
            <a:r>
              <a:rPr lang="en" sz="19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End-to-end AI workflow combining PyTorch inference, FMI, and AWS.</a:t>
            </a:r>
            <a:endParaRPr sz="19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Merriweather"/>
              <a:buChar char="●"/>
            </a:pPr>
            <a:r>
              <a:rPr lang="en" sz="19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Input data chunked and dispatched to Lambdas via FMI coordination.</a:t>
            </a:r>
            <a:endParaRPr sz="19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Merriweather"/>
              <a:buChar char="●"/>
            </a:pPr>
            <a:r>
              <a:rPr lang="en" sz="19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Each Lambda runs a portion of the model on a data shard.</a:t>
            </a:r>
            <a:endParaRPr sz="19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Merriweather"/>
              <a:buChar char="●"/>
            </a:pPr>
            <a:r>
              <a:rPr lang="en" sz="195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Output predictions are aggregated for final redshift estimation.</a:t>
            </a:r>
            <a:endParaRPr sz="195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