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DM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M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MSans-italic.fntdata"/><Relationship Id="rId14" Type="http://schemas.openxmlformats.org/officeDocument/2006/relationships/font" Target="fonts/DMSans-bold.fntdata"/><Relationship Id="rId16" Type="http://schemas.openxmlformats.org/officeDocument/2006/relationships/font" Target="fonts/DM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40ad314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540ad3148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45c4ee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1545c4eeb2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40ad31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1540ad316f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200649" y="3089021"/>
            <a:ext cx="4771225" cy="523838"/>
          </a:xfrm>
          <a:custGeom>
            <a:rect b="b" l="l" r="r" t="t"/>
            <a:pathLst>
              <a:path extrusionOk="0" h="6984508" w="63616340">
                <a:moveTo>
                  <a:pt x="0" y="0"/>
                </a:moveTo>
                <a:lnTo>
                  <a:pt x="0" y="6984508"/>
                </a:lnTo>
                <a:lnTo>
                  <a:pt x="63616340" y="6984508"/>
                </a:lnTo>
                <a:lnTo>
                  <a:pt x="63616340" y="0"/>
                </a:lnTo>
                <a:lnTo>
                  <a:pt x="0" y="0"/>
                </a:lnTo>
                <a:close/>
                <a:moveTo>
                  <a:pt x="63555383" y="6923548"/>
                </a:moveTo>
                <a:lnTo>
                  <a:pt x="59690" y="6923548"/>
                </a:lnTo>
                <a:lnTo>
                  <a:pt x="59690" y="59690"/>
                </a:lnTo>
                <a:lnTo>
                  <a:pt x="63555383" y="59690"/>
                </a:lnTo>
                <a:lnTo>
                  <a:pt x="63555383" y="69235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22120">
              <a:alpha val="6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719350" y="3228088"/>
            <a:ext cx="3705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1pPr>
            <a:lvl2pPr indent="-32385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2pPr>
            <a:lvl3pPr indent="-32385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3pPr>
            <a:lvl4pPr indent="-32385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4pPr>
            <a:lvl5pPr indent="-32385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5pPr>
            <a:lvl6pPr indent="-32385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6pPr>
            <a:lvl7pPr indent="-32385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7pPr>
            <a:lvl8pPr indent="-32385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8pPr>
            <a:lvl9pPr indent="-32385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471050" y="1743725"/>
            <a:ext cx="6201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DM Sans"/>
              <a:buNone/>
              <a:defRPr b="0" i="0" sz="32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●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○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■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●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○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■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●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○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1700"/>
              <a:buFont typeface="DM Sans"/>
              <a:buChar char="■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yry2jy@virginia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3">
            <a:alphaModFix amt="60000"/>
          </a:blip>
          <a:srcRect b="29498" l="0" r="0" t="28312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5"/>
          <p:cNvGrpSpPr/>
          <p:nvPr/>
        </p:nvGrpSpPr>
        <p:grpSpPr>
          <a:xfrm>
            <a:off x="1235950" y="767425"/>
            <a:ext cx="6777993" cy="3940171"/>
            <a:chOff x="146709" y="-611992"/>
            <a:chExt cx="18074649" cy="10507120"/>
          </a:xfrm>
        </p:grpSpPr>
        <p:sp>
          <p:nvSpPr>
            <p:cNvPr id="29" name="Google Shape;29;p5"/>
            <p:cNvSpPr/>
            <p:nvPr/>
          </p:nvSpPr>
          <p:spPr>
            <a:xfrm>
              <a:off x="146709" y="-611992"/>
              <a:ext cx="18074649" cy="10507120"/>
            </a:xfrm>
            <a:custGeom>
              <a:rect b="b" l="l" r="r" t="t"/>
              <a:pathLst>
                <a:path extrusionOk="0" h="23479598" w="50558458">
                  <a:moveTo>
                    <a:pt x="0" y="0"/>
                  </a:moveTo>
                  <a:lnTo>
                    <a:pt x="0" y="23479598"/>
                  </a:lnTo>
                  <a:lnTo>
                    <a:pt x="50558458" y="23479598"/>
                  </a:lnTo>
                  <a:lnTo>
                    <a:pt x="50558458" y="0"/>
                  </a:lnTo>
                  <a:lnTo>
                    <a:pt x="0" y="0"/>
                  </a:lnTo>
                  <a:close/>
                  <a:moveTo>
                    <a:pt x="50497498" y="23418639"/>
                  </a:moveTo>
                  <a:lnTo>
                    <a:pt x="59690" y="23418639"/>
                  </a:lnTo>
                  <a:lnTo>
                    <a:pt x="59690" y="59690"/>
                  </a:lnTo>
                  <a:lnTo>
                    <a:pt x="50497498" y="59690"/>
                  </a:lnTo>
                  <a:lnTo>
                    <a:pt x="50497498" y="234186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0" name="Google Shape;30;p5"/>
            <p:cNvSpPr txBox="1"/>
            <p:nvPr/>
          </p:nvSpPr>
          <p:spPr>
            <a:xfrm>
              <a:off x="1243112" y="234741"/>
              <a:ext cx="15892800" cy="88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b="1" lang="en" sz="55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ML Sy</a:t>
              </a:r>
              <a:r>
                <a:rPr b="1" lang="en" sz="55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s</a:t>
              </a:r>
              <a:r>
                <a:rPr b="1" lang="en" sz="55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 for Fairness Proposal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Jade Preston &amp; Navya Annapareddy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PhD Degree Program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School of Data Science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University of Virginia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1" i="0" sz="1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761733" y="909662"/>
            <a:ext cx="3724538" cy="1030848"/>
            <a:chOff x="0" y="-9525"/>
            <a:chExt cx="9932100" cy="2748928"/>
          </a:xfrm>
        </p:grpSpPr>
        <p:sp>
          <p:nvSpPr>
            <p:cNvPr id="36" name="Google Shape;36;p6"/>
            <p:cNvSpPr txBox="1"/>
            <p:nvPr/>
          </p:nvSpPr>
          <p:spPr>
            <a:xfrm>
              <a:off x="0" y="-9525"/>
              <a:ext cx="9932100" cy="1969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" sz="4000" u="none" cap="none" strike="noStrike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Agenda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 txBox="1"/>
            <p:nvPr/>
          </p:nvSpPr>
          <p:spPr>
            <a:xfrm>
              <a:off x="0" y="2031518"/>
              <a:ext cx="9932100" cy="707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25200" r="25200" t="0"/>
          <a:stretch/>
        </p:blipFill>
        <p:spPr>
          <a:xfrm>
            <a:off x="5318740" y="0"/>
            <a:ext cx="382525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6"/>
          <p:cNvGrpSpPr/>
          <p:nvPr/>
        </p:nvGrpSpPr>
        <p:grpSpPr>
          <a:xfrm>
            <a:off x="1628880" y="2187220"/>
            <a:ext cx="2781756" cy="430887"/>
            <a:chOff x="610" y="-66675"/>
            <a:chExt cx="7418015" cy="1149032"/>
          </a:xfrm>
        </p:grpSpPr>
        <p:sp>
          <p:nvSpPr>
            <p:cNvPr id="40" name="Google Shape;40;p6"/>
            <p:cNvSpPr/>
            <p:nvPr/>
          </p:nvSpPr>
          <p:spPr>
            <a:xfrm>
              <a:off x="610" y="168059"/>
              <a:ext cx="268671" cy="2698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 txBox="1"/>
            <p:nvPr/>
          </p:nvSpPr>
          <p:spPr>
            <a:xfrm>
              <a:off x="653626" y="-66675"/>
              <a:ext cx="6764999" cy="1149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Jade’s Introduction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6"/>
          <p:cNvGrpSpPr/>
          <p:nvPr/>
        </p:nvGrpSpPr>
        <p:grpSpPr>
          <a:xfrm>
            <a:off x="1628880" y="2859336"/>
            <a:ext cx="2781756" cy="430887"/>
            <a:chOff x="610" y="-66675"/>
            <a:chExt cx="7418015" cy="1149034"/>
          </a:xfrm>
        </p:grpSpPr>
        <p:sp>
          <p:nvSpPr>
            <p:cNvPr id="43" name="Google Shape;43;p6"/>
            <p:cNvSpPr/>
            <p:nvPr/>
          </p:nvSpPr>
          <p:spPr>
            <a:xfrm>
              <a:off x="610" y="168059"/>
              <a:ext cx="268671" cy="2698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 txBox="1"/>
            <p:nvPr/>
          </p:nvSpPr>
          <p:spPr>
            <a:xfrm>
              <a:off x="653626" y="-66675"/>
              <a:ext cx="6764999" cy="1149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Navya’s Introduction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6"/>
          <p:cNvGrpSpPr/>
          <p:nvPr/>
        </p:nvGrpSpPr>
        <p:grpSpPr>
          <a:xfrm>
            <a:off x="1628880" y="3531452"/>
            <a:ext cx="2781756" cy="430887"/>
            <a:chOff x="610" y="-66675"/>
            <a:chExt cx="7418015" cy="1149032"/>
          </a:xfrm>
        </p:grpSpPr>
        <p:sp>
          <p:nvSpPr>
            <p:cNvPr id="46" name="Google Shape;46;p6"/>
            <p:cNvSpPr/>
            <p:nvPr/>
          </p:nvSpPr>
          <p:spPr>
            <a:xfrm>
              <a:off x="610" y="168059"/>
              <a:ext cx="268671" cy="2698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 txBox="1"/>
            <p:nvPr/>
          </p:nvSpPr>
          <p:spPr>
            <a:xfrm>
              <a:off x="653626" y="-66675"/>
              <a:ext cx="6764999" cy="1149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Proposal Topic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9058383" y="0"/>
            <a:ext cx="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525882" y="1372219"/>
            <a:ext cx="36150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Education</a:t>
            </a:r>
            <a:r>
              <a:rPr b="0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B.S. Mathematics</a:t>
            </a:r>
            <a:r>
              <a:rPr b="0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Mary Baldwin University;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M.S. Operations Research</a:t>
            </a:r>
            <a:r>
              <a:rPr b="0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Air Institute of Technology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Previous Research</a:t>
            </a:r>
            <a:r>
              <a:rPr b="0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: JDAL paper- </a:t>
            </a:r>
            <a:r>
              <a:rPr b="1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Developing a resilient and efficient supply network in Africa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Topic Area Knowledge</a:t>
            </a:r>
            <a:r>
              <a:rPr b="0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(1) </a:t>
            </a:r>
            <a:r>
              <a:rPr b="0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Weapons of Math Destruction; </a:t>
            </a:r>
            <a:r>
              <a:rPr b="1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(2) </a:t>
            </a:r>
            <a:r>
              <a:rPr b="0" i="0" lang="en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Improving Fairness in Machine Learning Systems</a:t>
            </a:r>
            <a:endParaRPr b="0" i="0" sz="7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174" y="1208299"/>
            <a:ext cx="4432076" cy="27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435800" y="598250"/>
            <a:ext cx="691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rPr>
              <a:t>Research Experience</a:t>
            </a:r>
            <a:endParaRPr b="0" i="0" sz="7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9058383" y="0"/>
            <a:ext cx="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8"/>
          <p:cNvGrpSpPr/>
          <p:nvPr/>
        </p:nvGrpSpPr>
        <p:grpSpPr>
          <a:xfrm>
            <a:off x="435800" y="598250"/>
            <a:ext cx="6915491" cy="3925555"/>
            <a:chOff x="0" y="-9525"/>
            <a:chExt cx="16473300" cy="10468147"/>
          </a:xfrm>
        </p:grpSpPr>
        <p:sp>
          <p:nvSpPr>
            <p:cNvPr id="62" name="Google Shape;62;p8"/>
            <p:cNvSpPr txBox="1"/>
            <p:nvPr/>
          </p:nvSpPr>
          <p:spPr>
            <a:xfrm>
              <a:off x="0" y="-9525"/>
              <a:ext cx="164733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Research Experience</a:t>
              </a:r>
              <a:endParaRPr b="0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 txBox="1"/>
            <p:nvPr/>
          </p:nvSpPr>
          <p:spPr>
            <a:xfrm>
              <a:off x="215978" y="2054422"/>
              <a:ext cx="9404700" cy="84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sng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Education</a:t>
              </a:r>
              <a:r>
                <a:rPr b="0" i="0" lang="en" sz="1500" u="none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: </a:t>
              </a:r>
              <a:r>
                <a:rPr b="1" i="0" lang="en" sz="1500" u="none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B.S. </a:t>
              </a:r>
              <a:r>
                <a:rPr b="1" lang="en" sz="15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Systems Engineering</a:t>
              </a:r>
              <a:r>
                <a:rPr b="0" i="0" lang="en" sz="1500" u="none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, </a:t>
              </a:r>
              <a:r>
                <a:rPr lang="en" sz="15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University of Virginia, </a:t>
              </a:r>
              <a:r>
                <a:rPr b="1" i="0" lang="en" sz="1500" u="none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M.S. </a:t>
              </a:r>
              <a:r>
                <a:rPr b="1" lang="en" sz="15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Data Science</a:t>
              </a:r>
              <a:r>
                <a:rPr b="0" i="0" lang="en" sz="1500" u="none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, </a:t>
              </a:r>
              <a:r>
                <a:rPr lang="en" sz="15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University of Virginia</a:t>
              </a:r>
              <a:endParaRPr sz="1500"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" sz="1500" u="sng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Current Research</a:t>
              </a:r>
              <a:r>
                <a:rPr lang="en" sz="15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: Pose Estimation, Federated Learning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sng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Previous Research</a:t>
              </a:r>
              <a:r>
                <a:rPr b="0" i="0" lang="en" sz="1500" u="none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: </a:t>
              </a:r>
              <a:r>
                <a:rPr lang="en" sz="15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OCR on Medical Records, Global Household Disease Modeling</a:t>
              </a:r>
              <a:endParaRPr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sng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Topic Area Knowledge</a:t>
              </a:r>
              <a:r>
                <a:rPr b="0" i="0" lang="en" sz="1500" u="none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: </a:t>
              </a:r>
              <a:r>
                <a:rPr b="1" i="0" lang="en" sz="1500" u="none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(1) </a:t>
              </a:r>
              <a:r>
                <a:rPr lang="en" sz="15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Pose Estimation</a:t>
              </a:r>
              <a:r>
                <a:rPr i="0" lang="en" sz="1500" u="none" cap="none" strike="noStrike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b="1" lang="en" sz="15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(2) </a:t>
              </a:r>
              <a:r>
                <a:rPr lang="en" sz="15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Medical Imaging </a:t>
              </a:r>
              <a:endParaRPr b="0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" name="Google Shape;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50" y="1339585"/>
            <a:ext cx="1867925" cy="1673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048" y="1290173"/>
            <a:ext cx="1867925" cy="18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1345" y="3158095"/>
            <a:ext cx="2543150" cy="17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9058383" y="0"/>
            <a:ext cx="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9"/>
          <p:cNvGrpSpPr/>
          <p:nvPr/>
        </p:nvGrpSpPr>
        <p:grpSpPr>
          <a:xfrm>
            <a:off x="435800" y="598250"/>
            <a:ext cx="8123396" cy="4153548"/>
            <a:chOff x="0" y="-9525"/>
            <a:chExt cx="18623100" cy="11076129"/>
          </a:xfrm>
        </p:grpSpPr>
        <p:sp>
          <p:nvSpPr>
            <p:cNvPr id="73" name="Google Shape;73;p9"/>
            <p:cNvSpPr txBox="1"/>
            <p:nvPr/>
          </p:nvSpPr>
          <p:spPr>
            <a:xfrm>
              <a:off x="0" y="-9525"/>
              <a:ext cx="186231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>
                  <a:solidFill>
                    <a:schemeClr val="accent2"/>
                  </a:solidFill>
                  <a:latin typeface="DM Sans"/>
                  <a:ea typeface="DM Sans"/>
                  <a:cs typeface="DM Sans"/>
                  <a:sym typeface="DM Sans"/>
                </a:rPr>
                <a:t>Federated Learning</a:t>
              </a:r>
              <a:endParaRPr b="0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 txBox="1"/>
            <p:nvPr/>
          </p:nvSpPr>
          <p:spPr>
            <a:xfrm>
              <a:off x="215956" y="2054004"/>
              <a:ext cx="9404700" cy="90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Char char="●"/>
              </a:pPr>
              <a:r>
                <a:rPr lang="en">
                  <a:solidFill>
                    <a:schemeClr val="accent2"/>
                  </a:solidFill>
                </a:rPr>
                <a:t>Distributed learning model ideal for sensitive data like those that are HIPPA protected </a:t>
              </a:r>
              <a:endParaRPr>
                <a:solidFill>
                  <a:schemeClr val="accent2"/>
                </a:solidFill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Char char="●"/>
              </a:pPr>
              <a:r>
                <a:rPr lang="en">
                  <a:solidFill>
                    <a:schemeClr val="accent2"/>
                  </a:solidFill>
                </a:rPr>
                <a:t>Central server and nodes</a:t>
              </a:r>
              <a:endParaRPr>
                <a:solidFill>
                  <a:schemeClr val="accent2"/>
                </a:solidFill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Char char="●"/>
              </a:pPr>
              <a:r>
                <a:rPr lang="en">
                  <a:solidFill>
                    <a:schemeClr val="accent2"/>
                  </a:solidFill>
                </a:rPr>
                <a:t>Local updates on nodes, </a:t>
              </a:r>
              <a:r>
                <a:rPr lang="en">
                  <a:solidFill>
                    <a:schemeClr val="accent2"/>
                  </a:solidFill>
                </a:rPr>
                <a:t>ensembled</a:t>
              </a:r>
              <a:r>
                <a:rPr lang="en">
                  <a:solidFill>
                    <a:schemeClr val="accent2"/>
                  </a:solidFill>
                </a:rPr>
                <a:t> into global model</a:t>
              </a:r>
              <a:endParaRPr>
                <a:solidFill>
                  <a:schemeClr val="accent2"/>
                </a:solidFill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Char char="●"/>
              </a:pPr>
              <a:r>
                <a:rPr lang="en">
                  <a:solidFill>
                    <a:schemeClr val="accent2"/>
                  </a:solidFill>
                </a:rPr>
                <a:t>Enables decentralized model framework</a:t>
              </a:r>
              <a:endParaRPr>
                <a:solidFill>
                  <a:schemeClr val="accent2"/>
                </a:solidFill>
              </a:endParaRPr>
            </a:p>
            <a:p>
              <a:pPr indent="-31750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Char char="○"/>
              </a:pPr>
              <a:r>
                <a:rPr lang="en">
                  <a:solidFill>
                    <a:schemeClr val="accent2"/>
                  </a:solidFill>
                </a:rPr>
                <a:t>Communication</a:t>
              </a:r>
              <a:endParaRPr>
                <a:solidFill>
                  <a:schemeClr val="accent2"/>
                </a:solidFill>
              </a:endParaRPr>
            </a:p>
            <a:p>
              <a:pPr indent="-31750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Char char="○"/>
              </a:pPr>
              <a:r>
                <a:rPr lang="en">
                  <a:solidFill>
                    <a:schemeClr val="accent2"/>
                  </a:solidFill>
                </a:rPr>
                <a:t>Asynchronous</a:t>
              </a:r>
              <a:endParaRPr>
                <a:solidFill>
                  <a:schemeClr val="accent2"/>
                </a:solidFill>
              </a:endParaRPr>
            </a:p>
            <a:p>
              <a:pPr indent="-31750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Char char="○"/>
              </a:pPr>
              <a:r>
                <a:rPr lang="en">
                  <a:solidFill>
                    <a:schemeClr val="accent2"/>
                  </a:solidFill>
                </a:rPr>
                <a:t>Ensemble methods</a:t>
              </a:r>
              <a:endParaRPr>
                <a:solidFill>
                  <a:schemeClr val="accent2"/>
                </a:solidFill>
              </a:endParaRPr>
            </a:p>
            <a:p>
              <a:pPr indent="-3175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Char char="●"/>
              </a:pPr>
              <a:r>
                <a:rPr lang="en">
                  <a:solidFill>
                    <a:schemeClr val="accent2"/>
                  </a:solidFill>
                </a:rPr>
                <a:t>Systems level decisions</a:t>
              </a:r>
              <a:endParaRPr>
                <a:solidFill>
                  <a:schemeClr val="accent2"/>
                </a:solidFill>
              </a:endParaRPr>
            </a:p>
            <a:p>
              <a:pPr indent="-31750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Char char="○"/>
              </a:pPr>
              <a:r>
                <a:rPr lang="en">
                  <a:solidFill>
                    <a:schemeClr val="accent2"/>
                  </a:solidFill>
                </a:rPr>
                <a:t>Containerization</a:t>
              </a:r>
              <a:endParaRPr>
                <a:solidFill>
                  <a:schemeClr val="accent2"/>
                </a:solidFill>
              </a:endParaRPr>
            </a:p>
            <a:p>
              <a:pPr indent="-31750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Char char="○"/>
              </a:pPr>
              <a:r>
                <a:rPr lang="en">
                  <a:solidFill>
                    <a:schemeClr val="accent2"/>
                  </a:solidFill>
                </a:rPr>
                <a:t>Peer to peer networking</a:t>
              </a:r>
              <a:endParaRPr>
                <a:solidFill>
                  <a:schemeClr val="accent2"/>
                </a:solidFill>
              </a:endParaRPr>
            </a:p>
          </p:txBody>
        </p:sp>
      </p:grp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413" y="1230972"/>
            <a:ext cx="4268099" cy="345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20">
            <a:alpha val="69020"/>
          </a:srgb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/>
        </p:nvSpPr>
        <p:spPr>
          <a:xfrm>
            <a:off x="300569" y="214740"/>
            <a:ext cx="79956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2860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Proposal – Fairness in ML</a:t>
            </a:r>
            <a:endParaRPr b="0" i="0" sz="36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Fairness Observation Team</a:t>
            </a:r>
            <a:endParaRPr sz="2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0" y="1624450"/>
            <a:ext cx="9144000" cy="3519000"/>
          </a:xfrm>
          <a:prstGeom prst="rect">
            <a:avLst/>
          </a:prstGeom>
          <a:solidFill>
            <a:srgbClr val="122120">
              <a:alpha val="690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28600" spcFirstLastPara="1" rIns="0" wrap="square" tIns="2286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Define fairness in the 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context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of a given project domain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Evaluate fairness of the 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system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design and at each level within the system design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Aim to mitigate biased decisions as well as balance tradeoffs between model performance and 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changes</a:t>
            </a: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to related fairness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20">
            <a:alpha val="69020"/>
          </a:srgbClr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/>
        </p:nvSpPr>
        <p:spPr>
          <a:xfrm>
            <a:off x="300569" y="214740"/>
            <a:ext cx="79956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2860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Proposal – Fairness in ML</a:t>
            </a:r>
            <a:endParaRPr b="0" i="0" sz="36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Methods</a:t>
            </a:r>
            <a:endParaRPr sz="2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0" y="1624450"/>
            <a:ext cx="9144000" cy="3519000"/>
          </a:xfrm>
          <a:prstGeom prst="rect">
            <a:avLst/>
          </a:prstGeom>
          <a:solidFill>
            <a:srgbClr val="122120">
              <a:alpha val="6902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28600" spcFirstLastPara="1" rIns="0" wrap="square" tIns="2286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Examine bias in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Human decision loops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Datasets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Distribution of included/excluded groups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Performance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Distribution across groups 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Access/Privacy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-"/>
            </a:pPr>
            <a:r>
              <a:rPr lang="en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Criminal Justice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-"/>
            </a:pPr>
            <a:r>
              <a:rPr lang="en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Healthcare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/>
        </p:nvSpPr>
        <p:spPr>
          <a:xfrm>
            <a:off x="2442343" y="1646389"/>
            <a:ext cx="465002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We are excited to work with you!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2"/>
          <p:cNvGrpSpPr/>
          <p:nvPr/>
        </p:nvGrpSpPr>
        <p:grpSpPr>
          <a:xfrm>
            <a:off x="3285505" y="3202873"/>
            <a:ext cx="2808953" cy="794747"/>
            <a:chOff x="0" y="0"/>
            <a:chExt cx="6860972" cy="2119325"/>
          </a:xfrm>
        </p:grpSpPr>
        <p:sp>
          <p:nvSpPr>
            <p:cNvPr id="94" name="Google Shape;94;p12"/>
            <p:cNvSpPr/>
            <p:nvPr/>
          </p:nvSpPr>
          <p:spPr>
            <a:xfrm>
              <a:off x="0" y="0"/>
              <a:ext cx="6860972" cy="1312543"/>
            </a:xfrm>
            <a:custGeom>
              <a:rect b="b" l="l" r="r" t="t"/>
              <a:pathLst>
                <a:path extrusionOk="0" h="6562716" w="34304858">
                  <a:moveTo>
                    <a:pt x="0" y="0"/>
                  </a:moveTo>
                  <a:lnTo>
                    <a:pt x="0" y="6562716"/>
                  </a:lnTo>
                  <a:lnTo>
                    <a:pt x="34304858" y="6562716"/>
                  </a:lnTo>
                  <a:lnTo>
                    <a:pt x="34304858" y="0"/>
                  </a:lnTo>
                  <a:lnTo>
                    <a:pt x="0" y="0"/>
                  </a:lnTo>
                  <a:close/>
                  <a:moveTo>
                    <a:pt x="34243897" y="6501755"/>
                  </a:moveTo>
                  <a:lnTo>
                    <a:pt x="59690" y="6501755"/>
                  </a:lnTo>
                  <a:lnTo>
                    <a:pt x="59690" y="59690"/>
                  </a:lnTo>
                  <a:lnTo>
                    <a:pt x="34243897" y="59690"/>
                  </a:lnTo>
                  <a:lnTo>
                    <a:pt x="34243897" y="6501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95" name="Google Shape;95;p12"/>
            <p:cNvSpPr txBox="1"/>
            <p:nvPr/>
          </p:nvSpPr>
          <p:spPr>
            <a:xfrm>
              <a:off x="446188" y="280872"/>
              <a:ext cx="5927701" cy="1838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sng" cap="none" strike="noStrike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yry2jy@virginia.edu</a:t>
              </a:r>
              <a:endParaRPr b="0" i="0" sz="1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sng" cap="none" strike="noStrike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na3au@virginia.edu</a:t>
              </a:r>
              <a:endParaRPr b="0" i="0" sz="1600" u="sng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een Simple and Basic Career Summary About Me Creative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0000"/>
      </a:accent1>
      <a:accent2>
        <a:srgbClr val="122120"/>
      </a:accent2>
      <a:accent3>
        <a:srgbClr val="3F6462"/>
      </a:accent3>
      <a:accent4>
        <a:srgbClr val="758F8D"/>
      </a:accent4>
      <a:accent5>
        <a:srgbClr val="97B8B5"/>
      </a:accent5>
      <a:accent6>
        <a:srgbClr val="FFFFFF"/>
      </a:accent6>
      <a:hlink>
        <a:srgbClr val="12212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