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62" r:id="rId3"/>
    <p:sldMasterId id="214748366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30201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9vqhlKZJ7tF9gL2nQlQRqxoED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726cac6a3_1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7726cac6a3_1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726cac6a3_1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g17726cac6a3_1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726cac6a3_1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7726cac6a3_1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726cac6a3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presentation: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Suvey comprehensive survey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Good start collected subject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7726cac6a3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726cac6a3_1_429"/>
          <p:cNvSpPr txBox="1">
            <a:spLocks noGrp="1"/>
          </p:cNvSpPr>
          <p:nvPr>
            <p:ph type="body" idx="1"/>
          </p:nvPr>
        </p:nvSpPr>
        <p:spPr>
          <a:xfrm>
            <a:off x="0" y="1682756"/>
            <a:ext cx="12192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g17726cac6a3_1_429"/>
          <p:cNvSpPr txBox="1">
            <a:spLocks noGrp="1"/>
          </p:cNvSpPr>
          <p:nvPr>
            <p:ph type="body" idx="2"/>
          </p:nvPr>
        </p:nvSpPr>
        <p:spPr>
          <a:xfrm>
            <a:off x="11289" y="2415639"/>
            <a:ext cx="121920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17726cac6a3_1_429"/>
          <p:cNvSpPr txBox="1">
            <a:spLocks noGrp="1"/>
          </p:cNvSpPr>
          <p:nvPr>
            <p:ph type="body" idx="3"/>
          </p:nvPr>
        </p:nvSpPr>
        <p:spPr>
          <a:xfrm>
            <a:off x="12095" y="3644102"/>
            <a:ext cx="12192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17726cac6a3_1_429"/>
          <p:cNvSpPr txBox="1">
            <a:spLocks noGrp="1"/>
          </p:cNvSpPr>
          <p:nvPr>
            <p:ph type="body" idx="4"/>
          </p:nvPr>
        </p:nvSpPr>
        <p:spPr>
          <a:xfrm>
            <a:off x="0" y="4063683"/>
            <a:ext cx="1219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3: background">
  <p:cSld name="O3: backgroun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726cac6a3_1_479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3: long text">
  <p:cSld name="O3: long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726cac6a3_1_481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17726cac6a3_1_481"/>
          <p:cNvSpPr txBox="1">
            <a:spLocks noGrp="1"/>
          </p:cNvSpPr>
          <p:nvPr>
            <p:ph type="body" idx="1"/>
          </p:nvPr>
        </p:nvSpPr>
        <p:spPr>
          <a:xfrm>
            <a:off x="0" y="1223669"/>
            <a:ext cx="12192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E36C0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g17726cac6a3_1_481"/>
          <p:cNvSpPr txBox="1">
            <a:spLocks noGrp="1"/>
          </p:cNvSpPr>
          <p:nvPr>
            <p:ph type="body" idx="2"/>
          </p:nvPr>
        </p:nvSpPr>
        <p:spPr>
          <a:xfrm>
            <a:off x="645584" y="2185433"/>
            <a:ext cx="5419500" cy="3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g17726cac6a3_1_481"/>
          <p:cNvSpPr txBox="1">
            <a:spLocks noGrp="1"/>
          </p:cNvSpPr>
          <p:nvPr>
            <p:ph type="body" idx="3"/>
          </p:nvPr>
        </p:nvSpPr>
        <p:spPr>
          <a:xfrm>
            <a:off x="6284385" y="2185433"/>
            <a:ext cx="5264100" cy="3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g17726cac6a3_1_481"/>
          <p:cNvSpPr txBox="1"/>
          <p:nvPr/>
        </p:nvSpPr>
        <p:spPr>
          <a:xfrm>
            <a:off x="-440267" y="2133600"/>
            <a:ext cx="24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3: bulleted text">
  <p:cSld name="O3: bullete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726cac6a3_1_487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17726cac6a3_1_487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g17726cac6a3_1_487"/>
          <p:cNvSpPr txBox="1">
            <a:spLocks noGrp="1"/>
          </p:cNvSpPr>
          <p:nvPr>
            <p:ph type="body" idx="2"/>
          </p:nvPr>
        </p:nvSpPr>
        <p:spPr>
          <a:xfrm>
            <a:off x="4006427" y="2006600"/>
            <a:ext cx="42399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3: short text">
  <p:cSld name="O3: short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726cac6a3_1_491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17726cac6a3_1_491"/>
          <p:cNvSpPr txBox="1">
            <a:spLocks noGrp="1"/>
          </p:cNvSpPr>
          <p:nvPr>
            <p:ph type="body" idx="1"/>
          </p:nvPr>
        </p:nvSpPr>
        <p:spPr>
          <a:xfrm>
            <a:off x="0" y="1236369"/>
            <a:ext cx="12192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E36C0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g17726cac6a3_1_491"/>
          <p:cNvSpPr txBox="1">
            <a:spLocks noGrp="1"/>
          </p:cNvSpPr>
          <p:nvPr>
            <p:ph type="body" idx="2"/>
          </p:nvPr>
        </p:nvSpPr>
        <p:spPr>
          <a:xfrm>
            <a:off x="1930400" y="2298700"/>
            <a:ext cx="8263500" cy="22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3: table">
  <p:cSld name="O3: tab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726cac6a3_1_495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g17726cac6a3_1_495"/>
          <p:cNvSpPr txBox="1">
            <a:spLocks noGrp="1"/>
          </p:cNvSpPr>
          <p:nvPr>
            <p:ph type="body" idx="1"/>
          </p:nvPr>
        </p:nvSpPr>
        <p:spPr>
          <a:xfrm>
            <a:off x="0" y="12446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2: background">
  <p:cSld name="O2: backgroun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726cac6a3_1_605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2: long text">
  <p:cSld name="O2: long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726cac6a3_1_607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17726cac6a3_1_607"/>
          <p:cNvSpPr txBox="1">
            <a:spLocks noGrp="1"/>
          </p:cNvSpPr>
          <p:nvPr>
            <p:ph type="body" idx="1"/>
          </p:nvPr>
        </p:nvSpPr>
        <p:spPr>
          <a:xfrm>
            <a:off x="0" y="614069"/>
            <a:ext cx="12192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E36C0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g17726cac6a3_1_607"/>
          <p:cNvSpPr txBox="1">
            <a:spLocks noGrp="1"/>
          </p:cNvSpPr>
          <p:nvPr>
            <p:ph type="body" idx="2"/>
          </p:nvPr>
        </p:nvSpPr>
        <p:spPr>
          <a:xfrm>
            <a:off x="645584" y="1817688"/>
            <a:ext cx="54195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g17726cac6a3_1_607"/>
          <p:cNvSpPr txBox="1">
            <a:spLocks noGrp="1"/>
          </p:cNvSpPr>
          <p:nvPr>
            <p:ph type="body" idx="3"/>
          </p:nvPr>
        </p:nvSpPr>
        <p:spPr>
          <a:xfrm>
            <a:off x="6284385" y="1817688"/>
            <a:ext cx="52641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2: bulleted text">
  <p:cSld name="O2: bullete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726cac6a3_1_612"/>
          <p:cNvSpPr txBox="1">
            <a:spLocks noGrp="1"/>
          </p:cNvSpPr>
          <p:nvPr>
            <p:ph type="body" idx="1"/>
          </p:nvPr>
        </p:nvSpPr>
        <p:spPr>
          <a:xfrm>
            <a:off x="4006427" y="1689100"/>
            <a:ext cx="4239900" cy="4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g17726cac6a3_1_612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17726cac6a3_1_612"/>
          <p:cNvSpPr txBox="1">
            <a:spLocks noGrp="1"/>
          </p:cNvSpPr>
          <p:nvPr>
            <p:ph type="body" idx="2"/>
          </p:nvPr>
        </p:nvSpPr>
        <p:spPr>
          <a:xfrm>
            <a:off x="0" y="6223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2: short text">
  <p:cSld name="O2: short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726cac6a3_1_616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7726cac6a3_1_616"/>
          <p:cNvSpPr txBox="1">
            <a:spLocks noGrp="1"/>
          </p:cNvSpPr>
          <p:nvPr>
            <p:ph type="body" idx="1"/>
          </p:nvPr>
        </p:nvSpPr>
        <p:spPr>
          <a:xfrm>
            <a:off x="0" y="614069"/>
            <a:ext cx="12192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E36C0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g17726cac6a3_1_616"/>
          <p:cNvSpPr txBox="1">
            <a:spLocks noGrp="1"/>
          </p:cNvSpPr>
          <p:nvPr>
            <p:ph type="body" idx="2"/>
          </p:nvPr>
        </p:nvSpPr>
        <p:spPr>
          <a:xfrm>
            <a:off x="1930400" y="1816100"/>
            <a:ext cx="8263500" cy="22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2: table">
  <p:cSld name="O2: tab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726cac6a3_1_620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g17726cac6a3_1_620"/>
          <p:cNvSpPr txBox="1">
            <a:spLocks noGrp="1"/>
          </p:cNvSpPr>
          <p:nvPr>
            <p:ph type="body" idx="1"/>
          </p:nvPr>
        </p:nvSpPr>
        <p:spPr>
          <a:xfrm>
            <a:off x="0" y="6223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17726cac6a3_1_425" descr="primary_full_color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5595" y="5855111"/>
            <a:ext cx="1980183" cy="47780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7726cac6a3_1_425"/>
          <p:cNvSpPr/>
          <p:nvPr/>
        </p:nvSpPr>
        <p:spPr>
          <a:xfrm>
            <a:off x="0" y="-10160"/>
            <a:ext cx="12192000" cy="5232300"/>
          </a:xfrm>
          <a:prstGeom prst="rect">
            <a:avLst/>
          </a:prstGeom>
          <a:solidFill>
            <a:srgbClr val="01215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121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17726cac6a3_1_425" descr="dotted_line_white.png"/>
          <p:cNvPicPr preferRelativeResize="0"/>
          <p:nvPr/>
        </p:nvPicPr>
        <p:blipFill rotWithShape="1">
          <a:blip r:embed="rId4">
            <a:alphaModFix/>
          </a:blip>
          <a:srcRect r="60436"/>
          <a:stretch/>
        </p:blipFill>
        <p:spPr>
          <a:xfrm>
            <a:off x="1158596" y="3207552"/>
            <a:ext cx="9981753" cy="2820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726cac6a3_1_474"/>
          <p:cNvSpPr/>
          <p:nvPr/>
        </p:nvSpPr>
        <p:spPr>
          <a:xfrm>
            <a:off x="-19615" y="5978147"/>
            <a:ext cx="12219133" cy="936363"/>
          </a:xfrm>
          <a:custGeom>
            <a:avLst/>
            <a:gdLst/>
            <a:ahLst/>
            <a:cxnLst/>
            <a:rect l="l" t="t" r="r" b="b"/>
            <a:pathLst>
              <a:path w="9170081" h="936363" extrusionOk="0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7726cac6a3_1_474"/>
          <p:cNvSpPr/>
          <p:nvPr/>
        </p:nvSpPr>
        <p:spPr>
          <a:xfrm>
            <a:off x="1" y="0"/>
            <a:ext cx="12186112" cy="996305"/>
          </a:xfrm>
          <a:custGeom>
            <a:avLst/>
            <a:gdLst/>
            <a:ahLst/>
            <a:cxnLst/>
            <a:rect l="l" t="t" r="r" b="b"/>
            <a:pathLst>
              <a:path w="9145300" h="996305" extrusionOk="0">
                <a:moveTo>
                  <a:pt x="0" y="0"/>
                </a:moveTo>
                <a:lnTo>
                  <a:pt x="9144000" y="0"/>
                </a:lnTo>
                <a:cubicBezTo>
                  <a:pt x="9144433" y="188808"/>
                  <a:pt x="9144867" y="377616"/>
                  <a:pt x="9145300" y="566424"/>
                </a:cubicBezTo>
                <a:lnTo>
                  <a:pt x="1" y="996305"/>
                </a:lnTo>
                <a:cubicBezTo>
                  <a:pt x="1" y="699066"/>
                  <a:pt x="0" y="297239"/>
                  <a:pt x="0" y="0"/>
                </a:cubicBezTo>
                <a:close/>
              </a:path>
            </a:pathLst>
          </a:custGeom>
          <a:solidFill>
            <a:srgbClr val="012158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17726cac6a3_1_474" descr="UVA_Primary_white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941" y="277922"/>
            <a:ext cx="1408414" cy="3471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7726cac6a3_1_474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726cac6a3_1_601"/>
          <p:cNvSpPr/>
          <p:nvPr/>
        </p:nvSpPr>
        <p:spPr>
          <a:xfrm>
            <a:off x="-19615" y="5978147"/>
            <a:ext cx="12219133" cy="936363"/>
          </a:xfrm>
          <a:custGeom>
            <a:avLst/>
            <a:gdLst/>
            <a:ahLst/>
            <a:cxnLst/>
            <a:rect l="l" t="t" r="r" b="b"/>
            <a:pathLst>
              <a:path w="9170081" h="936363" extrusionOk="0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17726cac6a3_1_601" descr="UVA_Primary_white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29028" y="6324412"/>
            <a:ext cx="1353128" cy="33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7726cac6a3_1_601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726cac6a3_1_419"/>
          <p:cNvSpPr txBox="1">
            <a:spLocks noGrp="1"/>
          </p:cNvSpPr>
          <p:nvPr>
            <p:ph type="body" idx="1"/>
          </p:nvPr>
        </p:nvSpPr>
        <p:spPr>
          <a:xfrm>
            <a:off x="182658" y="459906"/>
            <a:ext cx="12192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Franklin Gothic"/>
              <a:buNone/>
            </a:pPr>
            <a:r>
              <a:rPr lang="en-US"/>
              <a:t>Secure and Efficient Medical Image Encryption using Deep Learning Methods</a:t>
            </a:r>
            <a:endParaRPr/>
          </a:p>
        </p:txBody>
      </p:sp>
      <p:sp>
        <p:nvSpPr>
          <p:cNvPr id="140" name="Google Shape;140;g17726cac6a3_1_419"/>
          <p:cNvSpPr txBox="1">
            <a:spLocks noGrp="1"/>
          </p:cNvSpPr>
          <p:nvPr>
            <p:ph type="body" idx="3"/>
          </p:nvPr>
        </p:nvSpPr>
        <p:spPr>
          <a:xfrm>
            <a:off x="12095" y="3644102"/>
            <a:ext cx="12192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nklin Gothic"/>
              <a:buNone/>
            </a:pPr>
            <a:r>
              <a:rPr lang="en-US"/>
              <a:t>Joseph B Choi, Karolina Naranjo-Velasco</a:t>
            </a:r>
            <a:endParaRPr/>
          </a:p>
        </p:txBody>
      </p:sp>
      <p:sp>
        <p:nvSpPr>
          <p:cNvPr id="141" name="Google Shape;141;g17726cac6a3_1_419"/>
          <p:cNvSpPr txBox="1">
            <a:spLocks noGrp="1"/>
          </p:cNvSpPr>
          <p:nvPr>
            <p:ph type="body" idx="4"/>
          </p:nvPr>
        </p:nvSpPr>
        <p:spPr>
          <a:xfrm>
            <a:off x="0" y="4063683"/>
            <a:ext cx="1219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ranklin Gothic"/>
              <a:buNone/>
            </a:pPr>
            <a:r>
              <a:rPr lang="en-US"/>
              <a:t>October 28,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726cac6a3_1_530"/>
          <p:cNvSpPr txBox="1">
            <a:spLocks noGrp="1"/>
          </p:cNvSpPr>
          <p:nvPr>
            <p:ph type="body" idx="1"/>
          </p:nvPr>
        </p:nvSpPr>
        <p:spPr>
          <a:xfrm>
            <a:off x="996800" y="1422450"/>
            <a:ext cx="10198500" cy="4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85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21"/>
              <a:buFont typeface="Calibri"/>
              <a:buChar char="•"/>
            </a:pPr>
            <a:r>
              <a:rPr lang="en-US" sz="3620"/>
              <a:t>Medical Image Encryption (encryption algorithms, hardware-level encryption)</a:t>
            </a:r>
            <a:endParaRPr sz="3620"/>
          </a:p>
          <a:p>
            <a:pPr marL="914400" lvl="0" indent="-458526" algn="l" rtl="0">
              <a:spcBef>
                <a:spcPts val="0"/>
              </a:spcBef>
              <a:spcAft>
                <a:spcPts val="0"/>
              </a:spcAft>
              <a:buSzPts val="3621"/>
              <a:buFont typeface="Calibri"/>
              <a:buChar char="•"/>
            </a:pPr>
            <a:r>
              <a:rPr lang="en-US" sz="3620"/>
              <a:t>Image-to Image transfer by generative adversarial networks </a:t>
            </a:r>
            <a:endParaRPr sz="3620"/>
          </a:p>
          <a:p>
            <a:pPr marL="914400" lvl="0" indent="-4585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21"/>
              <a:buFont typeface="Calibri"/>
              <a:buChar char="•"/>
            </a:pPr>
            <a:r>
              <a:rPr lang="en-US" sz="3620"/>
              <a:t>ML/DL in data privacy</a:t>
            </a:r>
            <a:endParaRPr sz="3620"/>
          </a:p>
          <a:p>
            <a:pPr marL="914400" lvl="0" indent="-45852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21"/>
              <a:buFont typeface="Calibri"/>
              <a:buChar char="•"/>
            </a:pPr>
            <a:r>
              <a:rPr lang="en-US" sz="3620"/>
              <a:t>State our scope (image encryption by DL only)</a:t>
            </a:r>
            <a:endParaRPr/>
          </a:p>
        </p:txBody>
      </p:sp>
      <p:sp>
        <p:nvSpPr>
          <p:cNvPr id="147" name="Google Shape;147;g17726cac6a3_1_530"/>
          <p:cNvSpPr txBox="1">
            <a:spLocks noGrp="1"/>
          </p:cNvSpPr>
          <p:nvPr>
            <p:ph type="body" idx="2"/>
          </p:nvPr>
        </p:nvSpPr>
        <p:spPr>
          <a:xfrm>
            <a:off x="50" y="3211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b="1">
                <a:solidFill>
                  <a:srgbClr val="E36C09"/>
                </a:solidFill>
              </a:rPr>
              <a:t>Literature Review</a:t>
            </a:r>
            <a:endParaRPr b="1">
              <a:solidFill>
                <a:srgbClr val="E36C09"/>
              </a:solidFill>
            </a:endParaRPr>
          </a:p>
        </p:txBody>
      </p:sp>
      <p:sp>
        <p:nvSpPr>
          <p:cNvPr id="148" name="Google Shape;148;g17726cac6a3_1_530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726cac6a3_1_468"/>
          <p:cNvSpPr txBox="1">
            <a:spLocks noGrp="1"/>
          </p:cNvSpPr>
          <p:nvPr>
            <p:ph type="body" idx="1"/>
          </p:nvPr>
        </p:nvSpPr>
        <p:spPr>
          <a:xfrm>
            <a:off x="252550" y="1352919"/>
            <a:ext cx="12192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 b="1"/>
              <a:t>NIH X-Ray data set</a:t>
            </a:r>
            <a:endParaRPr sz="5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/>
          </a:p>
        </p:txBody>
      </p:sp>
      <p:sp>
        <p:nvSpPr>
          <p:cNvPr id="154" name="Google Shape;154;g17726cac6a3_1_468"/>
          <p:cNvSpPr txBox="1">
            <a:spLocks noGrp="1"/>
          </p:cNvSpPr>
          <p:nvPr>
            <p:ph type="body" idx="2"/>
          </p:nvPr>
        </p:nvSpPr>
        <p:spPr>
          <a:xfrm>
            <a:off x="968725" y="2201550"/>
            <a:ext cx="10611300" cy="3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 10,000 X-Ray images out of 112,120 cases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processing step for remaining holds the same.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data, no missing label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unnecessary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 images are in numpy format </a:t>
            </a:r>
            <a:endParaRPr sz="1300"/>
          </a:p>
        </p:txBody>
      </p:sp>
      <p:sp>
        <p:nvSpPr>
          <p:cNvPr id="155" name="Google Shape;155;g17726cac6a3_1_468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726cac6a3_1_593"/>
          <p:cNvSpPr txBox="1">
            <a:spLocks noGrp="1"/>
          </p:cNvSpPr>
          <p:nvPr>
            <p:ph type="body" idx="1"/>
          </p:nvPr>
        </p:nvSpPr>
        <p:spPr>
          <a:xfrm>
            <a:off x="0" y="614069"/>
            <a:ext cx="12192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Franklin Gothic"/>
              <a:buNone/>
            </a:pPr>
            <a:r>
              <a:rPr lang="en-US" b="1"/>
              <a:t>Metrics</a:t>
            </a:r>
            <a:r>
              <a:rPr lang="en-US"/>
              <a:t> </a:t>
            </a:r>
            <a:endParaRPr/>
          </a:p>
        </p:txBody>
      </p:sp>
      <p:sp>
        <p:nvSpPr>
          <p:cNvPr id="161" name="Google Shape;161;g17726cac6a3_1_593"/>
          <p:cNvSpPr txBox="1">
            <a:spLocks noGrp="1"/>
          </p:cNvSpPr>
          <p:nvPr>
            <p:ph type="sldNum" idx="12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2" name="Google Shape;162;g17726cac6a3_1_593"/>
          <p:cNvSpPr txBox="1">
            <a:spLocks noGrp="1"/>
          </p:cNvSpPr>
          <p:nvPr>
            <p:ph type="body" idx="1"/>
          </p:nvPr>
        </p:nvSpPr>
        <p:spPr>
          <a:xfrm>
            <a:off x="1391900" y="116507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39" t="-22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pa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Franklin Gothic</vt:lpstr>
      <vt:lpstr>Calibri</vt:lpstr>
      <vt:lpstr>Arial</vt:lpstr>
      <vt:lpstr>Office Theme</vt:lpstr>
      <vt:lpstr>title page</vt:lpstr>
      <vt:lpstr>O3</vt:lpstr>
      <vt:lpstr>O2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Joseph B</dc:creator>
  <cp:lastModifiedBy>Naranjo-Velasco, Karolina (kn3cs)</cp:lastModifiedBy>
  <cp:revision>1</cp:revision>
  <dcterms:created xsi:type="dcterms:W3CDTF">2022-10-27T23:11:51Z</dcterms:created>
  <dcterms:modified xsi:type="dcterms:W3CDTF">2022-11-02T13:14:47Z</dcterms:modified>
</cp:coreProperties>
</file>