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embeddedFontLst>
    <p:embeddedFont>
      <p:font typeface="Franklin Gothic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xbEjmxX2Yo46gc0KWSAjZeBh0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96AEF7-E02F-42CD-BDD8-54F03E71A65C}">
  <a:tblStyle styleId="{3596AEF7-E02F-42CD-BDD8-54F03E71A65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font" Target="fonts/FranklinGothic-bold.fntdata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7726cac6a3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" name="Google Shape;38;g17726cac6a3_1_4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7e2077302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7e207730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Our survey will be the subtopic of mentioned survey.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Especially, “Digital Image security” -&gt; “Image cryptography” -&gt; “End-to-end image encryption” -&gt; in medical field.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14879f6e1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814879f6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14879f6e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814879f6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">
  <p:cSld name="title pag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7726cac6a3_1_429"/>
          <p:cNvSpPr txBox="1"/>
          <p:nvPr>
            <p:ph idx="1" type="body"/>
          </p:nvPr>
        </p:nvSpPr>
        <p:spPr>
          <a:xfrm>
            <a:off x="0" y="1682756"/>
            <a:ext cx="12192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g17726cac6a3_1_429"/>
          <p:cNvSpPr txBox="1"/>
          <p:nvPr>
            <p:ph idx="2" type="body"/>
          </p:nvPr>
        </p:nvSpPr>
        <p:spPr>
          <a:xfrm>
            <a:off x="11289" y="2415639"/>
            <a:ext cx="121920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g17726cac6a3_1_429"/>
          <p:cNvSpPr txBox="1"/>
          <p:nvPr>
            <p:ph idx="3" type="body"/>
          </p:nvPr>
        </p:nvSpPr>
        <p:spPr>
          <a:xfrm>
            <a:off x="12095" y="3644102"/>
            <a:ext cx="121920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g17726cac6a3_1_429"/>
          <p:cNvSpPr txBox="1"/>
          <p:nvPr>
            <p:ph idx="4" type="body"/>
          </p:nvPr>
        </p:nvSpPr>
        <p:spPr>
          <a:xfrm>
            <a:off x="0" y="4063683"/>
            <a:ext cx="1219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2: bulleted text">
  <p:cSld name="O2: bulleted 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7726cac6a3_1_612"/>
          <p:cNvSpPr txBox="1"/>
          <p:nvPr>
            <p:ph idx="1" type="body"/>
          </p:nvPr>
        </p:nvSpPr>
        <p:spPr>
          <a:xfrm>
            <a:off x="4006427" y="1689100"/>
            <a:ext cx="4239900" cy="4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7365D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g17726cac6a3_1_612"/>
          <p:cNvSpPr txBox="1"/>
          <p:nvPr>
            <p:ph idx="12" type="sldNum"/>
          </p:nvPr>
        </p:nvSpPr>
        <p:spPr>
          <a:xfrm>
            <a:off x="394085" y="646025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17726cac6a3_1_612"/>
          <p:cNvSpPr txBox="1"/>
          <p:nvPr>
            <p:ph idx="2" type="body"/>
          </p:nvPr>
        </p:nvSpPr>
        <p:spPr>
          <a:xfrm>
            <a:off x="0" y="6223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7365D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7365D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2: long text">
  <p:cSld name="O2: long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7726cac6a3_1_607"/>
          <p:cNvSpPr txBox="1"/>
          <p:nvPr>
            <p:ph idx="12" type="sldNum"/>
          </p:nvPr>
        </p:nvSpPr>
        <p:spPr>
          <a:xfrm>
            <a:off x="394085" y="646025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17726cac6a3_1_607"/>
          <p:cNvSpPr txBox="1"/>
          <p:nvPr>
            <p:ph idx="1" type="body"/>
          </p:nvPr>
        </p:nvSpPr>
        <p:spPr>
          <a:xfrm>
            <a:off x="0" y="614069"/>
            <a:ext cx="12192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E36C09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g17726cac6a3_1_607"/>
          <p:cNvSpPr txBox="1"/>
          <p:nvPr>
            <p:ph idx="2" type="body"/>
          </p:nvPr>
        </p:nvSpPr>
        <p:spPr>
          <a:xfrm>
            <a:off x="645584" y="1817688"/>
            <a:ext cx="54195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g17726cac6a3_1_607"/>
          <p:cNvSpPr txBox="1"/>
          <p:nvPr>
            <p:ph idx="3" type="body"/>
          </p:nvPr>
        </p:nvSpPr>
        <p:spPr>
          <a:xfrm>
            <a:off x="6284385" y="1817688"/>
            <a:ext cx="52641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2: background">
  <p:cSld name="O2: background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7726cac6a3_1_605"/>
          <p:cNvSpPr txBox="1"/>
          <p:nvPr>
            <p:ph idx="12" type="sldNum"/>
          </p:nvPr>
        </p:nvSpPr>
        <p:spPr>
          <a:xfrm>
            <a:off x="394085" y="646025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2: short text">
  <p:cSld name="O2: short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7726cac6a3_1_616"/>
          <p:cNvSpPr txBox="1"/>
          <p:nvPr>
            <p:ph idx="12" type="sldNum"/>
          </p:nvPr>
        </p:nvSpPr>
        <p:spPr>
          <a:xfrm>
            <a:off x="394085" y="646025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g17726cac6a3_1_616"/>
          <p:cNvSpPr txBox="1"/>
          <p:nvPr>
            <p:ph idx="1" type="body"/>
          </p:nvPr>
        </p:nvSpPr>
        <p:spPr>
          <a:xfrm>
            <a:off x="0" y="614069"/>
            <a:ext cx="12192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E36C09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g17726cac6a3_1_616"/>
          <p:cNvSpPr txBox="1"/>
          <p:nvPr>
            <p:ph idx="2" type="body"/>
          </p:nvPr>
        </p:nvSpPr>
        <p:spPr>
          <a:xfrm>
            <a:off x="1930400" y="1816100"/>
            <a:ext cx="8263500" cy="22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2: table">
  <p:cSld name="O2: tab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7726cac6a3_1_620"/>
          <p:cNvSpPr txBox="1"/>
          <p:nvPr>
            <p:ph idx="12" type="sldNum"/>
          </p:nvPr>
        </p:nvSpPr>
        <p:spPr>
          <a:xfrm>
            <a:off x="394085" y="646025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g17726cac6a3_1_620"/>
          <p:cNvSpPr txBox="1"/>
          <p:nvPr>
            <p:ph idx="1" type="body"/>
          </p:nvPr>
        </p:nvSpPr>
        <p:spPr>
          <a:xfrm>
            <a:off x="0" y="6223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7365D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7365D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mary_full_color_rgb.png" id="6" name="Google Shape;6;g17726cac6a3_1_4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15595" y="5855111"/>
            <a:ext cx="1980183" cy="4778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g17726cac6a3_1_425"/>
          <p:cNvSpPr/>
          <p:nvPr/>
        </p:nvSpPr>
        <p:spPr>
          <a:xfrm>
            <a:off x="0" y="-10160"/>
            <a:ext cx="12192000" cy="5232300"/>
          </a:xfrm>
          <a:prstGeom prst="rect">
            <a:avLst/>
          </a:prstGeom>
          <a:solidFill>
            <a:srgbClr val="012158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121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otted_line_white.png" id="8" name="Google Shape;8;g17726cac6a3_1_425"/>
          <p:cNvPicPr preferRelativeResize="0"/>
          <p:nvPr/>
        </p:nvPicPr>
        <p:blipFill rotWithShape="1">
          <a:blip r:embed="rId2">
            <a:alphaModFix/>
          </a:blip>
          <a:srcRect b="0" l="0" r="60435" t="0"/>
          <a:stretch/>
        </p:blipFill>
        <p:spPr>
          <a:xfrm>
            <a:off x="1158596" y="3207552"/>
            <a:ext cx="9981753" cy="28203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7726cac6a3_1_601"/>
          <p:cNvSpPr/>
          <p:nvPr/>
        </p:nvSpPr>
        <p:spPr>
          <a:xfrm>
            <a:off x="-19615" y="5978147"/>
            <a:ext cx="12219133" cy="936363"/>
          </a:xfrm>
          <a:custGeom>
            <a:rect b="b" l="l" r="r" t="t"/>
            <a:pathLst>
              <a:path extrusionOk="0" h="936363" w="9170081">
                <a:moveTo>
                  <a:pt x="0" y="374298"/>
                </a:moveTo>
                <a:lnTo>
                  <a:pt x="9163617" y="0"/>
                </a:lnTo>
                <a:cubicBezTo>
                  <a:pt x="9165772" y="222474"/>
                  <a:pt x="9167926" y="713889"/>
                  <a:pt x="9170081" y="936363"/>
                </a:cubicBezTo>
                <a:lnTo>
                  <a:pt x="14940" y="902943"/>
                </a:lnTo>
                <a:lnTo>
                  <a:pt x="0" y="374298"/>
                </a:lnTo>
                <a:close/>
              </a:path>
            </a:pathLst>
          </a:custGeom>
          <a:solidFill>
            <a:srgbClr val="012158"/>
          </a:solidFill>
          <a:ln cap="flat" cmpd="sng" w="9525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VA_Primary_white.eps" id="16" name="Google Shape;16;g17726cac6a3_1_60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829028" y="6324412"/>
            <a:ext cx="1353128" cy="33356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17726cac6a3_1_601"/>
          <p:cNvSpPr txBox="1"/>
          <p:nvPr>
            <p:ph idx="12" type="sldNum"/>
          </p:nvPr>
        </p:nvSpPr>
        <p:spPr>
          <a:xfrm>
            <a:off x="394085" y="646025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7726cac6a3_1_419"/>
          <p:cNvSpPr txBox="1"/>
          <p:nvPr>
            <p:ph idx="1" type="body"/>
          </p:nvPr>
        </p:nvSpPr>
        <p:spPr>
          <a:xfrm>
            <a:off x="182658" y="459906"/>
            <a:ext cx="12192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Franklin Gothic"/>
              <a:buNone/>
            </a:pPr>
            <a:r>
              <a:rPr lang="en-US"/>
              <a:t>Secure and Efficient Medical Image Encryption using Deep Learning Methods</a:t>
            </a:r>
            <a:endParaRPr/>
          </a:p>
        </p:txBody>
      </p:sp>
      <p:sp>
        <p:nvSpPr>
          <p:cNvPr id="41" name="Google Shape;41;g17726cac6a3_1_419"/>
          <p:cNvSpPr txBox="1"/>
          <p:nvPr>
            <p:ph idx="3" type="body"/>
          </p:nvPr>
        </p:nvSpPr>
        <p:spPr>
          <a:xfrm>
            <a:off x="12095" y="3644102"/>
            <a:ext cx="121920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ranklin Gothic"/>
              <a:buNone/>
            </a:pPr>
            <a:r>
              <a:rPr lang="en-US"/>
              <a:t>Joseph B Choi, Karolina Naranjo-Velasco</a:t>
            </a:r>
            <a:endParaRPr/>
          </a:p>
        </p:txBody>
      </p:sp>
      <p:sp>
        <p:nvSpPr>
          <p:cNvPr id="42" name="Google Shape;42;g17726cac6a3_1_419"/>
          <p:cNvSpPr txBox="1"/>
          <p:nvPr>
            <p:ph idx="4" type="body"/>
          </p:nvPr>
        </p:nvSpPr>
        <p:spPr>
          <a:xfrm>
            <a:off x="0" y="4063683"/>
            <a:ext cx="1219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ranklin Gothic"/>
              <a:buNone/>
            </a:pPr>
            <a:r>
              <a:rPr lang="en-US"/>
              <a:t>November 4,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7e20773021_0_0"/>
          <p:cNvSpPr txBox="1"/>
          <p:nvPr>
            <p:ph idx="1" type="body"/>
          </p:nvPr>
        </p:nvSpPr>
        <p:spPr>
          <a:xfrm>
            <a:off x="0" y="614069"/>
            <a:ext cx="12192000" cy="50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Review on Secure and Efficient Encryption and DL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17e20773021_0_0"/>
          <p:cNvSpPr txBox="1"/>
          <p:nvPr>
            <p:ph idx="3" type="body"/>
          </p:nvPr>
        </p:nvSpPr>
        <p:spPr>
          <a:xfrm>
            <a:off x="8437475" y="4467225"/>
            <a:ext cx="3636900" cy="14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Bao, Z., &amp; Xue, R. (2022). Survey on deep learning applications in digital image security. Optical Engineering, 60(12).</a:t>
            </a:r>
            <a:endParaRPr/>
          </a:p>
        </p:txBody>
      </p:sp>
      <p:pic>
        <p:nvPicPr>
          <p:cNvPr id="49" name="Google Shape;49;g17e2077302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50" y="1654150"/>
            <a:ext cx="7760813" cy="35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g1814879f6e1_0_1"/>
          <p:cNvGraphicFramePr/>
          <p:nvPr/>
        </p:nvGraphicFramePr>
        <p:xfrm>
          <a:off x="1220325" y="83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{3596AEF7-E02F-42CD-BDD8-54F03E71A65C}</a:tableStyleId>
              </a:tblPr>
              <a:tblGrid>
                <a:gridCol w="3852800"/>
                <a:gridCol w="3011775"/>
                <a:gridCol w="28867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Article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Year &amp; Publisher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Approach/Techniques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Survey on deep learning applications in digital image security.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Optical Engineering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steganography, image cryptography, and image authentication.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 New V-Net Convolutional Neural Network Based on Four-Dimensional Hyperchaotic System for Medical Image Encryption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Security and Communication Networks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CNN (V-Net)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Privacy-Preserving Deep Learning With Learnable Image Encryption on Medical Images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IEEE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GradCAM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An improved image processing based on deep learning backpropagation technique,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Complexity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backpropagation, cycle-gan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Image scrambling adversarial autoencoder based on the asymmetric encryption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Multimedia Tools and Applications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adversarial autoencoder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g1814879f6e1_0_10"/>
          <p:cNvGraphicFramePr/>
          <p:nvPr/>
        </p:nvGraphicFramePr>
        <p:xfrm>
          <a:off x="584013" y="34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{3596AEF7-E02F-42CD-BDD8-54F03E71A65C}</a:tableStyleId>
              </a:tblPr>
              <a:tblGrid>
                <a:gridCol w="4355625"/>
                <a:gridCol w="3404825"/>
                <a:gridCol w="3263525"/>
              </a:tblGrid>
              <a:tr h="35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Article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Year &amp; Publisher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Approach/Techniques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4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Invertible encryption network for optical image cryptosystem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Optics and Lasers in Engineering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Invertible Neural Network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DeepEDN: A deep learning-based image encryption and decryption network for internet of medical things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IEEE Internet of things Journal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Cycle-GAN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Research on the avalanche effect of image encryption based on the Cycle-GAN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Applied Optics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Cycle-GAN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Cellular Neural Network-Based Medical Image Encryption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SN Computer Science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hyperchaotic cellular neural network (CNN) &amp; DNA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4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FEDResNet: a flexible image encryption and decryption scheme based on end-to-end image diffusion with dilated ResNet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Applied Optics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diffusion &amp; CNN (ResNet)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Security of Medical Images for Telemedicine: a Systematic Review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Multimed Tools Appl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Cryptography, steganography, watermarking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4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 review on deep learning in medical image analysis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International Journal of Multimedia Information Retrieval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ResNet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4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DeepKeyGen: A Deep Learning-Based Stream Cipher Generator for Medical Image Encryption and Decryption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IEEE Transactions on Neural Networks and Learning Systems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Generative adversarial network (GAN)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pag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2022-10-27T23:11:51Z</dcterms:created>
  <dc:creator>Choi, Joseph B</dc:creator>
</cp:coreProperties>
</file>