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2FACCD-4A84-4E9F-986D-A8856CB369B8}">
  <a:tblStyle styleId="{DA2FACCD-4A84-4E9F-986D-A8856CB36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Italic.fntdata"/><Relationship Id="rId6" Type="http://schemas.openxmlformats.org/officeDocument/2006/relationships/slide" Target="slides/slide1.xml"/><Relationship Id="rId18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111.01872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2110.00530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Jade</a:t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4001f8f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64001f8f9a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Jade</a:t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45c4ee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Jade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2120"/>
              </a:buClr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46" name="Google Shape;46;g1545c4eeb2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4001f8f9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Navya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https://arxiv.org/pdf/2111.01872.pdf</a:t>
            </a:r>
            <a:r>
              <a:rPr lang="en"/>
              <a:t> </a:t>
            </a:r>
            <a:endParaRPr/>
          </a:p>
        </p:txBody>
      </p:sp>
      <p:sp>
        <p:nvSpPr>
          <p:cNvPr id="54" name="Google Shape;54;g164001f8f9a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4001f8f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Navya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https://arxiv.org/pdf/2110.00530.pdf</a:t>
            </a:r>
            <a:r>
              <a:rPr lang="en"/>
              <a:t> </a:t>
            </a:r>
            <a:endParaRPr/>
          </a:p>
        </p:txBody>
      </p:sp>
      <p:sp>
        <p:nvSpPr>
          <p:cNvPr id="63" name="Google Shape;63;g164001f8f9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4001f8f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Navya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" name="Google Shape;73;g164001f8f9a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4001f8f9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64001f8f9a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48618b1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Navya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8" name="Google Shape;88;g1648618b1f3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48618b1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Jade</a:t>
            </a:r>
            <a:endParaRPr/>
          </a:p>
        </p:txBody>
      </p:sp>
      <p:sp>
        <p:nvSpPr>
          <p:cNvPr id="97" name="Google Shape;97;g1648618b1f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200649" y="3089021"/>
            <a:ext cx="4771225" cy="523838"/>
          </a:xfrm>
          <a:custGeom>
            <a:rect b="b" l="l" r="r" t="t"/>
            <a:pathLst>
              <a:path extrusionOk="0" h="6984508" w="63616340">
                <a:moveTo>
                  <a:pt x="0" y="0"/>
                </a:moveTo>
                <a:lnTo>
                  <a:pt x="0" y="6984508"/>
                </a:lnTo>
                <a:lnTo>
                  <a:pt x="63616340" y="6984508"/>
                </a:lnTo>
                <a:lnTo>
                  <a:pt x="63616340" y="0"/>
                </a:lnTo>
                <a:lnTo>
                  <a:pt x="0" y="0"/>
                </a:lnTo>
                <a:close/>
                <a:moveTo>
                  <a:pt x="63555383" y="6923548"/>
                </a:moveTo>
                <a:lnTo>
                  <a:pt x="59690" y="6923548"/>
                </a:lnTo>
                <a:lnTo>
                  <a:pt x="59690" y="59690"/>
                </a:lnTo>
                <a:lnTo>
                  <a:pt x="63555383" y="59690"/>
                </a:lnTo>
                <a:lnTo>
                  <a:pt x="63555383" y="69235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80577" y="4749850"/>
            <a:ext cx="42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22120">
              <a:alpha val="6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719350" y="3228088"/>
            <a:ext cx="37053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1pPr>
            <a:lvl2pPr indent="-32385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2pPr>
            <a:lvl3pPr indent="-32385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3pPr>
            <a:lvl4pPr indent="-32385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4pPr>
            <a:lvl5pPr indent="-32385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5pPr>
            <a:lvl6pPr indent="-32385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6pPr>
            <a:lvl7pPr indent="-32385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  <a:defRPr sz="1500">
                <a:solidFill>
                  <a:schemeClr val="accent6"/>
                </a:solidFill>
              </a:defRPr>
            </a:lvl7pPr>
            <a:lvl8pPr indent="-32385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 sz="1500">
                <a:solidFill>
                  <a:schemeClr val="accent6"/>
                </a:solidFill>
              </a:defRPr>
            </a:lvl8pPr>
            <a:lvl9pPr indent="-32385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1500"/>
              <a:buChar char="■"/>
              <a:defRPr sz="15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471050" y="1743725"/>
            <a:ext cx="6201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74" y="4749850"/>
            <a:ext cx="56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24899" y="0"/>
            <a:ext cx="9193800" cy="158700"/>
          </a:xfrm>
          <a:prstGeom prst="rect">
            <a:avLst/>
          </a:prstGeom>
          <a:solidFill>
            <a:srgbClr val="45999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77" y="4749850"/>
            <a:ext cx="42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DM Sans"/>
              <a:buNone/>
              <a:defRPr b="0" i="0" sz="32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●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○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3655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■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3655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●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3655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○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3655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■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3655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●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3655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DM Sans"/>
              <a:buChar char="○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3655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1700"/>
              <a:buFont typeface="DM Sans"/>
              <a:buChar char="■"/>
              <a:defRPr b="0" i="0" sz="1700" u="none" cap="none" strike="noStrik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7" y="4749850"/>
            <a:ext cx="42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3">
            <a:alphaModFix amt="60000"/>
          </a:blip>
          <a:srcRect b="29498" l="0" r="0" t="28312"/>
          <a:stretch/>
        </p:blipFill>
        <p:spPr>
          <a:xfrm>
            <a:off x="0" y="0"/>
            <a:ext cx="9143999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5"/>
          <p:cNvGrpSpPr/>
          <p:nvPr/>
        </p:nvGrpSpPr>
        <p:grpSpPr>
          <a:xfrm>
            <a:off x="1235950" y="767425"/>
            <a:ext cx="6777993" cy="3940171"/>
            <a:chOff x="146709" y="-611992"/>
            <a:chExt cx="18074649" cy="10507120"/>
          </a:xfrm>
        </p:grpSpPr>
        <p:sp>
          <p:nvSpPr>
            <p:cNvPr id="30" name="Google Shape;30;p5"/>
            <p:cNvSpPr/>
            <p:nvPr/>
          </p:nvSpPr>
          <p:spPr>
            <a:xfrm>
              <a:off x="146709" y="-611992"/>
              <a:ext cx="18074649" cy="10507120"/>
            </a:xfrm>
            <a:custGeom>
              <a:rect b="b" l="l" r="r" t="t"/>
              <a:pathLst>
                <a:path extrusionOk="0" h="23479598" w="50558458">
                  <a:moveTo>
                    <a:pt x="0" y="0"/>
                  </a:moveTo>
                  <a:lnTo>
                    <a:pt x="0" y="23479598"/>
                  </a:lnTo>
                  <a:lnTo>
                    <a:pt x="50558458" y="23479598"/>
                  </a:lnTo>
                  <a:lnTo>
                    <a:pt x="50558458" y="0"/>
                  </a:lnTo>
                  <a:lnTo>
                    <a:pt x="0" y="0"/>
                  </a:lnTo>
                  <a:close/>
                  <a:moveTo>
                    <a:pt x="50497498" y="23418639"/>
                  </a:moveTo>
                  <a:lnTo>
                    <a:pt x="59690" y="23418639"/>
                  </a:lnTo>
                  <a:lnTo>
                    <a:pt x="59690" y="59690"/>
                  </a:lnTo>
                  <a:lnTo>
                    <a:pt x="50497498" y="59690"/>
                  </a:lnTo>
                  <a:lnTo>
                    <a:pt x="50497498" y="234186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1" name="Google Shape;31;p5"/>
            <p:cNvSpPr txBox="1"/>
            <p:nvPr/>
          </p:nvSpPr>
          <p:spPr>
            <a:xfrm>
              <a:off x="1243112" y="234741"/>
              <a:ext cx="15892800" cy="81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b="1" lang="en" sz="48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Federated ML Sy</a:t>
              </a:r>
              <a:r>
                <a:rPr b="1" lang="en" sz="48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s</a:t>
              </a:r>
              <a:r>
                <a:rPr b="1" lang="en" sz="48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 for Fairness</a:t>
              </a:r>
              <a:r>
                <a:rPr b="1" lang="en" sz="5300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endParaRPr sz="12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Jade Preston &amp; Navya Annapareddy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PhD Degree Program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School of Data Science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accent6"/>
                  </a:solidFill>
                  <a:latin typeface="DM Sans"/>
                  <a:ea typeface="DM Sans"/>
                  <a:cs typeface="DM Sans"/>
                  <a:sym typeface="DM Sans"/>
                </a:rPr>
                <a:t>University of Virginia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1" i="0" sz="1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80577" y="4749850"/>
            <a:ext cx="4215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4"/>
          <p:cNvGrpSpPr/>
          <p:nvPr/>
        </p:nvGrpSpPr>
        <p:grpSpPr>
          <a:xfrm>
            <a:off x="761733" y="909662"/>
            <a:ext cx="3724538" cy="996241"/>
            <a:chOff x="0" y="-9525"/>
            <a:chExt cx="9932100" cy="2656643"/>
          </a:xfrm>
        </p:grpSpPr>
        <p:sp>
          <p:nvSpPr>
            <p:cNvPr id="109" name="Google Shape;109;p14"/>
            <p:cNvSpPr txBox="1"/>
            <p:nvPr/>
          </p:nvSpPr>
          <p:spPr>
            <a:xfrm>
              <a:off x="0" y="-9525"/>
              <a:ext cx="9932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0" y="2031518"/>
              <a:ext cx="993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631650" y="2220750"/>
            <a:ext cx="7880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Questions?</a:t>
            </a:r>
            <a:endParaRPr/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480574" y="4749850"/>
            <a:ext cx="56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761733" y="909662"/>
            <a:ext cx="3724538" cy="1030848"/>
            <a:chOff x="0" y="-9525"/>
            <a:chExt cx="9932100" cy="2748928"/>
          </a:xfrm>
        </p:grpSpPr>
        <p:sp>
          <p:nvSpPr>
            <p:cNvPr id="38" name="Google Shape;38;p6"/>
            <p:cNvSpPr txBox="1"/>
            <p:nvPr/>
          </p:nvSpPr>
          <p:spPr>
            <a:xfrm>
              <a:off x="0" y="-9525"/>
              <a:ext cx="99321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Agenda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 txBox="1"/>
            <p:nvPr/>
          </p:nvSpPr>
          <p:spPr>
            <a:xfrm>
              <a:off x="0" y="2031518"/>
              <a:ext cx="9932100" cy="707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0" name="Google Shape;40;p6"/>
          <p:cNvSpPr txBox="1"/>
          <p:nvPr/>
        </p:nvSpPr>
        <p:spPr>
          <a:xfrm>
            <a:off x="761725" y="1887425"/>
            <a:ext cx="4313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Problem Description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Literature Review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Potential Research Gap(s)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FL Implementations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Proposed Contribution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80574" y="4749850"/>
            <a:ext cx="56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5227225" y="0"/>
            <a:ext cx="39167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5227200" y="0"/>
            <a:ext cx="3916800" cy="5143500"/>
          </a:xfrm>
          <a:prstGeom prst="rect">
            <a:avLst/>
          </a:prstGeom>
          <a:solidFill>
            <a:srgbClr val="3F6462">
              <a:alpha val="1190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435800" y="598250"/>
            <a:ext cx="8123396" cy="4153550"/>
            <a:chOff x="0" y="-9525"/>
            <a:chExt cx="18623100" cy="11076133"/>
          </a:xfrm>
        </p:grpSpPr>
        <p:sp>
          <p:nvSpPr>
            <p:cNvPr id="49" name="Google Shape;49;p7"/>
            <p:cNvSpPr txBox="1"/>
            <p:nvPr/>
          </p:nvSpPr>
          <p:spPr>
            <a:xfrm>
              <a:off x="0" y="-9525"/>
              <a:ext cx="186231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Problem Description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 txBox="1"/>
            <p:nvPr/>
          </p:nvSpPr>
          <p:spPr>
            <a:xfrm>
              <a:off x="215956" y="2054008"/>
              <a:ext cx="18407100" cy="90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●"/>
              </a:pPr>
              <a:r>
                <a:rPr b="1" lang="en">
                  <a:solidFill>
                    <a:schemeClr val="dk1"/>
                  </a:solidFill>
                </a:rPr>
                <a:t>Data sharing</a:t>
              </a:r>
              <a:r>
                <a:rPr lang="en">
                  <a:solidFill>
                    <a:schemeClr val="dk1"/>
                  </a:solidFill>
                </a:rPr>
                <a:t> is often difficult or constrained by security and distribution limitations</a:t>
              </a:r>
              <a:endParaRPr>
                <a:solidFill>
                  <a:schemeClr val="dk1"/>
                </a:solidFill>
              </a:endParaRPr>
            </a:p>
            <a:p>
              <a:pPr indent="-3365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>
                  <a:solidFill>
                    <a:schemeClr val="dk1"/>
                  </a:solidFill>
                </a:rPr>
                <a:t>Healthcare data is often governed by data-use-ordinances like HIPAA </a:t>
              </a:r>
              <a:endParaRPr>
                <a:solidFill>
                  <a:schemeClr val="dk1"/>
                </a:solidFill>
              </a:endParaRPr>
            </a:p>
            <a:p>
              <a:pPr indent="-3365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>
                  <a:solidFill>
                    <a:schemeClr val="dk1"/>
                  </a:solidFill>
                </a:rPr>
                <a:t>Large sample sizes allow models to generalize for more variability</a:t>
              </a:r>
              <a:endParaRPr>
                <a:solidFill>
                  <a:schemeClr val="dk1"/>
                </a:solidFill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●"/>
              </a:pPr>
              <a:r>
                <a:rPr b="1" lang="en">
                  <a:solidFill>
                    <a:schemeClr val="dk1"/>
                  </a:solidFill>
                </a:rPr>
                <a:t>Federated learning</a:t>
              </a:r>
              <a:r>
                <a:rPr lang="en">
                  <a:solidFill>
                    <a:schemeClr val="dk1"/>
                  </a:solidFill>
                </a:rPr>
                <a:t> is a type of </a:t>
              </a:r>
              <a:r>
                <a:rPr b="1" lang="en">
                  <a:solidFill>
                    <a:schemeClr val="dk1"/>
                  </a:solidFill>
                </a:rPr>
                <a:t>distributed learning </a:t>
              </a:r>
              <a:r>
                <a:rPr lang="en">
                  <a:solidFill>
                    <a:schemeClr val="dk1"/>
                  </a:solidFill>
                </a:rPr>
                <a:t>framework </a:t>
              </a:r>
              <a:endParaRPr>
                <a:solidFill>
                  <a:schemeClr val="dk1"/>
                </a:solidFill>
              </a:endParaRPr>
            </a:p>
            <a:p>
              <a:pPr indent="-3365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>
                  <a:solidFill>
                    <a:schemeClr val="dk1"/>
                  </a:solidFill>
                </a:rPr>
                <a:t>Allows data to be trained in a decentralized manner </a:t>
              </a:r>
              <a:endParaRPr>
                <a:solidFill>
                  <a:schemeClr val="dk1"/>
                </a:solidFill>
              </a:endParaRPr>
            </a:p>
            <a:p>
              <a:pPr indent="-3365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>
                  <a:solidFill>
                    <a:schemeClr val="dk1"/>
                  </a:solidFill>
                </a:rPr>
                <a:t>Addresses </a:t>
              </a:r>
              <a:r>
                <a:rPr b="1" lang="en">
                  <a:solidFill>
                    <a:schemeClr val="dk1"/>
                  </a:solidFill>
                </a:rPr>
                <a:t>data security</a:t>
              </a:r>
              <a:r>
                <a:rPr lang="en">
                  <a:solidFill>
                    <a:schemeClr val="dk1"/>
                  </a:solidFill>
                </a:rPr>
                <a:t>, </a:t>
              </a:r>
              <a:r>
                <a:rPr b="1" lang="en">
                  <a:solidFill>
                    <a:schemeClr val="dk1"/>
                  </a:solidFill>
                </a:rPr>
                <a:t>privacy</a:t>
              </a:r>
              <a:r>
                <a:rPr lang="en">
                  <a:solidFill>
                    <a:schemeClr val="dk1"/>
                  </a:solidFill>
                </a:rPr>
                <a:t>, and </a:t>
              </a:r>
              <a:r>
                <a:rPr b="1" lang="en">
                  <a:solidFill>
                    <a:schemeClr val="dk1"/>
                  </a:solidFill>
                </a:rPr>
                <a:t>vulnerability</a:t>
              </a:r>
              <a:r>
                <a:rPr lang="en">
                  <a:solidFill>
                    <a:schemeClr val="dk1"/>
                  </a:solidFill>
                </a:rPr>
                <a:t> considerations </a:t>
              </a:r>
              <a:endParaRPr>
                <a:solidFill>
                  <a:schemeClr val="dk1"/>
                </a:solidFill>
              </a:endParaRPr>
            </a:p>
            <a:p>
              <a:pPr indent="-3365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>
                  <a:solidFill>
                    <a:schemeClr val="dk1"/>
                  </a:solidFill>
                </a:rPr>
                <a:t>Some challenges to federated learning include: </a:t>
              </a:r>
              <a:endParaRPr>
                <a:solidFill>
                  <a:schemeClr val="dk1"/>
                </a:solidFill>
              </a:endParaRPr>
            </a:p>
            <a:p>
              <a:pPr indent="-336550" lvl="2" marL="1371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>
                  <a:solidFill>
                    <a:schemeClr val="dk1"/>
                  </a:solidFill>
                </a:rPr>
                <a:t>Node data may not be independent and identically distributed (iid) </a:t>
              </a:r>
              <a:endParaRPr>
                <a:solidFill>
                  <a:schemeClr val="dk1"/>
                </a:solidFill>
              </a:endParaRPr>
            </a:p>
            <a:p>
              <a:pPr indent="-336550" lvl="2" marL="1371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>
                  <a:solidFill>
                    <a:schemeClr val="dk1"/>
                  </a:solidFill>
                </a:rPr>
                <a:t>High levels of communication between network machines is needed</a:t>
              </a:r>
              <a:endParaRPr>
                <a:solidFill>
                  <a:schemeClr val="dk1"/>
                </a:solidFill>
              </a:endParaRPr>
            </a:p>
            <a:p>
              <a:pPr indent="-330200" lvl="2" marL="1371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Char char="■"/>
              </a:pPr>
              <a:r>
                <a:rPr lang="en">
                  <a:solidFill>
                    <a:schemeClr val="dk1"/>
                  </a:solidFill>
                </a:rPr>
                <a:t>Heterogeneity in the individual nodes with respect to bias and size of data samples</a:t>
              </a:r>
              <a:r>
                <a:rPr lang="en" sz="1300">
                  <a:solidFill>
                    <a:schemeClr val="dk1"/>
                  </a:solidFill>
                </a:rPr>
                <a:t> 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435800" y="598250"/>
            <a:ext cx="8123396" cy="4153588"/>
            <a:chOff x="0" y="-9525"/>
            <a:chExt cx="18623100" cy="11076233"/>
          </a:xfrm>
        </p:grpSpPr>
        <p:sp>
          <p:nvSpPr>
            <p:cNvPr id="57" name="Google Shape;57;p8"/>
            <p:cNvSpPr txBox="1"/>
            <p:nvPr/>
          </p:nvSpPr>
          <p:spPr>
            <a:xfrm>
              <a:off x="0" y="-9525"/>
              <a:ext cx="186231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Review: Surveys on Fairness in Federated Learning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 txBox="1"/>
            <p:nvPr/>
          </p:nvSpPr>
          <p:spPr>
            <a:xfrm>
              <a:off x="0" y="1426808"/>
              <a:ext cx="10470900" cy="96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65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9994"/>
                </a:buClr>
                <a:buSzPts val="1700"/>
                <a:buChar char="●"/>
              </a:pPr>
              <a:r>
                <a:rPr b="1" lang="en" sz="1700">
                  <a:solidFill>
                    <a:srgbClr val="459994"/>
                  </a:solidFill>
                </a:rPr>
                <a:t>Towards Fairness-Aware Federated Learning, Shi</a:t>
              </a:r>
              <a:r>
                <a:rPr b="1" lang="en" sz="1700">
                  <a:solidFill>
                    <a:srgbClr val="459994"/>
                  </a:solidFill>
                </a:rPr>
                <a:t> et al. (2021)</a:t>
              </a:r>
              <a:endParaRPr b="1" sz="1700">
                <a:solidFill>
                  <a:srgbClr val="459994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 sz="1700">
                  <a:solidFill>
                    <a:schemeClr val="accent2"/>
                  </a:solidFill>
                </a:rPr>
                <a:t>Discuss ideal metrics but do not benchmark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 sz="1700">
                  <a:solidFill>
                    <a:schemeClr val="accent2"/>
                  </a:solidFill>
                </a:rPr>
                <a:t>Created FL </a:t>
              </a:r>
              <a:r>
                <a:rPr b="1" lang="en" sz="1700">
                  <a:solidFill>
                    <a:schemeClr val="accent2"/>
                  </a:solidFill>
                </a:rPr>
                <a:t>taxonomy</a:t>
              </a:r>
              <a:r>
                <a:rPr lang="en" sz="1700">
                  <a:solidFill>
                    <a:schemeClr val="accent2"/>
                  </a:solidFill>
                </a:rPr>
                <a:t> of approaches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lang="en" sz="1700">
                  <a:solidFill>
                    <a:schemeClr val="accent2"/>
                  </a:solidFill>
                </a:rPr>
                <a:t>Categorized </a:t>
              </a:r>
              <a:r>
                <a:rPr b="1" lang="en" sz="1700">
                  <a:solidFill>
                    <a:schemeClr val="accent2"/>
                  </a:solidFill>
                </a:rPr>
                <a:t>fairness approaches</a:t>
              </a:r>
              <a:endParaRPr b="1"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Accuracy Parity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Good Intent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Selection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Contribution Fairness 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Regret Distribution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AutoNum type="romanLcPeriod"/>
              </a:pPr>
              <a:r>
                <a:rPr lang="en" sz="1700">
                  <a:solidFill>
                    <a:schemeClr val="accent2"/>
                  </a:solidFill>
                </a:rPr>
                <a:t>Expectation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0" lvl="0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0" l="0" r="0" t="5024"/>
          <a:stretch/>
        </p:blipFill>
        <p:spPr>
          <a:xfrm>
            <a:off x="5099250" y="1381450"/>
            <a:ext cx="3285325" cy="323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435800" y="598250"/>
            <a:ext cx="8123396" cy="3998975"/>
            <a:chOff x="0" y="-9525"/>
            <a:chExt cx="18623100" cy="10663933"/>
          </a:xfrm>
        </p:grpSpPr>
        <p:sp>
          <p:nvSpPr>
            <p:cNvPr id="66" name="Google Shape;66;p9"/>
            <p:cNvSpPr txBox="1"/>
            <p:nvPr/>
          </p:nvSpPr>
          <p:spPr>
            <a:xfrm>
              <a:off x="0" y="-9525"/>
              <a:ext cx="186231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Review: Surveys on Fairness in Federated Learning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 txBox="1"/>
            <p:nvPr/>
          </p:nvSpPr>
          <p:spPr>
            <a:xfrm>
              <a:off x="0" y="1641808"/>
              <a:ext cx="11233500" cy="90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65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9994"/>
                </a:buClr>
                <a:buSzPts val="1700"/>
                <a:buChar char="●"/>
              </a:pPr>
              <a:r>
                <a:rPr b="1" lang="en" sz="1700">
                  <a:solidFill>
                    <a:srgbClr val="459994"/>
                  </a:solidFill>
                </a:rPr>
                <a:t>Survey on Fairness Aware Machine Learning, Quy et al. (2021)</a:t>
              </a:r>
              <a:endParaRPr b="1" sz="1700">
                <a:solidFill>
                  <a:srgbClr val="459994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b="1" lang="en" sz="1700">
                  <a:solidFill>
                    <a:schemeClr val="accent2"/>
                  </a:solidFill>
                </a:rPr>
                <a:t>Examines bias in federated learning datasets in different domains </a:t>
              </a:r>
              <a:endParaRPr b="1"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Financial</a:t>
              </a:r>
              <a:r>
                <a:rPr lang="en" sz="1700">
                  <a:solidFill>
                    <a:schemeClr val="accent2"/>
                  </a:solidFill>
                </a:rPr>
                <a:t>, </a:t>
              </a:r>
              <a:r>
                <a:rPr lang="en" sz="1700">
                  <a:solidFill>
                    <a:schemeClr val="accent2"/>
                  </a:solidFill>
                </a:rPr>
                <a:t>Healthcare, Synthetic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b="1" lang="en" sz="1700">
                  <a:solidFill>
                    <a:schemeClr val="accent2"/>
                  </a:solidFill>
                </a:rPr>
                <a:t>Explored fairness challenges</a:t>
              </a:r>
              <a:endParaRPr b="1" sz="1700">
                <a:solidFill>
                  <a:schemeClr val="accent2"/>
                </a:solidFill>
              </a:endParaRPr>
            </a:p>
            <a:p>
              <a:pPr indent="-336550" lvl="2" marL="1371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Cardinality + imbalance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Independence 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○"/>
              </a:pPr>
              <a:r>
                <a:rPr b="1" lang="en" sz="1700">
                  <a:solidFill>
                    <a:schemeClr val="accent2"/>
                  </a:solidFill>
                </a:rPr>
                <a:t>Identified fairness approaches</a:t>
              </a:r>
              <a:endParaRPr b="1"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Multi-discrimination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Temporal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-33655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00"/>
                <a:buChar char="■"/>
              </a:pPr>
              <a:r>
                <a:rPr lang="en" sz="1700">
                  <a:solidFill>
                    <a:schemeClr val="accent2"/>
                  </a:solidFill>
                </a:rPr>
                <a:t>Distributional fairness</a:t>
              </a:r>
              <a:endParaRPr sz="1700">
                <a:solidFill>
                  <a:schemeClr val="accent2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2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2"/>
                </a:solidFill>
              </a:endParaRPr>
            </a:p>
          </p:txBody>
        </p:sp>
      </p:grp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488" y="1305425"/>
            <a:ext cx="2542450" cy="175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13621"/>
          <a:stretch/>
        </p:blipFill>
        <p:spPr>
          <a:xfrm>
            <a:off x="5335875" y="3203200"/>
            <a:ext cx="3071674" cy="17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>
            <a:off x="435800" y="598250"/>
            <a:ext cx="8526557" cy="4153550"/>
            <a:chOff x="0" y="-9525"/>
            <a:chExt cx="19547356" cy="11076133"/>
          </a:xfrm>
        </p:grpSpPr>
        <p:sp>
          <p:nvSpPr>
            <p:cNvPr id="76" name="Google Shape;76;p10"/>
            <p:cNvSpPr txBox="1"/>
            <p:nvPr/>
          </p:nvSpPr>
          <p:spPr>
            <a:xfrm>
              <a:off x="0" y="-9525"/>
              <a:ext cx="186231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Identified Research Gaps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 txBox="1"/>
            <p:nvPr/>
          </p:nvSpPr>
          <p:spPr>
            <a:xfrm>
              <a:off x="215956" y="2054008"/>
              <a:ext cx="19331400" cy="90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AutoNum type="arabicPeriod"/>
              </a:pPr>
              <a:r>
                <a:rPr b="1" lang="en" sz="1800">
                  <a:solidFill>
                    <a:schemeClr val="accent2"/>
                  </a:solidFill>
                </a:rPr>
                <a:t>Out of date</a:t>
              </a:r>
              <a:r>
                <a:rPr b="1" lang="en" sz="1800">
                  <a:solidFill>
                    <a:schemeClr val="accent2"/>
                  </a:solidFill>
                </a:rPr>
                <a:t> categorization of existing implementations by approach</a:t>
              </a:r>
              <a:endParaRPr b="1" sz="1800">
                <a:solidFill>
                  <a:schemeClr val="accent2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AutoNum type="alphaLcPeriod"/>
              </a:pPr>
              <a:r>
                <a:rPr lang="en" sz="1800">
                  <a:solidFill>
                    <a:schemeClr val="accent2"/>
                  </a:solidFill>
                </a:rPr>
                <a:t>Metric based, resource allocation based</a:t>
              </a:r>
              <a:endParaRPr sz="1800">
                <a:solidFill>
                  <a:schemeClr val="accent2"/>
                </a:solidFill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</a:endParaRPr>
            </a:p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AutoNum type="arabicPeriod"/>
              </a:pPr>
              <a:r>
                <a:rPr b="1" lang="en" sz="1800">
                  <a:solidFill>
                    <a:schemeClr val="accent2"/>
                  </a:solidFill>
                </a:rPr>
                <a:t>Existing fairness </a:t>
              </a:r>
              <a:r>
                <a:rPr b="1" i="1" lang="en" sz="1800">
                  <a:solidFill>
                    <a:schemeClr val="accent2"/>
                  </a:solidFill>
                </a:rPr>
                <a:t>surveys</a:t>
              </a:r>
              <a:r>
                <a:rPr b="1" lang="en" sz="1800">
                  <a:solidFill>
                    <a:schemeClr val="accent2"/>
                  </a:solidFill>
                </a:rPr>
                <a:t> focus on tabular data</a:t>
              </a:r>
              <a:endParaRPr b="1" sz="1800">
                <a:solidFill>
                  <a:schemeClr val="accent2"/>
                </a:solidFill>
              </a:endParaRPr>
            </a:p>
            <a:p>
              <a:pPr indent="-34290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AutoNum type="alphaLcPeriod"/>
              </a:pPr>
              <a:r>
                <a:rPr lang="en" sz="1800">
                  <a:solidFill>
                    <a:schemeClr val="accent2"/>
                  </a:solidFill>
                </a:rPr>
                <a:t>Lack of consideration </a:t>
              </a:r>
              <a:r>
                <a:rPr lang="en" sz="1800">
                  <a:solidFill>
                    <a:schemeClr val="accent2"/>
                  </a:solidFill>
                </a:rPr>
                <a:t>for </a:t>
              </a:r>
              <a:r>
                <a:rPr lang="en" sz="1800">
                  <a:solidFill>
                    <a:schemeClr val="accent2"/>
                  </a:solidFill>
                </a:rPr>
                <a:t>image and other high dimensional datasets</a:t>
              </a:r>
              <a:endParaRPr sz="1800">
                <a:solidFill>
                  <a:schemeClr val="accent2"/>
                </a:solidFill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AutoNum type="arabicPeriod"/>
              </a:pPr>
              <a:r>
                <a:rPr b="1" lang="en" sz="1800">
                  <a:solidFill>
                    <a:schemeClr val="accent2"/>
                  </a:solidFill>
                </a:rPr>
                <a:t>No comprehensive unified benchmark study</a:t>
              </a:r>
              <a:endParaRPr b="1" sz="1800">
                <a:solidFill>
                  <a:schemeClr val="accent2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AutoNum type="alphaLcPeriod"/>
              </a:pPr>
              <a:r>
                <a:rPr lang="en" sz="1800">
                  <a:solidFill>
                    <a:schemeClr val="accent2"/>
                  </a:solidFill>
                </a:rPr>
                <a:t>Difficulty in aligning metrics</a:t>
              </a:r>
              <a:endParaRPr sz="1800">
                <a:solidFill>
                  <a:schemeClr val="accent2"/>
                </a:solidFill>
              </a:endParaRPr>
            </a:p>
            <a:p>
              <a:pPr indent="-342900" lvl="2" marL="1371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AutoNum type="romanLcPeriod"/>
              </a:pPr>
              <a:r>
                <a:rPr lang="en" sz="1800">
                  <a:solidFill>
                    <a:schemeClr val="accent2"/>
                  </a:solidFill>
                </a:rPr>
                <a:t>Across implementations and domains</a:t>
              </a:r>
              <a:endParaRPr sz="1800">
                <a:solidFill>
                  <a:schemeClr val="accent2"/>
                </a:solidFill>
              </a:endParaRPr>
            </a:p>
            <a:p>
              <a:pPr indent="-342900" lvl="2" marL="1371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AutoNum type="romanLcPeriod"/>
              </a:pPr>
              <a:r>
                <a:rPr lang="en" sz="1800">
                  <a:solidFill>
                    <a:schemeClr val="accent2"/>
                  </a:solidFill>
                </a:rPr>
                <a:t>Across image vs. tabular datasets</a:t>
              </a:r>
              <a:endParaRPr sz="1800">
                <a:solidFill>
                  <a:schemeClr val="accent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</a:endParaRPr>
            </a:p>
          </p:txBody>
        </p:sp>
      </p:grp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9058383" y="0"/>
            <a:ext cx="85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5" name="Google Shape;85;p11"/>
          <p:cNvGraphicFramePr/>
          <p:nvPr/>
        </p:nvGraphicFramePr>
        <p:xfrm>
          <a:off x="314375" y="32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{DA2FACCD-4A84-4E9F-986D-A8856CB369B8}</a:tableStyleId>
              </a:tblPr>
              <a:tblGrid>
                <a:gridCol w="5917025"/>
                <a:gridCol w="1138050"/>
                <a:gridCol w="1460175"/>
              </a:tblGrid>
              <a:tr h="33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Implementation Papers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Metric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5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FedScale: Benchmarking Model and System Performance of Federated Learning at Scale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Image, Video, Text Audio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Loss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Federated Learning on Clinical Benchmark Data: Performance Assessment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Signal (ECG), Image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AUROC and F1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Fair Federated Learning via Bounded Group Loss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Text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 Loss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Fairness and Accuracy in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Synthetic Image, Text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Loss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 Reputation Mechanism Is All You Need: Collaborative Fairness and Adversarial Robustness in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Image, Text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Pearson Correlation Coefficient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Ditto: Fair and Robust Federated Learning Through Personalization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Image, Text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variance of robustness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Utility Fairness for the Differentially Private Federated Learning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Image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Accuracy; negative log likelihood loss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1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Resource Management and and Model Personalization for Federated Learning over Wireless Edge Networks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Image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Accuracy, Loss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2"/>
          <p:cNvGrpSpPr/>
          <p:nvPr/>
        </p:nvGrpSpPr>
        <p:grpSpPr>
          <a:xfrm>
            <a:off x="435800" y="596325"/>
            <a:ext cx="8526557" cy="4153538"/>
            <a:chOff x="0" y="-9525"/>
            <a:chExt cx="19547356" cy="11076100"/>
          </a:xfrm>
        </p:grpSpPr>
        <p:sp>
          <p:nvSpPr>
            <p:cNvPr id="91" name="Google Shape;91;p12"/>
            <p:cNvSpPr txBox="1"/>
            <p:nvPr/>
          </p:nvSpPr>
          <p:spPr>
            <a:xfrm>
              <a:off x="0" y="-9525"/>
              <a:ext cx="186231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Proposed </a:t>
              </a:r>
              <a:r>
                <a:rPr lang="en" sz="24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Contribution (Survey)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2"/>
            <p:cNvSpPr txBox="1"/>
            <p:nvPr/>
          </p:nvSpPr>
          <p:spPr>
            <a:xfrm>
              <a:off x="215956" y="1309075"/>
              <a:ext cx="19331400" cy="97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02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AutoNum type="arabicPeriod"/>
              </a:pPr>
              <a:r>
                <a:rPr b="1" lang="en" sz="1600">
                  <a:solidFill>
                    <a:schemeClr val="accent2"/>
                  </a:solidFill>
                </a:rPr>
                <a:t>Comprehensive survey</a:t>
              </a:r>
              <a:r>
                <a:rPr b="1" lang="en" sz="1600">
                  <a:solidFill>
                    <a:schemeClr val="accent2"/>
                  </a:solidFill>
                </a:rPr>
                <a:t> according to considerations by fairness approach</a:t>
              </a:r>
              <a:endParaRPr b="1" sz="1600">
                <a:solidFill>
                  <a:schemeClr val="accent2"/>
                </a:solidFill>
              </a:endParaRPr>
            </a:p>
            <a:p>
              <a:pPr indent="-33020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AutoNum type="alphaLcPeriod"/>
              </a:pPr>
              <a:r>
                <a:rPr lang="en" sz="1600">
                  <a:solidFill>
                    <a:schemeClr val="accent2"/>
                  </a:solidFill>
                </a:rPr>
                <a:t>Identify existing text,</a:t>
              </a:r>
              <a:r>
                <a:rPr lang="en" sz="1600">
                  <a:solidFill>
                    <a:schemeClr val="accent2"/>
                  </a:solidFill>
                </a:rPr>
                <a:t> image, and other high dimensional implementations</a:t>
              </a:r>
              <a:endParaRPr sz="1600">
                <a:solidFill>
                  <a:schemeClr val="accent2"/>
                </a:solidFill>
              </a:endParaRPr>
            </a:p>
            <a:p>
              <a:pPr indent="-33020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AutoNum type="romanLcPeriod"/>
              </a:pPr>
              <a:r>
                <a:rPr lang="en" sz="1600">
                  <a:solidFill>
                    <a:schemeClr val="accent2"/>
                  </a:solidFill>
                </a:rPr>
                <a:t>Differentiate fairness approach and update w.r.t taxonomy</a:t>
              </a:r>
              <a:endParaRPr sz="1600">
                <a:solidFill>
                  <a:schemeClr val="accent2"/>
                </a:solidFill>
              </a:endParaRPr>
            </a:p>
            <a:p>
              <a:pPr indent="-33020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AutoNum type="romanLcPeriod"/>
              </a:pPr>
              <a:r>
                <a:rPr lang="en" sz="1600">
                  <a:solidFill>
                    <a:schemeClr val="accent2"/>
                  </a:solidFill>
                </a:rPr>
                <a:t>Differentiate unsupervised vs. supervised </a:t>
              </a:r>
              <a:endParaRPr sz="1600">
                <a:solidFill>
                  <a:schemeClr val="accent2"/>
                </a:solidFill>
              </a:endParaRPr>
            </a:p>
            <a:p>
              <a:pPr indent="-330200" lvl="2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9994"/>
                </a:buClr>
                <a:buSzPts val="1600"/>
                <a:buAutoNum type="romanLcPeriod"/>
              </a:pPr>
              <a:r>
                <a:rPr b="1" lang="en" sz="1600">
                  <a:solidFill>
                    <a:srgbClr val="459994"/>
                  </a:solidFill>
                </a:rPr>
                <a:t>Create</a:t>
              </a:r>
              <a:r>
                <a:rPr b="1" lang="en" sz="1600">
                  <a:solidFill>
                    <a:srgbClr val="459994"/>
                  </a:solidFill>
                </a:rPr>
                <a:t> discrete </a:t>
              </a:r>
              <a:r>
                <a:rPr b="1" lang="en" sz="1600">
                  <a:solidFill>
                    <a:srgbClr val="459994"/>
                  </a:solidFill>
                </a:rPr>
                <a:t>model process representation (ie: pre-training vs. post)</a:t>
              </a:r>
              <a:endParaRPr b="1" sz="1600">
                <a:solidFill>
                  <a:srgbClr val="459994"/>
                </a:solidFill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AutoNum type="arabicPeriod"/>
              </a:pPr>
              <a:r>
                <a:rPr b="1" lang="en" sz="1600">
                  <a:solidFill>
                    <a:schemeClr val="accent2"/>
                  </a:solidFill>
                </a:rPr>
                <a:t>Classify</a:t>
              </a:r>
              <a:r>
                <a:rPr b="1" lang="en" sz="1600">
                  <a:solidFill>
                    <a:schemeClr val="accent2"/>
                  </a:solidFill>
                </a:rPr>
                <a:t> security and scaling considerations in </a:t>
              </a:r>
              <a:r>
                <a:rPr b="1" lang="en" sz="1600">
                  <a:solidFill>
                    <a:schemeClr val="accent2"/>
                  </a:solidFill>
                </a:rPr>
                <a:t>context</a:t>
              </a:r>
              <a:r>
                <a:rPr b="1" lang="en" sz="1600">
                  <a:solidFill>
                    <a:schemeClr val="accent2"/>
                  </a:solidFill>
                </a:rPr>
                <a:t> of fairness</a:t>
              </a:r>
              <a:endParaRPr b="1" sz="1600">
                <a:solidFill>
                  <a:schemeClr val="accent2"/>
                </a:solidFill>
              </a:endParaRPr>
            </a:p>
            <a:p>
              <a:pPr indent="-3302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9994"/>
                </a:buClr>
                <a:buSzPts val="1600"/>
                <a:buAutoNum type="alphaLcPeriod"/>
              </a:pPr>
              <a:r>
                <a:rPr b="1" lang="en" sz="1600">
                  <a:solidFill>
                    <a:srgbClr val="459994"/>
                  </a:solidFill>
                </a:rPr>
                <a:t>Security of aggregation/model sending*</a:t>
              </a:r>
              <a:endParaRPr b="1" sz="1600">
                <a:solidFill>
                  <a:srgbClr val="459994"/>
                </a:solidFill>
              </a:endParaRPr>
            </a:p>
            <a:p>
              <a:pPr indent="-3302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9994"/>
                </a:buClr>
                <a:buSzPts val="1600"/>
                <a:buAutoNum type="alphaLcPeriod"/>
              </a:pPr>
              <a:r>
                <a:rPr b="1" lang="en" sz="1600">
                  <a:solidFill>
                    <a:srgbClr val="459994"/>
                  </a:solidFill>
                </a:rPr>
                <a:t>Robustness and non IID data* </a:t>
              </a:r>
              <a:endParaRPr b="1" sz="1600">
                <a:solidFill>
                  <a:srgbClr val="459994"/>
                </a:solidFill>
              </a:endParaRPr>
            </a:p>
            <a:p>
              <a:pPr indent="-3302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AutoNum type="alphaLcPeriod"/>
              </a:pPr>
              <a:r>
                <a:rPr lang="en" sz="1600">
                  <a:solidFill>
                    <a:schemeClr val="dk1"/>
                  </a:solidFill>
                </a:rPr>
                <a:t>Scalability (esp. adding peers)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AutoNum type="arabicPeriod"/>
              </a:pPr>
              <a:r>
                <a:rPr b="1" lang="en" sz="1600">
                  <a:solidFill>
                    <a:schemeClr val="accent2"/>
                  </a:solidFill>
                </a:rPr>
                <a:t>Identify areas of challenges and remaining potential of contribution</a:t>
              </a:r>
              <a:endParaRPr b="1" sz="1600">
                <a:solidFill>
                  <a:schemeClr val="accent2"/>
                </a:solidFill>
              </a:endParaRPr>
            </a:p>
            <a:p>
              <a:pPr indent="-3302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AutoNum type="alphaLcPeriod"/>
              </a:pPr>
              <a:r>
                <a:rPr lang="en" sz="1600">
                  <a:solidFill>
                    <a:schemeClr val="accent2"/>
                  </a:solidFill>
                </a:rPr>
                <a:t>Metric alignment</a:t>
              </a:r>
              <a:endParaRPr sz="1600">
                <a:solidFill>
                  <a:schemeClr val="accent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480575" y="4749850"/>
            <a:ext cx="4818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6979950" y="596325"/>
            <a:ext cx="198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9994"/>
                </a:solidFill>
              </a:rPr>
              <a:t>*New contribution</a:t>
            </a:r>
            <a:endParaRPr>
              <a:solidFill>
                <a:srgbClr val="4599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761725" y="529132"/>
            <a:ext cx="7718850" cy="1376771"/>
            <a:chOff x="-21" y="-1024272"/>
            <a:chExt cx="20583600" cy="3671390"/>
          </a:xfrm>
        </p:grpSpPr>
        <p:sp>
          <p:nvSpPr>
            <p:cNvPr id="100" name="Google Shape;100;p13"/>
            <p:cNvSpPr txBox="1"/>
            <p:nvPr/>
          </p:nvSpPr>
          <p:spPr>
            <a:xfrm>
              <a:off x="-21" y="-1024272"/>
              <a:ext cx="205836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DM Sans"/>
                  <a:ea typeface="DM Sans"/>
                  <a:cs typeface="DM Sans"/>
                  <a:sym typeface="DM Sans"/>
                </a:rPr>
                <a:t>References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0" y="2031518"/>
              <a:ext cx="993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2" name="Google Shape;102;p13"/>
          <p:cNvSpPr txBox="1"/>
          <p:nvPr/>
        </p:nvSpPr>
        <p:spPr>
          <a:xfrm>
            <a:off x="761725" y="1037525"/>
            <a:ext cx="8057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https://arxiv.org/pdf/2110.00530.pdf 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https://arxiv.org/pdf/2111.01872.pdf 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</a:t>
            </a: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ttps://arxiv.org/pdf/2105.11367.pdf 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https://www.ncbi.nlm.nih.gov/pmc/articles/PMC7652692/ 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https://arxiv.org/pdf/2203.10190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https://arxiv.org/pdf/2012.10069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https://arxiv.org/pdf/2011.10464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http://proceedings.mlr.press/v139/li21h/li21h.pdf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https://arxiv.org/pdf/2109.05267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https://www.mdpi.com/2224-2708/10/1/17/pdf?version=1616039824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480574" y="4749850"/>
            <a:ext cx="567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Green Simple and Basic Career Summary About Me Creative Presentatio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0000"/>
      </a:accent1>
      <a:accent2>
        <a:srgbClr val="122120"/>
      </a:accent2>
      <a:accent3>
        <a:srgbClr val="3F6462"/>
      </a:accent3>
      <a:accent4>
        <a:srgbClr val="758F8D"/>
      </a:accent4>
      <a:accent5>
        <a:srgbClr val="97B8B5"/>
      </a:accent5>
      <a:accent6>
        <a:srgbClr val="FFFFFF"/>
      </a:accent6>
      <a:hlink>
        <a:srgbClr val="12212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