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DM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E0EFEB-1932-4C34-B408-A00FEC4DCA37}">
  <a:tblStyle styleId="{B5E0EFEB-1932-4C34-B408-A00FEC4DC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6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111.01872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110.00530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7e75027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26" name="Google Shape;26;g17e75027bd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e75027b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Navya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https://arxiv.org/pdf/2111.01872.pdf</a:t>
            </a:r>
            <a:r>
              <a:rPr lang="en"/>
              <a:t> </a:t>
            </a:r>
            <a:endParaRPr/>
          </a:p>
        </p:txBody>
      </p:sp>
      <p:sp>
        <p:nvSpPr>
          <p:cNvPr id="35" name="Google Shape;35;g17e75027bd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7e75027b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https://arxiv.org/pdf/2110.00530.pdf</a:t>
            </a:r>
            <a:r>
              <a:rPr lang="en"/>
              <a:t> </a:t>
            </a:r>
            <a:endParaRPr/>
          </a:p>
        </p:txBody>
      </p:sp>
      <p:sp>
        <p:nvSpPr>
          <p:cNvPr id="44" name="Google Shape;44;g17e75027bdd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7e75027b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17e75027bdd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e75027b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17e75027bdd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e75027b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68" name="Google Shape;68;g17e75027bdd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e75027b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7e75027bdd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00649" y="3089021"/>
            <a:ext cx="4771225" cy="523838"/>
          </a:xfrm>
          <a:custGeom>
            <a:rect b="b" l="l" r="r" t="t"/>
            <a:pathLst>
              <a:path extrusionOk="0" h="6984508" w="63616340">
                <a:moveTo>
                  <a:pt x="0" y="0"/>
                </a:moveTo>
                <a:lnTo>
                  <a:pt x="0" y="6984508"/>
                </a:lnTo>
                <a:lnTo>
                  <a:pt x="63616340" y="6984508"/>
                </a:lnTo>
                <a:lnTo>
                  <a:pt x="63616340" y="0"/>
                </a:lnTo>
                <a:lnTo>
                  <a:pt x="0" y="0"/>
                </a:lnTo>
                <a:close/>
                <a:moveTo>
                  <a:pt x="63555383" y="6923548"/>
                </a:moveTo>
                <a:lnTo>
                  <a:pt x="59690" y="6923548"/>
                </a:lnTo>
                <a:lnTo>
                  <a:pt x="59690" y="59690"/>
                </a:lnTo>
                <a:lnTo>
                  <a:pt x="63555383" y="59690"/>
                </a:lnTo>
                <a:lnTo>
                  <a:pt x="63555383" y="69235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2120">
              <a:alpha val="6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719350" y="3228088"/>
            <a:ext cx="3705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471050" y="1743725"/>
            <a:ext cx="6201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4899" y="0"/>
            <a:ext cx="9193800" cy="158700"/>
          </a:xfrm>
          <a:prstGeom prst="rect">
            <a:avLst/>
          </a:prstGeom>
          <a:solidFill>
            <a:srgbClr val="45999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DM Sans"/>
              <a:buNone/>
              <a:defRPr b="0" i="0" sz="32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3">
            <a:alphaModFix amt="60000"/>
          </a:blip>
          <a:srcRect b="29495" l="0" r="0" t="2831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5"/>
          <p:cNvGrpSpPr/>
          <p:nvPr/>
        </p:nvGrpSpPr>
        <p:grpSpPr>
          <a:xfrm>
            <a:off x="1235950" y="767425"/>
            <a:ext cx="6777993" cy="3940170"/>
            <a:chOff x="146709" y="-611992"/>
            <a:chExt cx="18074649" cy="10507120"/>
          </a:xfrm>
        </p:grpSpPr>
        <p:sp>
          <p:nvSpPr>
            <p:cNvPr id="30" name="Google Shape;30;p5"/>
            <p:cNvSpPr/>
            <p:nvPr/>
          </p:nvSpPr>
          <p:spPr>
            <a:xfrm>
              <a:off x="146709" y="-611992"/>
              <a:ext cx="18074649" cy="10507120"/>
            </a:xfrm>
            <a:custGeom>
              <a:rect b="b" l="l" r="r" t="t"/>
              <a:pathLst>
                <a:path extrusionOk="0" h="23479598" w="50558458">
                  <a:moveTo>
                    <a:pt x="0" y="0"/>
                  </a:moveTo>
                  <a:lnTo>
                    <a:pt x="0" y="23479598"/>
                  </a:lnTo>
                  <a:lnTo>
                    <a:pt x="50558458" y="23479598"/>
                  </a:lnTo>
                  <a:lnTo>
                    <a:pt x="50558458" y="0"/>
                  </a:lnTo>
                  <a:lnTo>
                    <a:pt x="0" y="0"/>
                  </a:lnTo>
                  <a:close/>
                  <a:moveTo>
                    <a:pt x="50497498" y="23418639"/>
                  </a:moveTo>
                  <a:lnTo>
                    <a:pt x="59690" y="23418639"/>
                  </a:lnTo>
                  <a:lnTo>
                    <a:pt x="59690" y="59690"/>
                  </a:lnTo>
                  <a:lnTo>
                    <a:pt x="50497498" y="59690"/>
                  </a:lnTo>
                  <a:lnTo>
                    <a:pt x="50497498" y="234186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1" name="Google Shape;31;p5"/>
            <p:cNvSpPr txBox="1"/>
            <p:nvPr/>
          </p:nvSpPr>
          <p:spPr>
            <a:xfrm>
              <a:off x="1243112" y="234741"/>
              <a:ext cx="15892800" cy="89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1" lang="en" sz="48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Federated ML Sys for Fairness</a:t>
              </a:r>
              <a:r>
                <a:rPr b="1" lang="en" sz="53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10/27/22</a:t>
              </a:r>
              <a:endParaRPr b="1" sz="2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Jade Preston &amp; Navya Annapareddy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PhD Degree Program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School of Data Science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University of Virginia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1" i="0" sz="1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435800" y="598250"/>
            <a:ext cx="8123396" cy="4153588"/>
            <a:chOff x="0" y="-9525"/>
            <a:chExt cx="18623100" cy="11076233"/>
          </a:xfrm>
        </p:grpSpPr>
        <p:sp>
          <p:nvSpPr>
            <p:cNvPr id="38" name="Google Shape;38;p6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Review: Surveys on Fairness in Federated Learning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 txBox="1"/>
            <p:nvPr/>
          </p:nvSpPr>
          <p:spPr>
            <a:xfrm>
              <a:off x="0" y="1426808"/>
              <a:ext cx="10470900" cy="96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700"/>
                <a:buChar char="●"/>
              </a:pPr>
              <a:r>
                <a:rPr b="1" lang="en" sz="1700">
                  <a:solidFill>
                    <a:srgbClr val="459994"/>
                  </a:solidFill>
                </a:rPr>
                <a:t>Towards Fairness-Aware Federated Learning, Shi et al. (2021)</a:t>
              </a:r>
              <a:endParaRPr b="1" sz="1700">
                <a:solidFill>
                  <a:srgbClr val="459994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 sz="1700">
                  <a:solidFill>
                    <a:schemeClr val="accent2"/>
                  </a:solidFill>
                </a:rPr>
                <a:t>Discuss ideal metrics but do not benchmark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 sz="1700">
                  <a:solidFill>
                    <a:schemeClr val="accent2"/>
                  </a:solidFill>
                </a:rPr>
                <a:t>Created FL </a:t>
              </a:r>
              <a:r>
                <a:rPr b="1" lang="en" sz="1700">
                  <a:solidFill>
                    <a:schemeClr val="accent2"/>
                  </a:solidFill>
                </a:rPr>
                <a:t>taxonomy</a:t>
              </a:r>
              <a:r>
                <a:rPr lang="en" sz="1700">
                  <a:solidFill>
                    <a:schemeClr val="accent2"/>
                  </a:solidFill>
                </a:rPr>
                <a:t> of approaches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 sz="1700">
                  <a:solidFill>
                    <a:schemeClr val="accent2"/>
                  </a:solidFill>
                </a:rPr>
                <a:t>Categorized </a:t>
              </a:r>
              <a:r>
                <a:rPr b="1" lang="en" sz="1700">
                  <a:solidFill>
                    <a:schemeClr val="accent2"/>
                  </a:solidFill>
                </a:rPr>
                <a:t>fairness approaches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Accuracy Parity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Good Intent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Selection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Contribution Fairness 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Regret Distribution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Expectation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0" lvl="0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5099250" y="1381450"/>
            <a:ext cx="3285325" cy="32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435800" y="598250"/>
            <a:ext cx="8123396" cy="3998975"/>
            <a:chOff x="0" y="-9525"/>
            <a:chExt cx="18623100" cy="10663933"/>
          </a:xfrm>
        </p:grpSpPr>
        <p:sp>
          <p:nvSpPr>
            <p:cNvPr id="47" name="Google Shape;47;p7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Review: Surveys on Fairness in Federated Learning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 txBox="1"/>
            <p:nvPr/>
          </p:nvSpPr>
          <p:spPr>
            <a:xfrm>
              <a:off x="0" y="1641808"/>
              <a:ext cx="11233500" cy="90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700"/>
                <a:buChar char="●"/>
              </a:pPr>
              <a:r>
                <a:rPr b="1" lang="en" sz="1700">
                  <a:solidFill>
                    <a:srgbClr val="459994"/>
                  </a:solidFill>
                </a:rPr>
                <a:t>Survey on Fairness Aware Machine Learning, Quy et al. (2021)</a:t>
              </a:r>
              <a:endParaRPr b="1" sz="1700">
                <a:solidFill>
                  <a:srgbClr val="459994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b="1" lang="en" sz="1700">
                  <a:solidFill>
                    <a:schemeClr val="accent2"/>
                  </a:solidFill>
                </a:rPr>
                <a:t>Examines bias in federated learning datasets in different domains 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Financial, Healthcare, Synthetic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b="1" lang="en" sz="1700">
                  <a:solidFill>
                    <a:schemeClr val="accent2"/>
                  </a:solidFill>
                </a:rPr>
                <a:t>Explored fairness challenges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Cardinality + imbalance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Independence 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b="1" lang="en" sz="1700">
                  <a:solidFill>
                    <a:schemeClr val="accent2"/>
                  </a:solidFill>
                </a:rPr>
                <a:t>Identified fairness approaches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Multi-discrimination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Temporal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Distributional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88" y="1305425"/>
            <a:ext cx="2542450" cy="17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0" l="0" r="0" t="13621"/>
          <a:stretch/>
        </p:blipFill>
        <p:spPr>
          <a:xfrm>
            <a:off x="5335875" y="3203200"/>
            <a:ext cx="3071674" cy="17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9058383" y="0"/>
            <a:ext cx="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" name="Google Shape;58;p8"/>
          <p:cNvGraphicFramePr/>
          <p:nvPr/>
        </p:nvGraphicFramePr>
        <p:xfrm>
          <a:off x="314375" y="3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{B5E0EFEB-1932-4C34-B408-A00FEC4DCA37}</a:tableStyleId>
              </a:tblPr>
              <a:tblGrid>
                <a:gridCol w="3709900"/>
                <a:gridCol w="3345175"/>
                <a:gridCol w="1460175"/>
              </a:tblGrid>
              <a:tr h="33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Implementation Papers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Approach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FedScale: Benchmarking Model and System Performance of Federated Learning at Scale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Contribution -&gt; </a:t>
                      </a:r>
                      <a:r>
                        <a:rPr b="1" lang="en" sz="1100"/>
                        <a:t>System Heterogeneity, </a:t>
                      </a:r>
                      <a:r>
                        <a:rPr lang="en" sz="1100"/>
                        <a:t>Survey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Federated Learning on Clinical Benchmark Data: Performance Assessment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AUROC and F1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 Federated Learning via Bounded Group Loss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 Loss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Fairness and Accuracy in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Synthetic Dataset Fairness, </a:t>
                      </a: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 Reputation Mechanism Is All You Need: Collaborative Fairness and Adversarial Robustness in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Contribution Fairness, Selection Fairness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Pearson Correlation Coefficient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Ditto: Fair and Robust Federated Learning Through Personalization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Parity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variance of robustness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Utility Fairness for the Differentially Private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Contribution -&gt;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System Heterogeneity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Accuracy; negative log likelihood loss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Resource Management and and Model Personalization for Federated Learning over Wireless Edge Networks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9058383" y="0"/>
            <a:ext cx="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" name="Google Shape;65;p9"/>
          <p:cNvGraphicFramePr/>
          <p:nvPr/>
        </p:nvGraphicFramePr>
        <p:xfrm>
          <a:off x="314375" y="3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{B5E0EFEB-1932-4C34-B408-A00FEC4DCA37}</a:tableStyleId>
              </a:tblPr>
              <a:tblGrid>
                <a:gridCol w="3761050"/>
                <a:gridCol w="3294025"/>
                <a:gridCol w="1460175"/>
              </a:tblGrid>
              <a:tr h="33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Implementation Papers (Con.)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Approach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Fairness and Accuracy in Horizontal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Synthetic Dataset Fairness, </a:t>
                      </a: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Fairness Aware Incentive Scheme for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Expectation -&gt; Regret Distribution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Collective Utility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Agnostic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Good Intent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Agnostic Loss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Federated Optimization In Heterogeneous Networks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Contribution -&gt; </a:t>
                      </a:r>
                      <a:r>
                        <a:rPr b="1" lang="en" sz="1100"/>
                        <a:t>Personalization/Distributional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Fairness-aware Agnostic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Good Intent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Loss /w Fairness Constraint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Client Selection Scheme for Federated Learning with Fairness Guarantee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Selection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Fairness in Federated Learning for Spatial-Temporal Applications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Temporal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KL, Diversity Metric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/>
        </p:nvSpPr>
        <p:spPr>
          <a:xfrm>
            <a:off x="761725" y="529132"/>
            <a:ext cx="77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References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761725" y="1037525"/>
            <a:ext cx="8057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https://arxiv.org/pdf/2110.00530.pdf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https://arxiv.org/pdf/2111.01872.pdf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https://arxiv.org/pdf/2105.11367.pdf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https://www.ncbi.nlm.nih.gov/pmc/articles/PMC7652692/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https://arxiv.org/pdf/2203.10190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https://arxiv.org/pdf/2012.10069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https://arxiv.org/pdf/2011.10464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http://proceedings.mlr.press/v139/li21h/li21h.pdf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https://arxiv.org/pdf/2109.05267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https://www.mdpi.com/2224-2708/10/1/17/pdf?version=1616039824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761733" y="909662"/>
            <a:ext cx="3724538" cy="996241"/>
            <a:chOff x="0" y="-9525"/>
            <a:chExt cx="9932100" cy="2656643"/>
          </a:xfrm>
        </p:grpSpPr>
        <p:sp>
          <p:nvSpPr>
            <p:cNvPr id="78" name="Google Shape;78;p11"/>
            <p:cNvSpPr txBox="1"/>
            <p:nvPr/>
          </p:nvSpPr>
          <p:spPr>
            <a:xfrm>
              <a:off x="0" y="-9525"/>
              <a:ext cx="9932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 txBox="1"/>
            <p:nvPr/>
          </p:nvSpPr>
          <p:spPr>
            <a:xfrm>
              <a:off x="0" y="2031518"/>
              <a:ext cx="993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0" name="Google Shape;80;p11"/>
          <p:cNvSpPr txBox="1"/>
          <p:nvPr/>
        </p:nvSpPr>
        <p:spPr>
          <a:xfrm>
            <a:off x="631650" y="2220750"/>
            <a:ext cx="7880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Questions?</a:t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Green Simple and Basic Career Summary About Me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0000"/>
      </a:accent1>
      <a:accent2>
        <a:srgbClr val="122120"/>
      </a:accent2>
      <a:accent3>
        <a:srgbClr val="3F6462"/>
      </a:accent3>
      <a:accent4>
        <a:srgbClr val="758F8D"/>
      </a:accent4>
      <a:accent5>
        <a:srgbClr val="97B8B5"/>
      </a:accent5>
      <a:accent6>
        <a:srgbClr val="FFFFFF"/>
      </a:accent6>
      <a:hlink>
        <a:srgbClr val="12212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