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Libre Franklin"/>
      <p:regular r:id="rId23"/>
      <p:bold r:id="rId24"/>
      <p:italic r:id="rId25"/>
      <p:boldItalic r:id="rId26"/>
    </p:embeddedFont>
    <p:embeddedFont>
      <p:font typeface="Franklin Gothic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j8FWiZbvWnuXVwzD/Znyh5N72A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ibreFranklin-bold.fntdata"/><Relationship Id="rId23" Type="http://schemas.openxmlformats.org/officeDocument/2006/relationships/font" Target="fonts/LibreFranklin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ibreFranklin-boldItalic.fntdata"/><Relationship Id="rId25" Type="http://schemas.openxmlformats.org/officeDocument/2006/relationships/font" Target="fonts/LibreFranklin-italic.fntdata"/><Relationship Id="rId28" Type="http://customschemas.google.com/relationships/presentationmetadata" Target="metadata"/><Relationship Id="rId27" Type="http://schemas.openxmlformats.org/officeDocument/2006/relationships/font" Target="fonts/Franklin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ca698eef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2ca698eef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2ca698eef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2ca698eef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ca698eef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2ca698eef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2ca698eef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2ca698eef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2ca698eef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2ca698eef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ca698eef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2ca698eef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2ca698eef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2ca698eef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ca698eef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2ca698ee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2ca698ee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2ca698ee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/TITLE/SUBTEXT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23;p25" id="10" name="Google Shape;1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 txBox="1"/>
          <p:nvPr>
            <p:ph type="title"/>
          </p:nvPr>
        </p:nvSpPr>
        <p:spPr>
          <a:xfrm>
            <a:off x="4279493" y="865960"/>
            <a:ext cx="4275423" cy="157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800"/>
              <a:buFont typeface="Franklin Gothic"/>
              <a:buNone/>
              <a:defRPr b="1" sz="3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15"/>
          <p:cNvSpPr/>
          <p:nvPr>
            <p:ph idx="2" type="pic"/>
          </p:nvPr>
        </p:nvSpPr>
        <p:spPr>
          <a:xfrm>
            <a:off x="-2" y="1229329"/>
            <a:ext cx="4448280" cy="4450503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15"/>
          <p:cNvSpPr/>
          <p:nvPr/>
        </p:nvSpPr>
        <p:spPr>
          <a:xfrm>
            <a:off x="3879358" y="972008"/>
            <a:ext cx="257325" cy="257325"/>
          </a:xfrm>
          <a:prstGeom prst="ellipse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14;p15"/>
          <p:cNvCxnSpPr/>
          <p:nvPr/>
        </p:nvCxnSpPr>
        <p:spPr>
          <a:xfrm rot="10800000">
            <a:off x="4210884" y="2690753"/>
            <a:ext cx="1970110" cy="2"/>
          </a:xfrm>
          <a:prstGeom prst="straightConnector1">
            <a:avLst/>
          </a:prstGeom>
          <a:noFill/>
          <a:ln cap="flat" cmpd="sng" w="28575">
            <a:solidFill>
              <a:srgbClr val="FAD825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5" name="Google Shape;15;p15"/>
          <p:cNvSpPr txBox="1"/>
          <p:nvPr>
            <p:ph idx="1" type="body"/>
          </p:nvPr>
        </p:nvSpPr>
        <p:spPr>
          <a:xfrm>
            <a:off x="5129486" y="2760782"/>
            <a:ext cx="2831035" cy="2073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15"/>
          <p:cNvSpPr/>
          <p:nvPr/>
        </p:nvSpPr>
        <p:spPr>
          <a:xfrm>
            <a:off x="8941551" y="650630"/>
            <a:ext cx="202449" cy="4246681"/>
          </a:xfrm>
          <a:prstGeom prst="rect">
            <a:avLst/>
          </a:prstGeom>
          <a:solidFill>
            <a:srgbClr val="132E6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5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4"/>
          <p:cNvSpPr/>
          <p:nvPr/>
        </p:nvSpPr>
        <p:spPr>
          <a:xfrm>
            <a:off x="4572000" y="-126"/>
            <a:ext cx="4572000" cy="514350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4"/>
          <p:cNvSpPr txBox="1"/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" type="body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2" type="body"/>
          </p:nvPr>
        </p:nvSpPr>
        <p:spPr>
          <a:xfrm>
            <a:off x="4939500" y="724074"/>
            <a:ext cx="3837000" cy="3695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5"/>
          <p:cNvSpPr txBox="1"/>
          <p:nvPr>
            <p:ph idx="1" type="body"/>
          </p:nvPr>
        </p:nvSpPr>
        <p:spPr>
          <a:xfrm>
            <a:off x="311698" y="4230575"/>
            <a:ext cx="5998804" cy="60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59" name="Google Shape;59;p25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6"/>
          <p:cNvSpPr txBox="1"/>
          <p:nvPr>
            <p:ph hasCustomPrompt="1" type="title"/>
          </p:nvPr>
        </p:nvSpPr>
        <p:spPr>
          <a:xfrm>
            <a:off x="311698" y="1106125"/>
            <a:ext cx="8520603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2" name="Google Shape;62;p26"/>
          <p:cNvSpPr txBox="1"/>
          <p:nvPr>
            <p:ph idx="1" type="body"/>
          </p:nvPr>
        </p:nvSpPr>
        <p:spPr>
          <a:xfrm>
            <a:off x="311698" y="3152225"/>
            <a:ext cx="8520603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7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/TITLE/SUBTEXT">
  <p:cSld name="PHOTO/TITLE/SUB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8"/>
          <p:cNvSpPr txBox="1"/>
          <p:nvPr>
            <p:ph type="title"/>
          </p:nvPr>
        </p:nvSpPr>
        <p:spPr>
          <a:xfrm>
            <a:off x="4279493" y="865960"/>
            <a:ext cx="4275423" cy="157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800"/>
              <a:buFont typeface="Franklin Gothic"/>
              <a:buNone/>
              <a:defRPr b="1" sz="3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8" name="Google Shape;68;p28"/>
          <p:cNvSpPr/>
          <p:nvPr>
            <p:ph idx="2" type="pic"/>
          </p:nvPr>
        </p:nvSpPr>
        <p:spPr>
          <a:xfrm>
            <a:off x="-2" y="1229329"/>
            <a:ext cx="4448280" cy="4450503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8"/>
          <p:cNvSpPr/>
          <p:nvPr/>
        </p:nvSpPr>
        <p:spPr>
          <a:xfrm>
            <a:off x="3879358" y="972008"/>
            <a:ext cx="257325" cy="257325"/>
          </a:xfrm>
          <a:prstGeom prst="ellipse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" name="Google Shape;70;p28"/>
          <p:cNvCxnSpPr/>
          <p:nvPr/>
        </p:nvCxnSpPr>
        <p:spPr>
          <a:xfrm rot="10800000">
            <a:off x="4210884" y="2690753"/>
            <a:ext cx="1970110" cy="2"/>
          </a:xfrm>
          <a:prstGeom prst="straightConnector1">
            <a:avLst/>
          </a:prstGeom>
          <a:noFill/>
          <a:ln cap="flat" cmpd="sng" w="28575">
            <a:solidFill>
              <a:srgbClr val="FAD825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71" name="Google Shape;71;p28"/>
          <p:cNvSpPr txBox="1"/>
          <p:nvPr>
            <p:ph idx="1" type="body"/>
          </p:nvPr>
        </p:nvSpPr>
        <p:spPr>
          <a:xfrm>
            <a:off x="5129486" y="2760782"/>
            <a:ext cx="2831035" cy="2073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2" name="Google Shape;72;p28"/>
          <p:cNvSpPr/>
          <p:nvPr/>
        </p:nvSpPr>
        <p:spPr>
          <a:xfrm>
            <a:off x="8941551" y="650630"/>
            <a:ext cx="202449" cy="4246681"/>
          </a:xfrm>
          <a:prstGeom prst="rect">
            <a:avLst/>
          </a:prstGeom>
          <a:solidFill>
            <a:srgbClr val="132E6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28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BULLETS">
  <p:cSld name="HEADER/BULLETS 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/>
          <p:nvPr>
            <p:ph type="title"/>
          </p:nvPr>
        </p:nvSpPr>
        <p:spPr>
          <a:xfrm>
            <a:off x="1138914" y="714375"/>
            <a:ext cx="7311109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6" name="Google Shape;76;p29"/>
          <p:cNvSpPr/>
          <p:nvPr/>
        </p:nvSpPr>
        <p:spPr>
          <a:xfrm>
            <a:off x="713988" y="741094"/>
            <a:ext cx="279700" cy="2797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9"/>
          <p:cNvSpPr txBox="1"/>
          <p:nvPr>
            <p:ph idx="1" type="body"/>
          </p:nvPr>
        </p:nvSpPr>
        <p:spPr>
          <a:xfrm>
            <a:off x="1138914" y="1312257"/>
            <a:ext cx="7311109" cy="35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195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►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61950" lvl="1" marL="9144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●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PARAGRAPH">
  <p:cSld name="HEADER/PARAGRAPH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80" name="Google Shape;80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81" name="Google Shape;8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0"/>
          <p:cNvSpPr txBox="1"/>
          <p:nvPr>
            <p:ph type="title"/>
          </p:nvPr>
        </p:nvSpPr>
        <p:spPr>
          <a:xfrm>
            <a:off x="1138914" y="708157"/>
            <a:ext cx="6858001" cy="6750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3" name="Google Shape;83;p30"/>
          <p:cNvSpPr/>
          <p:nvPr/>
        </p:nvSpPr>
        <p:spPr>
          <a:xfrm>
            <a:off x="713988" y="734875"/>
            <a:ext cx="279700" cy="2797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30"/>
          <p:cNvSpPr txBox="1"/>
          <p:nvPr>
            <p:ph idx="1" type="body"/>
          </p:nvPr>
        </p:nvSpPr>
        <p:spPr>
          <a:xfrm>
            <a:off x="1138914" y="1306041"/>
            <a:ext cx="7311109" cy="35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87" name="Google Shape;8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88" name="Google Shape;8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31"/>
          <p:cNvSpPr txBox="1"/>
          <p:nvPr>
            <p:ph idx="1" type="body"/>
          </p:nvPr>
        </p:nvSpPr>
        <p:spPr>
          <a:xfrm>
            <a:off x="1008698" y="834120"/>
            <a:ext cx="7311109" cy="39393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195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►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61950" lvl="1" marL="9144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●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CHART/CAPTION">
  <p:cSld name="HEADER/CHART/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92" name="Google Shape;9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93" name="Google Shape;9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2"/>
          <p:cNvSpPr txBox="1"/>
          <p:nvPr>
            <p:ph type="title"/>
          </p:nvPr>
        </p:nvSpPr>
        <p:spPr>
          <a:xfrm>
            <a:off x="1130234" y="699477"/>
            <a:ext cx="7311109" cy="463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5" name="Google Shape;95;p32"/>
          <p:cNvSpPr/>
          <p:nvPr/>
        </p:nvSpPr>
        <p:spPr>
          <a:xfrm>
            <a:off x="705308" y="726195"/>
            <a:ext cx="279700" cy="2797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2"/>
          <p:cNvSpPr txBox="1"/>
          <p:nvPr>
            <p:ph idx="1" type="body"/>
          </p:nvPr>
        </p:nvSpPr>
        <p:spPr>
          <a:xfrm>
            <a:off x="7296342" y="1242625"/>
            <a:ext cx="1558293" cy="3592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None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Char char="●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97" name="Google Shape;97;p32"/>
          <p:cNvCxnSpPr/>
          <p:nvPr/>
        </p:nvCxnSpPr>
        <p:spPr>
          <a:xfrm>
            <a:off x="7155301" y="1250064"/>
            <a:ext cx="2" cy="3922623"/>
          </a:xfrm>
          <a:prstGeom prst="straightConnector1">
            <a:avLst/>
          </a:prstGeom>
          <a:noFill/>
          <a:ln cap="flat" cmpd="sng" w="28575">
            <a:solidFill>
              <a:srgbClr val="4EC8D1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98" name="Google Shape;98;p32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/PHOTO">
  <p:cSld name="QUOTE/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00" name="Google Shape;100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01" name="Google Shape;10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3"/>
          <p:cNvSpPr txBox="1"/>
          <p:nvPr>
            <p:ph idx="1" type="body"/>
          </p:nvPr>
        </p:nvSpPr>
        <p:spPr>
          <a:xfrm>
            <a:off x="6858000" y="2571750"/>
            <a:ext cx="2048719" cy="84205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None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Char char="●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Char char="•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Char char="•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Char char="•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3" name="Google Shape;103;p33"/>
          <p:cNvSpPr/>
          <p:nvPr/>
        </p:nvSpPr>
        <p:spPr>
          <a:xfrm>
            <a:off x="0" y="0"/>
            <a:ext cx="6667018" cy="5143500"/>
          </a:xfrm>
          <a:prstGeom prst="rect">
            <a:avLst/>
          </a:prstGeom>
          <a:solidFill>
            <a:srgbClr val="132E6C"/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3"/>
          <p:cNvSpPr txBox="1"/>
          <p:nvPr>
            <p:ph idx="2" type="body"/>
          </p:nvPr>
        </p:nvSpPr>
        <p:spPr>
          <a:xfrm>
            <a:off x="846821" y="876993"/>
            <a:ext cx="4922435" cy="38111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5" name="Google Shape;105;p33"/>
          <p:cNvSpPr/>
          <p:nvPr>
            <p:ph idx="3" type="pic"/>
          </p:nvPr>
        </p:nvSpPr>
        <p:spPr>
          <a:xfrm>
            <a:off x="5898748" y="1172479"/>
            <a:ext cx="1536542" cy="1536542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33"/>
          <p:cNvSpPr txBox="1"/>
          <p:nvPr>
            <p:ph idx="4" type="body"/>
          </p:nvPr>
        </p:nvSpPr>
        <p:spPr>
          <a:xfrm>
            <a:off x="6858000" y="3500165"/>
            <a:ext cx="2048719" cy="8420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07" name="Google Shape;107;p33"/>
          <p:cNvCxnSpPr/>
          <p:nvPr/>
        </p:nvCxnSpPr>
        <p:spPr>
          <a:xfrm>
            <a:off x="6331653" y="2856052"/>
            <a:ext cx="1507303" cy="2"/>
          </a:xfrm>
          <a:prstGeom prst="straightConnector1">
            <a:avLst/>
          </a:prstGeom>
          <a:noFill/>
          <a:ln cap="flat" cmpd="sng" w="28575">
            <a:solidFill>
              <a:srgbClr val="FAD825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08" name="Google Shape;108;p33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BULLETS">
  <p:cSld name="HEADER/BULLE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9" name="Google Shape;1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20" name="Google Shape;2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6"/>
          <p:cNvSpPr txBox="1"/>
          <p:nvPr>
            <p:ph type="title"/>
          </p:nvPr>
        </p:nvSpPr>
        <p:spPr>
          <a:xfrm>
            <a:off x="1138914" y="714375"/>
            <a:ext cx="7311109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16"/>
          <p:cNvSpPr/>
          <p:nvPr/>
        </p:nvSpPr>
        <p:spPr>
          <a:xfrm>
            <a:off x="713988" y="741094"/>
            <a:ext cx="279700" cy="2797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1138914" y="1312257"/>
            <a:ext cx="7311109" cy="35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195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►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61950" lvl="1" marL="9144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●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10" name="Google Shape;11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11" name="Google Shape;11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32E6C"/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4"/>
          <p:cNvSpPr txBox="1"/>
          <p:nvPr>
            <p:ph idx="1" type="body"/>
          </p:nvPr>
        </p:nvSpPr>
        <p:spPr>
          <a:xfrm>
            <a:off x="1041418" y="859629"/>
            <a:ext cx="6858305" cy="38111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None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53975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-53975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-539750" lvl="3" marL="18288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-539750" lvl="4" marL="22860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4" name="Google Shape;114;p34"/>
          <p:cNvSpPr txBox="1"/>
          <p:nvPr>
            <p:ph idx="2" type="body"/>
          </p:nvPr>
        </p:nvSpPr>
        <p:spPr>
          <a:xfrm>
            <a:off x="6198244" y="4116751"/>
            <a:ext cx="2048720" cy="718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15" name="Google Shape;115;p34"/>
          <p:cNvCxnSpPr/>
          <p:nvPr/>
        </p:nvCxnSpPr>
        <p:spPr>
          <a:xfrm flipH="1" rot="10800000">
            <a:off x="6043252" y="4116749"/>
            <a:ext cx="2" cy="1257017"/>
          </a:xfrm>
          <a:prstGeom prst="straightConnector1">
            <a:avLst/>
          </a:prstGeom>
          <a:noFill/>
          <a:ln cap="flat" cmpd="sng" w="28575">
            <a:solidFill>
              <a:srgbClr val="FAD825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16" name="Google Shape;116;p34"/>
          <p:cNvSpPr txBox="1"/>
          <p:nvPr>
            <p:ph idx="3" type="body"/>
          </p:nvPr>
        </p:nvSpPr>
        <p:spPr>
          <a:xfrm>
            <a:off x="2601409" y="4116751"/>
            <a:ext cx="3264063" cy="718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7" name="Google Shape;117;p34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/SPEAKER">
  <p:cSld name="SINGLE/SPEAK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19" name="Google Shape;119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20" name="Google Shape;12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5"/>
          <p:cNvSpPr/>
          <p:nvPr/>
        </p:nvSpPr>
        <p:spPr>
          <a:xfrm>
            <a:off x="-2" y="1104366"/>
            <a:ext cx="3932503" cy="4039137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5"/>
          <p:cNvSpPr txBox="1"/>
          <p:nvPr>
            <p:ph idx="1" type="body"/>
          </p:nvPr>
        </p:nvSpPr>
        <p:spPr>
          <a:xfrm>
            <a:off x="4314464" y="1345556"/>
            <a:ext cx="4535624" cy="15625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None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89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Char char="●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-4889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Char char="•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-4889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Char char="•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-4889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Char char="•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3" name="Google Shape;123;p35"/>
          <p:cNvSpPr/>
          <p:nvPr>
            <p:ph idx="2" type="pic"/>
          </p:nvPr>
        </p:nvSpPr>
        <p:spPr>
          <a:xfrm>
            <a:off x="314661" y="1251869"/>
            <a:ext cx="3429002" cy="3429002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35"/>
          <p:cNvSpPr txBox="1"/>
          <p:nvPr>
            <p:ph type="title"/>
          </p:nvPr>
        </p:nvSpPr>
        <p:spPr>
          <a:xfrm>
            <a:off x="739586" y="429311"/>
            <a:ext cx="6858002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800"/>
              <a:buFont typeface="Franklin Gothic"/>
              <a:buNone/>
              <a:defRPr b="1" sz="1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5" name="Google Shape;125;p35"/>
          <p:cNvSpPr/>
          <p:nvPr/>
        </p:nvSpPr>
        <p:spPr>
          <a:xfrm>
            <a:off x="314661" y="394585"/>
            <a:ext cx="279699" cy="279699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5"/>
          <p:cNvSpPr/>
          <p:nvPr/>
        </p:nvSpPr>
        <p:spPr>
          <a:xfrm>
            <a:off x="3819645" y="2126845"/>
            <a:ext cx="225711" cy="225709"/>
          </a:xfrm>
          <a:prstGeom prst="ellipse">
            <a:avLst/>
          </a:prstGeom>
          <a:solidFill>
            <a:srgbClr val="E274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5"/>
          <p:cNvSpPr txBox="1"/>
          <p:nvPr>
            <p:ph idx="3" type="body"/>
          </p:nvPr>
        </p:nvSpPr>
        <p:spPr>
          <a:xfrm>
            <a:off x="4314464" y="2908138"/>
            <a:ext cx="3550535" cy="39393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28" name="Google Shape;128;p35"/>
          <p:cNvCxnSpPr/>
          <p:nvPr/>
        </p:nvCxnSpPr>
        <p:spPr>
          <a:xfrm>
            <a:off x="4045351" y="2743200"/>
            <a:ext cx="1484455" cy="0"/>
          </a:xfrm>
          <a:prstGeom prst="straightConnector1">
            <a:avLst/>
          </a:prstGeom>
          <a:noFill/>
          <a:ln cap="flat" cmpd="sng" w="28575">
            <a:solidFill>
              <a:srgbClr val="4EC8D1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29" name="Google Shape;129;p35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/SPEAKERS">
  <p:cSld name="THREE/SPEAKER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31" name="Google Shape;131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32" name="Google Shape;13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6"/>
          <p:cNvSpPr/>
          <p:nvPr/>
        </p:nvSpPr>
        <p:spPr>
          <a:xfrm>
            <a:off x="314661" y="1009167"/>
            <a:ext cx="2402946" cy="2407102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6"/>
          <p:cNvSpPr txBox="1"/>
          <p:nvPr>
            <p:ph idx="1" type="body"/>
          </p:nvPr>
        </p:nvSpPr>
        <p:spPr>
          <a:xfrm>
            <a:off x="314661" y="3416267"/>
            <a:ext cx="2379109" cy="8818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None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000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Char char="●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-4000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Char char="•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-4000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Char char="•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-4000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Char char="•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5" name="Google Shape;135;p36"/>
          <p:cNvSpPr/>
          <p:nvPr>
            <p:ph idx="2" type="pic"/>
          </p:nvPr>
        </p:nvSpPr>
        <p:spPr>
          <a:xfrm>
            <a:off x="457543" y="1275673"/>
            <a:ext cx="2057401" cy="2057401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36"/>
          <p:cNvSpPr txBox="1"/>
          <p:nvPr>
            <p:ph idx="3" type="body"/>
          </p:nvPr>
        </p:nvSpPr>
        <p:spPr>
          <a:xfrm>
            <a:off x="314660" y="4360250"/>
            <a:ext cx="2352495" cy="687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37" name="Google Shape;137;p36"/>
          <p:cNvCxnSpPr/>
          <p:nvPr/>
        </p:nvCxnSpPr>
        <p:spPr>
          <a:xfrm flipH="1">
            <a:off x="3031819" y="1009167"/>
            <a:ext cx="2" cy="4163521"/>
          </a:xfrm>
          <a:prstGeom prst="straightConnector1">
            <a:avLst/>
          </a:prstGeom>
          <a:noFill/>
          <a:ln cap="flat" cmpd="sng" w="28575">
            <a:solidFill>
              <a:srgbClr val="4EC8D1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38" name="Google Shape;138;p36"/>
          <p:cNvSpPr/>
          <p:nvPr/>
        </p:nvSpPr>
        <p:spPr>
          <a:xfrm>
            <a:off x="314661" y="394585"/>
            <a:ext cx="279699" cy="279699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36"/>
          <p:cNvSpPr/>
          <p:nvPr/>
        </p:nvSpPr>
        <p:spPr>
          <a:xfrm>
            <a:off x="3322880" y="1009167"/>
            <a:ext cx="2402946" cy="2407102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6"/>
          <p:cNvSpPr txBox="1"/>
          <p:nvPr>
            <p:ph idx="4" type="body"/>
          </p:nvPr>
        </p:nvSpPr>
        <p:spPr>
          <a:xfrm>
            <a:off x="3322880" y="3416267"/>
            <a:ext cx="2415353" cy="88180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1" name="Google Shape;141;p36"/>
          <p:cNvSpPr/>
          <p:nvPr>
            <p:ph idx="5" type="pic"/>
          </p:nvPr>
        </p:nvSpPr>
        <p:spPr>
          <a:xfrm>
            <a:off x="3471964" y="1275673"/>
            <a:ext cx="2057402" cy="2057401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p36"/>
          <p:cNvSpPr txBox="1"/>
          <p:nvPr>
            <p:ph idx="6" type="body"/>
          </p:nvPr>
        </p:nvSpPr>
        <p:spPr>
          <a:xfrm>
            <a:off x="3322880" y="4360250"/>
            <a:ext cx="2229981" cy="812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43" name="Google Shape;143;p36"/>
          <p:cNvCxnSpPr/>
          <p:nvPr/>
        </p:nvCxnSpPr>
        <p:spPr>
          <a:xfrm flipH="1">
            <a:off x="6096691" y="1009167"/>
            <a:ext cx="2" cy="4163521"/>
          </a:xfrm>
          <a:prstGeom prst="straightConnector1">
            <a:avLst/>
          </a:prstGeom>
          <a:noFill/>
          <a:ln cap="flat" cmpd="sng" w="28575">
            <a:solidFill>
              <a:srgbClr val="4EC8D1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44" name="Google Shape;144;p36"/>
          <p:cNvSpPr/>
          <p:nvPr/>
        </p:nvSpPr>
        <p:spPr>
          <a:xfrm>
            <a:off x="6461354" y="1009167"/>
            <a:ext cx="2402946" cy="2407102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6"/>
          <p:cNvSpPr/>
          <p:nvPr>
            <p:ph idx="7" type="pic"/>
          </p:nvPr>
        </p:nvSpPr>
        <p:spPr>
          <a:xfrm>
            <a:off x="6604234" y="1275673"/>
            <a:ext cx="2057402" cy="2057401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36"/>
          <p:cNvSpPr txBox="1"/>
          <p:nvPr>
            <p:ph idx="8" type="body"/>
          </p:nvPr>
        </p:nvSpPr>
        <p:spPr>
          <a:xfrm>
            <a:off x="6461354" y="4360250"/>
            <a:ext cx="2260054" cy="7832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7" name="Google Shape;147;p36"/>
          <p:cNvSpPr txBox="1"/>
          <p:nvPr>
            <p:ph idx="9" type="body"/>
          </p:nvPr>
        </p:nvSpPr>
        <p:spPr>
          <a:xfrm>
            <a:off x="6461354" y="3426924"/>
            <a:ext cx="2415353" cy="88180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8" name="Google Shape;148;p36"/>
          <p:cNvSpPr txBox="1"/>
          <p:nvPr>
            <p:ph type="title"/>
          </p:nvPr>
        </p:nvSpPr>
        <p:spPr>
          <a:xfrm>
            <a:off x="739586" y="429311"/>
            <a:ext cx="6858002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800"/>
              <a:buFont typeface="Franklin Gothic"/>
              <a:buNone/>
              <a:defRPr b="1" sz="1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49" name="Google Shape;149;p36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/BULLETS">
  <p:cSld name="PICTURE/BULLETS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51" name="Google Shape;151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52" name="Google Shape;15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7"/>
          <p:cNvSpPr txBox="1"/>
          <p:nvPr>
            <p:ph idx="1" type="body"/>
          </p:nvPr>
        </p:nvSpPr>
        <p:spPr>
          <a:xfrm>
            <a:off x="6944810" y="1077684"/>
            <a:ext cx="1905277" cy="359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365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►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●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4" name="Google Shape;154;p37"/>
          <p:cNvSpPr/>
          <p:nvPr>
            <p:ph idx="2" type="pic"/>
          </p:nvPr>
        </p:nvSpPr>
        <p:spPr>
          <a:xfrm>
            <a:off x="0" y="460094"/>
            <a:ext cx="6610350" cy="4392592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7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311708" y="744573"/>
            <a:ext cx="8520601" cy="2052603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" type="body"/>
          </p:nvPr>
        </p:nvSpPr>
        <p:spPr>
          <a:xfrm>
            <a:off x="311698" y="2834125"/>
            <a:ext cx="8520603" cy="7926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 2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" type="body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311698" y="1152475"/>
            <a:ext cx="39999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4832398" y="1152475"/>
            <a:ext cx="39999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type="title"/>
          </p:nvPr>
        </p:nvSpPr>
        <p:spPr>
          <a:xfrm>
            <a:off x="311698" y="555600"/>
            <a:ext cx="2808003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311698" y="1389598"/>
            <a:ext cx="2808003" cy="31794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type="title"/>
          </p:nvPr>
        </p:nvSpPr>
        <p:spPr>
          <a:xfrm>
            <a:off x="490250" y="450148"/>
            <a:ext cx="6367801" cy="40908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hackersandslackers.com/flask-jinja-templates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milyriederer.netlify.app/post/convo-dbt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etdbt.com/docs/quickstarts/dbt-core/quickstart" TargetMode="External"/><Relationship Id="rId4" Type="http://schemas.openxmlformats.org/officeDocument/2006/relationships/hyperlink" Target="https://www.getdbt.com/blog/announcing-the-dbt-ide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"/>
          <p:cNvSpPr txBox="1"/>
          <p:nvPr>
            <p:ph type="title"/>
          </p:nvPr>
        </p:nvSpPr>
        <p:spPr>
          <a:xfrm>
            <a:off x="918589" y="1805090"/>
            <a:ext cx="7299608" cy="6474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ranklin Gothic"/>
              <a:buNone/>
            </a:pPr>
            <a:r>
              <a:rPr b="0" lang="en" sz="1600">
                <a:solidFill>
                  <a:srgbClr val="000000"/>
                </a:solidFill>
              </a:rPr>
              <a:t>DBT</a:t>
            </a:r>
            <a:br>
              <a:rPr b="0" lang="en" sz="1600">
                <a:solidFill>
                  <a:srgbClr val="000000"/>
                </a:solidFill>
              </a:rPr>
            </a:br>
            <a:r>
              <a:rPr lang="en" sz="1400"/>
              <a:t>Data Analysis, Transformation, Testing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ranklin Gothic"/>
              <a:buNone/>
            </a:pPr>
            <a:r>
              <a:t/>
            </a:r>
            <a:endParaRPr sz="1400"/>
          </a:p>
        </p:txBody>
      </p:sp>
      <p:sp>
        <p:nvSpPr>
          <p:cNvPr id="161" name="Google Shape;161;p1"/>
          <p:cNvSpPr txBox="1"/>
          <p:nvPr>
            <p:ph idx="1" type="body"/>
          </p:nvPr>
        </p:nvSpPr>
        <p:spPr>
          <a:xfrm>
            <a:off x="2041799" y="2871907"/>
            <a:ext cx="4934471" cy="2073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i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Engineering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i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School of Data Science 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i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University of Virginia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225" name="Google Shape;225;p6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Key point of use =&gt;  Modular sql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/>
              <a:t>A DBT model is a single sql file containing a SELECT statement.</a:t>
            </a:r>
            <a:endParaRPr b="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Each model is like a node in a graph describing data transformation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End points are deliverables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DBT uses Jinja for SQL templates</a:t>
            </a:r>
            <a:endParaRPr/>
          </a:p>
        </p:txBody>
      </p:sp>
      <p:sp>
        <p:nvSpPr>
          <p:cNvPr id="231" name="Google Shape;231;p7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Jinja is widely used for web UI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In this context it’s used for SQL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But the concept is identical.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Write templatized code.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232" name="Google Shape;23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4648" y="1312250"/>
            <a:ext cx="3547575" cy="36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2ca698eef4_0_66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Jinja is itself a pretty powerful tool</a:t>
            </a:r>
            <a:endParaRPr/>
          </a:p>
        </p:txBody>
      </p:sp>
      <p:sp>
        <p:nvSpPr>
          <p:cNvPr id="238" name="Google Shape;238;g22ca698eef4_0_66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Can ‘markup’ pages by replacing elements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But can also call executables  </a:t>
            </a:r>
            <a:r>
              <a:rPr lang="en" u="sng">
                <a:solidFill>
                  <a:schemeClr val="hlink"/>
                </a:solidFill>
                <a:hlinkClick r:id="rId3"/>
              </a:rPr>
              <a:t>-&gt;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how we can </a:t>
            </a:r>
            <a:r>
              <a:rPr lang="en"/>
              <a:t>embed</a:t>
            </a:r>
            <a:r>
              <a:rPr lang="en"/>
              <a:t> calls in DBT using Jinja…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{{ ref('my_first_dbt_model') }}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DBT: Templates are ‘compiled’</a:t>
            </a:r>
            <a:endParaRPr/>
          </a:p>
        </p:txBody>
      </p:sp>
      <p:sp>
        <p:nvSpPr>
          <p:cNvPr id="244" name="Google Shape;244;p8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What do we mean by ‘compiled’?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When DBT sql templates are converted to explicit executable sql, they are said to be compiled.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Compile code, usually refers to the transformation of human readable code to machine executable code.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In this case, SQL is our universal ‘executable’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/>
              <a:t>Compiled SQL can be found in the ‘target’ directory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ca698eef4_0_56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50" name="Google Shape;250;g22ca698eef4_0_56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a way to denote RAW data sources.  Starting points.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SBT provides shorthand to refer to them “src(“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ALSO…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Identifies them in DAG, example </a:t>
            </a:r>
            <a:r>
              <a:rPr lang="en" u="sng">
                <a:solidFill>
                  <a:schemeClr val="hlink"/>
                </a:solidFill>
                <a:hlinkClick r:id="rId3"/>
              </a:rPr>
              <a:t>-&gt;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helps create nice graphs for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Design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Making sense of your data 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ca698eef4_0_61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and Documentation</a:t>
            </a:r>
            <a:endParaRPr/>
          </a:p>
        </p:txBody>
      </p:sp>
      <p:sp>
        <p:nvSpPr>
          <p:cNvPr id="256" name="Google Shape;256;g22ca698eef4_0_61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DBT is used to test data as much as transform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Comes with some default tests, ‘unique’, ‘not_null’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You can create custom tests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DBT allows you to insert </a:t>
            </a:r>
            <a:r>
              <a:rPr lang="en"/>
              <a:t>descriptions for you data elements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2ca698eef4_0_10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22ca698eef4_0_10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g22ca698eef4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38" y="371475"/>
            <a:ext cx="7934325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2ca698eef4_0_72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Recap.  DBT allows you to…</a:t>
            </a:r>
            <a:endParaRPr/>
          </a:p>
        </p:txBody>
      </p:sp>
      <p:sp>
        <p:nvSpPr>
          <p:cNvPr id="269" name="Google Shape;269;g22ca698eef4_0_72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Treat data transformation as Code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Yes, there’s Github again.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‘AsCode’ paradigm is kind of the ‘As a Service’, you’ll see it everywhere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/>
              <a:t>Infrastucture </a:t>
            </a:r>
            <a:r>
              <a:rPr b="1" lang="en"/>
              <a:t>as Code</a:t>
            </a:r>
            <a:r>
              <a:rPr lang="en"/>
              <a:t> (Terraform)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/>
              <a:t>Data Transformation </a:t>
            </a:r>
            <a:r>
              <a:rPr b="1" lang="en"/>
              <a:t>as Code</a:t>
            </a:r>
            <a:r>
              <a:rPr lang="en"/>
              <a:t> (DBT)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/>
              <a:t>Configuration </a:t>
            </a:r>
            <a:r>
              <a:rPr b="1" lang="en"/>
              <a:t>as Code</a:t>
            </a:r>
            <a:r>
              <a:rPr lang="en"/>
              <a:t> (Chef, Puppet)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Meaning =&gt; code reviews, versioning, repeatability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Annoucements/Questions</a:t>
            </a:r>
            <a:endParaRPr/>
          </a:p>
        </p:txBody>
      </p:sp>
      <p:sp>
        <p:nvSpPr>
          <p:cNvPr id="167" name="Google Shape;167;p2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Snowflake lab</a:t>
            </a:r>
            <a:endParaRPr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Remember to use id in the URL</a:t>
            </a:r>
            <a:endParaRPr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Click on the activation link to verify account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Updates from Liz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ca698eef4_0_51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DBT is:</a:t>
            </a:r>
            <a:endParaRPr/>
          </a:p>
        </p:txBody>
      </p:sp>
      <p:sp>
        <p:nvSpPr>
          <p:cNvPr id="173" name="Google Shape;173;g22ca698eef4_0_51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 Data Development Framework</a:t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 Data Transformation Workflow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 Data Test Framework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DBT is both open source, and SaaS</a:t>
            </a:r>
            <a:endParaRPr/>
          </a:p>
        </p:txBody>
      </p:sp>
      <p:sp>
        <p:nvSpPr>
          <p:cNvPr id="179" name="Google Shape;179;p3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This tool is an example of both models: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Open source dbt-core is available as a python package and used via CLI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Open-source/SaaS model is Web based, and is free up to a point.  Advanced features require a subscription.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DBT works with many other tools</a:t>
            </a:r>
            <a:endParaRPr/>
          </a:p>
        </p:txBody>
      </p:sp>
      <p:sp>
        <p:nvSpPr>
          <p:cNvPr id="185" name="Google Shape;185;p4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It’s part of a larger process, and it is built to inter-operate with other Data Analysis, Data Engineering tools.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Snowflake</a:t>
            </a:r>
            <a:endParaRPr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Airflow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Can be used in Circle/CI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DBT: SQL will execute remotely in SFlake</a:t>
            </a:r>
            <a:endParaRPr/>
          </a:p>
        </p:txBody>
      </p:sp>
      <p:sp>
        <p:nvSpPr>
          <p:cNvPr id="191" name="Google Shape;191;p9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To execute our SQL we need to establish a connection to Snowflake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Setting up the connection will be done in YAML files.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In our lab this week, we’ll use the Snowflake account creds.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A prompt will walk you through entering id/names etc.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ca698eef4_0_16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common configuration for DBT</a:t>
            </a:r>
            <a:endParaRPr/>
          </a:p>
        </p:txBody>
      </p:sp>
      <p:sp>
        <p:nvSpPr>
          <p:cNvPr id="197" name="Google Shape;197;g22ca698eef4_0_16"/>
          <p:cNvSpPr/>
          <p:nvPr/>
        </p:nvSpPr>
        <p:spPr>
          <a:xfrm>
            <a:off x="39475" y="2748375"/>
            <a:ext cx="1349100" cy="17436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SOURCE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8" name="Google Shape;198;g22ca698eef4_0_16"/>
          <p:cNvSpPr/>
          <p:nvPr/>
        </p:nvSpPr>
        <p:spPr>
          <a:xfrm>
            <a:off x="1450288" y="2872725"/>
            <a:ext cx="2019900" cy="149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(Airflow)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EXTRACT &amp; </a:t>
            </a:r>
            <a:r>
              <a:rPr lang="en">
                <a:solidFill>
                  <a:schemeClr val="lt1"/>
                </a:solidFill>
              </a:rPr>
              <a:t>LOAD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9" name="Google Shape;199;g22ca698eef4_0_16"/>
          <p:cNvSpPr/>
          <p:nvPr/>
        </p:nvSpPr>
        <p:spPr>
          <a:xfrm>
            <a:off x="3531900" y="3052125"/>
            <a:ext cx="2322162" cy="1136106"/>
          </a:xfrm>
          <a:prstGeom prst="flowChartMultidocumen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(Snowflake)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Platform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0" name="Google Shape;200;g22ca698eef4_0_16"/>
          <p:cNvSpPr/>
          <p:nvPr/>
        </p:nvSpPr>
        <p:spPr>
          <a:xfrm>
            <a:off x="3329400" y="1616825"/>
            <a:ext cx="2769300" cy="1333500"/>
          </a:xfrm>
          <a:prstGeom prst="downArrow">
            <a:avLst>
              <a:gd fmla="val 50000" name="adj1"/>
              <a:gd fmla="val 4273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(DBT)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TRASFORMS</a:t>
            </a:r>
            <a:endParaRPr/>
          </a:p>
        </p:txBody>
      </p:sp>
      <p:sp>
        <p:nvSpPr>
          <p:cNvPr id="201" name="Google Shape;201;g22ca698eef4_0_16"/>
          <p:cNvSpPr/>
          <p:nvPr/>
        </p:nvSpPr>
        <p:spPr>
          <a:xfrm rot="5400000">
            <a:off x="5712000" y="2750175"/>
            <a:ext cx="1759500" cy="1475400"/>
          </a:xfrm>
          <a:prstGeom prst="leftRigh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EXPORT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2" name="Google Shape;202;g22ca698eef4_0_16"/>
          <p:cNvSpPr/>
          <p:nvPr/>
        </p:nvSpPr>
        <p:spPr>
          <a:xfrm>
            <a:off x="1388575" y="3987025"/>
            <a:ext cx="1404325" cy="439000"/>
          </a:xfrm>
          <a:prstGeom prst="flowChartMagneticDrum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203" name="Google Shape;203;g22ca698eef4_0_16"/>
          <p:cNvSpPr/>
          <p:nvPr/>
        </p:nvSpPr>
        <p:spPr>
          <a:xfrm>
            <a:off x="6424600" y="3987025"/>
            <a:ext cx="1404325" cy="439000"/>
          </a:xfrm>
          <a:prstGeom prst="flowChartMagneticDrum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204" name="Google Shape;204;g22ca698eef4_0_16"/>
          <p:cNvSpPr/>
          <p:nvPr/>
        </p:nvSpPr>
        <p:spPr>
          <a:xfrm>
            <a:off x="2908375" y="1767175"/>
            <a:ext cx="1404325" cy="439000"/>
          </a:xfrm>
          <a:prstGeom prst="flowChartMagneticDrum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205" name="Google Shape;205;g22ca698eef4_0_16"/>
          <p:cNvSpPr/>
          <p:nvPr/>
        </p:nvSpPr>
        <p:spPr>
          <a:xfrm>
            <a:off x="1450300" y="4426025"/>
            <a:ext cx="1443775" cy="439000"/>
          </a:xfrm>
          <a:prstGeom prst="flowChartInputOutpu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CircleCI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6" name="Google Shape;206;g22ca698eef4_0_16"/>
          <p:cNvSpPr/>
          <p:nvPr/>
        </p:nvSpPr>
        <p:spPr>
          <a:xfrm>
            <a:off x="3007025" y="1328175"/>
            <a:ext cx="1443775" cy="439000"/>
          </a:xfrm>
          <a:prstGeom prst="flowChartInputOutpu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CircleCI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7" name="Google Shape;207;g22ca698eef4_0_16"/>
          <p:cNvSpPr/>
          <p:nvPr/>
        </p:nvSpPr>
        <p:spPr>
          <a:xfrm>
            <a:off x="6275825" y="4426025"/>
            <a:ext cx="1443775" cy="439000"/>
          </a:xfrm>
          <a:prstGeom prst="flowChartInputOutpu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CircleCI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2ca698eef4_0_5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 versus ELT</a:t>
            </a:r>
            <a:endParaRPr/>
          </a:p>
        </p:txBody>
      </p:sp>
      <p:sp>
        <p:nvSpPr>
          <p:cNvPr id="213" name="Google Shape;213;g22ca698eef4_0_5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Assuming you have a target end point for data to be used by DSs/DAs and other clients.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ETL is traditional, like how we use a DB and Airflow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Extract Task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Transform Tasks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Load Tasks(Load to final stage, delivery)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ELT is how we use DBT with Snowflake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Extract and Load once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Transform data via models (Transform in place)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ca698eef4_0_0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Features of DBT</a:t>
            </a:r>
            <a:endParaRPr/>
          </a:p>
        </p:txBody>
      </p:sp>
      <p:sp>
        <p:nvSpPr>
          <p:cNvPr id="219" name="Google Shape;219;g22ca698eef4_0_0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Model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Sources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Tests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Documentation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Deployment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