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D60B26-A213-49F8-8275-3596787DCC6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9C80296-F60C-4FB2-8A81-EEB832D8A52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842685-9A1E-40E7-9C77-8EDDA59D7EB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475F67-9243-4A42-B36B-E86BED85B06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73F30D-8FA4-4844-AC85-4D32D5136B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B3E1EF-CCD2-4BC3-A6A6-F93D9BB890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63B70B-7399-4AFB-8F6C-1728803CED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2CAF11-8C54-46A9-B4ED-424062AC5A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B50F3B-DD6B-40B4-B03C-379C7F91FF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3280" y="225360"/>
            <a:ext cx="9037080" cy="423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408B30-E072-4039-AF95-699051B0D7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E56668-727B-46D0-8392-B54C30EAF1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4A6AC9-A14A-4AD2-A189-DFD362C0696F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20F626-4BD1-4FF0-A92F-07016DA351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DBD874-9974-4421-BC39-0777383F11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3D421C-2645-4739-9C8A-075E6E00B7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85A4D3-3560-4F05-8489-34E28BA33C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04AF2F-6E04-46F8-BFE7-A0DDC72B3B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CBC834-BF13-4BC4-AD91-FBA13BEA781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D11419-8F49-4E09-B582-8910E4D17BC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2127528-7C40-456E-B00C-27DA2B5A0E4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3280" y="225360"/>
            <a:ext cx="9037080" cy="423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9C25A0-DBC5-4995-8DE8-2DF93081214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3497719-3FBB-4F69-98CB-1F6664AAF7F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C11BF2-4C3F-485C-ACAC-981204EFA77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4C0365-A9C8-4474-AC84-C9E09486E82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0" descr=""/>
          <p:cNvPicPr/>
          <p:nvPr/>
        </p:nvPicPr>
        <p:blipFill>
          <a:blip r:embed="rId2"/>
          <a:stretch/>
        </p:blipFill>
        <p:spPr>
          <a:xfrm>
            <a:off x="0" y="0"/>
            <a:ext cx="10078560" cy="5668560"/>
          </a:xfrm>
          <a:prstGeom prst="rect">
            <a:avLst/>
          </a:prstGeom>
          <a:ln w="0">
            <a:noFill/>
          </a:ln>
        </p:spPr>
      </p:pic>
      <p:sp>
        <p:nvSpPr>
          <p:cNvPr id="1" name="Freeform: Shape 43"/>
          <p:cNvSpPr/>
          <p:nvPr/>
        </p:nvSpPr>
        <p:spPr>
          <a:xfrm>
            <a:off x="4276800" y="1071720"/>
            <a:ext cx="282240" cy="281880"/>
          </a:xfrm>
          <a:custGeom>
            <a:avLst/>
            <a:gdLst/>
            <a:ahLst/>
            <a:rect l="l" t="t" r="r" b="b"/>
            <a:pathLst>
              <a:path w="394" h="394">
                <a:moveTo>
                  <a:pt x="0" y="394"/>
                </a:moveTo>
                <a:lnTo>
                  <a:pt x="394" y="394"/>
                </a:lnTo>
                <a:lnTo>
                  <a:pt x="180" y="90"/>
                </a:lnTo>
                <a:lnTo>
                  <a:pt x="394" y="394"/>
                </a:lnTo>
                <a:lnTo>
                  <a:pt x="270" y="90"/>
                </a:lnTo>
                <a:close/>
              </a:path>
            </a:pathLst>
          </a:custGeom>
          <a:solidFill>
            <a:srgbClr val="4ec8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Straight Arrow Connector 44"/>
          <p:cNvSpPr/>
          <p:nvPr/>
        </p:nvSpPr>
        <p:spPr>
          <a:xfrm flipH="1" flipV="1">
            <a:off x="4641120" y="2962800"/>
            <a:ext cx="217224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ad825"/>
            </a:solidFill>
            <a:prstDash val="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Rectangle 45"/>
          <p:cNvSpPr/>
          <p:nvPr/>
        </p:nvSpPr>
        <p:spPr>
          <a:xfrm>
            <a:off x="9856800" y="717480"/>
            <a:ext cx="221760" cy="4679640"/>
          </a:xfrm>
          <a:prstGeom prst="rect">
            <a:avLst/>
          </a:prstGeom>
          <a:solidFill>
            <a:srgbClr val="132e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280" y="1326960"/>
            <a:ext cx="9037080" cy="325368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6852960" y="5079960"/>
            <a:ext cx="339120" cy="3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spcBef>
                <a:spcPts val="249"/>
              </a:spcBef>
              <a:spcAft>
                <a:spcPts val="249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  <a:defRPr b="0" lang="en-US" sz="1000" spc="-1" strike="noStrike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spcBef>
                <a:spcPts val="249"/>
              </a:spcBef>
              <a:spcAft>
                <a:spcPts val="249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7324A8D1-EC0B-4F62-A5A6-FD05C8C1B2FD}" type="slidenum">
              <a:rPr b="0" lang="en-US" sz="10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37080" cy="91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"/>
          </p:nvPr>
        </p:nvSpPr>
        <p:spPr>
          <a:xfrm>
            <a:off x="3448080" y="5165640"/>
            <a:ext cx="3161880" cy="3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Segoe UI"/>
              </a:defRPr>
            </a:lvl1pPr>
          </a:lstStyle>
          <a:p>
            <a:pPr algn="ct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3"/>
          </p:nvPr>
        </p:nvSpPr>
        <p:spPr>
          <a:xfrm>
            <a:off x="7227720" y="5165640"/>
            <a:ext cx="2314440" cy="3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Segoe UI"/>
              </a:defRPr>
            </a:lvl1pPr>
          </a:lstStyle>
          <a:p>
            <a:pPr algn="r"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6727405C-3BF2-4CCD-9D74-6EA9BB47AC0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502920" y="5165640"/>
            <a:ext cx="2314080" cy="3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rc.virginia.edu/" TargetMode="External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12320" y="2442960"/>
            <a:ext cx="8046720" cy="43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Capstone Computation Resources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2251080" y="3165480"/>
            <a:ext cx="5438520" cy="228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DS 6011: Capstone Part I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School of Data Science 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University of Virginia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Last updated: March 21, 2024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39240" bIns="0" anchor="ctr">
            <a:noAutofit/>
          </a:bodyPr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3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UVA Research Computing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502920" y="3366000"/>
            <a:ext cx="9783360" cy="134424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UVA has on-premises computing resources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 faculty mentor can request an allocation, storage for the team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ccccff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https://www.rc.virginia.edu/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Options:</a:t>
            </a:r>
            <a:br>
              <a:rPr sz="1800"/>
            </a:b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/>
              <a:buChar char="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Rivanna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(to be renamed) : computing and storage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non-sensitive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/>
              <a:buChar char="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Ivy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Compute for sensitive data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High security VPN on machine (need training first)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Need OPSWAT software on machine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take 1-2 weeks onboard (watch for emails with instructions)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9BB5C6-9E62-4BC2-AB23-F89FD5B47C41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39240" bIns="0" anchor="ctr">
            <a:noAutofit/>
          </a:bodyPr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3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Cloud Provider Services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502920" y="3546000"/>
            <a:ext cx="9783360" cy="134424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 earlier options won’t work, can contact Sue Haas, SDS IT Director (vsh@virginia.edu)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request setup with cloud account for the team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/>
              <a:buChar char="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Microsoft Azure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Azure Virtual Labs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for non-sensitive data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Azure Secure Enclave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for sensitive data.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Same as Ivy,  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&gt; High security VPN on machine (need training first)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Need OPSWAT on machine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  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&gt; Still being tested and may take extra time to onboard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/>
              <a:buChar char="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Amazon Web Services (AWS)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Currently supports non-sensitive data only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logs on and sees UVA AWS environment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B18A2F-9B98-496A-9812-12CC54BAC292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39240" bIns="0" anchor="ctr">
            <a:noAutofit/>
          </a:bodyPr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3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Cloud Provider Services, contd.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502920" y="3513600"/>
            <a:ext cx="978336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Cloud provider services come at additional cost to UVA SDS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Resources: compute, GPU, storage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 a virtual machine (VM)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Students use browser, provide UVA credentials to log 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 sure to shut down tools when finished (e.g., stop server when done training)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SDS IT is working to provide additional cloud providers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3D3475-56ED-443A-B968-56642E5965F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39240" bIns="0" anchor="ctr">
            <a:noAutofit/>
          </a:bodyPr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3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 Scenarios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502920" y="2106720"/>
            <a:ext cx="9783360" cy="134424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 sponsor can provide computational resources, this is a great option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the sponsor cannot provide resources: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non-sensitive data, options include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Rivanna, Azure Virtual Labs, AWS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sensitive data, current recommendation is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Ivy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1207D6-FBDF-41B0-89AC-8CC4516D49A7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39240" bIns="0" anchor="ctr">
            <a:noAutofit/>
          </a:bodyPr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4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Agenda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2920" y="2251080"/>
            <a:ext cx="9783360" cy="225396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/>
              <a:buChar char="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Sensitive Data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/>
              <a:buChar char="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Sponsor Provided Resources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/>
              <a:buChar char="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Computing on Your Own Machine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/>
              <a:buChar char="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UVA Research Computing Resources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/>
              <a:buChar char="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Cloud Provider Services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Symbol"/>
              <a:buChar char="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Example Scenarios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B5427E-1692-4B16-A35B-1FB1117CDFA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39240" bIns="0" anchor="ctr">
            <a:noAutofit/>
          </a:bodyPr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4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Compute and Storage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2920" y="2251080"/>
            <a:ext cx="9783360" cy="225396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To complete your capstone, you’ll need compute and storage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Compute – e.g., running Python scripts to train models, run inference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Storage – e.g., large amounts of data files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deck will outline the options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93C5C1-5FC3-4B8D-9BD3-7E3BCEBC5D0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39240" bIns="0" anchor="ctr">
            <a:noAutofit/>
          </a:bodyPr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4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Sensitive Data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2920" y="2359080"/>
            <a:ext cx="9783360" cy="225396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presence of sensitive data can complicate matters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Sensitive data includes: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Personally Identifiable Information (PII)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Protected Health Information (PHI)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Company/business data 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Secure environments are a must for handling this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Users cannot handle this data on their laptops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A85896-A576-46E8-801C-47BC717CDF2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39240" bIns="0" anchor="ctr">
            <a:noAutofit/>
          </a:bodyPr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4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Sensitive Data, contd.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02920" y="2359080"/>
            <a:ext cx="9783360" cy="225396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 all capstones work with sensitive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some cases, sponsors can remove this data, or replace with meaningful data values that are not sensitive (de-identify the data)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417535-D088-442D-8EA7-BDDB7C99C23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39240" bIns="0" anchor="ctr">
            <a:noAutofit/>
          </a:bodyPr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4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Sponsor Provided Resources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02920" y="2359080"/>
            <a:ext cx="9783360" cy="225396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some cases, the sponsor might give you access to their platform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is generally signaled early by the sponsor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Will require login credentials and possibly training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platform might be a cloud environment (e.g., AWS)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would use the suggested tools (e.g., cloud storage, database)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B2F481-B82B-41E5-BE39-8A7A9707F013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39240" bIns="0" anchor="ctr">
            <a:noAutofit/>
          </a:bodyPr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4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Sponsor Provided Resources, contd.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02920" y="2214360"/>
            <a:ext cx="9783360" cy="225360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Users must NOT move the data off the platform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6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Users are generally given access to environment that is not production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C63059-5EE7-40DF-A331-CC1AD2040A6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39240" bIns="0" anchor="ctr">
            <a:noAutofit/>
          </a:bodyPr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4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Computing on Your Own Machine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502920" y="2359080"/>
            <a:ext cx="9783360" cy="225396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some cases, you might be able to compute on your machine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May be feasible when: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datasets are small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data is not sensitive (e.g., no PII)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E09164-F8E4-46A6-B7CF-51DE541A7725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2920" y="225360"/>
            <a:ext cx="90705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39240" bIns="0" anchor="ctr">
            <a:noAutofit/>
          </a:bodyPr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3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Computing on Your Own Machine, contd.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502920" y="3222360"/>
            <a:ext cx="9783360" cy="134424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will want to have a shared location for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some cases, the sponsor might have tools or suggestions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e.g., Google Drive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can work for non-sensitive data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spcAft>
                <a:spcPts val="51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2AB9BC-5F78-452C-AC8F-A704AA1C9FB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2023-07-15T14:08:24Z</dcterms:created>
  <dc:creator/>
  <dc:description/>
  <dc:language>en-US</dc:language>
  <cp:lastModifiedBy/>
  <dcterms:modified xsi:type="dcterms:W3CDTF">2024-03-21T10:22:03Z</dcterms:modified>
  <cp:revision>396</cp:revision>
  <dc:subject/>
  <dc:title>Capstone Computation Resources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13</vt:i4>
  </property>
</Properties>
</file>