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media/image1.jpeg" ContentType="image/jpeg"/>
  <Override PartName="/ppt/media/image2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67459-C535-4808-BFD5-411AE66543B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712C5-9F72-4482-8B4C-9E540EB8929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676EDC-0E46-4BBA-AEAD-3E9592C91F6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1FA36E-179C-46B3-B823-0E1CF3B1EBB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06326-C5F7-4CCD-9CAA-2FF83FA6F53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A4E72A-361D-4C1C-823F-7F0DE3423EA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D6036-65AC-4958-A342-7EF4422E49F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9C5993-101D-4031-AA43-CA1FF07CD35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59A21-5F60-43CD-8B58-C26759D7A48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A4AA82-8F43-43CE-9612-7C8191F9EBC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5D13E-E752-4D4D-8A1D-D9CA944F16F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A85885-71C0-4F54-A455-CD288FE3BC7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40E1DD4-3B78-4B5E-B5B4-024EAC1958A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A740EC-E05E-4CEC-AEEE-7BF97C5556C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19C8BB0-DAEE-41C2-813A-1589F273005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26ED58-42B2-4C8D-A7AC-1F5BB7735A7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0789BF-76F6-4A50-9289-E16B640BDE8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2E68E1C-A3A9-4863-AD44-3BA8EB48A99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B9CB1A-F877-4473-A188-1DD2EF4EA424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5DEAD1-F683-4B31-B8A3-1BA552E29C2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B18EF9-DC62-4CF5-B8CA-46FBAD7D68A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F6EF67-58AA-4194-802B-C8213F4DBDE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1383C3-C86B-4A2A-B6C3-E78CD01D0C8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0480CC-FAA2-4ECE-B21E-654563F9E48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88880" cy="2944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88880" cy="6188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05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7640" cy="23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88880" cy="2944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88880" cy="61884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052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7640" cy="23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716360" y="954000"/>
            <a:ext cx="4680000" cy="17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-360" y="1355400"/>
            <a:ext cx="4870440" cy="48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60840" bIns="45000" anchor="t">
            <a:normAutofit/>
          </a:bodyPr>
          <a:p>
            <a:pPr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276800" y="1071720"/>
            <a:ext cx="282600" cy="282240"/>
          </a:xfrm>
          <a:custGeom>
            <a:avLst/>
            <a:gdLst/>
            <a:ahLst/>
            <a:rect l="l" t="t" r="r" b="b"/>
            <a:pathLst>
              <a:path w="394" h="394"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8" name=""/>
          <p:cNvCxnSpPr/>
          <p:nvPr/>
        </p:nvCxnSpPr>
        <p:spPr>
          <a:xfrm flipH="1" flipV="1">
            <a:off x="4641120" y="2963520"/>
            <a:ext cx="2172600" cy="2160"/>
          </a:xfrm>
          <a:prstGeom prst="straightConnector1">
            <a:avLst/>
          </a:prstGeom>
          <a:ln w="28440">
            <a:solidFill>
              <a:srgbClr val="fad825"/>
            </a:solidFill>
            <a:prstDash val="dot"/>
            <a:miter/>
          </a:ln>
        </p:spPr>
      </p:cxnSp>
      <p:sp>
        <p:nvSpPr>
          <p:cNvPr id="89" name=""/>
          <p:cNvSpPr/>
          <p:nvPr/>
        </p:nvSpPr>
        <p:spPr>
          <a:xfrm>
            <a:off x="9856800" y="717480"/>
            <a:ext cx="222120" cy="4680000"/>
          </a:xfrm>
          <a:prstGeom prst="rect">
            <a:avLst/>
          </a:prstGeom>
          <a:solidFill>
            <a:srgbClr val="132e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3"/>
          <p:cNvSpPr>
            <a:spLocks noGrp="1"/>
          </p:cNvSpPr>
          <p:nvPr>
            <p:ph type="sldNum" idx="3"/>
          </p:nvPr>
        </p:nvSpPr>
        <p:spPr>
          <a:xfrm>
            <a:off x="6852960" y="5079960"/>
            <a:ext cx="338040" cy="31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2CB2121E-EBC3-4F5F-A3E6-C730FF650193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8920" cy="566892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16360" y="954000"/>
            <a:ext cx="4680000" cy="17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3000"/>
              </a:lnSpc>
              <a:spcBef>
                <a:spcPts val="264"/>
              </a:spcBef>
              <a:spcAft>
                <a:spcPts val="264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-360" y="1355400"/>
            <a:ext cx="4870440" cy="487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60840" bIns="45000" anchor="t">
            <a:normAutofit/>
          </a:bodyPr>
          <a:p>
            <a:pPr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43080" indent="-343080">
              <a:lnSpc>
                <a:spcPct val="93000"/>
              </a:lnSpc>
              <a:spcBef>
                <a:spcPts val="1811"/>
              </a:spcBef>
              <a:spcAft>
                <a:spcPts val="264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4276800" y="1071720"/>
            <a:ext cx="282600" cy="282240"/>
          </a:xfrm>
          <a:custGeom>
            <a:avLst/>
            <a:gdLst/>
            <a:ahLst/>
            <a:rect l="l" t="t" r="r" b="b"/>
            <a:pathLst>
              <a:path w="394" h="394"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31" name=""/>
          <p:cNvCxnSpPr/>
          <p:nvPr/>
        </p:nvCxnSpPr>
        <p:spPr>
          <a:xfrm flipH="1" flipV="1">
            <a:off x="4641120" y="2963520"/>
            <a:ext cx="2172600" cy="2160"/>
          </a:xfrm>
          <a:prstGeom prst="straightConnector1">
            <a:avLst/>
          </a:prstGeom>
          <a:ln w="28440">
            <a:solidFill>
              <a:srgbClr val="fad825"/>
            </a:solidFill>
            <a:prstDash val="dot"/>
            <a:miter/>
          </a:ln>
        </p:spPr>
      </p:cxnSp>
      <p:sp>
        <p:nvSpPr>
          <p:cNvPr id="132" name=""/>
          <p:cNvSpPr/>
          <p:nvPr/>
        </p:nvSpPr>
        <p:spPr>
          <a:xfrm>
            <a:off x="9856800" y="717480"/>
            <a:ext cx="222120" cy="4680000"/>
          </a:xfrm>
          <a:prstGeom prst="rect">
            <a:avLst/>
          </a:prstGeom>
          <a:solidFill>
            <a:srgbClr val="132e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3"/>
          <p:cNvSpPr>
            <a:spLocks noGrp="1"/>
          </p:cNvSpPr>
          <p:nvPr>
            <p:ph type="sldNum" idx="4"/>
          </p:nvPr>
        </p:nvSpPr>
        <p:spPr>
          <a:xfrm>
            <a:off x="6852960" y="5079960"/>
            <a:ext cx="338040" cy="31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  <a:defRPr b="0" lang="en-US" sz="1000" spc="-1" strike="noStrike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fld id="{D3265C10-B82D-4CCA-A18E-1D0D8277F80B}" type="slidenum">
              <a:rPr b="0" lang="en-US" sz="1000" spc="-1" strike="noStrike">
                <a:solidFill>
                  <a:srgbClr val="585858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12320" y="2442960"/>
            <a:ext cx="8047080" cy="4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Troubleshooting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2251080" y="3165480"/>
            <a:ext cx="5438880" cy="228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DS 6011: Capstone Part I / Capstone Prep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264"/>
              </a:spcBef>
              <a:spcAft>
                <a:spcPts val="264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Last updated: September 7, 2024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Model Doesn’t Generalize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 on training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performance on new data is worse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Why does my model perform much worse on new data?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This is usually a symptom of overfitting. Can consider: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k-fold cross validation (for ML models)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Dropout layers (for deep neural networks)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More suitable data (larger dataset, more recent data)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Looking at the distribution of training data, new data.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Is there drift in distribution? If so, training set isn’t sufficient.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Unstable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You’ve built a model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change hyperparameters slightly, the results change drastically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Why is my model so unstable?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While we tune models for better performance,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 drastic change in output is not desirable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The model may be too complex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Can try simpler model and examine sensitivity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Did you cross validate the model? This is a good practice when feasible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Final Thoughts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have a support system to help you through capstones including:</a:t>
            </a:r>
            <a:br>
              <a:rPr sz="2400"/>
            </a:b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teammates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sponsor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faculty mentor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Director (Adam Tashman)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Program Manager (Kylen Baskerville)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Please lean on this system for help!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428760" y="2807640"/>
            <a:ext cx="11228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Troubleshooting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Let’s discuss previous issues and others you’re facing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Ideas are proposed. Please share what’s working / not working.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Unclear Problem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a problem statement, but clarity may vary.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sponsor doesn’t clearly define the problem?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at intersection of what’s achievable &amp; interesting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Lack of Data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project should have data, but coverage and quality may vary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data won’t support the objective?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propose ideas on what is achievable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Solve for subset of population?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Pivot the question?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If labeled dataset is small, you might train on labeled data,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predict on unlabeled, and review cases with high/low probability.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Can more data be collected? Can supplemental data be created?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Making Meetings more Productive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sponsor should meet w students as needed.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the meetings aren’t productive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might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Forming an agenda / agreeing on it beforehand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Sharing results beforehand to discuss during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Decide Next Steps in the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Call out decision points in meeting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Ask for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Upskilling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457200" y="1277640"/>
            <a:ext cx="1051308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Ideally, the project brings together skills you’ve learned in the program.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I don’t have the skills to solve the problem?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In some cases, you will need to learn new things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Your sponsor / mentor might be able to suggest resources</a:t>
            </a:r>
            <a:br>
              <a:rPr sz="2200"/>
            </a:b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Keep a list of open questions, skills needed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Break these down into manageable tasks (e.g., learn n-gram models)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&gt; You might distribute the work across teammates and share learnings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457200" y="1277640"/>
            <a:ext cx="1142892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Checking if there is a better medium for feedback (email, meetings, …)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Asking if there is a better way to share results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questions clear enough?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- Are things summarized?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(e.g., assemble separate questions into single slide)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428760" y="71640"/>
            <a:ext cx="1008540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Sparse Feedback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57200" y="2057400"/>
            <a:ext cx="4340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"/>
          <p:cNvSpPr/>
          <p:nvPr/>
        </p:nvSpPr>
        <p:spPr>
          <a:xfrm>
            <a:off x="457200" y="1277640"/>
            <a:ext cx="11428920" cy="348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Your mentor and sponsor should provide feedback on your 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Q: What if feedback isn’t arriving often enough?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You can try: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Understanding if there are busier/quieter periods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Working on aspects not requiring the feedback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2024-09-07T17:19:40Z</dcterms:modified>
  <cp:revision>120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