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6C7B3-0333-56B2-A2E0-1F9D61AC40B9}" v="37" dt="2024-01-30T14:18:55.735"/>
    <p1510:client id="{CA7958C1-C1A3-DA3A-C7B0-F1635C6B558B}" v="11" dt="2024-01-30T15:22:16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C89CD87-A315-4A6A-9589-33D5AF27F9D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280" y="1326960"/>
            <a:ext cx="903744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280" y="3026880"/>
            <a:ext cx="903744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6E988E-2DB4-426C-96AC-9079117F320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280" y="132696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34320" y="132696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280" y="302688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34320" y="302688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0523BC-4088-49E6-93EC-6F1F947EEEF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280" y="1326960"/>
            <a:ext cx="290988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58960" y="1326960"/>
            <a:ext cx="290988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14640" y="1326960"/>
            <a:ext cx="290988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280" y="3026880"/>
            <a:ext cx="290988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58960" y="3026880"/>
            <a:ext cx="290988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14640" y="3026880"/>
            <a:ext cx="290988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CA56CD-11AB-4167-90E1-15C51DDE8FB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B712BB5-D867-4438-A052-55C268E2AD6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3280" y="1326960"/>
            <a:ext cx="9037440" cy="325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3080" indent="-343080"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46C4FF1-3C6B-48DB-8496-065A7C7F42F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3280" y="1326960"/>
            <a:ext cx="9037440" cy="325404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6BE009B-B60E-4FBF-A315-063A76F3ED0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3280" y="1326960"/>
            <a:ext cx="4410000" cy="325404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34320" y="1326960"/>
            <a:ext cx="4410000" cy="325404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8D60ADF-03C9-4EEC-832B-9424DED4D0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AC3F9E1-6631-41D9-BD31-A0BDA61981D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3280" y="225360"/>
            <a:ext cx="9037440" cy="423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3080" indent="-343080"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DA34C7B-6A3B-48E4-861B-B9D7F17428A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280" y="132696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34320" y="1326960"/>
            <a:ext cx="4410000" cy="325404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3280" y="302688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8FA864C-F38D-48D1-BA1B-13FA4C7F130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326960"/>
            <a:ext cx="9037440" cy="325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3080" indent="-343080"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29F855-7389-4353-838C-8501802BC54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280" y="1326960"/>
            <a:ext cx="4410000" cy="325404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34320" y="132696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34320" y="302688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E7CE274-C988-49C7-95C2-6C909F04208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3280" y="132696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34320" y="132696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3280" y="3026880"/>
            <a:ext cx="903744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33DEB1F-6E9A-4A42-A71F-78B467A7157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3280" y="1326960"/>
            <a:ext cx="903744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3280" y="3026880"/>
            <a:ext cx="903744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61AF87A-B3A9-45C1-A2A8-F1108896572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3280" y="132696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34320" y="132696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3280" y="302688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34320" y="302688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6896853-AE46-4EDB-98CA-6B17FAAA87E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3280" y="1326960"/>
            <a:ext cx="290988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58960" y="1326960"/>
            <a:ext cx="290988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14640" y="1326960"/>
            <a:ext cx="290988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3280" y="3026880"/>
            <a:ext cx="290988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58960" y="3026880"/>
            <a:ext cx="290988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14640" y="3026880"/>
            <a:ext cx="290988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B8AA964-6E60-4AE2-BCC2-6AB9B04D7AC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280" y="1326960"/>
            <a:ext cx="9037440" cy="325404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C2240C-9E13-40EF-86F8-8B0E5D7F333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280" y="1326960"/>
            <a:ext cx="4410000" cy="325404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34320" y="1326960"/>
            <a:ext cx="4410000" cy="325404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51C659E-860B-4573-915C-507C006B4D3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DCC074D-F78A-4627-88AE-0E4040992A2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225360"/>
            <a:ext cx="9037440" cy="423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3080" indent="-343080"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4BD1B6A-A35E-48E6-A926-D944E9E81ED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280" y="132696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34320" y="1326960"/>
            <a:ext cx="4410000" cy="325404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280" y="302688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A397777-ADCE-4DB9-9C9D-E4CBA34A73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280" y="1326960"/>
            <a:ext cx="4410000" cy="325404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34320" y="132696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34320" y="302688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C7B653E-511F-4ACE-B863-DAFE2FB5170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280" y="132696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34320" y="1326960"/>
            <a:ext cx="441000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280" y="3026880"/>
            <a:ext cx="9037440" cy="1551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9B91AA-CF7B-4CE4-9646-6E09C1C6E03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440" cy="91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9037440" cy="325404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 fontScale="69000"/>
          </a:bodyPr>
          <a:lstStyle/>
          <a:p>
            <a:pPr marL="343080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3080" lvl="1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3080" lvl="2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3080" lvl="3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3080" lvl="4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3080" lvl="5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3080" lvl="6" indent="-343080">
              <a:lnSpc>
                <a:spcPct val="93000"/>
              </a:lnSpc>
              <a:spcBef>
                <a:spcPts val="1675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2920" y="5165640"/>
            <a:ext cx="2314440" cy="35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Segoe UI"/>
              </a:defRPr>
            </a:lvl1pPr>
          </a:lstStyle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8080" y="5165640"/>
            <a:ext cx="3162240" cy="35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Segoe UI"/>
              </a:defRPr>
            </a:lvl1pPr>
          </a:lstStyle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720" y="5165640"/>
            <a:ext cx="2314800" cy="35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Segoe UI"/>
              </a:defRPr>
            </a:lvl1pPr>
          </a:lstStyle>
          <a:p>
            <a:pPr algn="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fld id="{8596A26E-AA91-498F-9AEE-4FD850F68DF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14"/>
          <a:stretch/>
        </p:blipFill>
        <p:spPr>
          <a:xfrm>
            <a:off x="0" y="0"/>
            <a:ext cx="10078920" cy="56689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716000" y="954000"/>
            <a:ext cx="4681800" cy="170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249"/>
              </a:spcBef>
              <a:spcAft>
                <a:spcPts val="249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-360" y="1355760"/>
            <a:ext cx="4871880" cy="4873680"/>
          </a:xfrm>
          <a:prstGeom prst="rect">
            <a:avLst/>
          </a:prstGeom>
          <a:noFill/>
          <a:ln w="0">
            <a:noFill/>
          </a:ln>
        </p:spPr>
        <p:txBody>
          <a:bodyPr lIns="90000" tIns="60840" rIns="90000" bIns="4500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800"/>
              </a:spcBef>
              <a:spcAft>
                <a:spcPts val="249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3080" lvl="1" indent="-343080">
              <a:lnSpc>
                <a:spcPct val="93000"/>
              </a:lnSpc>
              <a:spcBef>
                <a:spcPts val="1800"/>
              </a:spcBef>
              <a:spcAft>
                <a:spcPts val="249"/>
              </a:spcAft>
              <a:buClr>
                <a:srgbClr val="000000"/>
              </a:buClr>
              <a:buFont typeface="Times New Roman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3080" lvl="2" indent="-343080">
              <a:lnSpc>
                <a:spcPct val="93000"/>
              </a:lnSpc>
              <a:spcBef>
                <a:spcPts val="1800"/>
              </a:spcBef>
              <a:spcAft>
                <a:spcPts val="249"/>
              </a:spcAft>
              <a:buClr>
                <a:srgbClr val="000000"/>
              </a:buClr>
              <a:buFont typeface="Times New Roman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3080" lvl="3" indent="-343080">
              <a:lnSpc>
                <a:spcPct val="93000"/>
              </a:lnSpc>
              <a:spcBef>
                <a:spcPts val="1800"/>
              </a:spcBef>
              <a:spcAft>
                <a:spcPts val="249"/>
              </a:spcAft>
              <a:buClr>
                <a:srgbClr val="000000"/>
              </a:buClr>
              <a:buFont typeface="Times New Roman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3080" lvl="4" indent="-343080">
              <a:lnSpc>
                <a:spcPct val="93000"/>
              </a:lnSpc>
              <a:spcBef>
                <a:spcPts val="1800"/>
              </a:spcBef>
              <a:spcAft>
                <a:spcPts val="249"/>
              </a:spcAft>
              <a:buClr>
                <a:srgbClr val="000000"/>
              </a:buClr>
              <a:buFont typeface="Times New Roman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3080" lvl="5" indent="-343080">
              <a:lnSpc>
                <a:spcPct val="93000"/>
              </a:lnSpc>
              <a:spcBef>
                <a:spcPts val="1800"/>
              </a:spcBef>
              <a:spcAft>
                <a:spcPts val="249"/>
              </a:spcAft>
              <a:buClr>
                <a:srgbClr val="000000"/>
              </a:buClr>
              <a:buFont typeface="Times New Roman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3080" lvl="6" indent="-343080">
              <a:lnSpc>
                <a:spcPct val="93000"/>
              </a:lnSpc>
              <a:spcBef>
                <a:spcPts val="1800"/>
              </a:spcBef>
              <a:spcAft>
                <a:spcPts val="249"/>
              </a:spcAft>
              <a:buClr>
                <a:srgbClr val="000000"/>
              </a:buClr>
              <a:buFont typeface="Times New Roman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4276800" y="1071720"/>
            <a:ext cx="282600" cy="282240"/>
          </a:xfrm>
          <a:custGeom>
            <a:avLst/>
            <a:gdLst/>
            <a:ahLst/>
            <a:cxnLst/>
            <a:rect l="l" t="t" r="r" b="b"/>
            <a:pathLst>
              <a:path w="394" h="394">
                <a:moveTo>
                  <a:pt x="0" y="394"/>
                </a:moveTo>
                <a:lnTo>
                  <a:pt x="394" y="394"/>
                </a:lnTo>
                <a:lnTo>
                  <a:pt x="180" y="90"/>
                </a:lnTo>
                <a:lnTo>
                  <a:pt x="394" y="394"/>
                </a:lnTo>
                <a:lnTo>
                  <a:pt x="270" y="90"/>
                </a:lnTo>
                <a:close/>
              </a:path>
            </a:pathLst>
          </a:custGeom>
          <a:solidFill>
            <a:srgbClr val="4EC8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45" name="Straight Arrow Connector 44"/>
          <p:cNvCxnSpPr/>
          <p:nvPr/>
        </p:nvCxnSpPr>
        <p:spPr>
          <a:xfrm flipH="1" flipV="1">
            <a:off x="4641120" y="2963520"/>
            <a:ext cx="2172600" cy="2160"/>
          </a:xfrm>
          <a:prstGeom prst="straightConnector1">
            <a:avLst/>
          </a:prstGeom>
          <a:ln w="28440">
            <a:solidFill>
              <a:srgbClr val="FAD825"/>
            </a:solidFill>
            <a:prstDash val="dot"/>
            <a:miter/>
          </a:ln>
        </p:spPr>
      </p:cxnSp>
      <p:sp>
        <p:nvSpPr>
          <p:cNvPr id="46" name="Rectangle 45"/>
          <p:cNvSpPr/>
          <p:nvPr/>
        </p:nvSpPr>
        <p:spPr>
          <a:xfrm>
            <a:off x="9856800" y="717480"/>
            <a:ext cx="222120" cy="4680000"/>
          </a:xfrm>
          <a:prstGeom prst="rect">
            <a:avLst/>
          </a:prstGeom>
          <a:solidFill>
            <a:srgbClr val="132E6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sldNum" idx="4"/>
          </p:nvPr>
        </p:nvSpPr>
        <p:spPr>
          <a:xfrm>
            <a:off x="6852960" y="5079960"/>
            <a:ext cx="339480" cy="318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spcBef>
                <a:spcPts val="249"/>
              </a:spcBef>
              <a:spcAft>
                <a:spcPts val="249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spcBef>
                <a:spcPts val="249"/>
              </a:spcBef>
              <a:spcAft>
                <a:spcPts val="249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fld id="{B3B4434C-234A-4B10-922B-2D9DB9F4569F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c.virginia.ed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12320" y="2442960"/>
            <a:ext cx="8047080" cy="43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Franklin Gothic"/>
                <a:ea typeface="Franklin Gothic"/>
              </a:rPr>
              <a:t>Capstone Computation Resources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2251080" y="3165480"/>
            <a:ext cx="5438880" cy="228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DS 6011: Capstone Part I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School of Data Science 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University of Virginia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  <a:ea typeface="Calibri"/>
              </a:rPr>
              <a:t>Last updated: January 30, 2024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tIns="39240" rIns="0" bIns="0" anchor="ctr">
            <a:noAutofit/>
          </a:bodyPr>
          <a:lstStyle/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3800" b="0" u="sng" strike="noStrike" spc="-1">
                <a:solidFill>
                  <a:srgbClr val="000000"/>
                </a:solidFill>
                <a:uFillTx/>
                <a:latin typeface="Arial"/>
              </a:rPr>
              <a:t>UVA Research Computing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502920" y="3546000"/>
            <a:ext cx="9783720" cy="134460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UVA has on-premises computing resources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Your faculty mentor can request an allocation, storage for the team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2"/>
              </a:rPr>
              <a:t>https://www.rc.virginia.edu/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Options:</a:t>
            </a:r>
            <a:br>
              <a:rPr sz="1800"/>
            </a:b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 charset="2"/>
              <a:buChar char="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Rivanna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(to be renamed) : computing and storage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For non-sensitive 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 charset="2"/>
              <a:buChar char="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Ivy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Compute for sensitive data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High security VPN on machine (need training first)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Need OPSWAT software on machine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Can take 1-2 weeks onboard (watch for emails with instructions)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5F76CB-748C-415B-9032-DA73CF385759}" type="slidenum"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tIns="39240" rIns="0" bIns="0" anchor="ctr">
            <a:noAutofit/>
          </a:bodyPr>
          <a:lstStyle/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3800" b="0" u="sng" strike="noStrike" spc="-1">
                <a:solidFill>
                  <a:srgbClr val="000000"/>
                </a:solidFill>
                <a:uFillTx/>
                <a:latin typeface="Arial"/>
              </a:rPr>
              <a:t>Cloud Provider Services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502920" y="3546000"/>
            <a:ext cx="9783720" cy="134460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the earlier options won’t work, can contact Sue Haas, SDS IT Director (vsh@virginia.edu)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request setup with cloud account for the team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 charset="2"/>
              <a:buChar char="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1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Microsoft Azure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1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Azure Virtual Labs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for non-sensitive data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1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Azure Secure Enclave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for sensitive data</a:t>
            </a:r>
            <a:br>
              <a:rPr sz="1800" dirty="0"/>
            </a:br>
            <a:r>
              <a:rPr lang="en-US" sz="1800" spc="-1" dirty="0">
                <a:solidFill>
                  <a:srgbClr val="000000"/>
                </a:solidFill>
                <a:latin typeface="Arial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Same as Ivy,</a:t>
            </a:r>
            <a:r>
              <a:rPr lang="en-US" sz="1800" spc="-1" dirty="0">
                <a:solidFill>
                  <a:srgbClr val="000000"/>
                </a:solidFill>
                <a:latin typeface="Arial"/>
                <a:ea typeface="DejaVu Sans"/>
              </a:rPr>
              <a:t>   </a:t>
            </a:r>
            <a:br>
              <a:rPr lang="en-US" sz="1800" dirty="0"/>
            </a:br>
            <a:r>
              <a:rPr lang="en-US" sz="1800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&gt; High security VPN on machine (need training first)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&gt; Need OPSWAT on machine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&gt; Can take time to onboard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 charset="2"/>
              <a:buChar char="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1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Amazon Web Services (AWS)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br>
              <a:rPr sz="1800" dirty="0"/>
            </a:br>
            <a:r>
              <a:rPr lang="en-US" sz="1800" spc="-1" dirty="0">
                <a:solidFill>
                  <a:srgbClr val="000000"/>
                </a:solidFill>
                <a:latin typeface="Arial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Currently supports non-sensitive data only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User logs on and sees </a:t>
            </a:r>
            <a:r>
              <a:rPr lang="en-US" sz="1800" spc="-1" dirty="0">
                <a:solidFill>
                  <a:srgbClr val="000000"/>
                </a:solidFill>
                <a:latin typeface="Arial"/>
                <a:ea typeface="DejaVu Sans"/>
              </a:rPr>
              <a:t>UVA AWS environment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Arial"/>
              </a:rPr>
              <a:t>  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C0AA31D-A456-4D2B-8D1F-9C43AC351C4E}" type="slidenum"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tIns="39240" rIns="0" bIns="0" anchor="ctr">
            <a:noAutofit/>
          </a:bodyPr>
          <a:lstStyle/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3800" b="0" u="sng" strike="noStrike" spc="-1">
                <a:solidFill>
                  <a:srgbClr val="000000"/>
                </a:solidFill>
                <a:uFillTx/>
                <a:latin typeface="Arial"/>
              </a:rPr>
              <a:t>Cloud Provider Services, contd.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502920" y="3981600"/>
            <a:ext cx="9783720" cy="51264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Cloud provider services come at additional cost to UVA SDS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Resources: compute, GPU, storage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Uses a virtual machine (VM)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Students use browser, provide UVA credentials to log 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Be sure to shut down tools when finished (e.g., stop server when done training)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SDS IT is working to provide additional cloud providers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9C6252-3BB3-4E8B-899E-9767F63EA802}" type="slidenum"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tIns="39240" rIns="0" bIns="0" anchor="ctr">
            <a:noAutofit/>
          </a:bodyPr>
          <a:lstStyle/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3800" b="0" u="sng" strike="noStrike" spc="-1">
                <a:solidFill>
                  <a:srgbClr val="000000"/>
                </a:solidFill>
                <a:uFillTx/>
                <a:latin typeface="Arial"/>
              </a:rPr>
              <a:t>Example Scenarios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502920" y="2574720"/>
            <a:ext cx="9783720" cy="134460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the sponsor can provide computational resources, this is a great option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the sponsor cannot provide resources: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non-sensitive data, options include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Rivanna, Azure Virtual Labs, AWS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sensitive data, options include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Ivy, Azure Secure Enclave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654B5C-F0EE-4029-8C33-F624672AE8FD}" type="slidenum"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tIns="39240" rIns="0" bIns="0" anchor="ctr">
            <a:noAutofit/>
          </a:bodyPr>
          <a:lstStyle/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4200" b="0" u="sng" strike="noStrike" spc="-1">
                <a:solidFill>
                  <a:srgbClr val="000000"/>
                </a:solidFill>
                <a:uFillTx/>
                <a:latin typeface="Arial"/>
              </a:rPr>
              <a:t>Agenda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2920" y="2251080"/>
            <a:ext cx="9783720" cy="225432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 charset="2"/>
              <a:buChar char="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Sensitive Data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 charset="2"/>
              <a:buChar char="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Sponsor Provided Resources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 charset="2"/>
              <a:buChar char="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Computing on Your Own Machine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 charset="2"/>
              <a:buChar char="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UVA Research Computing Resources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 charset="2"/>
              <a:buChar char="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Cloud Provider Services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 charset="2"/>
              <a:buChar char="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Example Scenarios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46F463-5BF6-43D5-9E46-79C336B2C861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tIns="39240" rIns="0" bIns="0" anchor="ctr">
            <a:noAutofit/>
          </a:bodyPr>
          <a:lstStyle/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4200" b="0" u="sng" strike="noStrike" spc="-1">
                <a:solidFill>
                  <a:srgbClr val="000000"/>
                </a:solidFill>
                <a:uFillTx/>
                <a:latin typeface="Arial"/>
              </a:rPr>
              <a:t>Compute and Storage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2920" y="2251080"/>
            <a:ext cx="9783720" cy="225432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To complete your capstone, you’ll need compute and storage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 – e.g., running Python scripts to train models, run inference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Storage – e.g., large amounts of data files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deck will outline the options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F9C938-6081-487C-AA12-70D52FA3AF50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tIns="39240" rIns="0" bIns="0" anchor="ctr">
            <a:noAutofit/>
          </a:bodyPr>
          <a:lstStyle/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4200" b="0" u="sng" strike="noStrike" spc="-1">
                <a:solidFill>
                  <a:srgbClr val="000000"/>
                </a:solidFill>
                <a:uFillTx/>
                <a:latin typeface="Arial"/>
              </a:rPr>
              <a:t>Sensitive Data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2920" y="2359080"/>
            <a:ext cx="9783720" cy="225432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presence of sensitive data can complicate matters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Sensitive data includes: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Personally Identifiable Information (PII)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Protected Health Information (PHI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- Company/business data </a:t>
            </a:r>
            <a:endParaRPr lang="en-US" dirty="0"/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Secure environments are a must for handling this data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Users cannot handle this data on their laptops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78A3B9-19B0-42C9-9B11-212D95CA5FED}" type="slidenum"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tIns="39240" rIns="0" bIns="0" anchor="ctr">
            <a:noAutofit/>
          </a:bodyPr>
          <a:lstStyle/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4200" b="0" u="sng" strike="noStrike" spc="-1">
                <a:solidFill>
                  <a:srgbClr val="000000"/>
                </a:solidFill>
                <a:uFillTx/>
                <a:latin typeface="Arial"/>
              </a:rPr>
              <a:t>Sensitive Data, contd.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02920" y="2359080"/>
            <a:ext cx="9783720" cy="225432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Not all capstones work with sensitive data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some cases, sponsors can remove this data, or replace with meaningful data values that are not sensitive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 (de-</a:t>
            </a:r>
            <a:r>
              <a:rPr lang="en-US" sz="2400" spc="-1" dirty="0" err="1">
                <a:solidFill>
                  <a:srgbClr val="000000"/>
                </a:solidFill>
                <a:latin typeface="Arial"/>
                <a:ea typeface="DejaVu Sans"/>
              </a:rPr>
              <a:t>indentify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 the data)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7391EEE-C933-46F6-9472-5459521D56D9}" type="slidenum"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tIns="39240" rIns="0" bIns="0" anchor="ctr">
            <a:noAutofit/>
          </a:bodyPr>
          <a:lstStyle/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4200" b="0" u="sng" strike="noStrike" spc="-1">
                <a:solidFill>
                  <a:srgbClr val="000000"/>
                </a:solidFill>
                <a:uFillTx/>
                <a:latin typeface="Arial"/>
              </a:rPr>
              <a:t>Sponsor Provided Resources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02920" y="2359080"/>
            <a:ext cx="9783720" cy="225432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 some cases, the sponsor might give you access to their platform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is generally signaled early by the sponsor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Will require login credentials and possibly training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platform might be a cloud environment (e.g., AWS)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would use the suggested tools (e.g., cloud storage, database)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C5326A8-5C45-4D9E-A5A4-38A09340EFF2}" type="slidenum"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tIns="39240" rIns="0" bIns="0" anchor="ctr">
            <a:noAutofit/>
          </a:bodyPr>
          <a:lstStyle/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4200" b="0" u="sng" strike="noStrike" spc="-1">
                <a:solidFill>
                  <a:srgbClr val="000000"/>
                </a:solidFill>
                <a:uFillTx/>
                <a:latin typeface="Arial"/>
              </a:rPr>
              <a:t>Sponsor Provided Resources, contd.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02920" y="2214360"/>
            <a:ext cx="9783720" cy="225396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must NOT move the data off the platform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are generally given access to environment that is not production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2592EE1-2814-4AB3-A1C9-A88D92827DB0}" type="slidenum"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tIns="39240" rIns="0" bIns="0" anchor="ctr">
            <a:noAutofit/>
          </a:bodyPr>
          <a:lstStyle/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4200" b="0" u="sng" strike="noStrike" spc="-1">
                <a:solidFill>
                  <a:srgbClr val="000000"/>
                </a:solidFill>
                <a:uFillTx/>
                <a:latin typeface="Arial"/>
              </a:rPr>
              <a:t>Computing on Your Own Machine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502920" y="2359080"/>
            <a:ext cx="9783720" cy="225432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 some cases, you might be able to compute on your machine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May be feasible when: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- datasets are small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- the data is not sensitive (e.g., no PII)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C3090C-739A-403F-8D62-E76D43491C32}" type="slidenum"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tIns="39240" rIns="0" bIns="0" anchor="ctr">
            <a:noAutofit/>
          </a:bodyPr>
          <a:lstStyle/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3800" b="0" u="sng" strike="noStrike" spc="-1">
                <a:solidFill>
                  <a:srgbClr val="000000"/>
                </a:solidFill>
                <a:uFillTx/>
                <a:latin typeface="Arial"/>
              </a:rPr>
              <a:t>Computing on Your Own Machine, contd.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502920" y="3222360"/>
            <a:ext cx="9783720" cy="134460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will want to have a shared location for data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 some cases, the sponsor might have tools or suggestions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e.g., Google Drive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can work for non-sensitive data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F4BDC0-3B0F-4AF3-B606-DE9E9A725B26}" type="slidenum"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Application>Microsoft Office PowerPoint</Application>
  <PresentationFormat>Custom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Capstone Computation Resources</vt:lpstr>
      <vt:lpstr>Agenda</vt:lpstr>
      <vt:lpstr>Compute and Storage</vt:lpstr>
      <vt:lpstr>Sensitive Data</vt:lpstr>
      <vt:lpstr>Sensitive Data, contd.</vt:lpstr>
      <vt:lpstr>Sponsor Provided Resources</vt:lpstr>
      <vt:lpstr>Sponsor Provided Resources, contd.</vt:lpstr>
      <vt:lpstr>Computing on Your Own Machine</vt:lpstr>
      <vt:lpstr>Computing on Your Own Machine, contd.</vt:lpstr>
      <vt:lpstr>UVA Research Computing</vt:lpstr>
      <vt:lpstr>Cloud Provider Services</vt:lpstr>
      <vt:lpstr>Cloud Provider Services, contd.</vt:lpstr>
      <vt:lpstr>Example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Computation Resources</dc:title>
  <dc:subject/>
  <dc:creator/>
  <dc:description/>
  <cp:lastModifiedBy/>
  <cp:revision>388</cp:revision>
  <dcterms:created xsi:type="dcterms:W3CDTF">2023-07-15T14:08:24Z</dcterms:created>
  <dcterms:modified xsi:type="dcterms:W3CDTF">2024-01-30T15:22:28Z</dcterms:modified>
  <dc:language>en-US</dc:language>
</cp:coreProperties>
</file>