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La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DD7F04-325A-439D-B709-8F4DBCB7BB6D}">
  <a:tblStyle styleId="{10DD7F04-325A-439D-B709-8F4DBCB7BB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font" Target="fonts/PTSansNarrow-bold.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fbee41a4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fbee41a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bee41a4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bee41a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bee41a4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bee41a4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53f603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53f603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53f603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53f603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59e135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59e135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Assume we have a user who would like to find some coupons which are posted by user Jane of DSW, and the user would like to see the coupons of all types of shoes except boots. So we would have the following query to meet the user’s requirement:</a:t>
            </a:r>
            <a:endParaRPr>
              <a:latin typeface="Open Sans"/>
              <a:ea typeface="Open Sans"/>
              <a:cs typeface="Open Sans"/>
              <a:sym typeface="Open Sans"/>
            </a:endParaRPr>
          </a:p>
          <a:p>
            <a:pPr indent="0" lvl="0" marL="0" rtl="0" algn="l">
              <a:lnSpc>
                <a:spcPct val="115000"/>
              </a:lnSpc>
              <a:spcBef>
                <a:spcPts val="1600"/>
              </a:spcBef>
              <a:spcAft>
                <a:spcPts val="0"/>
              </a:spcAft>
              <a:buNone/>
            </a:pPr>
            <a:r>
              <a:rPr lang="en">
                <a:latin typeface="Open Sans"/>
                <a:ea typeface="Open Sans"/>
                <a:cs typeface="Open Sans"/>
                <a:sym typeface="Open Sans"/>
              </a:rPr>
              <a:t>(</a:t>
            </a:r>
            <a:r>
              <a:rPr b="1" lang="en">
                <a:latin typeface="Open Sans"/>
                <a:ea typeface="Open Sans"/>
                <a:cs typeface="Open Sans"/>
                <a:sym typeface="Open Sans"/>
              </a:rPr>
              <a:t>SELECT</a:t>
            </a:r>
            <a:r>
              <a:rPr lang="en">
                <a:latin typeface="Open Sans"/>
                <a:ea typeface="Open Sans"/>
                <a:cs typeface="Open Sans"/>
                <a:sym typeface="Open Sans"/>
              </a:rPr>
              <a:t> C_ID </a:t>
            </a:r>
            <a:endParaRPr>
              <a:latin typeface="Open Sans"/>
              <a:ea typeface="Open Sans"/>
              <a:cs typeface="Open Sans"/>
              <a:sym typeface="Open Sans"/>
            </a:endParaRPr>
          </a:p>
          <a:p>
            <a:pPr indent="0" lvl="0" marL="0" rtl="0" algn="l">
              <a:lnSpc>
                <a:spcPct val="115000"/>
              </a:lnSpc>
              <a:spcBef>
                <a:spcPts val="1600"/>
              </a:spcBef>
              <a:spcAft>
                <a:spcPts val="0"/>
              </a:spcAft>
              <a:buNone/>
            </a:pPr>
            <a:r>
              <a:rPr b="1" lang="en">
                <a:latin typeface="Open Sans"/>
                <a:ea typeface="Open Sans"/>
                <a:cs typeface="Open Sans"/>
                <a:sym typeface="Open Sans"/>
              </a:rPr>
              <a:t>FROM</a:t>
            </a:r>
            <a:r>
              <a:rPr lang="en">
                <a:latin typeface="Open Sans"/>
                <a:ea typeface="Open Sans"/>
                <a:cs typeface="Open Sans"/>
                <a:sym typeface="Open Sans"/>
              </a:rPr>
              <a:t> User </a:t>
            </a:r>
            <a:r>
              <a:rPr b="1" lang="en">
                <a:latin typeface="Open Sans"/>
                <a:ea typeface="Open Sans"/>
                <a:cs typeface="Open Sans"/>
                <a:sym typeface="Open Sans"/>
              </a:rPr>
              <a:t>NATURAL JOIN</a:t>
            </a:r>
            <a:r>
              <a:rPr lang="en">
                <a:latin typeface="Open Sans"/>
                <a:ea typeface="Open Sans"/>
                <a:cs typeface="Open Sans"/>
                <a:sym typeface="Open Sans"/>
              </a:rPr>
              <a:t> Posts </a:t>
            </a:r>
            <a:r>
              <a:rPr b="1" lang="en">
                <a:latin typeface="Open Sans"/>
                <a:ea typeface="Open Sans"/>
                <a:cs typeface="Open Sans"/>
                <a:sym typeface="Open Sans"/>
              </a:rPr>
              <a:t>NATURAL JOIN</a:t>
            </a:r>
            <a:r>
              <a:rPr lang="en">
                <a:latin typeface="Open Sans"/>
                <a:ea typeface="Open Sans"/>
                <a:cs typeface="Open Sans"/>
                <a:sym typeface="Open Sans"/>
              </a:rPr>
              <a:t> Local_Coupon </a:t>
            </a:r>
            <a:endParaRPr>
              <a:latin typeface="Open Sans"/>
              <a:ea typeface="Open Sans"/>
              <a:cs typeface="Open Sans"/>
              <a:sym typeface="Open Sans"/>
            </a:endParaRPr>
          </a:p>
          <a:p>
            <a:pPr indent="0" lvl="0" marL="0" rtl="0" algn="l">
              <a:lnSpc>
                <a:spcPct val="115000"/>
              </a:lnSpc>
              <a:spcBef>
                <a:spcPts val="1600"/>
              </a:spcBef>
              <a:spcAft>
                <a:spcPts val="0"/>
              </a:spcAft>
              <a:buNone/>
            </a:pPr>
            <a:r>
              <a:rPr b="1" lang="en">
                <a:latin typeface="Open Sans"/>
                <a:ea typeface="Open Sans"/>
                <a:cs typeface="Open Sans"/>
                <a:sym typeface="Open Sans"/>
              </a:rPr>
              <a:t>WHERE</a:t>
            </a:r>
            <a:r>
              <a:rPr lang="en">
                <a:latin typeface="Open Sans"/>
                <a:ea typeface="Open Sans"/>
                <a:cs typeface="Open Sans"/>
                <a:sym typeface="Open Sans"/>
              </a:rPr>
              <a:t> Name = “Jane” </a:t>
            </a:r>
            <a:r>
              <a:rPr b="1" lang="en">
                <a:latin typeface="Open Sans"/>
                <a:ea typeface="Open Sans"/>
                <a:cs typeface="Open Sans"/>
                <a:sym typeface="Open Sans"/>
              </a:rPr>
              <a:t>AND</a:t>
            </a:r>
            <a:r>
              <a:rPr lang="en">
                <a:latin typeface="Open Sans"/>
                <a:ea typeface="Open Sans"/>
                <a:cs typeface="Open Sans"/>
                <a:sym typeface="Open Sans"/>
              </a:rPr>
              <a:t> Store_Name = “DSW” </a:t>
            </a:r>
            <a:r>
              <a:rPr b="1" lang="en">
                <a:latin typeface="Open Sans"/>
                <a:ea typeface="Open Sans"/>
                <a:cs typeface="Open Sans"/>
                <a:sym typeface="Open Sans"/>
              </a:rPr>
              <a:t>AND</a:t>
            </a:r>
            <a:r>
              <a:rPr lang="en">
                <a:latin typeface="Open Sans"/>
                <a:ea typeface="Open Sans"/>
                <a:cs typeface="Open Sans"/>
                <a:sym typeface="Open Sans"/>
              </a:rPr>
              <a:t> Type = “boot”)</a:t>
            </a:r>
            <a:endParaRPr>
              <a:latin typeface="Open Sans"/>
              <a:ea typeface="Open Sans"/>
              <a:cs typeface="Open Sans"/>
              <a:sym typeface="Open Sans"/>
            </a:endParaRPr>
          </a:p>
          <a:p>
            <a:pPr indent="0" lvl="0" marL="0" rtl="0" algn="l">
              <a:lnSpc>
                <a:spcPct val="115000"/>
              </a:lnSpc>
              <a:spcBef>
                <a:spcPts val="1600"/>
              </a:spcBef>
              <a:spcAft>
                <a:spcPts val="1600"/>
              </a:spcAft>
              <a:buClr>
                <a:srgbClr val="000000"/>
              </a:buClr>
              <a:buSzPts val="1100"/>
              <a:buFont typeface="Arial"/>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053f603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053f603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UVA Coupon</a:t>
            </a:r>
            <a:endParaRPr/>
          </a:p>
        </p:txBody>
      </p:sp>
      <p:sp>
        <p:nvSpPr>
          <p:cNvPr id="67" name="Google Shape;67;p13"/>
          <p:cNvSpPr txBox="1"/>
          <p:nvPr>
            <p:ph idx="1" type="subTitle"/>
          </p:nvPr>
        </p:nvSpPr>
        <p:spPr>
          <a:xfrm>
            <a:off x="531025" y="2971600"/>
            <a:ext cx="7939800" cy="16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rgbClr val="595959"/>
                </a:solidFill>
                <a:latin typeface="Lato"/>
                <a:ea typeface="Lato"/>
                <a:cs typeface="Lato"/>
                <a:sym typeface="Lato"/>
              </a:rPr>
              <a:t>CS 6750 Database Systems - Project Presentation 2</a:t>
            </a:r>
            <a:endParaRPr b="1" sz="1600">
              <a:solidFill>
                <a:srgbClr val="595959"/>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1600">
              <a:solidFill>
                <a:srgbClr val="595959"/>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rPr b="1" lang="en" sz="1600">
                <a:solidFill>
                  <a:srgbClr val="595959"/>
                </a:solidFill>
                <a:latin typeface="Lato"/>
                <a:ea typeface="Lato"/>
                <a:cs typeface="Lato"/>
                <a:sym typeface="Lato"/>
              </a:rPr>
              <a:t>Team Members: </a:t>
            </a:r>
            <a:r>
              <a:rPr lang="en" sz="1600">
                <a:solidFill>
                  <a:srgbClr val="595959"/>
                </a:solidFill>
                <a:latin typeface="Lato"/>
                <a:ea typeface="Lato"/>
                <a:cs typeface="Lato"/>
                <a:sym typeface="Lato"/>
              </a:rPr>
              <a:t>Mengyu Gong, Jingyi Luo, Kai Luo, Weihan  Lyu, Mengyao Zhang</a:t>
            </a:r>
            <a:endParaRPr sz="1600">
              <a:solidFill>
                <a:srgbClr val="595959"/>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rPr b="1" lang="en" sz="1600">
                <a:solidFill>
                  <a:srgbClr val="595959"/>
                </a:solidFill>
                <a:latin typeface="Lato"/>
                <a:ea typeface="Lato"/>
                <a:cs typeface="Lato"/>
                <a:sym typeface="Lato"/>
              </a:rPr>
              <a:t>                                  </a:t>
            </a:r>
            <a:endParaRPr b="1" sz="1600">
              <a:solidFill>
                <a:srgbClr val="595959"/>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t/>
            </a:r>
            <a:endParaRPr b="1" sz="1600">
              <a:solidFill>
                <a:srgbClr val="595959"/>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600">
                <a:solidFill>
                  <a:srgbClr val="595959"/>
                </a:solidFill>
                <a:latin typeface="Lato"/>
                <a:ea typeface="Lato"/>
                <a:cs typeface="Lato"/>
                <a:sym typeface="Lato"/>
              </a:rPr>
              <a:t>Feb. 21st,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0"/>
            <a:ext cx="85206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 </a:t>
            </a:r>
            <a:endParaRPr/>
          </a:p>
        </p:txBody>
      </p:sp>
      <p:pic>
        <p:nvPicPr>
          <p:cNvPr id="73" name="Google Shape;73;p14"/>
          <p:cNvPicPr preferRelativeResize="0"/>
          <p:nvPr/>
        </p:nvPicPr>
        <p:blipFill>
          <a:blip r:embed="rId3">
            <a:alphaModFix/>
          </a:blip>
          <a:stretch>
            <a:fillRect/>
          </a:stretch>
        </p:blipFill>
        <p:spPr>
          <a:xfrm>
            <a:off x="686625" y="649200"/>
            <a:ext cx="7590427" cy="4007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Table </a:t>
            </a:r>
            <a:endParaRPr/>
          </a:p>
        </p:txBody>
      </p:sp>
      <p:sp>
        <p:nvSpPr>
          <p:cNvPr id="79" name="Google Shape;79;p15"/>
          <p:cNvSpPr txBox="1"/>
          <p:nvPr>
            <p:ph idx="1" type="body"/>
          </p:nvPr>
        </p:nvSpPr>
        <p:spPr>
          <a:xfrm>
            <a:off x="311700" y="2936275"/>
            <a:ext cx="8520600" cy="18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Transactions</a:t>
            </a:r>
            <a:endParaRPr b="1"/>
          </a:p>
          <a:p>
            <a:pPr indent="-342900" lvl="0" marL="457200" rtl="0" algn="l">
              <a:spcBef>
                <a:spcPts val="1600"/>
              </a:spcBef>
              <a:spcAft>
                <a:spcPts val="0"/>
              </a:spcAft>
              <a:buSzPts val="1800"/>
              <a:buChar char="●"/>
            </a:pPr>
            <a:r>
              <a:rPr lang="en"/>
              <a:t>Add user account</a:t>
            </a:r>
            <a:endParaRPr/>
          </a:p>
          <a:p>
            <a:pPr indent="-342900" lvl="0" marL="457200" rtl="0" algn="l">
              <a:spcBef>
                <a:spcPts val="0"/>
              </a:spcBef>
              <a:spcAft>
                <a:spcPts val="0"/>
              </a:spcAft>
              <a:buSzPts val="1800"/>
              <a:buChar char="●"/>
            </a:pPr>
            <a:r>
              <a:rPr lang="en"/>
              <a:t>Update email address</a:t>
            </a:r>
            <a:endParaRPr/>
          </a:p>
          <a:p>
            <a:pPr indent="-342900" lvl="0" marL="457200" rtl="0" algn="l">
              <a:spcBef>
                <a:spcPts val="0"/>
              </a:spcBef>
              <a:spcAft>
                <a:spcPts val="0"/>
              </a:spcAft>
              <a:buSzPts val="1800"/>
              <a:buChar char="●"/>
            </a:pPr>
            <a:r>
              <a:rPr lang="en"/>
              <a:t>Update point balance for user </a:t>
            </a:r>
            <a:endParaRPr/>
          </a:p>
          <a:p>
            <a:pPr indent="-342900" lvl="0" marL="457200" rtl="0" algn="l">
              <a:spcBef>
                <a:spcPts val="0"/>
              </a:spcBef>
              <a:spcAft>
                <a:spcPts val="0"/>
              </a:spcAft>
              <a:buSzPts val="1800"/>
              <a:buChar char="●"/>
            </a:pPr>
            <a:r>
              <a:rPr lang="en"/>
              <a:t>Retrieve user information on web application</a:t>
            </a:r>
            <a:endParaRPr/>
          </a:p>
          <a:p>
            <a:pPr indent="0" lvl="0" marL="457200" rtl="0" algn="l">
              <a:spcBef>
                <a:spcPts val="1600"/>
              </a:spcBef>
              <a:spcAft>
                <a:spcPts val="1600"/>
              </a:spcAft>
              <a:buNone/>
            </a:pPr>
            <a:r>
              <a:t/>
            </a:r>
            <a:endParaRPr/>
          </a:p>
        </p:txBody>
      </p:sp>
      <p:graphicFrame>
        <p:nvGraphicFramePr>
          <p:cNvPr id="80" name="Google Shape;80;p15"/>
          <p:cNvGraphicFramePr/>
          <p:nvPr/>
        </p:nvGraphicFramePr>
        <p:xfrm>
          <a:off x="648150" y="1523875"/>
          <a:ext cx="3000000" cy="3000000"/>
        </p:xfrm>
        <a:graphic>
          <a:graphicData uri="http://schemas.openxmlformats.org/drawingml/2006/table">
            <a:tbl>
              <a:tblPr>
                <a:noFill/>
                <a:tableStyleId>{10DD7F04-325A-439D-B709-8F4DBCB7BB6D}</a:tableStyleId>
              </a:tblPr>
              <a:tblGrid>
                <a:gridCol w="1809750"/>
                <a:gridCol w="1809750"/>
                <a:gridCol w="1809750"/>
                <a:gridCol w="1809750"/>
              </a:tblGrid>
              <a:tr h="381000">
                <a:tc>
                  <a:txBody>
                    <a:bodyPr>
                      <a:noAutofit/>
                    </a:bodyPr>
                    <a:lstStyle/>
                    <a:p>
                      <a:pPr indent="0" lvl="0" marL="0" rtl="0" algn="ctr">
                        <a:spcBef>
                          <a:spcPts val="0"/>
                        </a:spcBef>
                        <a:spcAft>
                          <a:spcPts val="0"/>
                        </a:spcAft>
                        <a:buNone/>
                      </a:pPr>
                      <a:r>
                        <a:rPr b="1" lang="en" u="sng"/>
                        <a:t>U_ID</a:t>
                      </a:r>
                      <a:endParaRPr b="1" u="sng"/>
                    </a:p>
                  </a:txBody>
                  <a:tcPr marT="91425" marB="91425" marR="91425" marL="91425"/>
                </a:tc>
                <a:tc>
                  <a:txBody>
                    <a:bodyPr>
                      <a:noAutofit/>
                    </a:bodyPr>
                    <a:lstStyle/>
                    <a:p>
                      <a:pPr indent="0" lvl="0" marL="0" rtl="0" algn="ctr">
                        <a:spcBef>
                          <a:spcPts val="0"/>
                        </a:spcBef>
                        <a:spcAft>
                          <a:spcPts val="0"/>
                        </a:spcAft>
                        <a:buNone/>
                      </a:pPr>
                      <a:r>
                        <a:rPr b="1" lang="en"/>
                        <a:t>Name</a:t>
                      </a:r>
                      <a:endParaRPr b="1"/>
                    </a:p>
                  </a:txBody>
                  <a:tcPr marT="91425" marB="91425" marR="91425" marL="91425"/>
                </a:tc>
                <a:tc>
                  <a:txBody>
                    <a:bodyPr>
                      <a:noAutofit/>
                    </a:bodyPr>
                    <a:lstStyle/>
                    <a:p>
                      <a:pPr indent="0" lvl="0" marL="0" rtl="0" algn="ctr">
                        <a:spcBef>
                          <a:spcPts val="0"/>
                        </a:spcBef>
                        <a:spcAft>
                          <a:spcPts val="0"/>
                        </a:spcAft>
                        <a:buNone/>
                      </a:pPr>
                      <a:r>
                        <a:rPr b="1" lang="en"/>
                        <a:t>Email</a:t>
                      </a:r>
                      <a:endParaRPr b="1"/>
                    </a:p>
                  </a:txBody>
                  <a:tcPr marT="91425" marB="91425" marR="91425" marL="91425"/>
                </a:tc>
                <a:tc>
                  <a:txBody>
                    <a:bodyPr>
                      <a:noAutofit/>
                    </a:bodyPr>
                    <a:lstStyle/>
                    <a:p>
                      <a:pPr indent="0" lvl="0" marL="0" rtl="0" algn="ctr">
                        <a:spcBef>
                          <a:spcPts val="0"/>
                        </a:spcBef>
                        <a:spcAft>
                          <a:spcPts val="0"/>
                        </a:spcAft>
                        <a:buNone/>
                      </a:pPr>
                      <a:r>
                        <a:rPr b="1" lang="en"/>
                        <a:t>Point_Balance</a:t>
                      </a:r>
                      <a:endParaRPr b="1"/>
                    </a:p>
                  </a:txBody>
                  <a:tcPr marT="91425" marB="91425" marR="91425" marL="91425"/>
                </a:tc>
              </a:tr>
              <a:tr h="381000">
                <a:tc>
                  <a:txBody>
                    <a:bodyPr>
                      <a:noAutofit/>
                    </a:bodyPr>
                    <a:lstStyle/>
                    <a:p>
                      <a:pPr indent="0" lvl="0" marL="0" rtl="0" algn="ctr">
                        <a:spcBef>
                          <a:spcPts val="0"/>
                        </a:spcBef>
                        <a:spcAft>
                          <a:spcPts val="0"/>
                        </a:spcAft>
                        <a:buNone/>
                      </a:pPr>
                      <a:r>
                        <a:rPr lang="en"/>
                        <a:t>100</a:t>
                      </a:r>
                      <a:endParaRPr/>
                    </a:p>
                  </a:txBody>
                  <a:tcPr marT="91425" marB="91425" marR="91425" marL="91425"/>
                </a:tc>
                <a:tc>
                  <a:txBody>
                    <a:bodyPr>
                      <a:noAutofit/>
                    </a:bodyPr>
                    <a:lstStyle/>
                    <a:p>
                      <a:pPr indent="0" lvl="0" marL="0" rtl="0" algn="ctr">
                        <a:spcBef>
                          <a:spcPts val="0"/>
                        </a:spcBef>
                        <a:spcAft>
                          <a:spcPts val="0"/>
                        </a:spcAft>
                        <a:buNone/>
                      </a:pPr>
                      <a:r>
                        <a:rPr lang="en"/>
                        <a:t>Ann</a:t>
                      </a:r>
                      <a:endParaRPr/>
                    </a:p>
                  </a:txBody>
                  <a:tcPr marT="91425" marB="91425" marR="91425" marL="91425"/>
                </a:tc>
                <a:tc>
                  <a:txBody>
                    <a:bodyPr>
                      <a:noAutofit/>
                    </a:bodyPr>
                    <a:lstStyle/>
                    <a:p>
                      <a:pPr indent="0" lvl="0" marL="0" rtl="0" algn="ctr">
                        <a:spcBef>
                          <a:spcPts val="0"/>
                        </a:spcBef>
                        <a:spcAft>
                          <a:spcPts val="0"/>
                        </a:spcAft>
                        <a:buNone/>
                      </a:pPr>
                      <a:r>
                        <a:rPr lang="en"/>
                        <a:t>ann123@gmail.com</a:t>
                      </a:r>
                      <a:endParaRPr/>
                    </a:p>
                  </a:txBody>
                  <a:tcPr marT="91425" marB="91425" marR="91425" marL="91425"/>
                </a:tc>
                <a:tc>
                  <a:txBody>
                    <a:bodyPr>
                      <a:noAutofit/>
                    </a:bodyPr>
                    <a:lstStyle/>
                    <a:p>
                      <a:pPr indent="0" lvl="0" marL="0" rtl="0" algn="ctr">
                        <a:spcBef>
                          <a:spcPts val="0"/>
                        </a:spcBef>
                        <a:spcAft>
                          <a:spcPts val="0"/>
                        </a:spcAft>
                        <a:buNone/>
                      </a:pPr>
                      <a:r>
                        <a:rPr lang="en"/>
                        <a:t>10</a:t>
                      </a:r>
                      <a:endParaRPr/>
                    </a:p>
                  </a:txBody>
                  <a:tcPr marT="91425" marB="91425" marR="91425" marL="91425"/>
                </a:tc>
              </a:tr>
              <a:tr h="381000">
                <a:tc>
                  <a:txBody>
                    <a:bodyPr>
                      <a:noAutofit/>
                    </a:bodyPr>
                    <a:lstStyle/>
                    <a:p>
                      <a:pPr indent="0" lvl="0" marL="0" rtl="0" algn="ctr">
                        <a:spcBef>
                          <a:spcPts val="0"/>
                        </a:spcBef>
                        <a:spcAft>
                          <a:spcPts val="0"/>
                        </a:spcAft>
                        <a:buNone/>
                      </a:pPr>
                      <a:r>
                        <a:rPr lang="en"/>
                        <a:t>101</a:t>
                      </a:r>
                      <a:endParaRPr/>
                    </a:p>
                  </a:txBody>
                  <a:tcPr marT="91425" marB="91425" marR="91425" marL="91425"/>
                </a:tc>
                <a:tc>
                  <a:txBody>
                    <a:bodyPr>
                      <a:noAutofit/>
                    </a:bodyPr>
                    <a:lstStyle/>
                    <a:p>
                      <a:pPr indent="0" lvl="0" marL="0" rtl="0" algn="ctr">
                        <a:spcBef>
                          <a:spcPts val="0"/>
                        </a:spcBef>
                        <a:spcAft>
                          <a:spcPts val="0"/>
                        </a:spcAft>
                        <a:buNone/>
                      </a:pPr>
                      <a:r>
                        <a:rPr lang="en"/>
                        <a:t>Ben</a:t>
                      </a:r>
                      <a:endParaRPr/>
                    </a:p>
                  </a:txBody>
                  <a:tcPr marT="91425" marB="91425" marR="91425" marL="91425"/>
                </a:tc>
                <a:tc>
                  <a:txBody>
                    <a:bodyPr>
                      <a:noAutofit/>
                    </a:bodyPr>
                    <a:lstStyle/>
                    <a:p>
                      <a:pPr indent="0" lvl="0" marL="0" rtl="0" algn="ctr">
                        <a:spcBef>
                          <a:spcPts val="0"/>
                        </a:spcBef>
                        <a:spcAft>
                          <a:spcPts val="0"/>
                        </a:spcAft>
                        <a:buNone/>
                      </a:pPr>
                      <a:r>
                        <a:rPr lang="en"/>
                        <a:t>ben456@gmail.com</a:t>
                      </a:r>
                      <a:endParaRPr/>
                    </a:p>
                  </a:txBody>
                  <a:tcPr marT="91425" marB="91425" marR="91425" marL="91425"/>
                </a:tc>
                <a:tc>
                  <a:txBody>
                    <a:bodyPr>
                      <a:noAutofit/>
                    </a:bodyPr>
                    <a:lstStyle/>
                    <a:p>
                      <a:pPr indent="0" lvl="0" marL="0" rtl="0" algn="ctr">
                        <a:spcBef>
                          <a:spcPts val="0"/>
                        </a:spcBef>
                        <a:spcAft>
                          <a:spcPts val="0"/>
                        </a:spcAft>
                        <a:buNone/>
                      </a:pPr>
                      <a:r>
                        <a:rPr lang="en"/>
                        <a:t>50</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graphicFrame>
        <p:nvGraphicFramePr>
          <p:cNvPr id="85" name="Google Shape;85;p16"/>
          <p:cNvGraphicFramePr/>
          <p:nvPr/>
        </p:nvGraphicFramePr>
        <p:xfrm>
          <a:off x="30150" y="1371475"/>
          <a:ext cx="3000000" cy="3000000"/>
        </p:xfrm>
        <a:graphic>
          <a:graphicData uri="http://schemas.openxmlformats.org/drawingml/2006/table">
            <a:tbl>
              <a:tblPr>
                <a:noFill/>
                <a:tableStyleId>{10DD7F04-325A-439D-B709-8F4DBCB7BB6D}</a:tableStyleId>
              </a:tblPr>
              <a:tblGrid>
                <a:gridCol w="745400"/>
                <a:gridCol w="1049700"/>
                <a:gridCol w="1082000"/>
                <a:gridCol w="1177375"/>
                <a:gridCol w="974900"/>
                <a:gridCol w="1105875"/>
                <a:gridCol w="820175"/>
                <a:gridCol w="2082200"/>
              </a:tblGrid>
              <a:tr h="535775">
                <a:tc>
                  <a:txBody>
                    <a:bodyPr>
                      <a:noAutofit/>
                    </a:bodyPr>
                    <a:lstStyle/>
                    <a:p>
                      <a:pPr indent="0" lvl="0" marL="0" rtl="0" algn="ctr">
                        <a:spcBef>
                          <a:spcPts val="0"/>
                        </a:spcBef>
                        <a:spcAft>
                          <a:spcPts val="0"/>
                        </a:spcAft>
                        <a:buNone/>
                      </a:pPr>
                      <a:r>
                        <a:rPr b="1" lang="en" u="sng"/>
                        <a:t>C</a:t>
                      </a:r>
                      <a:r>
                        <a:rPr b="1" lang="en" u="sng"/>
                        <a:t>_ID</a:t>
                      </a:r>
                      <a:endParaRPr b="1" u="sng"/>
                    </a:p>
                  </a:txBody>
                  <a:tcPr marT="91425" marB="91425" marR="91425" marL="91425"/>
                </a:tc>
                <a:tc>
                  <a:txBody>
                    <a:bodyPr>
                      <a:noAutofit/>
                    </a:bodyPr>
                    <a:lstStyle/>
                    <a:p>
                      <a:pPr indent="0" lvl="0" marL="0" rtl="0" algn="ctr">
                        <a:spcBef>
                          <a:spcPts val="0"/>
                        </a:spcBef>
                        <a:spcAft>
                          <a:spcPts val="0"/>
                        </a:spcAft>
                        <a:buNone/>
                      </a:pPr>
                      <a:r>
                        <a:rPr b="1" lang="en"/>
                        <a:t>Discount_</a:t>
                      </a:r>
                      <a:endParaRPr b="1"/>
                    </a:p>
                    <a:p>
                      <a:pPr indent="0" lvl="0" marL="0" rtl="0" algn="ctr">
                        <a:spcBef>
                          <a:spcPts val="0"/>
                        </a:spcBef>
                        <a:spcAft>
                          <a:spcPts val="0"/>
                        </a:spcAft>
                        <a:buNone/>
                      </a:pPr>
                      <a:r>
                        <a:rPr b="1" lang="en"/>
                        <a:t>Desc</a:t>
                      </a:r>
                      <a:endParaRPr b="1"/>
                    </a:p>
                  </a:txBody>
                  <a:tcPr marT="91425" marB="91425" marR="91425" marL="91425"/>
                </a:tc>
                <a:tc>
                  <a:txBody>
                    <a:bodyPr>
                      <a:noAutofit/>
                    </a:bodyPr>
                    <a:lstStyle/>
                    <a:p>
                      <a:pPr indent="0" lvl="0" marL="0" rtl="0" algn="ctr">
                        <a:spcBef>
                          <a:spcPts val="0"/>
                        </a:spcBef>
                        <a:spcAft>
                          <a:spcPts val="0"/>
                        </a:spcAft>
                        <a:buNone/>
                      </a:pPr>
                      <a:r>
                        <a:rPr b="1" lang="en"/>
                        <a:t>Effective_Date</a:t>
                      </a:r>
                      <a:endParaRPr b="1"/>
                    </a:p>
                  </a:txBody>
                  <a:tcPr marT="91425" marB="91425" marR="91425" marL="91425"/>
                </a:tc>
                <a:tc>
                  <a:txBody>
                    <a:bodyPr>
                      <a:noAutofit/>
                    </a:bodyPr>
                    <a:lstStyle/>
                    <a:p>
                      <a:pPr indent="0" lvl="0" marL="0" rtl="0" algn="ctr">
                        <a:spcBef>
                          <a:spcPts val="0"/>
                        </a:spcBef>
                        <a:spcAft>
                          <a:spcPts val="0"/>
                        </a:spcAft>
                        <a:buNone/>
                      </a:pPr>
                      <a:r>
                        <a:rPr b="1" lang="en"/>
                        <a:t>Expiration_Date</a:t>
                      </a:r>
                      <a:endParaRPr b="1"/>
                    </a:p>
                  </a:txBody>
                  <a:tcPr marT="91425" marB="91425" marR="91425" marL="91425"/>
                </a:tc>
                <a:tc>
                  <a:txBody>
                    <a:bodyPr>
                      <a:noAutofit/>
                    </a:bodyPr>
                    <a:lstStyle/>
                    <a:p>
                      <a:pPr indent="0" lvl="0" marL="0" rtl="0" algn="ctr">
                        <a:spcBef>
                          <a:spcPts val="0"/>
                        </a:spcBef>
                        <a:spcAft>
                          <a:spcPts val="0"/>
                        </a:spcAft>
                        <a:buNone/>
                      </a:pPr>
                      <a:r>
                        <a:rPr b="1" lang="en"/>
                        <a:t>Product_</a:t>
                      </a:r>
                      <a:endParaRPr b="1"/>
                    </a:p>
                    <a:p>
                      <a:pPr indent="0" lvl="0" marL="0" rtl="0" algn="ctr">
                        <a:spcBef>
                          <a:spcPts val="0"/>
                        </a:spcBef>
                        <a:spcAft>
                          <a:spcPts val="0"/>
                        </a:spcAft>
                        <a:buNone/>
                      </a:pPr>
                      <a:r>
                        <a:rPr b="1" lang="en"/>
                        <a:t>Name</a:t>
                      </a:r>
                      <a:endParaRPr b="1"/>
                    </a:p>
                  </a:txBody>
                  <a:tcPr marT="91425" marB="91425" marR="91425" marL="91425"/>
                </a:tc>
                <a:tc>
                  <a:txBody>
                    <a:bodyPr>
                      <a:noAutofit/>
                    </a:bodyPr>
                    <a:lstStyle/>
                    <a:p>
                      <a:pPr indent="0" lvl="0" marL="0" rtl="0" algn="ctr">
                        <a:spcBef>
                          <a:spcPts val="0"/>
                        </a:spcBef>
                        <a:spcAft>
                          <a:spcPts val="0"/>
                        </a:spcAft>
                        <a:buNone/>
                      </a:pPr>
                      <a:r>
                        <a:rPr b="1" lang="en"/>
                        <a:t>Company_Name</a:t>
                      </a:r>
                      <a:endParaRPr b="1"/>
                    </a:p>
                  </a:txBody>
                  <a:tcPr marT="91425" marB="91425" marR="91425" marL="91425"/>
                </a:tc>
                <a:tc>
                  <a:txBody>
                    <a:bodyPr>
                      <a:noAutofit/>
                    </a:bodyPr>
                    <a:lstStyle/>
                    <a:p>
                      <a:pPr indent="0" lvl="0" marL="0" rtl="0" algn="ctr">
                        <a:spcBef>
                          <a:spcPts val="0"/>
                        </a:spcBef>
                        <a:spcAft>
                          <a:spcPts val="0"/>
                        </a:spcAft>
                        <a:buNone/>
                      </a:pPr>
                      <a:r>
                        <a:rPr b="1" lang="en"/>
                        <a:t>Type</a:t>
                      </a:r>
                      <a:endParaRPr b="1"/>
                    </a:p>
                  </a:txBody>
                  <a:tcPr marT="91425" marB="91425" marR="91425" marL="91425"/>
                </a:tc>
                <a:tc>
                  <a:txBody>
                    <a:bodyPr>
                      <a:noAutofit/>
                    </a:bodyPr>
                    <a:lstStyle/>
                    <a:p>
                      <a:pPr indent="0" lvl="0" marL="0" rtl="0" algn="ctr">
                        <a:spcBef>
                          <a:spcPts val="0"/>
                        </a:spcBef>
                        <a:spcAft>
                          <a:spcPts val="0"/>
                        </a:spcAft>
                        <a:buNone/>
                      </a:pPr>
                      <a:r>
                        <a:rPr b="1" lang="en"/>
                        <a:t>Link</a:t>
                      </a:r>
                      <a:endParaRPr b="1"/>
                    </a:p>
                  </a:txBody>
                  <a:tcPr marT="91425" marB="91425" marR="91425" marL="91425"/>
                </a:tc>
              </a:tr>
              <a:tr h="349275">
                <a:tc>
                  <a:txBody>
                    <a:bodyPr>
                      <a:noAutofit/>
                    </a:bodyPr>
                    <a:lstStyle/>
                    <a:p>
                      <a:pPr indent="0" lvl="0" marL="0" rtl="0" algn="ctr">
                        <a:spcBef>
                          <a:spcPts val="0"/>
                        </a:spcBef>
                        <a:spcAft>
                          <a:spcPts val="0"/>
                        </a:spcAft>
                        <a:buNone/>
                      </a:pPr>
                      <a:r>
                        <a:rPr lang="en"/>
                        <a:t>810</a:t>
                      </a:r>
                      <a:endParaRPr/>
                    </a:p>
                  </a:txBody>
                  <a:tcPr marT="91425" marB="91425" marR="91425" marL="91425"/>
                </a:tc>
                <a:tc>
                  <a:txBody>
                    <a:bodyPr>
                      <a:noAutofit/>
                    </a:bodyPr>
                    <a:lstStyle/>
                    <a:p>
                      <a:pPr indent="0" lvl="0" marL="0" rtl="0" algn="ctr">
                        <a:spcBef>
                          <a:spcPts val="0"/>
                        </a:spcBef>
                        <a:spcAft>
                          <a:spcPts val="0"/>
                        </a:spcAft>
                        <a:buNone/>
                      </a:pPr>
                      <a:r>
                        <a:rPr lang="en"/>
                        <a:t>25%</a:t>
                      </a:r>
                      <a:endParaRPr/>
                    </a:p>
                  </a:txBody>
                  <a:tcPr marT="91425" marB="91425" marR="91425" marL="91425"/>
                </a:tc>
                <a:tc>
                  <a:txBody>
                    <a:bodyPr>
                      <a:noAutofit/>
                    </a:bodyPr>
                    <a:lstStyle/>
                    <a:p>
                      <a:pPr indent="0" lvl="0" marL="0" rtl="0" algn="ctr">
                        <a:spcBef>
                          <a:spcPts val="0"/>
                        </a:spcBef>
                        <a:spcAft>
                          <a:spcPts val="0"/>
                        </a:spcAft>
                        <a:buNone/>
                      </a:pPr>
                      <a:r>
                        <a:rPr lang="en"/>
                        <a:t>02/20/2019</a:t>
                      </a:r>
                      <a:endParaRPr/>
                    </a:p>
                  </a:txBody>
                  <a:tcPr marT="91425" marB="91425" marR="91425" marL="91425"/>
                </a:tc>
                <a:tc>
                  <a:txBody>
                    <a:bodyPr>
                      <a:noAutofit/>
                    </a:bodyPr>
                    <a:lstStyle/>
                    <a:p>
                      <a:pPr indent="0" lvl="0" marL="0" rtl="0" algn="ctr">
                        <a:spcBef>
                          <a:spcPts val="0"/>
                        </a:spcBef>
                        <a:spcAft>
                          <a:spcPts val="0"/>
                        </a:spcAft>
                        <a:buNone/>
                      </a:pPr>
                      <a:r>
                        <a:rPr lang="en"/>
                        <a:t>03/19/2019</a:t>
                      </a:r>
                      <a:endParaRPr/>
                    </a:p>
                  </a:txBody>
                  <a:tcPr marT="91425" marB="91425" marR="91425" marL="91425"/>
                </a:tc>
                <a:tc>
                  <a:txBody>
                    <a:bodyPr>
                      <a:noAutofit/>
                    </a:bodyPr>
                    <a:lstStyle/>
                    <a:p>
                      <a:pPr indent="0" lvl="0" marL="0" rtl="0" algn="ctr">
                        <a:spcBef>
                          <a:spcPts val="0"/>
                        </a:spcBef>
                        <a:spcAft>
                          <a:spcPts val="0"/>
                        </a:spcAft>
                        <a:buNone/>
                      </a:pPr>
                      <a:r>
                        <a:rPr lang="en"/>
                        <a:t>Shoes</a:t>
                      </a:r>
                      <a:endParaRPr/>
                    </a:p>
                  </a:txBody>
                  <a:tcPr marT="91425" marB="91425" marR="91425" marL="91425"/>
                </a:tc>
                <a:tc>
                  <a:txBody>
                    <a:bodyPr>
                      <a:noAutofit/>
                    </a:bodyPr>
                    <a:lstStyle/>
                    <a:p>
                      <a:pPr indent="0" lvl="0" marL="0" rtl="0" algn="l">
                        <a:spcBef>
                          <a:spcPts val="0"/>
                        </a:spcBef>
                        <a:spcAft>
                          <a:spcPts val="0"/>
                        </a:spcAft>
                        <a:buNone/>
                      </a:pPr>
                      <a:r>
                        <a:rPr lang="en"/>
                        <a:t>Crocs</a:t>
                      </a:r>
                      <a:endParaRPr/>
                    </a:p>
                  </a:txBody>
                  <a:tcPr marT="91425" marB="91425" marR="91425" marL="91425"/>
                </a:tc>
                <a:tc>
                  <a:txBody>
                    <a:bodyPr>
                      <a:noAutofit/>
                    </a:bodyPr>
                    <a:lstStyle/>
                    <a:p>
                      <a:pPr indent="0" lvl="0" marL="0" rtl="0" algn="ctr">
                        <a:spcBef>
                          <a:spcPts val="0"/>
                        </a:spcBef>
                        <a:spcAft>
                          <a:spcPts val="0"/>
                        </a:spcAft>
                        <a:buNone/>
                      </a:pPr>
                      <a:r>
                        <a:rPr lang="en"/>
                        <a:t>Fashion</a:t>
                      </a:r>
                      <a:endParaRPr/>
                    </a:p>
                  </a:txBody>
                  <a:tcPr marT="91425" marB="91425" marR="91425" marL="91425"/>
                </a:tc>
                <a:tc>
                  <a:txBody>
                    <a:bodyPr>
                      <a:noAutofit/>
                    </a:bodyPr>
                    <a:lstStyle/>
                    <a:p>
                      <a:pPr indent="0" lvl="0" marL="0" rtl="0" algn="l">
                        <a:spcBef>
                          <a:spcPts val="0"/>
                        </a:spcBef>
                        <a:spcAft>
                          <a:spcPts val="0"/>
                        </a:spcAft>
                        <a:buNone/>
                      </a:pPr>
                      <a:r>
                        <a:rPr lang="en" sz="1300"/>
                        <a:t>https://www.crocs.com/</a:t>
                      </a:r>
                      <a:endParaRPr sz="1300"/>
                    </a:p>
                  </a:txBody>
                  <a:tcPr marT="91425" marB="91425" marR="91425" marL="91425"/>
                </a:tc>
              </a:tr>
              <a:tr h="416525">
                <a:tc>
                  <a:txBody>
                    <a:bodyPr>
                      <a:noAutofit/>
                    </a:bodyPr>
                    <a:lstStyle/>
                    <a:p>
                      <a:pPr indent="0" lvl="0" marL="0" rtl="0" algn="ctr">
                        <a:spcBef>
                          <a:spcPts val="0"/>
                        </a:spcBef>
                        <a:spcAft>
                          <a:spcPts val="0"/>
                        </a:spcAft>
                        <a:buNone/>
                      </a:pPr>
                      <a:r>
                        <a:rPr lang="en"/>
                        <a:t>811</a:t>
                      </a:r>
                      <a:endParaRPr/>
                    </a:p>
                  </a:txBody>
                  <a:tcPr marT="91425" marB="91425" marR="91425" marL="91425"/>
                </a:tc>
                <a:tc>
                  <a:txBody>
                    <a:bodyPr>
                      <a:noAutofit/>
                    </a:bodyPr>
                    <a:lstStyle/>
                    <a:p>
                      <a:pPr indent="0" lvl="0" marL="0" rtl="0" algn="ctr">
                        <a:spcBef>
                          <a:spcPts val="0"/>
                        </a:spcBef>
                        <a:spcAft>
                          <a:spcPts val="0"/>
                        </a:spcAft>
                        <a:buNone/>
                      </a:pPr>
                      <a:r>
                        <a:rPr lang="en"/>
                        <a:t>15%</a:t>
                      </a:r>
                      <a:endParaRPr/>
                    </a:p>
                  </a:txBody>
                  <a:tcPr marT="91425" marB="91425" marR="91425" marL="91425"/>
                </a:tc>
                <a:tc>
                  <a:txBody>
                    <a:bodyPr>
                      <a:noAutofit/>
                    </a:bodyPr>
                    <a:lstStyle/>
                    <a:p>
                      <a:pPr indent="0" lvl="0" marL="0" rtl="0" algn="ctr">
                        <a:spcBef>
                          <a:spcPts val="0"/>
                        </a:spcBef>
                        <a:spcAft>
                          <a:spcPts val="0"/>
                        </a:spcAft>
                        <a:buNone/>
                      </a:pPr>
                      <a:r>
                        <a:rPr lang="en"/>
                        <a:t>02/25/2019</a:t>
                      </a:r>
                      <a:endParaRPr/>
                    </a:p>
                  </a:txBody>
                  <a:tcPr marT="91425" marB="91425" marR="91425" marL="91425"/>
                </a:tc>
                <a:tc>
                  <a:txBody>
                    <a:bodyPr>
                      <a:noAutofit/>
                    </a:bodyPr>
                    <a:lstStyle/>
                    <a:p>
                      <a:pPr indent="0" lvl="0" marL="0" rtl="0" algn="ctr">
                        <a:spcBef>
                          <a:spcPts val="0"/>
                        </a:spcBef>
                        <a:spcAft>
                          <a:spcPts val="0"/>
                        </a:spcAft>
                        <a:buNone/>
                      </a:pPr>
                      <a:r>
                        <a:rPr lang="en"/>
                        <a:t>03/02/2019</a:t>
                      </a:r>
                      <a:endParaRPr/>
                    </a:p>
                  </a:txBody>
                  <a:tcPr marT="91425" marB="91425" marR="91425" marL="91425"/>
                </a:tc>
                <a:tc>
                  <a:txBody>
                    <a:bodyPr>
                      <a:noAutofit/>
                    </a:bodyPr>
                    <a:lstStyle/>
                    <a:p>
                      <a:pPr indent="0" lvl="0" marL="0" rtl="0" algn="ctr">
                        <a:spcBef>
                          <a:spcPts val="0"/>
                        </a:spcBef>
                        <a:spcAft>
                          <a:spcPts val="0"/>
                        </a:spcAft>
                        <a:buNone/>
                      </a:pPr>
                      <a:r>
                        <a:rPr lang="en"/>
                        <a:t>Makeup</a:t>
                      </a:r>
                      <a:endParaRPr/>
                    </a:p>
                  </a:txBody>
                  <a:tcPr marT="91425" marB="91425" marR="91425" marL="91425"/>
                </a:tc>
                <a:tc>
                  <a:txBody>
                    <a:bodyPr>
                      <a:noAutofit/>
                    </a:bodyPr>
                    <a:lstStyle/>
                    <a:p>
                      <a:pPr indent="0" lvl="0" marL="0" rtl="0" algn="l">
                        <a:spcBef>
                          <a:spcPts val="0"/>
                        </a:spcBef>
                        <a:spcAft>
                          <a:spcPts val="0"/>
                        </a:spcAft>
                        <a:buNone/>
                      </a:pPr>
                      <a:r>
                        <a:rPr lang="en"/>
                        <a:t>Sephora</a:t>
                      </a:r>
                      <a:endParaRPr/>
                    </a:p>
                  </a:txBody>
                  <a:tcPr marT="91425" marB="91425" marR="91425" marL="91425"/>
                </a:tc>
                <a:tc>
                  <a:txBody>
                    <a:bodyPr>
                      <a:noAutofit/>
                    </a:bodyPr>
                    <a:lstStyle/>
                    <a:p>
                      <a:pPr indent="0" lvl="0" marL="0" rtl="0" algn="ctr">
                        <a:spcBef>
                          <a:spcPts val="0"/>
                        </a:spcBef>
                        <a:spcAft>
                          <a:spcPts val="0"/>
                        </a:spcAft>
                        <a:buNone/>
                      </a:pPr>
                      <a:r>
                        <a:rPr lang="en"/>
                        <a:t>Beauty</a:t>
                      </a:r>
                      <a:endParaRPr/>
                    </a:p>
                  </a:txBody>
                  <a:tcPr marT="91425" marB="91425" marR="91425" marL="91425"/>
                </a:tc>
                <a:tc>
                  <a:txBody>
                    <a:bodyPr>
                      <a:noAutofit/>
                    </a:bodyPr>
                    <a:lstStyle/>
                    <a:p>
                      <a:pPr indent="0" lvl="0" marL="0" rtl="0" algn="l">
                        <a:spcBef>
                          <a:spcPts val="0"/>
                        </a:spcBef>
                        <a:spcAft>
                          <a:spcPts val="0"/>
                        </a:spcAft>
                        <a:buNone/>
                      </a:pPr>
                      <a:r>
                        <a:rPr lang="en" sz="1300"/>
                        <a:t>https://www.sephora.com/</a:t>
                      </a:r>
                      <a:endParaRPr sz="1300"/>
                    </a:p>
                  </a:txBody>
                  <a:tcPr marT="91425" marB="91425" marR="91425" marL="91425"/>
                </a:tc>
              </a:tr>
            </a:tbl>
          </a:graphicData>
        </a:graphic>
      </p:graphicFrame>
      <p:sp>
        <p:nvSpPr>
          <p:cNvPr id="86" name="Google Shape;86;p16"/>
          <p:cNvSpPr txBox="1"/>
          <p:nvPr>
            <p:ph type="title"/>
          </p:nvPr>
        </p:nvSpPr>
        <p:spPr>
          <a:xfrm>
            <a:off x="311700" y="445025"/>
            <a:ext cx="3962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Online_Coupon</a:t>
            </a:r>
            <a:r>
              <a:rPr lang="en"/>
              <a:t> Table</a:t>
            </a:r>
            <a:endParaRPr/>
          </a:p>
        </p:txBody>
      </p:sp>
      <p:sp>
        <p:nvSpPr>
          <p:cNvPr id="87" name="Google Shape;87;p16"/>
          <p:cNvSpPr txBox="1"/>
          <p:nvPr>
            <p:ph idx="1" type="body"/>
          </p:nvPr>
        </p:nvSpPr>
        <p:spPr>
          <a:xfrm>
            <a:off x="311700" y="2890600"/>
            <a:ext cx="8520600" cy="1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Transactions</a:t>
            </a:r>
            <a:endParaRPr b="1"/>
          </a:p>
          <a:p>
            <a:pPr indent="-342900" lvl="0" marL="457200" rtl="0" algn="l">
              <a:spcBef>
                <a:spcPts val="1600"/>
              </a:spcBef>
              <a:spcAft>
                <a:spcPts val="0"/>
              </a:spcAft>
              <a:buSzPts val="1800"/>
              <a:buChar char="●"/>
            </a:pPr>
            <a:r>
              <a:rPr lang="en"/>
              <a:t>Add/Insert online_coupon information</a:t>
            </a:r>
            <a:endParaRPr/>
          </a:p>
          <a:p>
            <a:pPr indent="-342900" lvl="0" marL="457200" rtl="0" algn="l">
              <a:spcBef>
                <a:spcPts val="0"/>
              </a:spcBef>
              <a:spcAft>
                <a:spcPts val="0"/>
              </a:spcAft>
              <a:buSzPts val="1800"/>
              <a:buChar char="●"/>
            </a:pPr>
            <a:r>
              <a:rPr lang="en"/>
              <a:t>Delete expired coupon information</a:t>
            </a:r>
            <a:endParaRPr/>
          </a:p>
          <a:p>
            <a:pPr indent="-342900" lvl="0" marL="457200" rtl="0" algn="l">
              <a:spcBef>
                <a:spcPts val="0"/>
              </a:spcBef>
              <a:spcAft>
                <a:spcPts val="0"/>
              </a:spcAft>
              <a:buSzPts val="1800"/>
              <a:buChar char="●"/>
            </a:pPr>
            <a:r>
              <a:rPr lang="en"/>
              <a:t>Update information, e.g. discount, expiration date</a:t>
            </a:r>
            <a:endParaRPr/>
          </a:p>
          <a:p>
            <a:pPr indent="-342900" lvl="0" marL="457200" rtl="0" algn="l">
              <a:spcBef>
                <a:spcPts val="0"/>
              </a:spcBef>
              <a:spcAft>
                <a:spcPts val="0"/>
              </a:spcAft>
              <a:buSzPts val="1800"/>
              <a:buChar char="●"/>
            </a:pPr>
            <a:r>
              <a:rPr lang="en"/>
              <a:t>Retrieve coupon information on web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3962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a:t>
            </a:r>
            <a:r>
              <a:rPr lang="en"/>
              <a:t>_Coupon Table</a:t>
            </a:r>
            <a:endParaRPr/>
          </a:p>
        </p:txBody>
      </p:sp>
      <p:graphicFrame>
        <p:nvGraphicFramePr>
          <p:cNvPr id="93" name="Google Shape;93;p17"/>
          <p:cNvGraphicFramePr/>
          <p:nvPr/>
        </p:nvGraphicFramePr>
        <p:xfrm>
          <a:off x="342513" y="1217150"/>
          <a:ext cx="3000000" cy="3000000"/>
        </p:xfrm>
        <a:graphic>
          <a:graphicData uri="http://schemas.openxmlformats.org/drawingml/2006/table">
            <a:tbl>
              <a:tblPr>
                <a:noFill/>
                <a:tableStyleId>{10DD7F04-325A-439D-B709-8F4DBCB7BB6D}</a:tableStyleId>
              </a:tblPr>
              <a:tblGrid>
                <a:gridCol w="657600"/>
                <a:gridCol w="1109300"/>
                <a:gridCol w="669425"/>
                <a:gridCol w="1090500"/>
                <a:gridCol w="979050"/>
                <a:gridCol w="1093675"/>
                <a:gridCol w="909750"/>
                <a:gridCol w="1064500"/>
                <a:gridCol w="885175"/>
              </a:tblGrid>
              <a:tr h="381000">
                <a:tc>
                  <a:txBody>
                    <a:bodyPr>
                      <a:noAutofit/>
                    </a:bodyPr>
                    <a:lstStyle/>
                    <a:p>
                      <a:pPr indent="0" lvl="0" marL="0" rtl="0" algn="ctr">
                        <a:spcBef>
                          <a:spcPts val="0"/>
                        </a:spcBef>
                        <a:spcAft>
                          <a:spcPts val="0"/>
                        </a:spcAft>
                        <a:buNone/>
                      </a:pPr>
                      <a:r>
                        <a:rPr b="1" lang="en" u="sng"/>
                        <a:t>C_ID</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Title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rgbClr val="000000"/>
                        </a:buClr>
                        <a:buSzPts val="1100"/>
                        <a:buFont typeface="Arial"/>
                        <a:buNone/>
                      </a:pPr>
                      <a:r>
                        <a:rPr b="1" lang="en"/>
                        <a:t>Type</a:t>
                      </a:r>
                      <a:endParaRPr b="1"/>
                    </a:p>
                    <a:p>
                      <a:pPr indent="0" lvl="0" marL="0" rtl="0" algn="ctr">
                        <a:spcBef>
                          <a:spcPts val="0"/>
                        </a:spcBef>
                        <a:spcAft>
                          <a:spcPts val="0"/>
                        </a:spcAft>
                        <a:buNone/>
                      </a:pPr>
                      <a:r>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Discount_Desc</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Effective_Date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Expiration_Date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Store_</a:t>
                      </a:r>
                      <a:endParaRPr b="1"/>
                    </a:p>
                    <a:p>
                      <a:pPr indent="0" lvl="0" marL="0" rtl="0" algn="ctr">
                        <a:spcBef>
                          <a:spcPts val="0"/>
                        </a:spcBef>
                        <a:spcAft>
                          <a:spcPts val="0"/>
                        </a:spcAft>
                        <a:buNone/>
                      </a:pPr>
                      <a:r>
                        <a:rPr b="1" lang="en"/>
                        <a:t>Name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Address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Photo_Link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t>100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$3 off any whole pizza</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Food</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With Purchase of 3 Topping Pizza</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2019/2/15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2019/3/15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LELO’S</a:t>
                      </a:r>
                      <a:endParaRPr/>
                    </a:p>
                    <a:p>
                      <a:pPr indent="0" lvl="0" marL="0" rtl="0" algn="ctr">
                        <a:spcBef>
                          <a:spcPts val="0"/>
                        </a:spcBef>
                        <a:spcAft>
                          <a:spcPts val="0"/>
                        </a:spcAft>
                        <a:buNone/>
                      </a:pPr>
                      <a:r>
                        <a:rPr lang="en"/>
                        <a:t>PIZZA</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1880 Abbey Rd</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s3.example.jpg</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94" name="Google Shape;94;p17"/>
          <p:cNvSpPr txBox="1"/>
          <p:nvPr>
            <p:ph idx="1" type="body"/>
          </p:nvPr>
        </p:nvSpPr>
        <p:spPr>
          <a:xfrm>
            <a:off x="311713" y="3049700"/>
            <a:ext cx="8520600" cy="1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Transactions</a:t>
            </a:r>
            <a:endParaRPr b="1"/>
          </a:p>
          <a:p>
            <a:pPr indent="-342900" lvl="0" marL="457200" rtl="0" algn="l">
              <a:spcBef>
                <a:spcPts val="1600"/>
              </a:spcBef>
              <a:spcAft>
                <a:spcPts val="0"/>
              </a:spcAft>
              <a:buSzPts val="1800"/>
              <a:buChar char="●"/>
            </a:pPr>
            <a:r>
              <a:rPr lang="en"/>
              <a:t>Add/Insert </a:t>
            </a:r>
            <a:r>
              <a:rPr lang="en"/>
              <a:t>local</a:t>
            </a:r>
            <a:r>
              <a:rPr lang="en"/>
              <a:t>_coupon information</a:t>
            </a:r>
            <a:endParaRPr/>
          </a:p>
          <a:p>
            <a:pPr indent="-342900" lvl="0" marL="457200" rtl="0" algn="l">
              <a:spcBef>
                <a:spcPts val="0"/>
              </a:spcBef>
              <a:spcAft>
                <a:spcPts val="0"/>
              </a:spcAft>
              <a:buSzPts val="1800"/>
              <a:buChar char="●"/>
            </a:pPr>
            <a:r>
              <a:rPr lang="en"/>
              <a:t>Delete expired coupon information</a:t>
            </a:r>
            <a:endParaRPr/>
          </a:p>
          <a:p>
            <a:pPr indent="-342900" lvl="0" marL="457200" rtl="0" algn="l">
              <a:spcBef>
                <a:spcPts val="0"/>
              </a:spcBef>
              <a:spcAft>
                <a:spcPts val="0"/>
              </a:spcAft>
              <a:buSzPts val="1800"/>
              <a:buChar char="●"/>
            </a:pPr>
            <a:r>
              <a:rPr lang="en"/>
              <a:t>Update information, e.g. discount, expiration date</a:t>
            </a:r>
            <a:endParaRPr/>
          </a:p>
          <a:p>
            <a:pPr indent="-342900" lvl="0" marL="457200" rtl="0" algn="l">
              <a:spcBef>
                <a:spcPts val="0"/>
              </a:spcBef>
              <a:spcAft>
                <a:spcPts val="0"/>
              </a:spcAft>
              <a:buSzPts val="1800"/>
              <a:buChar char="●"/>
            </a:pPr>
            <a:r>
              <a:rPr lang="en"/>
              <a:t>Retrieve coupon information on web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Clicks_1 , Clicks_2 &amp; Post tables</a:t>
            </a:r>
            <a:endParaRPr/>
          </a:p>
        </p:txBody>
      </p:sp>
      <p:sp>
        <p:nvSpPr>
          <p:cNvPr id="100" name="Google Shape;100;p18"/>
          <p:cNvSpPr txBox="1"/>
          <p:nvPr>
            <p:ph idx="1" type="body"/>
          </p:nvPr>
        </p:nvSpPr>
        <p:spPr>
          <a:xfrm>
            <a:off x="311700" y="2894275"/>
            <a:ext cx="8520600" cy="19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Transactions</a:t>
            </a:r>
            <a:endParaRPr b="1"/>
          </a:p>
          <a:p>
            <a:pPr indent="-342900" lvl="0" marL="457200" rtl="0" algn="l">
              <a:spcBef>
                <a:spcPts val="1600"/>
              </a:spcBef>
              <a:spcAft>
                <a:spcPts val="0"/>
              </a:spcAft>
              <a:buSzPts val="1800"/>
              <a:buChar char="●"/>
            </a:pPr>
            <a:r>
              <a:rPr lang="en"/>
              <a:t>Retrieve users’ browse record</a:t>
            </a:r>
            <a:endParaRPr/>
          </a:p>
          <a:p>
            <a:pPr indent="-342900" lvl="0" marL="457200" rtl="0" algn="l">
              <a:spcBef>
                <a:spcPts val="0"/>
              </a:spcBef>
              <a:spcAft>
                <a:spcPts val="0"/>
              </a:spcAft>
              <a:buSzPts val="1800"/>
              <a:buChar char="●"/>
            </a:pPr>
            <a:r>
              <a:rPr lang="en"/>
              <a:t>Count total views of coupons</a:t>
            </a:r>
            <a:endParaRPr/>
          </a:p>
          <a:p>
            <a:pPr indent="-342900" lvl="0" marL="457200" rtl="0" algn="l">
              <a:spcBef>
                <a:spcPts val="0"/>
              </a:spcBef>
              <a:spcAft>
                <a:spcPts val="0"/>
              </a:spcAft>
              <a:buSzPts val="1800"/>
              <a:buChar char="●"/>
            </a:pPr>
            <a:r>
              <a:rPr lang="en"/>
              <a:t>Provide statistical data for updating  the point_balance of users</a:t>
            </a:r>
            <a:endParaRPr/>
          </a:p>
          <a:p>
            <a:pPr indent="-342900" lvl="0" marL="457200" rtl="0" algn="l">
              <a:spcBef>
                <a:spcPts val="0"/>
              </a:spcBef>
              <a:spcAft>
                <a:spcPts val="0"/>
              </a:spcAft>
              <a:buSzPts val="1800"/>
              <a:buChar char="●"/>
            </a:pPr>
            <a:r>
              <a:rPr lang="en"/>
              <a:t>Search specific local coupons posted by users</a:t>
            </a:r>
            <a:endParaRPr/>
          </a:p>
          <a:p>
            <a:pPr indent="0" lvl="0" marL="0" rtl="0" algn="l">
              <a:spcBef>
                <a:spcPts val="1600"/>
              </a:spcBef>
              <a:spcAft>
                <a:spcPts val="1600"/>
              </a:spcAft>
              <a:buClr>
                <a:srgbClr val="000000"/>
              </a:buClr>
              <a:buSzPts val="1100"/>
              <a:buFont typeface="Arial"/>
              <a:buNone/>
            </a:pPr>
            <a:r>
              <a:t/>
            </a:r>
            <a:endParaRPr b="1"/>
          </a:p>
        </p:txBody>
      </p:sp>
      <p:graphicFrame>
        <p:nvGraphicFramePr>
          <p:cNvPr id="101" name="Google Shape;101;p18"/>
          <p:cNvGraphicFramePr/>
          <p:nvPr/>
        </p:nvGraphicFramePr>
        <p:xfrm>
          <a:off x="395175" y="1425400"/>
          <a:ext cx="3000000" cy="3000000"/>
        </p:xfrm>
        <a:graphic>
          <a:graphicData uri="http://schemas.openxmlformats.org/drawingml/2006/table">
            <a:tbl>
              <a:tblPr>
                <a:noFill/>
                <a:tableStyleId>{10DD7F04-325A-439D-B709-8F4DBCB7BB6D}</a:tableStyleId>
              </a:tblPr>
              <a:tblGrid>
                <a:gridCol w="1048025"/>
                <a:gridCol w="1246825"/>
                <a:gridCol w="1048000"/>
              </a:tblGrid>
              <a:tr h="308625">
                <a:tc>
                  <a:txBody>
                    <a:bodyPr>
                      <a:noAutofit/>
                    </a:bodyPr>
                    <a:lstStyle/>
                    <a:p>
                      <a:pPr indent="0" lvl="0" marL="0" rtl="0" algn="l">
                        <a:spcBef>
                          <a:spcPts val="0"/>
                        </a:spcBef>
                        <a:spcAft>
                          <a:spcPts val="0"/>
                        </a:spcAft>
                        <a:buNone/>
                      </a:pPr>
                      <a:r>
                        <a:rPr b="1" lang="en" u="sng"/>
                        <a:t>U_ID</a:t>
                      </a:r>
                      <a:endParaRPr b="1" u="sng"/>
                    </a:p>
                  </a:txBody>
                  <a:tcPr marT="91425" marB="91425" marR="91425" marL="91425"/>
                </a:tc>
                <a:tc>
                  <a:txBody>
                    <a:bodyPr>
                      <a:noAutofit/>
                    </a:bodyPr>
                    <a:lstStyle/>
                    <a:p>
                      <a:pPr indent="0" lvl="0" marL="0" rtl="0" algn="l">
                        <a:spcBef>
                          <a:spcPts val="0"/>
                        </a:spcBef>
                        <a:spcAft>
                          <a:spcPts val="0"/>
                        </a:spcAft>
                        <a:buNone/>
                      </a:pPr>
                      <a:r>
                        <a:rPr b="1" lang="en" u="sng"/>
                        <a:t>C_ID(online)</a:t>
                      </a:r>
                      <a:endParaRPr b="1" u="sng"/>
                    </a:p>
                  </a:txBody>
                  <a:tcPr marT="91425" marB="91425" marR="91425" marL="91425"/>
                </a:tc>
                <a:tc>
                  <a:txBody>
                    <a:bodyPr>
                      <a:noAutofit/>
                    </a:bodyPr>
                    <a:lstStyle/>
                    <a:p>
                      <a:pPr indent="0" lvl="0" marL="0" rtl="0" algn="l">
                        <a:spcBef>
                          <a:spcPts val="0"/>
                        </a:spcBef>
                        <a:spcAft>
                          <a:spcPts val="0"/>
                        </a:spcAft>
                        <a:buNone/>
                      </a:pPr>
                      <a:r>
                        <a:rPr b="1" lang="en" u="sng"/>
                        <a:t>Date</a:t>
                      </a:r>
                      <a:endParaRPr b="1" u="sng"/>
                    </a:p>
                  </a:txBody>
                  <a:tcPr marT="91425" marB="91425" marR="91425" marL="91425"/>
                </a:tc>
              </a:tr>
              <a:tr h="308625">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801</a:t>
                      </a:r>
                      <a:endParaRPr/>
                    </a:p>
                  </a:txBody>
                  <a:tcPr marT="91425" marB="91425" marR="91425" marL="91425"/>
                </a:tc>
                <a:tc>
                  <a:txBody>
                    <a:bodyPr>
                      <a:noAutofit/>
                    </a:bodyPr>
                    <a:lstStyle/>
                    <a:p>
                      <a:pPr indent="0" lvl="0" marL="0" rtl="0" algn="l">
                        <a:spcBef>
                          <a:spcPts val="0"/>
                        </a:spcBef>
                        <a:spcAft>
                          <a:spcPts val="0"/>
                        </a:spcAft>
                        <a:buNone/>
                      </a:pPr>
                      <a:r>
                        <a:rPr lang="en"/>
                        <a:t>20190220</a:t>
                      </a:r>
                      <a:endParaRPr/>
                    </a:p>
                  </a:txBody>
                  <a:tcPr marT="91425" marB="91425" marR="91425" marL="91425"/>
                </a:tc>
              </a:tr>
            </a:tbl>
          </a:graphicData>
        </a:graphic>
      </p:graphicFrame>
      <p:sp>
        <p:nvSpPr>
          <p:cNvPr id="102" name="Google Shape;102;p18"/>
          <p:cNvSpPr txBox="1"/>
          <p:nvPr/>
        </p:nvSpPr>
        <p:spPr>
          <a:xfrm>
            <a:off x="318050" y="1124500"/>
            <a:ext cx="12564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Click_1</a:t>
            </a:r>
            <a:endParaRPr b="1">
              <a:latin typeface="Open Sans"/>
              <a:ea typeface="Open Sans"/>
              <a:cs typeface="Open Sans"/>
              <a:sym typeface="Open Sans"/>
            </a:endParaRPr>
          </a:p>
        </p:txBody>
      </p:sp>
      <p:graphicFrame>
        <p:nvGraphicFramePr>
          <p:cNvPr id="103" name="Google Shape;103;p18"/>
          <p:cNvGraphicFramePr/>
          <p:nvPr/>
        </p:nvGraphicFramePr>
        <p:xfrm>
          <a:off x="4477500" y="1436800"/>
          <a:ext cx="3000000" cy="3000000"/>
        </p:xfrm>
        <a:graphic>
          <a:graphicData uri="http://schemas.openxmlformats.org/drawingml/2006/table">
            <a:tbl>
              <a:tblPr>
                <a:noFill/>
                <a:tableStyleId>{10DD7F04-325A-439D-B709-8F4DBCB7BB6D}</a:tableStyleId>
              </a:tblPr>
              <a:tblGrid>
                <a:gridCol w="1146175"/>
                <a:gridCol w="1244150"/>
                <a:gridCol w="1156700"/>
              </a:tblGrid>
              <a:tr h="381000">
                <a:tc>
                  <a:txBody>
                    <a:bodyPr>
                      <a:noAutofit/>
                    </a:bodyPr>
                    <a:lstStyle/>
                    <a:p>
                      <a:pPr indent="0" lvl="0" marL="0" rtl="0" algn="l">
                        <a:spcBef>
                          <a:spcPts val="0"/>
                        </a:spcBef>
                        <a:spcAft>
                          <a:spcPts val="0"/>
                        </a:spcAft>
                        <a:buNone/>
                      </a:pPr>
                      <a:r>
                        <a:rPr b="1" lang="en" u="sng"/>
                        <a:t>U_ID</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u="sng"/>
                        <a:t>C_ID(local)</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u="sng"/>
                        <a:t>Date</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100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610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20190219</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04" name="Google Shape;104;p18"/>
          <p:cNvSpPr txBox="1"/>
          <p:nvPr/>
        </p:nvSpPr>
        <p:spPr>
          <a:xfrm>
            <a:off x="4477500" y="1124488"/>
            <a:ext cx="9303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Click_2</a:t>
            </a:r>
            <a:endParaRPr b="1">
              <a:latin typeface="Open Sans"/>
              <a:ea typeface="Open Sans"/>
              <a:cs typeface="Open Sans"/>
              <a:sym typeface="Open Sans"/>
            </a:endParaRPr>
          </a:p>
        </p:txBody>
      </p:sp>
      <p:graphicFrame>
        <p:nvGraphicFramePr>
          <p:cNvPr id="105" name="Google Shape;105;p18"/>
          <p:cNvGraphicFramePr/>
          <p:nvPr/>
        </p:nvGraphicFramePr>
        <p:xfrm>
          <a:off x="4477500" y="2683075"/>
          <a:ext cx="3000000" cy="3000000"/>
        </p:xfrm>
        <a:graphic>
          <a:graphicData uri="http://schemas.openxmlformats.org/drawingml/2006/table">
            <a:tbl>
              <a:tblPr>
                <a:noFill/>
                <a:tableStyleId>{10DD7F04-325A-439D-B709-8F4DBCB7BB6D}</a:tableStyleId>
              </a:tblPr>
              <a:tblGrid>
                <a:gridCol w="1178450"/>
                <a:gridCol w="1186250"/>
                <a:gridCol w="1182325"/>
              </a:tblGrid>
              <a:tr h="353700">
                <a:tc>
                  <a:txBody>
                    <a:bodyPr>
                      <a:noAutofit/>
                    </a:bodyPr>
                    <a:lstStyle/>
                    <a:p>
                      <a:pPr indent="0" lvl="0" marL="0" rtl="0" algn="l">
                        <a:spcBef>
                          <a:spcPts val="0"/>
                        </a:spcBef>
                        <a:spcAft>
                          <a:spcPts val="0"/>
                        </a:spcAft>
                        <a:buNone/>
                      </a:pPr>
                      <a:r>
                        <a:rPr b="1" lang="en" u="sng"/>
                        <a:t>U_ID</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u="sng"/>
                        <a:t>C_ID(local)</a:t>
                      </a:r>
                      <a:endParaRPr b="1"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Date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700">
                <a:tc>
                  <a:txBody>
                    <a:bodyPr>
                      <a:noAutofit/>
                    </a:bodyPr>
                    <a:lstStyle/>
                    <a:p>
                      <a:pPr indent="0" lvl="0" marL="0" rtl="0" algn="l">
                        <a:spcBef>
                          <a:spcPts val="0"/>
                        </a:spcBef>
                        <a:spcAft>
                          <a:spcPts val="0"/>
                        </a:spcAft>
                        <a:buNone/>
                      </a:pPr>
                      <a:r>
                        <a:rPr lang="en"/>
                        <a:t>100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610</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20190218</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06" name="Google Shape;106;p18"/>
          <p:cNvSpPr txBox="1"/>
          <p:nvPr/>
        </p:nvSpPr>
        <p:spPr>
          <a:xfrm>
            <a:off x="4532250" y="2356950"/>
            <a:ext cx="8754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Post</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Query Example (Search Specific Coupons)</a:t>
            </a:r>
            <a:endParaRPr/>
          </a:p>
        </p:txBody>
      </p:sp>
      <p:sp>
        <p:nvSpPr>
          <p:cNvPr id="112" name="Google Shape;112;p19"/>
          <p:cNvSpPr txBox="1"/>
          <p:nvPr>
            <p:ph idx="1" type="body"/>
          </p:nvPr>
        </p:nvSpPr>
        <p:spPr>
          <a:xfrm>
            <a:off x="311700" y="1266325"/>
            <a:ext cx="8520600" cy="3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a:t>
            </a:r>
            <a:r>
              <a:rPr i="1" lang="en"/>
              <a:t> DSW coupons of all types of shoes, except boots, posted by user Jane.</a:t>
            </a:r>
            <a:endParaRPr i="1"/>
          </a:p>
          <a:p>
            <a:pPr indent="0" lvl="0" marL="0" rtl="0" algn="l">
              <a:spcBef>
                <a:spcPts val="1600"/>
              </a:spcBef>
              <a:spcAft>
                <a:spcPts val="0"/>
              </a:spcAft>
              <a:buNone/>
            </a:pPr>
            <a:r>
              <a:rPr b="1" lang="en"/>
              <a:t>SELECT</a:t>
            </a:r>
            <a:r>
              <a:rPr lang="en"/>
              <a:t> * </a:t>
            </a:r>
            <a:endParaRPr/>
          </a:p>
          <a:p>
            <a:pPr indent="0" lvl="0" marL="0" rtl="0" algn="l">
              <a:spcBef>
                <a:spcPts val="1600"/>
              </a:spcBef>
              <a:spcAft>
                <a:spcPts val="0"/>
              </a:spcAft>
              <a:buNone/>
            </a:pPr>
            <a:r>
              <a:rPr b="1" lang="en"/>
              <a:t>FROM</a:t>
            </a:r>
            <a:r>
              <a:rPr lang="en"/>
              <a:t> User </a:t>
            </a:r>
            <a:r>
              <a:rPr b="1" lang="en"/>
              <a:t>NATURAL JOIN</a:t>
            </a:r>
            <a:r>
              <a:rPr lang="en"/>
              <a:t> Posts </a:t>
            </a:r>
            <a:r>
              <a:rPr b="1" lang="en"/>
              <a:t>NATURAL JOIN</a:t>
            </a:r>
            <a:r>
              <a:rPr lang="en"/>
              <a:t> Local_Coupon  </a:t>
            </a:r>
            <a:endParaRPr/>
          </a:p>
          <a:p>
            <a:pPr indent="0" lvl="0" marL="0" rtl="0" algn="l">
              <a:spcBef>
                <a:spcPts val="1600"/>
              </a:spcBef>
              <a:spcAft>
                <a:spcPts val="0"/>
              </a:spcAft>
              <a:buNone/>
            </a:pPr>
            <a:r>
              <a:rPr b="1" lang="en"/>
              <a:t>WHERE</a:t>
            </a:r>
            <a:r>
              <a:rPr lang="en"/>
              <a:t> Name = “Jane” </a:t>
            </a:r>
            <a:r>
              <a:rPr b="1" lang="en"/>
              <a:t>AND</a:t>
            </a:r>
            <a:r>
              <a:rPr lang="en"/>
              <a:t> Store_Name = “DSW” </a:t>
            </a:r>
            <a:r>
              <a:rPr b="1" lang="en"/>
              <a:t>AND</a:t>
            </a:r>
            <a:r>
              <a:rPr lang="en"/>
              <a:t> Type &lt;&gt; “boot”</a:t>
            </a:r>
            <a:endParaRPr b="1"/>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846700" y="1754700"/>
            <a:ext cx="345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 </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