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Quattrocento Sans" panose="020B05020500000200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962759d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54962759d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962759d6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54962759d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034" y="3860710"/>
            <a:ext cx="6943932" cy="218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l="74919" r="7580" b="358"/>
          <a:stretch/>
        </p:blipFill>
        <p:spPr>
          <a:xfrm>
            <a:off x="-1" y="-6761"/>
            <a:ext cx="3942733" cy="686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0062" y="741725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4385175" y="2054948"/>
            <a:ext cx="71283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/>
              <a:t>BrainWave Labyrinth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385186" y="3521041"/>
            <a:ext cx="7128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Quattrocento Sans"/>
              <a:buNone/>
            </a:pPr>
            <a:r>
              <a:rPr lang="en-US" sz="33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Țugui Radu, Adamescu Armand,	Caraoncea Casian, Folțun Samuel, Popa Ciprian, Oparlescu Bogdan,	Suciu Luca</a:t>
            </a:r>
            <a:endParaRPr sz="4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 rotWithShape="1">
          <a:blip r:embed="rId3">
            <a:alphaModFix/>
          </a:blip>
          <a:srcRect l="74920" r="7579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0062" y="741725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4385175" y="2054948"/>
            <a:ext cx="71283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/>
              <a:t>BrainWave Labyrinth</a:t>
            </a: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4385186" y="3521041"/>
            <a:ext cx="7128300" cy="19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50"/>
              <a:buFont typeface="Quattrocento Sans"/>
              <a:buNone/>
            </a:pPr>
            <a:r>
              <a:rPr lang="en-US" sz="335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Țugui</a:t>
            </a:r>
            <a:r>
              <a:rPr lang="en-US" sz="335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Radu, Adamescu Armand,	</a:t>
            </a:r>
            <a:r>
              <a:rPr lang="en-US" sz="335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Caraoncea</a:t>
            </a:r>
            <a:r>
              <a:rPr lang="en-US" sz="335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Casian, </a:t>
            </a:r>
            <a:r>
              <a:rPr lang="en-US" sz="335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Folțun</a:t>
            </a:r>
            <a:r>
              <a:rPr lang="en-US" sz="335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Samuel, Popa Ciprian, </a:t>
            </a:r>
            <a:r>
              <a:rPr lang="en-US" sz="3350" dirty="0" err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Oparlescu</a:t>
            </a:r>
            <a:r>
              <a:rPr lang="en-US" sz="335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Bogdan,	Suciu Luca</a:t>
            </a:r>
            <a:endParaRPr sz="4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Situation &amp; Introduction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Traditional BCI systems for game control often require extensive calibration and lack intuitive feedback.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Our goal is to create a seamless movement control in a Unity maze game using the Unicorn Hybrid Black EEG headset, reducing training time and improving user engagement.</a:t>
            </a:r>
            <a:endParaRPr dirty="0"/>
          </a:p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 &amp; Solution</a:t>
            </a: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developed a Unity-based maze game where users focus on flashing directional arrows (forward, left, right) to move the player entity.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sz="2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training involves recognizing flashing object stimuli, followed by arrow-based movement control.</a:t>
            </a:r>
            <a:endParaRPr dirty="0"/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ss field with a brick wall&#10;&#10;AI-generated content may be incorrect.">
            <a:extLst>
              <a:ext uri="{FF2B5EF4-FFF2-40B4-BE49-F238E27FC236}">
                <a16:creationId xmlns:a16="http://schemas.microsoft.com/office/drawing/2014/main" id="{59FB787C-8F99-C595-3FF7-6D7B99D0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93858">
            <a:off x="-2340" y="2175255"/>
            <a:ext cx="7326659" cy="4082866"/>
          </a:xfrm>
          <a:prstGeom prst="rect">
            <a:avLst/>
          </a:prstGeom>
        </p:spPr>
      </p:pic>
      <p:pic>
        <p:nvPicPr>
          <p:cNvPr id="60" name="Google Shape;6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red arrow pointing to a square&#10;&#10;AI-generated content may be incorrect.">
            <a:extLst>
              <a:ext uri="{FF2B5EF4-FFF2-40B4-BE49-F238E27FC236}">
                <a16:creationId xmlns:a16="http://schemas.microsoft.com/office/drawing/2014/main" id="{23F956B6-6799-92AA-BE64-23EC79BB7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279011" cy="3083952"/>
          </a:xfrm>
          <a:prstGeom prst="rect">
            <a:avLst/>
          </a:prstGeom>
        </p:spPr>
      </p:pic>
      <p:pic>
        <p:nvPicPr>
          <p:cNvPr id="5" name="Picture 4" descr="A grass field with a brick wall and a red square&#10;&#10;AI-generated content may be incorrect.">
            <a:extLst>
              <a:ext uri="{FF2B5EF4-FFF2-40B4-BE49-F238E27FC236}">
                <a16:creationId xmlns:a16="http://schemas.microsoft.com/office/drawing/2014/main" id="{5CD90CEC-1D7E-B8CA-AC5A-41ECB936B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784" y="3503563"/>
            <a:ext cx="5963216" cy="3348575"/>
          </a:xfrm>
          <a:prstGeom prst="rect">
            <a:avLst/>
          </a:prstGeom>
        </p:spPr>
      </p:pic>
      <p:pic>
        <p:nvPicPr>
          <p:cNvPr id="9" name="Picture 8" descr="A maze with grass and pink sky">
            <a:extLst>
              <a:ext uri="{FF2B5EF4-FFF2-40B4-BE49-F238E27FC236}">
                <a16:creationId xmlns:a16="http://schemas.microsoft.com/office/drawing/2014/main" id="{F93C37F7-6251-2A92-3F52-9004CB491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50341">
            <a:off x="7584546" y="1353666"/>
            <a:ext cx="4296596" cy="30749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Implementation &amp; Realization</a:t>
            </a: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Integrated Unicorn Hybrid Black SDK with Unity using the BCI Toolkit.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Implemented stimulus presentation: object flashes for training, arrows for control.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Signal processing pipeline extracts focus-related EEG features to trigger movement commands.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Unity C# scripts handle</a:t>
            </a:r>
            <a:r>
              <a:rPr lang="en-US" dirty="0"/>
              <a:t> </a:t>
            </a:r>
            <a:r>
              <a:rPr lang="en-US" sz="2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character movement in the maze environment using BCI.</a:t>
            </a:r>
            <a:endParaRPr dirty="0"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Results &amp; Outcome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Achieved 70-8</a:t>
            </a:r>
            <a:r>
              <a:rPr lang="en-US"/>
              <a:t>0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% average accuracy in directional selection after a </a:t>
            </a:r>
            <a:r>
              <a:rPr lang="en-US"/>
              <a:t>30 second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training session.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Users successfully navigated</a:t>
            </a:r>
            <a:r>
              <a:rPr lang="en-US"/>
              <a:t> the maze using the directional arrows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Positive user feedback on intuitiveness and reduced fatigue compared to manual controls.</a:t>
            </a: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Reflection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Real-time feedback is crucial for user confidence; we plan to add dynamic UI cues.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Future work: refine signal processing for lower latency and integrate more movement options.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Collaboration across EEG hardware and Unity development enhanced our skills and teamwork.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734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 sz="44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Group Picture &amp; Development</a:t>
            </a:r>
            <a:endParaRPr dirty="0"/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37343" y="230188"/>
            <a:ext cx="2338636" cy="6446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276631" y="1254302"/>
            <a:ext cx="4600074" cy="4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Team members</a:t>
            </a:r>
            <a:endParaRPr dirty="0"/>
          </a:p>
        </p:txBody>
      </p:sp>
      <p:pic>
        <p:nvPicPr>
          <p:cNvPr id="3" name="Picture 2" descr="A group of men looking at a computer&#10;&#10;AI-generated content may be incorrect.">
            <a:extLst>
              <a:ext uri="{FF2B5EF4-FFF2-40B4-BE49-F238E27FC236}">
                <a16:creationId xmlns:a16="http://schemas.microsoft.com/office/drawing/2014/main" id="{5D7C7BBE-D259-E0E0-C7BC-096AECFF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2" y="1797518"/>
            <a:ext cx="4600074" cy="3262963"/>
          </a:xfrm>
          <a:prstGeom prst="rect">
            <a:avLst/>
          </a:prstGeom>
        </p:spPr>
      </p:pic>
      <p:pic>
        <p:nvPicPr>
          <p:cNvPr id="5" name="Picture 4" descr="A person sitting at a table with a computer&#10;&#10;AI-generated content may be incorrect.">
            <a:extLst>
              <a:ext uri="{FF2B5EF4-FFF2-40B4-BE49-F238E27FC236}">
                <a16:creationId xmlns:a16="http://schemas.microsoft.com/office/drawing/2014/main" id="{7A90A036-67F4-9F7A-B38D-5E4FE7092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577" y="1730619"/>
            <a:ext cx="4162944" cy="2207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8C2F3-226D-2A37-A57A-0A5CA1624FA9}"/>
              </a:ext>
            </a:extLst>
          </p:cNvPr>
          <p:cNvSpPr txBox="1"/>
          <p:nvPr/>
        </p:nvSpPr>
        <p:spPr>
          <a:xfrm>
            <a:off x="7846988" y="1206388"/>
            <a:ext cx="6097604" cy="48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 dirty="0">
                <a:solidFill>
                  <a:schemeClr val="bg1"/>
                </a:solidFill>
                <a:latin typeface="Quattrocento Sans" panose="020B0502050000020003" pitchFamily="34" charset="0"/>
              </a:rPr>
              <a:t>Development Process</a:t>
            </a:r>
          </a:p>
        </p:txBody>
      </p:sp>
      <p:pic>
        <p:nvPicPr>
          <p:cNvPr id="10" name="Picture 9" descr="A person looking at a computer">
            <a:extLst>
              <a:ext uri="{FF2B5EF4-FFF2-40B4-BE49-F238E27FC236}">
                <a16:creationId xmlns:a16="http://schemas.microsoft.com/office/drawing/2014/main" id="{4026B171-1E04-7E9F-E542-02FB55387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381" y="4178388"/>
            <a:ext cx="4362100" cy="2416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298</Words>
  <Application>Microsoft Office PowerPoint</Application>
  <PresentationFormat>Widescreen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Quattrocento Sans</vt:lpstr>
      <vt:lpstr>Office</vt:lpstr>
      <vt:lpstr>PowerPoint Presentation</vt:lpstr>
      <vt:lpstr>BrainWave Labyrinth</vt:lpstr>
      <vt:lpstr>Initial Situation &amp; Introduction</vt:lpstr>
      <vt:lpstr>Idea &amp; Solution</vt:lpstr>
      <vt:lpstr>PowerPoint Presentation</vt:lpstr>
      <vt:lpstr>Implementation &amp; Realization</vt:lpstr>
      <vt:lpstr>Results &amp; Outcome</vt:lpstr>
      <vt:lpstr>Reflection</vt:lpstr>
      <vt:lpstr>Group Picture &amp; Development</vt:lpstr>
      <vt:lpstr>BrainWave Labyrinth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Armand Adamescu</cp:lastModifiedBy>
  <cp:revision>4</cp:revision>
  <dcterms:modified xsi:type="dcterms:W3CDTF">2025-05-04T10:29:05Z</dcterms:modified>
</cp:coreProperties>
</file>