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9" r:id="rId5"/>
    <p:sldId id="260" r:id="rId6"/>
    <p:sldId id="261" r:id="rId7"/>
    <p:sldId id="262" r:id="rId8"/>
    <p:sldId id="263" r:id="rId9"/>
    <p:sldId id="264" r:id="rId10"/>
    <p:sldId id="265" r:id="rId11"/>
    <p:sldId id="266" r:id="rId12"/>
    <p:sldId id="294" r:id="rId13"/>
    <p:sldId id="267" r:id="rId15"/>
    <p:sldId id="268" r:id="rId16"/>
    <p:sldId id="295" r:id="rId17"/>
    <p:sldId id="271" r:id="rId18"/>
    <p:sldId id="276" r:id="rId19"/>
    <p:sldId id="297" r:id="rId20"/>
    <p:sldId id="277" r:id="rId21"/>
    <p:sldId id="279" r:id="rId22"/>
    <p:sldId id="278" r:id="rId23"/>
    <p:sldId id="280" r:id="rId24"/>
    <p:sldId id="284" r:id="rId25"/>
    <p:sldId id="293" r:id="rId26"/>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203"/>
        <p:guide pos="285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24.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12.png"/><Relationship Id="rId13" Type="http://schemas.openxmlformats.org/officeDocument/2006/relationships/slideLayout" Target="../slideLayouts/slideLayout7.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12.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5.png"/><Relationship Id="rId6" Type="http://schemas.openxmlformats.org/officeDocument/2006/relationships/tags" Target="../tags/tag20.xml"/><Relationship Id="rId5" Type="http://schemas.openxmlformats.org/officeDocument/2006/relationships/image" Target="../media/image14.png"/><Relationship Id="rId4" Type="http://schemas.openxmlformats.org/officeDocument/2006/relationships/tags" Target="../tags/tag19.xml"/><Relationship Id="rId3" Type="http://schemas.openxmlformats.org/officeDocument/2006/relationships/image" Target="../media/image13.png"/><Relationship Id="rId2" Type="http://schemas.openxmlformats.org/officeDocument/2006/relationships/tags" Target="../tags/tag18.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tags" Target="../tags/tag22.xml"/><Relationship Id="rId2" Type="http://schemas.openxmlformats.org/officeDocument/2006/relationships/image" Target="../media/image13.png"/><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jpe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jpeg"/><Relationship Id="rId2" Type="http://schemas.openxmlformats.org/officeDocument/2006/relationships/tags" Target="../tags/tag23.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tags" Target="../tags/tag2.xml"/><Relationship Id="rId3" Type="http://schemas.openxmlformats.org/officeDocument/2006/relationships/image" Target="../media/image9.png"/><Relationship Id="rId2" Type="http://schemas.openxmlformats.org/officeDocument/2006/relationships/tags" Target="../tags/tag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5366499" y="2075523"/>
            <a:ext cx="6209139" cy="2000250"/>
          </a:xfrm>
          <a:prstGeom prst="rect">
            <a:avLst/>
          </a:prstGeom>
        </p:spPr>
        <p:txBody>
          <a:bodyPr vert="horz" wrap="square" lIns="114300" tIns="57150" rIns="114300" bIns="57150" rtlCol="0" anchor="t" anchorCtr="0">
            <a:spAutoFit/>
          </a:bodyPr>
          <a:lstStyle/>
          <a:p>
            <a:pPr>
              <a:lnSpc>
                <a:spcPct val="120000"/>
              </a:lnSpc>
            </a:pPr>
            <a:r>
              <a:rPr lang="en-US" sz="4950" b="1">
                <a:solidFill>
                  <a:srgbClr val="000000">
                    <a:alpha val="100000"/>
                  </a:srgbClr>
                </a:solidFill>
                <a:latin typeface="微软雅黑" panose="020B0503020204020204" charset="-122"/>
                <a:ea typeface="微软雅黑" panose="020B0503020204020204" charset="-122"/>
                <a:cs typeface="微软雅黑" panose="020B0503020204020204" charset="-122"/>
              </a:rPr>
              <a:t>uvsim</a:t>
            </a:r>
            <a:endParaRPr lang="en-US" sz="4950" b="1">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5699760" y="4076065"/>
            <a:ext cx="3009265" cy="1733550"/>
          </a:xfrm>
          <a:prstGeom prst="rect">
            <a:avLst/>
          </a:prstGeom>
        </p:spPr>
        <p:txBody>
          <a:bodyPr vert="horz" wrap="square" lIns="91440" tIns="45720" rIns="91440" bIns="45720" rtlCol="0" anchor="t" anchorCtr="0">
            <a:spAutoFit/>
          </a:bodyPr>
          <a:lstStyle/>
          <a:p>
            <a:pPr>
              <a:lnSpc>
                <a:spcPct val="120000"/>
              </a:lnSpc>
              <a:spcBef>
                <a:spcPts val="375"/>
              </a:spcBef>
            </a:pPr>
            <a:r>
              <a:rPr lang="en-US" sz="2025">
                <a:solidFill>
                  <a:srgbClr val="000000">
                    <a:alpha val="100000"/>
                  </a:srgbClr>
                </a:solidFill>
                <a:latin typeface="微软雅黑" panose="020B0503020204020204" charset="-122"/>
                <a:ea typeface="微软雅黑" panose="020B0503020204020204" charset="-122"/>
                <a:cs typeface="微软雅黑" panose="020B0503020204020204" charset="-122"/>
              </a:rPr>
              <a:t>Yicheng Ge</a:t>
            </a:r>
            <a:endParaRPr lang="en-US" sz="2025">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a:lnSpc>
                <a:spcPct val="120000"/>
              </a:lnSpc>
              <a:spcBef>
                <a:spcPts val="375"/>
              </a:spcBef>
            </a:pPr>
            <a:r>
              <a:rPr lang="en-US" sz="2025">
                <a:solidFill>
                  <a:srgbClr val="000000">
                    <a:alpha val="100000"/>
                  </a:srgbClr>
                </a:solidFill>
                <a:latin typeface="微软雅黑" panose="020B0503020204020204" charset="-122"/>
                <a:ea typeface="微软雅黑" panose="020B0503020204020204" charset="-122"/>
                <a:cs typeface="微软雅黑" panose="020B0503020204020204" charset="-122"/>
              </a:rPr>
              <a:t>Shawn Dahl</a:t>
            </a:r>
            <a:endParaRPr lang="en-US" sz="2025">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a:lnSpc>
                <a:spcPct val="120000"/>
              </a:lnSpc>
              <a:spcBef>
                <a:spcPts val="375"/>
              </a:spcBef>
            </a:pPr>
            <a:r>
              <a:rPr lang="en-US" sz="2025">
                <a:solidFill>
                  <a:srgbClr val="000000">
                    <a:alpha val="100000"/>
                  </a:srgbClr>
                </a:solidFill>
                <a:latin typeface="微软雅黑" panose="020B0503020204020204" charset="-122"/>
                <a:ea typeface="微软雅黑" panose="020B0503020204020204" charset="-122"/>
                <a:cs typeface="微软雅黑" panose="020B0503020204020204" charset="-122"/>
              </a:rPr>
              <a:t>Braxton Anderson</a:t>
            </a:r>
            <a:endParaRPr lang="en-US" sz="2025">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a:lnSpc>
                <a:spcPct val="120000"/>
              </a:lnSpc>
              <a:spcBef>
                <a:spcPts val="375"/>
              </a:spcBef>
            </a:pPr>
            <a:r>
              <a:rPr lang="en-US" sz="2025">
                <a:solidFill>
                  <a:srgbClr val="000000">
                    <a:alpha val="100000"/>
                  </a:srgbClr>
                </a:solidFill>
                <a:latin typeface="微软雅黑" panose="020B0503020204020204" charset="-122"/>
                <a:ea typeface="微软雅黑" panose="020B0503020204020204" charset="-122"/>
                <a:cs typeface="微软雅黑" panose="020B0503020204020204" charset="-122"/>
              </a:rPr>
              <a:t>Jaxon Potter</a:t>
            </a:r>
            <a:endParaRPr lang="en-US" sz="2025">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
        <p:nvSpPr>
          <p:cNvPr id="4" name="AutoShape 4"/>
          <p:cNvSpPr/>
          <p:nvPr/>
        </p:nvSpPr>
        <p:spPr>
          <a:xfrm>
            <a:off x="5560413" y="4244233"/>
            <a:ext cx="149037" cy="149037"/>
          </a:xfrm>
          <a:prstGeom prst="ellipse">
            <a:avLst/>
          </a:prstGeom>
          <a:solidFill>
            <a:schemeClr val="dk1">
              <a:alpha val="100000"/>
            </a:schemeClr>
          </a:solidFill>
        </p:spPr>
      </p:sp>
      <p:sp>
        <p:nvSpPr>
          <p:cNvPr id="5" name="TextBox 5"/>
          <p:cNvSpPr txBox="1"/>
          <p:nvPr/>
        </p:nvSpPr>
        <p:spPr>
          <a:xfrm>
            <a:off x="8030728" y="4075772"/>
            <a:ext cx="2745105" cy="481965"/>
          </a:xfrm>
          <a:prstGeom prst="rect">
            <a:avLst/>
          </a:prstGeom>
        </p:spPr>
        <p:txBody>
          <a:bodyPr vert="horz" wrap="square" lIns="91440" tIns="45720" rIns="91440" bIns="45720" rtlCol="0" anchor="t" anchorCtr="0">
            <a:spAutoFit/>
          </a:bodyPr>
          <a:lstStyle/>
          <a:p>
            <a:pPr>
              <a:lnSpc>
                <a:spcPct val="120000"/>
              </a:lnSpc>
              <a:spcBef>
                <a:spcPts val="375"/>
              </a:spcBef>
            </a:pPr>
            <a:r>
              <a:rPr lang="en-US" sz="2025">
                <a:solidFill>
                  <a:srgbClr val="000000">
                    <a:alpha val="100000"/>
                  </a:srgbClr>
                </a:solidFill>
                <a:latin typeface="微软雅黑" panose="020B0503020204020204" charset="-122"/>
                <a:ea typeface="微软雅黑" panose="020B0503020204020204" charset="-122"/>
                <a:cs typeface="微软雅黑" panose="020B0503020204020204" charset="-122"/>
              </a:rPr>
              <a:t>2024-04-14</a:t>
            </a:r>
            <a:endParaRPr lang="en-US" sz="2025">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
        <p:nvSpPr>
          <p:cNvPr id="6" name="AutoShape 6"/>
          <p:cNvSpPr/>
          <p:nvPr/>
        </p:nvSpPr>
        <p:spPr>
          <a:xfrm>
            <a:off x="7891216" y="4244233"/>
            <a:ext cx="149037" cy="149037"/>
          </a:xfrm>
          <a:prstGeom prst="ellipse">
            <a:avLst/>
          </a:prstGeom>
          <a:solidFill>
            <a:schemeClr val="dk1">
              <a:alpha val="100000"/>
            </a:schemeClr>
          </a:solid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3574882" y="1165346"/>
            <a:ext cx="5016408" cy="5733525"/>
          </a:xfrm>
          <a:prstGeom prst="parallelogram">
            <a:avLst/>
          </a:prstGeom>
          <a:solidFill>
            <a:schemeClr val="accent2">
              <a:alpha val="100000"/>
            </a:schemeClr>
          </a:solidFill>
        </p:spPr>
      </p:sp>
      <p:pic>
        <p:nvPicPr>
          <p:cNvPr id="3" name="Picture 3" descr="C:/Users/17943/Desktop/微信图片_20240413143709.png微信图片_20240413143709"/>
          <p:cNvPicPr>
            <a:picLocks noChangeAspect="1"/>
          </p:cNvPicPr>
          <p:nvPr/>
        </p:nvPicPr>
        <p:blipFill>
          <a:blip r:embed="rId2">
            <a:alphaModFix amt="70000"/>
          </a:blip>
          <a:srcRect l="5090" r="5090"/>
          <a:stretch>
            <a:fillRect/>
          </a:stretch>
        </p:blipFill>
        <p:spPr>
          <a:xfrm>
            <a:off x="161995" y="1165346"/>
            <a:ext cx="4300144" cy="5733525"/>
          </a:xfrm>
          <a:prstGeom prst="parallelogram">
            <a:avLst/>
          </a:prstGeom>
        </p:spPr>
      </p:pic>
      <p:sp>
        <p:nvSpPr>
          <p:cNvPr id="4" name="TextBox 4"/>
          <p:cNvSpPr txBox="1"/>
          <p:nvPr/>
        </p:nvSpPr>
        <p:spPr>
          <a:xfrm>
            <a:off x="4724216" y="1249166"/>
            <a:ext cx="6288526" cy="678180"/>
          </a:xfrm>
          <a:prstGeom prst="rect">
            <a:avLst/>
          </a:prstGeom>
        </p:spPr>
        <p:txBody>
          <a:bodyPr vert="horz" wrap="square" lIns="123825" tIns="123825" rIns="57150" bIns="123825" rtlCol="0" anchor="t" anchorCtr="0">
            <a:spAutoFit/>
          </a:bodyPr>
          <a:lstStyle/>
          <a:p>
            <a:pPr>
              <a:lnSpc>
                <a:spcPct val="140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I/O operation:</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4697095" y="1602740"/>
            <a:ext cx="7420610" cy="1216660"/>
          </a:xfrm>
          <a:prstGeom prst="rect">
            <a:avLst/>
          </a:prstGeom>
        </p:spPr>
        <p:txBody>
          <a:bodyPr vert="horz" wrap="square" lIns="123825" tIns="123825" rIns="57150" bIns="123825" rtlCol="0" anchor="t" anchorCtr="0">
            <a:spAutoFit/>
          </a:bodyPr>
          <a:lstStyle/>
          <a:p>
            <a:pPr>
              <a:lnSpc>
                <a:spcPct val="150000"/>
              </a:lnSpc>
            </a:pPr>
            <a:r>
              <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rPr>
              <a:t>READ = 10 Read a word from the keyboard into a specific location in memory.</a:t>
            </a:r>
            <a:endPar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rPr>
              <a:t>WRITE = 11 Write a word from a specific location in memory to screen.</a:t>
            </a:r>
            <a:endPar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4517676" y="2362480"/>
            <a:ext cx="6288526" cy="678180"/>
          </a:xfrm>
          <a:prstGeom prst="rect">
            <a:avLst/>
          </a:prstGeom>
        </p:spPr>
        <p:txBody>
          <a:bodyPr vert="horz" wrap="square" lIns="123825" tIns="123825" rIns="57150" bIns="123825" rtlCol="0" anchor="t" anchorCtr="0">
            <a:spAutoFit/>
          </a:bodyPr>
          <a:lstStyle/>
          <a:p>
            <a:pPr>
              <a:lnSpc>
                <a:spcPct val="140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Load/store operations:</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44" name="组合 43"/>
          <p:cNvGrpSpPr/>
          <p:nvPr/>
        </p:nvGrpSpPr>
        <p:grpSpPr>
          <a:xfrm>
            <a:off x="3249476" y="2247900"/>
            <a:ext cx="1267908" cy="792480"/>
            <a:chOff x="5030" y="4547"/>
            <a:chExt cx="1997" cy="1248"/>
          </a:xfrm>
        </p:grpSpPr>
        <p:sp>
          <p:nvSpPr>
            <p:cNvPr id="11" name="AutoShape 11"/>
            <p:cNvSpPr/>
            <p:nvPr/>
          </p:nvSpPr>
          <p:spPr>
            <a:xfrm>
              <a:off x="5463" y="4881"/>
              <a:ext cx="1105" cy="866"/>
            </a:xfrm>
            <a:prstGeom prst="rect">
              <a:avLst/>
            </a:prstGeom>
            <a:solidFill>
              <a:schemeClr val="accent2">
                <a:alpha val="100000"/>
              </a:schemeClr>
            </a:solidFill>
          </p:spPr>
        </p:sp>
        <p:sp>
          <p:nvSpPr>
            <p:cNvPr id="12" name="AutoShape 12"/>
            <p:cNvSpPr/>
            <p:nvPr/>
          </p:nvSpPr>
          <p:spPr>
            <a:xfrm>
              <a:off x="6161" y="4881"/>
              <a:ext cx="866" cy="866"/>
            </a:xfrm>
            <a:prstGeom prst="ellipse">
              <a:avLst/>
            </a:prstGeom>
            <a:solidFill>
              <a:schemeClr val="accent2">
                <a:alpha val="100000"/>
              </a:schemeClr>
            </a:solidFill>
          </p:spPr>
        </p:sp>
        <p:sp>
          <p:nvSpPr>
            <p:cNvPr id="13" name="AutoShape 13"/>
            <p:cNvSpPr/>
            <p:nvPr/>
          </p:nvSpPr>
          <p:spPr>
            <a:xfrm>
              <a:off x="5030" y="4881"/>
              <a:ext cx="866" cy="866"/>
            </a:xfrm>
            <a:prstGeom prst="ellipse">
              <a:avLst/>
            </a:prstGeom>
            <a:solidFill>
              <a:schemeClr val="accent2">
                <a:alpha val="100000"/>
              </a:schemeClr>
            </a:solidFill>
          </p:spPr>
        </p:sp>
        <p:sp>
          <p:nvSpPr>
            <p:cNvPr id="14" name="TextBox 14"/>
            <p:cNvSpPr txBox="1"/>
            <p:nvPr/>
          </p:nvSpPr>
          <p:spPr>
            <a:xfrm>
              <a:off x="5088" y="4547"/>
              <a:ext cx="1736" cy="1248"/>
            </a:xfrm>
            <a:prstGeom prst="rect">
              <a:avLst/>
            </a:prstGeom>
          </p:spPr>
          <p:txBody>
            <a:bodyPr vert="horz" wrap="square" lIns="123825" tIns="123825" rIns="57150" bIns="123825" rtlCol="0" anchor="t" anchorCtr="0">
              <a:spAutoFit/>
            </a:bodyPr>
            <a:lstStyle/>
            <a:p>
              <a:pPr algn="ctr">
                <a:lnSpc>
                  <a:spcPct val="150000"/>
                </a:lnSpc>
              </a:pPr>
              <a:r>
                <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rPr>
                <a:t>02</a:t>
              </a:r>
              <a:endPar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grpSp>
      <p:sp>
        <p:nvSpPr>
          <p:cNvPr id="15" name="TextBox 15"/>
          <p:cNvSpPr txBox="1"/>
          <p:nvPr/>
        </p:nvSpPr>
        <p:spPr>
          <a:xfrm>
            <a:off x="4572635" y="2819400"/>
            <a:ext cx="7619365" cy="1216660"/>
          </a:xfrm>
          <a:prstGeom prst="rect">
            <a:avLst/>
          </a:prstGeom>
        </p:spPr>
        <p:txBody>
          <a:bodyPr vert="horz" wrap="square" lIns="123825" tIns="123825" rIns="57150" bIns="123825" rtlCol="0" anchor="t" anchorCtr="0">
            <a:spAutoFit/>
          </a:bodyPr>
          <a:lstStyle/>
          <a:p>
            <a:pPr>
              <a:lnSpc>
                <a:spcPct val="150000"/>
              </a:lnSpc>
            </a:pPr>
            <a:r>
              <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rPr>
              <a:t>LOAD = 20 Load a word from a specific location in memory into the accumulator.</a:t>
            </a:r>
            <a:endPar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rPr>
              <a:t>STORE = 21 Store a word from the accumulator into a specific location in memory.</a:t>
            </a:r>
            <a:endPar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22" name="Group 22"/>
          <p:cNvGrpSpPr/>
          <p:nvPr/>
        </p:nvGrpSpPr>
        <p:grpSpPr>
          <a:xfrm rot="0">
            <a:off x="454963" y="93878"/>
            <a:ext cx="10641129" cy="893445"/>
            <a:chOff x="454963" y="93878"/>
            <a:chExt cx="10641129" cy="893445"/>
          </a:xfrm>
        </p:grpSpPr>
        <p:sp>
          <p:nvSpPr>
            <p:cNvPr id="23" name="AutoShape 23"/>
            <p:cNvSpPr/>
            <p:nvPr/>
          </p:nvSpPr>
          <p:spPr>
            <a:xfrm>
              <a:off x="454963" y="331168"/>
              <a:ext cx="84147" cy="84147"/>
            </a:xfrm>
            <a:prstGeom prst="ellipse">
              <a:avLst/>
            </a:prstGeom>
            <a:solidFill>
              <a:schemeClr val="accent1">
                <a:alpha val="100000"/>
              </a:schemeClr>
            </a:solidFill>
          </p:spPr>
        </p:sp>
        <p:sp>
          <p:nvSpPr>
            <p:cNvPr id="24" name="AutoShape 24"/>
            <p:cNvSpPr/>
            <p:nvPr/>
          </p:nvSpPr>
          <p:spPr>
            <a:xfrm>
              <a:off x="575049" y="337743"/>
              <a:ext cx="78137" cy="78137"/>
            </a:xfrm>
            <a:prstGeom prst="ellipse">
              <a:avLst/>
            </a:prstGeom>
            <a:solidFill>
              <a:schemeClr val="accent1">
                <a:alpha val="80000"/>
              </a:schemeClr>
            </a:solidFill>
          </p:spPr>
        </p:sp>
        <p:sp>
          <p:nvSpPr>
            <p:cNvPr id="25" name="AutoShape 25"/>
            <p:cNvSpPr/>
            <p:nvPr/>
          </p:nvSpPr>
          <p:spPr>
            <a:xfrm>
              <a:off x="689125" y="339460"/>
              <a:ext cx="74704" cy="74704"/>
            </a:xfrm>
            <a:prstGeom prst="ellipse">
              <a:avLst/>
            </a:prstGeom>
            <a:solidFill>
              <a:schemeClr val="accent1">
                <a:alpha val="60000"/>
              </a:schemeClr>
            </a:solidFill>
          </p:spPr>
        </p:sp>
        <p:sp>
          <p:nvSpPr>
            <p:cNvPr id="26" name="AutoShape 26"/>
            <p:cNvSpPr/>
            <p:nvPr/>
          </p:nvSpPr>
          <p:spPr>
            <a:xfrm>
              <a:off x="799768" y="348430"/>
              <a:ext cx="69238" cy="69238"/>
            </a:xfrm>
            <a:prstGeom prst="ellipse">
              <a:avLst/>
            </a:prstGeom>
            <a:solidFill>
              <a:schemeClr val="accent1">
                <a:alpha val="40000"/>
              </a:schemeClr>
            </a:solidFill>
          </p:spPr>
        </p:sp>
        <p:sp>
          <p:nvSpPr>
            <p:cNvPr id="27" name="AutoShape 27"/>
            <p:cNvSpPr/>
            <p:nvPr/>
          </p:nvSpPr>
          <p:spPr>
            <a:xfrm>
              <a:off x="904945" y="344297"/>
              <a:ext cx="65594" cy="65594"/>
            </a:xfrm>
            <a:prstGeom prst="ellipse">
              <a:avLst/>
            </a:prstGeom>
            <a:solidFill>
              <a:schemeClr val="accent1">
                <a:alpha val="20000"/>
              </a:schemeClr>
            </a:solidFill>
          </p:spPr>
        </p:sp>
        <p:sp>
          <p:nvSpPr>
            <p:cNvPr id="28" name="AutoShape 28"/>
            <p:cNvSpPr/>
            <p:nvPr/>
          </p:nvSpPr>
          <p:spPr>
            <a:xfrm>
              <a:off x="454963" y="448942"/>
              <a:ext cx="84147" cy="84147"/>
            </a:xfrm>
            <a:prstGeom prst="ellipse">
              <a:avLst/>
            </a:prstGeom>
            <a:solidFill>
              <a:schemeClr val="accent1">
                <a:alpha val="100000"/>
              </a:schemeClr>
            </a:solidFill>
          </p:spPr>
        </p:sp>
        <p:sp>
          <p:nvSpPr>
            <p:cNvPr id="29" name="AutoShape 29"/>
            <p:cNvSpPr/>
            <p:nvPr/>
          </p:nvSpPr>
          <p:spPr>
            <a:xfrm>
              <a:off x="575049" y="455517"/>
              <a:ext cx="78137" cy="78137"/>
            </a:xfrm>
            <a:prstGeom prst="ellipse">
              <a:avLst/>
            </a:prstGeom>
            <a:solidFill>
              <a:schemeClr val="accent1">
                <a:alpha val="80000"/>
              </a:schemeClr>
            </a:solidFill>
          </p:spPr>
        </p:sp>
        <p:sp>
          <p:nvSpPr>
            <p:cNvPr id="30" name="AutoShape 30"/>
            <p:cNvSpPr/>
            <p:nvPr/>
          </p:nvSpPr>
          <p:spPr>
            <a:xfrm>
              <a:off x="689125" y="457233"/>
              <a:ext cx="74704" cy="74704"/>
            </a:xfrm>
            <a:prstGeom prst="ellipse">
              <a:avLst/>
            </a:prstGeom>
            <a:solidFill>
              <a:schemeClr val="accent1">
                <a:alpha val="60000"/>
              </a:schemeClr>
            </a:solidFill>
          </p:spPr>
        </p:sp>
        <p:sp>
          <p:nvSpPr>
            <p:cNvPr id="31" name="AutoShape 31"/>
            <p:cNvSpPr/>
            <p:nvPr/>
          </p:nvSpPr>
          <p:spPr>
            <a:xfrm>
              <a:off x="799768" y="466203"/>
              <a:ext cx="69238" cy="69238"/>
            </a:xfrm>
            <a:prstGeom prst="ellipse">
              <a:avLst/>
            </a:prstGeom>
            <a:solidFill>
              <a:schemeClr val="accent1">
                <a:alpha val="40000"/>
              </a:schemeClr>
            </a:solidFill>
          </p:spPr>
        </p:sp>
        <p:sp>
          <p:nvSpPr>
            <p:cNvPr id="32" name="AutoShape 32"/>
            <p:cNvSpPr/>
            <p:nvPr/>
          </p:nvSpPr>
          <p:spPr>
            <a:xfrm>
              <a:off x="904945" y="462070"/>
              <a:ext cx="65594" cy="65594"/>
            </a:xfrm>
            <a:prstGeom prst="ellipse">
              <a:avLst/>
            </a:prstGeom>
            <a:solidFill>
              <a:schemeClr val="accent1">
                <a:alpha val="20000"/>
              </a:schemeClr>
            </a:solidFill>
          </p:spPr>
        </p:sp>
        <p:sp>
          <p:nvSpPr>
            <p:cNvPr id="33" name="AutoShape 33"/>
            <p:cNvSpPr/>
            <p:nvPr/>
          </p:nvSpPr>
          <p:spPr>
            <a:xfrm>
              <a:off x="454963" y="566715"/>
              <a:ext cx="84147" cy="84147"/>
            </a:xfrm>
            <a:prstGeom prst="ellipse">
              <a:avLst/>
            </a:prstGeom>
            <a:solidFill>
              <a:schemeClr val="accent1">
                <a:alpha val="100000"/>
              </a:schemeClr>
            </a:solidFill>
          </p:spPr>
        </p:sp>
        <p:sp>
          <p:nvSpPr>
            <p:cNvPr id="34" name="AutoShape 34"/>
            <p:cNvSpPr/>
            <p:nvPr/>
          </p:nvSpPr>
          <p:spPr>
            <a:xfrm>
              <a:off x="575049" y="573291"/>
              <a:ext cx="78137" cy="78137"/>
            </a:xfrm>
            <a:prstGeom prst="ellipse">
              <a:avLst/>
            </a:prstGeom>
            <a:solidFill>
              <a:schemeClr val="accent1">
                <a:alpha val="80000"/>
              </a:schemeClr>
            </a:solidFill>
          </p:spPr>
        </p:sp>
        <p:sp>
          <p:nvSpPr>
            <p:cNvPr id="35" name="AutoShape 35"/>
            <p:cNvSpPr/>
            <p:nvPr/>
          </p:nvSpPr>
          <p:spPr>
            <a:xfrm>
              <a:off x="689125" y="575007"/>
              <a:ext cx="74704" cy="74704"/>
            </a:xfrm>
            <a:prstGeom prst="ellipse">
              <a:avLst/>
            </a:prstGeom>
            <a:solidFill>
              <a:schemeClr val="accent1">
                <a:alpha val="60000"/>
              </a:schemeClr>
            </a:solidFill>
          </p:spPr>
        </p:sp>
        <p:sp>
          <p:nvSpPr>
            <p:cNvPr id="36" name="AutoShape 36"/>
            <p:cNvSpPr/>
            <p:nvPr/>
          </p:nvSpPr>
          <p:spPr>
            <a:xfrm>
              <a:off x="799768" y="583977"/>
              <a:ext cx="69238" cy="69238"/>
            </a:xfrm>
            <a:prstGeom prst="ellipse">
              <a:avLst/>
            </a:prstGeom>
            <a:solidFill>
              <a:schemeClr val="accent1">
                <a:alpha val="40000"/>
              </a:schemeClr>
            </a:solidFill>
          </p:spPr>
        </p:sp>
        <p:sp>
          <p:nvSpPr>
            <p:cNvPr id="37" name="AutoShape 37"/>
            <p:cNvSpPr/>
            <p:nvPr/>
          </p:nvSpPr>
          <p:spPr>
            <a:xfrm>
              <a:off x="904945" y="579844"/>
              <a:ext cx="65594" cy="65594"/>
            </a:xfrm>
            <a:prstGeom prst="ellipse">
              <a:avLst/>
            </a:prstGeom>
            <a:solidFill>
              <a:schemeClr val="accent1">
                <a:alpha val="20000"/>
              </a:schemeClr>
            </a:solidFill>
          </p:spPr>
        </p:sp>
        <p:sp>
          <p:nvSpPr>
            <p:cNvPr id="38" name="AutoShape 38"/>
            <p:cNvSpPr/>
            <p:nvPr/>
          </p:nvSpPr>
          <p:spPr>
            <a:xfrm>
              <a:off x="454963" y="684489"/>
              <a:ext cx="84147" cy="84147"/>
            </a:xfrm>
            <a:prstGeom prst="ellipse">
              <a:avLst/>
            </a:prstGeom>
            <a:solidFill>
              <a:schemeClr val="accent1">
                <a:alpha val="100000"/>
              </a:schemeClr>
            </a:solidFill>
          </p:spPr>
        </p:sp>
        <p:sp>
          <p:nvSpPr>
            <p:cNvPr id="39" name="AutoShape 39"/>
            <p:cNvSpPr/>
            <p:nvPr/>
          </p:nvSpPr>
          <p:spPr>
            <a:xfrm>
              <a:off x="575049" y="691064"/>
              <a:ext cx="78137" cy="78137"/>
            </a:xfrm>
            <a:prstGeom prst="ellipse">
              <a:avLst/>
            </a:prstGeom>
            <a:solidFill>
              <a:schemeClr val="accent1">
                <a:alpha val="80000"/>
              </a:schemeClr>
            </a:solidFill>
          </p:spPr>
        </p:sp>
        <p:sp>
          <p:nvSpPr>
            <p:cNvPr id="40" name="AutoShape 40"/>
            <p:cNvSpPr/>
            <p:nvPr/>
          </p:nvSpPr>
          <p:spPr>
            <a:xfrm>
              <a:off x="689125" y="692781"/>
              <a:ext cx="74704" cy="74704"/>
            </a:xfrm>
            <a:prstGeom prst="ellipse">
              <a:avLst/>
            </a:prstGeom>
            <a:solidFill>
              <a:schemeClr val="accent1">
                <a:alpha val="60000"/>
              </a:schemeClr>
            </a:solidFill>
          </p:spPr>
        </p:sp>
        <p:sp>
          <p:nvSpPr>
            <p:cNvPr id="41" name="AutoShape 41"/>
            <p:cNvSpPr/>
            <p:nvPr/>
          </p:nvSpPr>
          <p:spPr>
            <a:xfrm>
              <a:off x="799768" y="701751"/>
              <a:ext cx="69238" cy="69238"/>
            </a:xfrm>
            <a:prstGeom prst="ellipse">
              <a:avLst/>
            </a:prstGeom>
            <a:solidFill>
              <a:schemeClr val="accent1">
                <a:alpha val="40000"/>
              </a:schemeClr>
            </a:solidFill>
          </p:spPr>
        </p:sp>
        <p:sp>
          <p:nvSpPr>
            <p:cNvPr id="42" name="AutoShape 42"/>
            <p:cNvSpPr/>
            <p:nvPr/>
          </p:nvSpPr>
          <p:spPr>
            <a:xfrm>
              <a:off x="904945" y="697618"/>
              <a:ext cx="65594" cy="65594"/>
            </a:xfrm>
            <a:prstGeom prst="ellipse">
              <a:avLst/>
            </a:prstGeom>
            <a:solidFill>
              <a:schemeClr val="accent1">
                <a:alpha val="20000"/>
              </a:schemeClr>
            </a:solidFill>
          </p:spPr>
        </p:sp>
        <p:sp>
          <p:nvSpPr>
            <p:cNvPr id="43" name="TextBox 43"/>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sym typeface="+mn-ea"/>
                </a:rPr>
                <a:t>BasicML </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grpSp>
        <p:nvGrpSpPr>
          <p:cNvPr id="51" name="组合 50"/>
          <p:cNvGrpSpPr/>
          <p:nvPr/>
        </p:nvGrpSpPr>
        <p:grpSpPr>
          <a:xfrm>
            <a:off x="2971981" y="3429000"/>
            <a:ext cx="1267908" cy="784860"/>
            <a:chOff x="5030" y="4547"/>
            <a:chExt cx="1997" cy="1236"/>
          </a:xfrm>
        </p:grpSpPr>
        <p:sp>
          <p:nvSpPr>
            <p:cNvPr id="52" name="AutoShape 11"/>
            <p:cNvSpPr/>
            <p:nvPr>
              <p:custDataLst>
                <p:tags r:id="rId3"/>
              </p:custDataLst>
            </p:nvPr>
          </p:nvSpPr>
          <p:spPr>
            <a:xfrm>
              <a:off x="5463" y="4881"/>
              <a:ext cx="1105" cy="866"/>
            </a:xfrm>
            <a:prstGeom prst="rect">
              <a:avLst/>
            </a:prstGeom>
            <a:solidFill>
              <a:schemeClr val="accent2">
                <a:alpha val="100000"/>
              </a:schemeClr>
            </a:solidFill>
          </p:spPr>
        </p:sp>
        <p:sp>
          <p:nvSpPr>
            <p:cNvPr id="53" name="AutoShape 12"/>
            <p:cNvSpPr/>
            <p:nvPr>
              <p:custDataLst>
                <p:tags r:id="rId4"/>
              </p:custDataLst>
            </p:nvPr>
          </p:nvSpPr>
          <p:spPr>
            <a:xfrm>
              <a:off x="6161" y="4881"/>
              <a:ext cx="866" cy="866"/>
            </a:xfrm>
            <a:prstGeom prst="ellipse">
              <a:avLst/>
            </a:prstGeom>
            <a:solidFill>
              <a:schemeClr val="accent2">
                <a:alpha val="100000"/>
              </a:schemeClr>
            </a:solidFill>
          </p:spPr>
        </p:sp>
        <p:sp>
          <p:nvSpPr>
            <p:cNvPr id="54" name="AutoShape 13"/>
            <p:cNvSpPr/>
            <p:nvPr>
              <p:custDataLst>
                <p:tags r:id="rId5"/>
              </p:custDataLst>
            </p:nvPr>
          </p:nvSpPr>
          <p:spPr>
            <a:xfrm>
              <a:off x="5030" y="4881"/>
              <a:ext cx="866" cy="866"/>
            </a:xfrm>
            <a:prstGeom prst="ellipse">
              <a:avLst/>
            </a:prstGeom>
            <a:solidFill>
              <a:schemeClr val="accent2">
                <a:alpha val="100000"/>
              </a:schemeClr>
            </a:solidFill>
          </p:spPr>
        </p:sp>
        <p:sp>
          <p:nvSpPr>
            <p:cNvPr id="55" name="TextBox 14"/>
            <p:cNvSpPr txBox="1"/>
            <p:nvPr>
              <p:custDataLst>
                <p:tags r:id="rId6"/>
              </p:custDataLst>
            </p:nvPr>
          </p:nvSpPr>
          <p:spPr>
            <a:xfrm>
              <a:off x="5088" y="4547"/>
              <a:ext cx="1736" cy="1236"/>
            </a:xfrm>
            <a:prstGeom prst="rect">
              <a:avLst/>
            </a:prstGeom>
          </p:spPr>
          <p:txBody>
            <a:bodyPr vert="horz" wrap="square" lIns="123825" tIns="123825" rIns="57150" bIns="123825" rtlCol="0" anchor="t" anchorCtr="0">
              <a:spAutoFit/>
            </a:bodyPr>
            <a:p>
              <a:pPr algn="ctr">
                <a:lnSpc>
                  <a:spcPct val="150000"/>
                </a:lnSpc>
              </a:pPr>
              <a:r>
                <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rPr>
                <a:t>03</a:t>
              </a:r>
              <a:endPar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grpSp>
      <p:sp>
        <p:nvSpPr>
          <p:cNvPr id="56" name="TextBox 4"/>
          <p:cNvSpPr txBox="1"/>
          <p:nvPr>
            <p:custDataLst>
              <p:tags r:id="rId7"/>
            </p:custDataLst>
          </p:nvPr>
        </p:nvSpPr>
        <p:spPr>
          <a:xfrm>
            <a:off x="4388301" y="3505321"/>
            <a:ext cx="6288526" cy="678180"/>
          </a:xfrm>
          <a:prstGeom prst="rect">
            <a:avLst/>
          </a:prstGeom>
        </p:spPr>
        <p:txBody>
          <a:bodyPr vert="horz" wrap="square" lIns="123825" tIns="123825" rIns="57150" bIns="123825" rtlCol="0" anchor="t" anchorCtr="0">
            <a:spAutoFit/>
          </a:bodyPr>
          <a:p>
            <a:pPr>
              <a:lnSpc>
                <a:spcPct val="140000"/>
              </a:lnSpc>
            </a:pPr>
            <a:r>
              <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sym typeface="+mn-ea"/>
              </a:rPr>
              <a:t>Arithmetic operation:</a:t>
            </a:r>
            <a:endParaRPr 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7" name="文本框 56"/>
          <p:cNvSpPr txBox="1"/>
          <p:nvPr>
            <p:custDataLst>
              <p:tags r:id="rId8"/>
            </p:custDataLst>
          </p:nvPr>
        </p:nvSpPr>
        <p:spPr>
          <a:xfrm>
            <a:off x="4419600" y="4006850"/>
            <a:ext cx="7225665" cy="2891790"/>
          </a:xfrm>
          <a:prstGeom prst="rect">
            <a:avLst/>
          </a:prstGeom>
          <a:noFill/>
        </p:spPr>
        <p:txBody>
          <a:bodyPr wrap="square" rtlCol="0">
            <a:spAutoFit/>
          </a:bodyPr>
          <a:p>
            <a:pPr>
              <a:lnSpc>
                <a:spcPct val="150000"/>
              </a:lnSpc>
            </a:pPr>
            <a:r>
              <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rPr>
              <a:t>ADD = 30 Add a word from a specific location in memory to the word in the accumulator </a:t>
            </a:r>
            <a:endPar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rPr>
              <a:t>SUBTRACT = 31 Subtract a word from a specific location in memory from the word in the accumulator </a:t>
            </a:r>
            <a:endPar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rPr>
              <a:t>DIVIDE = 32 Divide the word in the accumulator by a word from a specific location in memory </a:t>
            </a:r>
            <a:endPar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rPr>
              <a:t>MULTIPLY = 33 multiply a word from a specific location in memory to the word in the accumulator </a:t>
            </a:r>
            <a:endPar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endParaRPr lang="en-US" altLang="en-US" sz="14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58" name="组合 57"/>
          <p:cNvGrpSpPr/>
          <p:nvPr/>
        </p:nvGrpSpPr>
        <p:grpSpPr>
          <a:xfrm>
            <a:off x="3429181" y="1165225"/>
            <a:ext cx="1267908" cy="784860"/>
            <a:chOff x="5030" y="4547"/>
            <a:chExt cx="1997" cy="1236"/>
          </a:xfrm>
        </p:grpSpPr>
        <p:sp>
          <p:nvSpPr>
            <p:cNvPr id="59" name="AutoShape 11"/>
            <p:cNvSpPr/>
            <p:nvPr>
              <p:custDataLst>
                <p:tags r:id="rId9"/>
              </p:custDataLst>
            </p:nvPr>
          </p:nvSpPr>
          <p:spPr>
            <a:xfrm>
              <a:off x="5463" y="4881"/>
              <a:ext cx="1105" cy="866"/>
            </a:xfrm>
            <a:prstGeom prst="rect">
              <a:avLst/>
            </a:prstGeom>
            <a:solidFill>
              <a:schemeClr val="accent2">
                <a:alpha val="100000"/>
              </a:schemeClr>
            </a:solidFill>
          </p:spPr>
        </p:sp>
        <p:sp>
          <p:nvSpPr>
            <p:cNvPr id="60" name="AutoShape 12"/>
            <p:cNvSpPr/>
            <p:nvPr>
              <p:custDataLst>
                <p:tags r:id="rId10"/>
              </p:custDataLst>
            </p:nvPr>
          </p:nvSpPr>
          <p:spPr>
            <a:xfrm>
              <a:off x="6161" y="4881"/>
              <a:ext cx="866" cy="866"/>
            </a:xfrm>
            <a:prstGeom prst="ellipse">
              <a:avLst/>
            </a:prstGeom>
            <a:solidFill>
              <a:schemeClr val="accent2">
                <a:alpha val="100000"/>
              </a:schemeClr>
            </a:solidFill>
          </p:spPr>
        </p:sp>
        <p:sp>
          <p:nvSpPr>
            <p:cNvPr id="61" name="AutoShape 13"/>
            <p:cNvSpPr/>
            <p:nvPr>
              <p:custDataLst>
                <p:tags r:id="rId11"/>
              </p:custDataLst>
            </p:nvPr>
          </p:nvSpPr>
          <p:spPr>
            <a:xfrm>
              <a:off x="5030" y="4881"/>
              <a:ext cx="866" cy="866"/>
            </a:xfrm>
            <a:prstGeom prst="ellipse">
              <a:avLst/>
            </a:prstGeom>
            <a:solidFill>
              <a:schemeClr val="accent2">
                <a:alpha val="100000"/>
              </a:schemeClr>
            </a:solidFill>
          </p:spPr>
        </p:sp>
        <p:sp>
          <p:nvSpPr>
            <p:cNvPr id="62" name="TextBox 14"/>
            <p:cNvSpPr txBox="1"/>
            <p:nvPr>
              <p:custDataLst>
                <p:tags r:id="rId12"/>
              </p:custDataLst>
            </p:nvPr>
          </p:nvSpPr>
          <p:spPr>
            <a:xfrm>
              <a:off x="5088" y="4547"/>
              <a:ext cx="1736" cy="1236"/>
            </a:xfrm>
            <a:prstGeom prst="rect">
              <a:avLst/>
            </a:prstGeom>
          </p:spPr>
          <p:txBody>
            <a:bodyPr vert="horz" wrap="square" lIns="123825" tIns="123825" rIns="57150" bIns="123825" rtlCol="0" anchor="t" anchorCtr="0">
              <a:spAutoFit/>
            </a:bodyPr>
            <a:p>
              <a:pPr algn="ctr">
                <a:lnSpc>
                  <a:spcPct val="150000"/>
                </a:lnSpc>
              </a:pPr>
              <a:r>
                <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rPr>
                <a:t>01</a:t>
              </a:r>
              <a:endPar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3574882" y="1165346"/>
            <a:ext cx="5016408" cy="5733525"/>
          </a:xfrm>
          <a:prstGeom prst="parallelogram">
            <a:avLst/>
          </a:prstGeom>
          <a:solidFill>
            <a:schemeClr val="accent2">
              <a:alpha val="100000"/>
            </a:schemeClr>
          </a:solidFill>
        </p:spPr>
      </p:sp>
      <p:pic>
        <p:nvPicPr>
          <p:cNvPr id="3" name="Picture 3" descr="C:/Users/17943/Desktop/微信图片_20240413143709.png微信图片_20240413143709"/>
          <p:cNvPicPr>
            <a:picLocks noChangeAspect="1"/>
          </p:cNvPicPr>
          <p:nvPr/>
        </p:nvPicPr>
        <p:blipFill>
          <a:blip r:embed="rId2">
            <a:alphaModFix amt="70000"/>
          </a:blip>
          <a:srcRect l="5090" r="5090"/>
          <a:stretch>
            <a:fillRect/>
          </a:stretch>
        </p:blipFill>
        <p:spPr>
          <a:xfrm>
            <a:off x="161995" y="1165346"/>
            <a:ext cx="4300144" cy="5733525"/>
          </a:xfrm>
          <a:prstGeom prst="parallelogram">
            <a:avLst/>
          </a:prstGeom>
        </p:spPr>
      </p:pic>
      <p:sp>
        <p:nvSpPr>
          <p:cNvPr id="4" name="TextBox 4"/>
          <p:cNvSpPr txBox="1"/>
          <p:nvPr/>
        </p:nvSpPr>
        <p:spPr>
          <a:xfrm>
            <a:off x="4800416" y="1219321"/>
            <a:ext cx="6288526" cy="748665"/>
          </a:xfrm>
          <a:prstGeom prst="rect">
            <a:avLst/>
          </a:prstGeom>
        </p:spPr>
        <p:txBody>
          <a:bodyPr vert="horz" wrap="square" lIns="123825" tIns="123825" rIns="57150" bIns="123825" rtlCol="0" anchor="t" anchorCtr="0">
            <a:spAutoFit/>
          </a:bodyPr>
          <a:lstStyle/>
          <a:p>
            <a:pPr>
              <a:lnSpc>
                <a:spcPct val="140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sym typeface="+mn-ea"/>
              </a:rPr>
              <a:t>Control operation:</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 name="AutoShape 5"/>
          <p:cNvSpPr/>
          <p:nvPr/>
        </p:nvSpPr>
        <p:spPr>
          <a:xfrm>
            <a:off x="3908867" y="1360418"/>
            <a:ext cx="701468" cy="550104"/>
          </a:xfrm>
          <a:prstGeom prst="rect">
            <a:avLst/>
          </a:prstGeom>
          <a:solidFill>
            <a:schemeClr val="accent2">
              <a:alpha val="100000"/>
            </a:schemeClr>
          </a:solidFill>
        </p:spPr>
      </p:sp>
      <p:sp>
        <p:nvSpPr>
          <p:cNvPr id="6" name="AutoShape 6"/>
          <p:cNvSpPr/>
          <p:nvPr/>
        </p:nvSpPr>
        <p:spPr>
          <a:xfrm>
            <a:off x="4351619" y="1360418"/>
            <a:ext cx="550104" cy="550104"/>
          </a:xfrm>
          <a:prstGeom prst="ellipse">
            <a:avLst/>
          </a:prstGeom>
          <a:solidFill>
            <a:schemeClr val="accent2">
              <a:alpha val="100000"/>
            </a:schemeClr>
          </a:solidFill>
        </p:spPr>
      </p:sp>
      <p:sp>
        <p:nvSpPr>
          <p:cNvPr id="7" name="AutoShape 7"/>
          <p:cNvSpPr/>
          <p:nvPr/>
        </p:nvSpPr>
        <p:spPr>
          <a:xfrm>
            <a:off x="3633815" y="1360418"/>
            <a:ext cx="550104" cy="550104"/>
          </a:xfrm>
          <a:prstGeom prst="ellipse">
            <a:avLst/>
          </a:prstGeom>
          <a:solidFill>
            <a:schemeClr val="accent2">
              <a:alpha val="100000"/>
            </a:schemeClr>
          </a:solidFill>
        </p:spPr>
      </p:sp>
      <p:sp>
        <p:nvSpPr>
          <p:cNvPr id="8" name="TextBox 8"/>
          <p:cNvSpPr txBox="1"/>
          <p:nvPr/>
        </p:nvSpPr>
        <p:spPr>
          <a:xfrm>
            <a:off x="3810637" y="1233134"/>
            <a:ext cx="799698" cy="784860"/>
          </a:xfrm>
          <a:prstGeom prst="rect">
            <a:avLst/>
          </a:prstGeom>
        </p:spPr>
        <p:txBody>
          <a:bodyPr vert="horz" wrap="square" lIns="123825" tIns="123825" rIns="57150" bIns="123825" rtlCol="0" anchor="t" anchorCtr="0">
            <a:spAutoFit/>
          </a:bodyPr>
          <a:lstStyle/>
          <a:p>
            <a:pPr algn="ctr">
              <a:lnSpc>
                <a:spcPct val="150000"/>
              </a:lnSpc>
            </a:pPr>
            <a:r>
              <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rPr>
              <a:t>04</a:t>
            </a:r>
            <a:endPar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grpSp>
        <p:nvGrpSpPr>
          <p:cNvPr id="22" name="Group 22"/>
          <p:cNvGrpSpPr/>
          <p:nvPr/>
        </p:nvGrpSpPr>
        <p:grpSpPr>
          <a:xfrm rot="0">
            <a:off x="454963" y="93878"/>
            <a:ext cx="10641129" cy="893445"/>
            <a:chOff x="454963" y="93878"/>
            <a:chExt cx="10641129" cy="893445"/>
          </a:xfrm>
        </p:grpSpPr>
        <p:sp>
          <p:nvSpPr>
            <p:cNvPr id="23" name="AutoShape 23"/>
            <p:cNvSpPr/>
            <p:nvPr/>
          </p:nvSpPr>
          <p:spPr>
            <a:xfrm>
              <a:off x="454963" y="331168"/>
              <a:ext cx="84147" cy="84147"/>
            </a:xfrm>
            <a:prstGeom prst="ellipse">
              <a:avLst/>
            </a:prstGeom>
            <a:solidFill>
              <a:schemeClr val="accent1">
                <a:alpha val="100000"/>
              </a:schemeClr>
            </a:solidFill>
          </p:spPr>
        </p:sp>
        <p:sp>
          <p:nvSpPr>
            <p:cNvPr id="24" name="AutoShape 24"/>
            <p:cNvSpPr/>
            <p:nvPr/>
          </p:nvSpPr>
          <p:spPr>
            <a:xfrm>
              <a:off x="575049" y="337743"/>
              <a:ext cx="78137" cy="78137"/>
            </a:xfrm>
            <a:prstGeom prst="ellipse">
              <a:avLst/>
            </a:prstGeom>
            <a:solidFill>
              <a:schemeClr val="accent1">
                <a:alpha val="80000"/>
              </a:schemeClr>
            </a:solidFill>
          </p:spPr>
        </p:sp>
        <p:sp>
          <p:nvSpPr>
            <p:cNvPr id="25" name="AutoShape 25"/>
            <p:cNvSpPr/>
            <p:nvPr/>
          </p:nvSpPr>
          <p:spPr>
            <a:xfrm>
              <a:off x="689125" y="339460"/>
              <a:ext cx="74704" cy="74704"/>
            </a:xfrm>
            <a:prstGeom prst="ellipse">
              <a:avLst/>
            </a:prstGeom>
            <a:solidFill>
              <a:schemeClr val="accent1">
                <a:alpha val="60000"/>
              </a:schemeClr>
            </a:solidFill>
          </p:spPr>
        </p:sp>
        <p:sp>
          <p:nvSpPr>
            <p:cNvPr id="26" name="AutoShape 26"/>
            <p:cNvSpPr/>
            <p:nvPr/>
          </p:nvSpPr>
          <p:spPr>
            <a:xfrm>
              <a:off x="799768" y="348430"/>
              <a:ext cx="69238" cy="69238"/>
            </a:xfrm>
            <a:prstGeom prst="ellipse">
              <a:avLst/>
            </a:prstGeom>
            <a:solidFill>
              <a:schemeClr val="accent1">
                <a:alpha val="40000"/>
              </a:schemeClr>
            </a:solidFill>
          </p:spPr>
        </p:sp>
        <p:sp>
          <p:nvSpPr>
            <p:cNvPr id="27" name="AutoShape 27"/>
            <p:cNvSpPr/>
            <p:nvPr/>
          </p:nvSpPr>
          <p:spPr>
            <a:xfrm>
              <a:off x="904945" y="344297"/>
              <a:ext cx="65594" cy="65594"/>
            </a:xfrm>
            <a:prstGeom prst="ellipse">
              <a:avLst/>
            </a:prstGeom>
            <a:solidFill>
              <a:schemeClr val="accent1">
                <a:alpha val="20000"/>
              </a:schemeClr>
            </a:solidFill>
          </p:spPr>
        </p:sp>
        <p:sp>
          <p:nvSpPr>
            <p:cNvPr id="28" name="AutoShape 28"/>
            <p:cNvSpPr/>
            <p:nvPr/>
          </p:nvSpPr>
          <p:spPr>
            <a:xfrm>
              <a:off x="454963" y="448942"/>
              <a:ext cx="84147" cy="84147"/>
            </a:xfrm>
            <a:prstGeom prst="ellipse">
              <a:avLst/>
            </a:prstGeom>
            <a:solidFill>
              <a:schemeClr val="accent1">
                <a:alpha val="100000"/>
              </a:schemeClr>
            </a:solidFill>
          </p:spPr>
        </p:sp>
        <p:sp>
          <p:nvSpPr>
            <p:cNvPr id="29" name="AutoShape 29"/>
            <p:cNvSpPr/>
            <p:nvPr/>
          </p:nvSpPr>
          <p:spPr>
            <a:xfrm>
              <a:off x="575049" y="455517"/>
              <a:ext cx="78137" cy="78137"/>
            </a:xfrm>
            <a:prstGeom prst="ellipse">
              <a:avLst/>
            </a:prstGeom>
            <a:solidFill>
              <a:schemeClr val="accent1">
                <a:alpha val="80000"/>
              </a:schemeClr>
            </a:solidFill>
          </p:spPr>
        </p:sp>
        <p:sp>
          <p:nvSpPr>
            <p:cNvPr id="30" name="AutoShape 30"/>
            <p:cNvSpPr/>
            <p:nvPr/>
          </p:nvSpPr>
          <p:spPr>
            <a:xfrm>
              <a:off x="689125" y="457233"/>
              <a:ext cx="74704" cy="74704"/>
            </a:xfrm>
            <a:prstGeom prst="ellipse">
              <a:avLst/>
            </a:prstGeom>
            <a:solidFill>
              <a:schemeClr val="accent1">
                <a:alpha val="60000"/>
              </a:schemeClr>
            </a:solidFill>
          </p:spPr>
        </p:sp>
        <p:sp>
          <p:nvSpPr>
            <p:cNvPr id="31" name="AutoShape 31"/>
            <p:cNvSpPr/>
            <p:nvPr/>
          </p:nvSpPr>
          <p:spPr>
            <a:xfrm>
              <a:off x="799768" y="466203"/>
              <a:ext cx="69238" cy="69238"/>
            </a:xfrm>
            <a:prstGeom prst="ellipse">
              <a:avLst/>
            </a:prstGeom>
            <a:solidFill>
              <a:schemeClr val="accent1">
                <a:alpha val="40000"/>
              </a:schemeClr>
            </a:solidFill>
          </p:spPr>
        </p:sp>
        <p:sp>
          <p:nvSpPr>
            <p:cNvPr id="32" name="AutoShape 32"/>
            <p:cNvSpPr/>
            <p:nvPr/>
          </p:nvSpPr>
          <p:spPr>
            <a:xfrm>
              <a:off x="904945" y="462070"/>
              <a:ext cx="65594" cy="65594"/>
            </a:xfrm>
            <a:prstGeom prst="ellipse">
              <a:avLst/>
            </a:prstGeom>
            <a:solidFill>
              <a:schemeClr val="accent1">
                <a:alpha val="20000"/>
              </a:schemeClr>
            </a:solidFill>
          </p:spPr>
        </p:sp>
        <p:sp>
          <p:nvSpPr>
            <p:cNvPr id="33" name="AutoShape 33"/>
            <p:cNvSpPr/>
            <p:nvPr/>
          </p:nvSpPr>
          <p:spPr>
            <a:xfrm>
              <a:off x="454963" y="566715"/>
              <a:ext cx="84147" cy="84147"/>
            </a:xfrm>
            <a:prstGeom prst="ellipse">
              <a:avLst/>
            </a:prstGeom>
            <a:solidFill>
              <a:schemeClr val="accent1">
                <a:alpha val="100000"/>
              </a:schemeClr>
            </a:solidFill>
          </p:spPr>
        </p:sp>
        <p:sp>
          <p:nvSpPr>
            <p:cNvPr id="34" name="AutoShape 34"/>
            <p:cNvSpPr/>
            <p:nvPr/>
          </p:nvSpPr>
          <p:spPr>
            <a:xfrm>
              <a:off x="575049" y="573291"/>
              <a:ext cx="78137" cy="78137"/>
            </a:xfrm>
            <a:prstGeom prst="ellipse">
              <a:avLst/>
            </a:prstGeom>
            <a:solidFill>
              <a:schemeClr val="accent1">
                <a:alpha val="80000"/>
              </a:schemeClr>
            </a:solidFill>
          </p:spPr>
        </p:sp>
        <p:sp>
          <p:nvSpPr>
            <p:cNvPr id="35" name="AutoShape 35"/>
            <p:cNvSpPr/>
            <p:nvPr/>
          </p:nvSpPr>
          <p:spPr>
            <a:xfrm>
              <a:off x="689125" y="575007"/>
              <a:ext cx="74704" cy="74704"/>
            </a:xfrm>
            <a:prstGeom prst="ellipse">
              <a:avLst/>
            </a:prstGeom>
            <a:solidFill>
              <a:schemeClr val="accent1">
                <a:alpha val="60000"/>
              </a:schemeClr>
            </a:solidFill>
          </p:spPr>
        </p:sp>
        <p:sp>
          <p:nvSpPr>
            <p:cNvPr id="36" name="AutoShape 36"/>
            <p:cNvSpPr/>
            <p:nvPr/>
          </p:nvSpPr>
          <p:spPr>
            <a:xfrm>
              <a:off x="799768" y="583977"/>
              <a:ext cx="69238" cy="69238"/>
            </a:xfrm>
            <a:prstGeom prst="ellipse">
              <a:avLst/>
            </a:prstGeom>
            <a:solidFill>
              <a:schemeClr val="accent1">
                <a:alpha val="40000"/>
              </a:schemeClr>
            </a:solidFill>
          </p:spPr>
        </p:sp>
        <p:sp>
          <p:nvSpPr>
            <p:cNvPr id="37" name="AutoShape 37"/>
            <p:cNvSpPr/>
            <p:nvPr/>
          </p:nvSpPr>
          <p:spPr>
            <a:xfrm>
              <a:off x="904945" y="579844"/>
              <a:ext cx="65594" cy="65594"/>
            </a:xfrm>
            <a:prstGeom prst="ellipse">
              <a:avLst/>
            </a:prstGeom>
            <a:solidFill>
              <a:schemeClr val="accent1">
                <a:alpha val="20000"/>
              </a:schemeClr>
            </a:solidFill>
          </p:spPr>
        </p:sp>
        <p:sp>
          <p:nvSpPr>
            <p:cNvPr id="38" name="AutoShape 38"/>
            <p:cNvSpPr/>
            <p:nvPr/>
          </p:nvSpPr>
          <p:spPr>
            <a:xfrm>
              <a:off x="454963" y="684489"/>
              <a:ext cx="84147" cy="84147"/>
            </a:xfrm>
            <a:prstGeom prst="ellipse">
              <a:avLst/>
            </a:prstGeom>
            <a:solidFill>
              <a:schemeClr val="accent1">
                <a:alpha val="100000"/>
              </a:schemeClr>
            </a:solidFill>
          </p:spPr>
        </p:sp>
        <p:sp>
          <p:nvSpPr>
            <p:cNvPr id="39" name="AutoShape 39"/>
            <p:cNvSpPr/>
            <p:nvPr/>
          </p:nvSpPr>
          <p:spPr>
            <a:xfrm>
              <a:off x="575049" y="691064"/>
              <a:ext cx="78137" cy="78137"/>
            </a:xfrm>
            <a:prstGeom prst="ellipse">
              <a:avLst/>
            </a:prstGeom>
            <a:solidFill>
              <a:schemeClr val="accent1">
                <a:alpha val="80000"/>
              </a:schemeClr>
            </a:solidFill>
          </p:spPr>
        </p:sp>
        <p:sp>
          <p:nvSpPr>
            <p:cNvPr id="40" name="AutoShape 40"/>
            <p:cNvSpPr/>
            <p:nvPr/>
          </p:nvSpPr>
          <p:spPr>
            <a:xfrm>
              <a:off x="689125" y="692781"/>
              <a:ext cx="74704" cy="74704"/>
            </a:xfrm>
            <a:prstGeom prst="ellipse">
              <a:avLst/>
            </a:prstGeom>
            <a:solidFill>
              <a:schemeClr val="accent1">
                <a:alpha val="60000"/>
              </a:schemeClr>
            </a:solidFill>
          </p:spPr>
        </p:sp>
        <p:sp>
          <p:nvSpPr>
            <p:cNvPr id="41" name="AutoShape 41"/>
            <p:cNvSpPr/>
            <p:nvPr/>
          </p:nvSpPr>
          <p:spPr>
            <a:xfrm>
              <a:off x="799768" y="701751"/>
              <a:ext cx="69238" cy="69238"/>
            </a:xfrm>
            <a:prstGeom prst="ellipse">
              <a:avLst/>
            </a:prstGeom>
            <a:solidFill>
              <a:schemeClr val="accent1">
                <a:alpha val="40000"/>
              </a:schemeClr>
            </a:solidFill>
          </p:spPr>
        </p:sp>
        <p:sp>
          <p:nvSpPr>
            <p:cNvPr id="42" name="AutoShape 42"/>
            <p:cNvSpPr/>
            <p:nvPr/>
          </p:nvSpPr>
          <p:spPr>
            <a:xfrm>
              <a:off x="904945" y="697618"/>
              <a:ext cx="65594" cy="65594"/>
            </a:xfrm>
            <a:prstGeom prst="ellipse">
              <a:avLst/>
            </a:prstGeom>
            <a:solidFill>
              <a:schemeClr val="accent1">
                <a:alpha val="20000"/>
              </a:schemeClr>
            </a:solidFill>
          </p:spPr>
        </p:sp>
        <p:sp>
          <p:nvSpPr>
            <p:cNvPr id="43" name="TextBox 43"/>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sym typeface="+mn-ea"/>
                </a:rPr>
                <a:t>BasicML </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45" name="文本框 44"/>
          <p:cNvSpPr txBox="1"/>
          <p:nvPr/>
        </p:nvSpPr>
        <p:spPr>
          <a:xfrm>
            <a:off x="4800600" y="1905000"/>
            <a:ext cx="7225665" cy="2030095"/>
          </a:xfrm>
          <a:prstGeom prst="rect">
            <a:avLst/>
          </a:prstGeom>
          <a:noFill/>
        </p:spPr>
        <p:txBody>
          <a:bodyPr wrap="square" rtlCol="0">
            <a:spAutoFit/>
          </a:bodyPr>
          <a:p>
            <a:pPr>
              <a:lnSpc>
                <a:spcPct val="150000"/>
              </a:lnSpc>
            </a:pPr>
            <a:r>
              <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rPr>
              <a:t>BRANCH = 40 Branch to a specific location in memory</a:t>
            </a:r>
            <a:endPar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rPr>
              <a:t>BRANCHNEG = 41 Branch to a specific location in memory if the accumulator is negative.</a:t>
            </a:r>
            <a:endPar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rPr>
              <a:t>BRANCHZERO = 42 Branch to a specific location in memory if the accumulator is zero.</a:t>
            </a:r>
            <a:endPar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rPr>
              <a:t>HALT = 43 Pause the program</a:t>
            </a:r>
            <a:endPar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endParaRPr>
          </a:p>
        </p:txBody>
      </p:sp>
      <p:grpSp>
        <p:nvGrpSpPr>
          <p:cNvPr id="58" name="组合 57"/>
          <p:cNvGrpSpPr/>
          <p:nvPr/>
        </p:nvGrpSpPr>
        <p:grpSpPr>
          <a:xfrm>
            <a:off x="3045006" y="4191000"/>
            <a:ext cx="1267908" cy="784860"/>
            <a:chOff x="5030" y="4547"/>
            <a:chExt cx="1997" cy="1236"/>
          </a:xfrm>
        </p:grpSpPr>
        <p:sp>
          <p:nvSpPr>
            <p:cNvPr id="59" name="AutoShape 11"/>
            <p:cNvSpPr/>
            <p:nvPr>
              <p:custDataLst>
                <p:tags r:id="rId3"/>
              </p:custDataLst>
            </p:nvPr>
          </p:nvSpPr>
          <p:spPr>
            <a:xfrm>
              <a:off x="5463" y="4881"/>
              <a:ext cx="1105" cy="866"/>
            </a:xfrm>
            <a:prstGeom prst="rect">
              <a:avLst/>
            </a:prstGeom>
            <a:solidFill>
              <a:schemeClr val="accent2">
                <a:alpha val="100000"/>
              </a:schemeClr>
            </a:solidFill>
          </p:spPr>
        </p:sp>
        <p:sp>
          <p:nvSpPr>
            <p:cNvPr id="60" name="AutoShape 12"/>
            <p:cNvSpPr/>
            <p:nvPr>
              <p:custDataLst>
                <p:tags r:id="rId4"/>
              </p:custDataLst>
            </p:nvPr>
          </p:nvSpPr>
          <p:spPr>
            <a:xfrm>
              <a:off x="6161" y="4881"/>
              <a:ext cx="866" cy="866"/>
            </a:xfrm>
            <a:prstGeom prst="ellipse">
              <a:avLst/>
            </a:prstGeom>
            <a:solidFill>
              <a:schemeClr val="accent2">
                <a:alpha val="100000"/>
              </a:schemeClr>
            </a:solidFill>
          </p:spPr>
        </p:sp>
        <p:sp>
          <p:nvSpPr>
            <p:cNvPr id="61" name="AutoShape 13"/>
            <p:cNvSpPr/>
            <p:nvPr>
              <p:custDataLst>
                <p:tags r:id="rId5"/>
              </p:custDataLst>
            </p:nvPr>
          </p:nvSpPr>
          <p:spPr>
            <a:xfrm>
              <a:off x="5030" y="4881"/>
              <a:ext cx="866" cy="866"/>
            </a:xfrm>
            <a:prstGeom prst="ellipse">
              <a:avLst/>
            </a:prstGeom>
            <a:solidFill>
              <a:schemeClr val="accent2">
                <a:alpha val="100000"/>
              </a:schemeClr>
            </a:solidFill>
          </p:spPr>
        </p:sp>
        <p:sp>
          <p:nvSpPr>
            <p:cNvPr id="62" name="TextBox 14"/>
            <p:cNvSpPr txBox="1"/>
            <p:nvPr>
              <p:custDataLst>
                <p:tags r:id="rId6"/>
              </p:custDataLst>
            </p:nvPr>
          </p:nvSpPr>
          <p:spPr>
            <a:xfrm>
              <a:off x="5088" y="4547"/>
              <a:ext cx="1736" cy="1236"/>
            </a:xfrm>
            <a:prstGeom prst="rect">
              <a:avLst/>
            </a:prstGeom>
          </p:spPr>
          <p:txBody>
            <a:bodyPr vert="horz" wrap="square" lIns="123825" tIns="123825" rIns="57150" bIns="123825" rtlCol="0" anchor="t" anchorCtr="0">
              <a:spAutoFit/>
            </a:bodyPr>
            <a:p>
              <a:pPr algn="ctr">
                <a:lnSpc>
                  <a:spcPct val="150000"/>
                </a:lnSpc>
              </a:pPr>
              <a:r>
                <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rPr>
                <a:t>05</a:t>
              </a:r>
              <a:endPar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grpSp>
      <p:sp>
        <p:nvSpPr>
          <p:cNvPr id="51" name="文本框 50"/>
          <p:cNvSpPr txBox="1"/>
          <p:nvPr>
            <p:custDataLst>
              <p:tags r:id="rId7"/>
            </p:custDataLst>
          </p:nvPr>
        </p:nvSpPr>
        <p:spPr>
          <a:xfrm>
            <a:off x="4495800" y="4403090"/>
            <a:ext cx="7225665" cy="1060450"/>
          </a:xfrm>
          <a:prstGeom prst="rect">
            <a:avLst/>
          </a:prstGeom>
          <a:noFill/>
        </p:spPr>
        <p:txBody>
          <a:bodyPr wrap="square" rtlCol="0">
            <a:spAutoFit/>
          </a:bodyPr>
          <a:p>
            <a:pPr>
              <a:lnSpc>
                <a:spcPct val="150000"/>
              </a:lnSpc>
            </a:pPr>
            <a:r>
              <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rPr>
              <a:t>The last two digits of a BasicML instruction are the operand – the address of the memory location containing the word to which the operation applies.</a:t>
            </a:r>
            <a:endPar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endParaRPr lang="en-US" sz="1400">
              <a:solidFill>
                <a:schemeClr val="dk1">
                  <a:alpha val="100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2393306" y="1775648"/>
            <a:ext cx="7405389" cy="1138956"/>
          </a:xfrm>
          <a:prstGeom prst="rect">
            <a:avLst/>
          </a:prstGeom>
        </p:spPr>
        <p:txBody>
          <a:bodyPr vert="horz" wrap="square" lIns="66008" tIns="33052" rIns="66008" bIns="33052" rtlCol="0" anchor="ctr" anchorCtr="0">
            <a:noAutofit/>
          </a:bodyPr>
          <a:lstStyle/>
          <a:p>
            <a:pPr algn="ctr">
              <a:lnSpc>
                <a:spcPct val="100000"/>
              </a:lnSpc>
            </a:pPr>
            <a:r>
              <a:rPr lang="en-US" sz="8400" b="1">
                <a:solidFill>
                  <a:srgbClr val="D3816D">
                    <a:alpha val="100000"/>
                  </a:srgbClr>
                </a:solidFill>
                <a:latin typeface="微软雅黑" panose="020B0503020204020204" charset="-122"/>
                <a:ea typeface="微软雅黑" panose="020B0503020204020204" charset="-122"/>
                <a:cs typeface="微软雅黑" panose="020B0503020204020204" charset="-122"/>
              </a:rPr>
              <a:t>03</a:t>
            </a:r>
            <a:endParaRPr lang="en-US" sz="8400" b="1">
              <a:solidFill>
                <a:srgbClr val="D3816D">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2424378" y="2793581"/>
            <a:ext cx="7343244" cy="1805940"/>
          </a:xfrm>
          <a:prstGeom prst="rect">
            <a:avLst/>
          </a:prstGeom>
        </p:spPr>
        <p:txBody>
          <a:bodyPr vert="horz" wrap="square" lIns="91440" tIns="45720" rIns="91440" bIns="45720" rtlCol="0" anchor="t" anchorCtr="0">
            <a:noAutofit/>
          </a:bodyPr>
          <a:lstStyle/>
          <a:p>
            <a:pPr algn="ctr">
              <a:lnSpc>
                <a:spcPct val="120000"/>
              </a:lnSpc>
              <a:spcBef>
                <a:spcPct val="0"/>
              </a:spcBef>
            </a:pPr>
            <a:r>
              <a:rPr lang="en-US" sz="4500" b="1">
                <a:solidFill>
                  <a:srgbClr val="000000">
                    <a:alpha val="100000"/>
                  </a:srgbClr>
                </a:solidFill>
                <a:latin typeface="微软雅黑" panose="020B0503020204020204" charset="-122"/>
                <a:ea typeface="微软雅黑" panose="020B0503020204020204" charset="-122"/>
                <a:cs typeface="微软雅黑" panose="020B0503020204020204" charset="-122"/>
              </a:rPr>
              <a:t>GUI Design Documentation</a:t>
            </a:r>
            <a:endParaRPr lang="en-US" sz="4500" b="1">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45465" y="1375410"/>
            <a:ext cx="3830955" cy="2345690"/>
          </a:xfrm>
          <a:prstGeom prst="rect">
            <a:avLst/>
          </a:prstGeom>
          <a:solidFill>
            <a:schemeClr val="accent1">
              <a:alpha val="100000"/>
            </a:schemeClr>
          </a:solidFill>
        </p:spPr>
        <p:txBody>
          <a:bodyPr vert="horz" wrap="square" lIns="91440" tIns="45720" rIns="91440" bIns="45720" rtlCol="0" anchor="ctr" anchorCtr="0">
            <a:noAutofit/>
          </a:bodyPr>
          <a:lstStyle/>
          <a:p>
            <a:pPr algn="ctr">
              <a:defRPr/>
            </a:pPr>
            <a:r>
              <a:rPr lang="en-US" sz="2940">
                <a:solidFill>
                  <a:srgbClr val="FFFFFF">
                    <a:alpha val="100000"/>
                  </a:srgbClr>
                </a:solidFill>
                <a:latin typeface="Calibri" panose="020F0502020204030204"/>
                <a:ea typeface="Calibri" panose="020F0502020204030204"/>
                <a:cs typeface="Calibri" panose="020F0502020204030204"/>
              </a:rPr>
              <a:t>    </a:t>
            </a:r>
            <a:endParaRPr lang="en-US" sz="1100"/>
          </a:p>
        </p:txBody>
      </p:sp>
      <p:sp>
        <p:nvSpPr>
          <p:cNvPr id="3" name="AutoShape 3"/>
          <p:cNvSpPr/>
          <p:nvPr/>
        </p:nvSpPr>
        <p:spPr>
          <a:xfrm>
            <a:off x="4390390" y="3750310"/>
            <a:ext cx="3752215" cy="2390140"/>
          </a:xfrm>
          <a:prstGeom prst="rect">
            <a:avLst/>
          </a:prstGeom>
          <a:solidFill>
            <a:schemeClr val="accent1">
              <a:alpha val="100000"/>
            </a:schemeClr>
          </a:solidFill>
        </p:spPr>
      </p:sp>
      <p:sp>
        <p:nvSpPr>
          <p:cNvPr id="4" name="AutoShape 4"/>
          <p:cNvSpPr/>
          <p:nvPr/>
        </p:nvSpPr>
        <p:spPr>
          <a:xfrm>
            <a:off x="8129270" y="1375410"/>
            <a:ext cx="3812540" cy="2390140"/>
          </a:xfrm>
          <a:prstGeom prst="rect">
            <a:avLst/>
          </a:prstGeom>
          <a:solidFill>
            <a:schemeClr val="accent1">
              <a:alpha val="100000"/>
            </a:schemeClr>
          </a:solidFill>
        </p:spPr>
      </p:sp>
      <p:grpSp>
        <p:nvGrpSpPr>
          <p:cNvPr id="8" name="Group 8"/>
          <p:cNvGrpSpPr/>
          <p:nvPr/>
        </p:nvGrpSpPr>
        <p:grpSpPr>
          <a:xfrm rot="0">
            <a:off x="454963" y="93878"/>
            <a:ext cx="10641129" cy="893445"/>
            <a:chOff x="454963" y="93878"/>
            <a:chExt cx="10641129" cy="893445"/>
          </a:xfrm>
        </p:grpSpPr>
        <p:sp>
          <p:nvSpPr>
            <p:cNvPr id="9" name="AutoShape 9"/>
            <p:cNvSpPr/>
            <p:nvPr/>
          </p:nvSpPr>
          <p:spPr>
            <a:xfrm>
              <a:off x="454963" y="331168"/>
              <a:ext cx="84147" cy="84147"/>
            </a:xfrm>
            <a:prstGeom prst="ellipse">
              <a:avLst/>
            </a:prstGeom>
            <a:solidFill>
              <a:schemeClr val="accent1">
                <a:alpha val="100000"/>
              </a:schemeClr>
            </a:solidFill>
          </p:spPr>
        </p:sp>
        <p:sp>
          <p:nvSpPr>
            <p:cNvPr id="10" name="AutoShape 10"/>
            <p:cNvSpPr/>
            <p:nvPr/>
          </p:nvSpPr>
          <p:spPr>
            <a:xfrm>
              <a:off x="575049" y="337743"/>
              <a:ext cx="78137" cy="78137"/>
            </a:xfrm>
            <a:prstGeom prst="ellipse">
              <a:avLst/>
            </a:prstGeom>
            <a:solidFill>
              <a:schemeClr val="accent1">
                <a:alpha val="80000"/>
              </a:schemeClr>
            </a:solidFill>
          </p:spPr>
        </p:sp>
        <p:sp>
          <p:nvSpPr>
            <p:cNvPr id="11" name="AutoShape 11"/>
            <p:cNvSpPr/>
            <p:nvPr/>
          </p:nvSpPr>
          <p:spPr>
            <a:xfrm>
              <a:off x="689125" y="339460"/>
              <a:ext cx="74704" cy="74704"/>
            </a:xfrm>
            <a:prstGeom prst="ellipse">
              <a:avLst/>
            </a:prstGeom>
            <a:solidFill>
              <a:schemeClr val="accent1">
                <a:alpha val="60000"/>
              </a:schemeClr>
            </a:solidFill>
          </p:spPr>
        </p:sp>
        <p:sp>
          <p:nvSpPr>
            <p:cNvPr id="12" name="AutoShape 12"/>
            <p:cNvSpPr/>
            <p:nvPr/>
          </p:nvSpPr>
          <p:spPr>
            <a:xfrm>
              <a:off x="799768" y="348430"/>
              <a:ext cx="69238" cy="69238"/>
            </a:xfrm>
            <a:prstGeom prst="ellipse">
              <a:avLst/>
            </a:prstGeom>
            <a:solidFill>
              <a:schemeClr val="accent1">
                <a:alpha val="40000"/>
              </a:schemeClr>
            </a:solidFill>
          </p:spPr>
        </p:sp>
        <p:sp>
          <p:nvSpPr>
            <p:cNvPr id="13" name="AutoShape 13"/>
            <p:cNvSpPr/>
            <p:nvPr/>
          </p:nvSpPr>
          <p:spPr>
            <a:xfrm>
              <a:off x="904945" y="344297"/>
              <a:ext cx="65594" cy="65594"/>
            </a:xfrm>
            <a:prstGeom prst="ellipse">
              <a:avLst/>
            </a:prstGeom>
            <a:solidFill>
              <a:schemeClr val="accent1">
                <a:alpha val="20000"/>
              </a:schemeClr>
            </a:solidFill>
          </p:spPr>
        </p:sp>
        <p:sp>
          <p:nvSpPr>
            <p:cNvPr id="14" name="AutoShape 14"/>
            <p:cNvSpPr/>
            <p:nvPr/>
          </p:nvSpPr>
          <p:spPr>
            <a:xfrm>
              <a:off x="454963" y="448942"/>
              <a:ext cx="84147" cy="84147"/>
            </a:xfrm>
            <a:prstGeom prst="ellipse">
              <a:avLst/>
            </a:prstGeom>
            <a:solidFill>
              <a:schemeClr val="accent1">
                <a:alpha val="100000"/>
              </a:schemeClr>
            </a:solidFill>
          </p:spPr>
        </p:sp>
        <p:sp>
          <p:nvSpPr>
            <p:cNvPr id="15" name="AutoShape 15"/>
            <p:cNvSpPr/>
            <p:nvPr/>
          </p:nvSpPr>
          <p:spPr>
            <a:xfrm>
              <a:off x="575049" y="455517"/>
              <a:ext cx="78137" cy="78137"/>
            </a:xfrm>
            <a:prstGeom prst="ellipse">
              <a:avLst/>
            </a:prstGeom>
            <a:solidFill>
              <a:schemeClr val="accent1">
                <a:alpha val="80000"/>
              </a:schemeClr>
            </a:solidFill>
          </p:spPr>
        </p:sp>
        <p:sp>
          <p:nvSpPr>
            <p:cNvPr id="16" name="AutoShape 16"/>
            <p:cNvSpPr/>
            <p:nvPr/>
          </p:nvSpPr>
          <p:spPr>
            <a:xfrm>
              <a:off x="689125" y="457233"/>
              <a:ext cx="74704" cy="74704"/>
            </a:xfrm>
            <a:prstGeom prst="ellipse">
              <a:avLst/>
            </a:prstGeom>
            <a:solidFill>
              <a:schemeClr val="accent1">
                <a:alpha val="60000"/>
              </a:schemeClr>
            </a:solidFill>
          </p:spPr>
        </p:sp>
        <p:sp>
          <p:nvSpPr>
            <p:cNvPr id="17" name="AutoShape 17"/>
            <p:cNvSpPr/>
            <p:nvPr/>
          </p:nvSpPr>
          <p:spPr>
            <a:xfrm>
              <a:off x="799768" y="466203"/>
              <a:ext cx="69238" cy="69238"/>
            </a:xfrm>
            <a:prstGeom prst="ellipse">
              <a:avLst/>
            </a:prstGeom>
            <a:solidFill>
              <a:schemeClr val="accent1">
                <a:alpha val="40000"/>
              </a:schemeClr>
            </a:solidFill>
          </p:spPr>
        </p:sp>
        <p:sp>
          <p:nvSpPr>
            <p:cNvPr id="18" name="AutoShape 18"/>
            <p:cNvSpPr/>
            <p:nvPr/>
          </p:nvSpPr>
          <p:spPr>
            <a:xfrm>
              <a:off x="904945" y="462070"/>
              <a:ext cx="65594" cy="65594"/>
            </a:xfrm>
            <a:prstGeom prst="ellipse">
              <a:avLst/>
            </a:prstGeom>
            <a:solidFill>
              <a:schemeClr val="accent1">
                <a:alpha val="20000"/>
              </a:schemeClr>
            </a:solidFill>
          </p:spPr>
        </p:sp>
        <p:sp>
          <p:nvSpPr>
            <p:cNvPr id="19" name="AutoShape 19"/>
            <p:cNvSpPr/>
            <p:nvPr/>
          </p:nvSpPr>
          <p:spPr>
            <a:xfrm>
              <a:off x="454963" y="566715"/>
              <a:ext cx="84147" cy="84147"/>
            </a:xfrm>
            <a:prstGeom prst="ellipse">
              <a:avLst/>
            </a:prstGeom>
            <a:solidFill>
              <a:schemeClr val="accent1">
                <a:alpha val="100000"/>
              </a:schemeClr>
            </a:solidFill>
          </p:spPr>
        </p:sp>
        <p:sp>
          <p:nvSpPr>
            <p:cNvPr id="20" name="AutoShape 20"/>
            <p:cNvSpPr/>
            <p:nvPr/>
          </p:nvSpPr>
          <p:spPr>
            <a:xfrm>
              <a:off x="575049" y="573291"/>
              <a:ext cx="78137" cy="78137"/>
            </a:xfrm>
            <a:prstGeom prst="ellipse">
              <a:avLst/>
            </a:prstGeom>
            <a:solidFill>
              <a:schemeClr val="accent1">
                <a:alpha val="80000"/>
              </a:schemeClr>
            </a:solidFill>
          </p:spPr>
        </p:sp>
        <p:sp>
          <p:nvSpPr>
            <p:cNvPr id="21" name="AutoShape 21"/>
            <p:cNvSpPr/>
            <p:nvPr/>
          </p:nvSpPr>
          <p:spPr>
            <a:xfrm>
              <a:off x="689125" y="575007"/>
              <a:ext cx="74704" cy="74704"/>
            </a:xfrm>
            <a:prstGeom prst="ellipse">
              <a:avLst/>
            </a:prstGeom>
            <a:solidFill>
              <a:schemeClr val="accent1">
                <a:alpha val="60000"/>
              </a:schemeClr>
            </a:solidFill>
          </p:spPr>
        </p:sp>
        <p:sp>
          <p:nvSpPr>
            <p:cNvPr id="22" name="AutoShape 22"/>
            <p:cNvSpPr/>
            <p:nvPr/>
          </p:nvSpPr>
          <p:spPr>
            <a:xfrm>
              <a:off x="799768" y="583977"/>
              <a:ext cx="69238" cy="69238"/>
            </a:xfrm>
            <a:prstGeom prst="ellipse">
              <a:avLst/>
            </a:prstGeom>
            <a:solidFill>
              <a:schemeClr val="accent1">
                <a:alpha val="40000"/>
              </a:schemeClr>
            </a:solidFill>
          </p:spPr>
        </p:sp>
        <p:sp>
          <p:nvSpPr>
            <p:cNvPr id="23" name="AutoShape 23"/>
            <p:cNvSpPr/>
            <p:nvPr/>
          </p:nvSpPr>
          <p:spPr>
            <a:xfrm>
              <a:off x="904945" y="579844"/>
              <a:ext cx="65594" cy="65594"/>
            </a:xfrm>
            <a:prstGeom prst="ellipse">
              <a:avLst/>
            </a:prstGeom>
            <a:solidFill>
              <a:schemeClr val="accent1">
                <a:alpha val="20000"/>
              </a:schemeClr>
            </a:solidFill>
          </p:spPr>
        </p:sp>
        <p:sp>
          <p:nvSpPr>
            <p:cNvPr id="24" name="AutoShape 24"/>
            <p:cNvSpPr/>
            <p:nvPr/>
          </p:nvSpPr>
          <p:spPr>
            <a:xfrm>
              <a:off x="454963" y="684489"/>
              <a:ext cx="84147" cy="84147"/>
            </a:xfrm>
            <a:prstGeom prst="ellipse">
              <a:avLst/>
            </a:prstGeom>
            <a:solidFill>
              <a:schemeClr val="accent1">
                <a:alpha val="100000"/>
              </a:schemeClr>
            </a:solidFill>
          </p:spPr>
        </p:sp>
        <p:sp>
          <p:nvSpPr>
            <p:cNvPr id="25" name="AutoShape 25"/>
            <p:cNvSpPr/>
            <p:nvPr/>
          </p:nvSpPr>
          <p:spPr>
            <a:xfrm>
              <a:off x="575049" y="691064"/>
              <a:ext cx="78137" cy="78137"/>
            </a:xfrm>
            <a:prstGeom prst="ellipse">
              <a:avLst/>
            </a:prstGeom>
            <a:solidFill>
              <a:schemeClr val="accent1">
                <a:alpha val="80000"/>
              </a:schemeClr>
            </a:solidFill>
          </p:spPr>
        </p:sp>
        <p:sp>
          <p:nvSpPr>
            <p:cNvPr id="26" name="AutoShape 26"/>
            <p:cNvSpPr/>
            <p:nvPr/>
          </p:nvSpPr>
          <p:spPr>
            <a:xfrm>
              <a:off x="689125" y="692781"/>
              <a:ext cx="74704" cy="74704"/>
            </a:xfrm>
            <a:prstGeom prst="ellipse">
              <a:avLst/>
            </a:prstGeom>
            <a:solidFill>
              <a:schemeClr val="accent1">
                <a:alpha val="60000"/>
              </a:schemeClr>
            </a:solidFill>
          </p:spPr>
        </p:sp>
        <p:sp>
          <p:nvSpPr>
            <p:cNvPr id="27" name="AutoShape 27"/>
            <p:cNvSpPr/>
            <p:nvPr/>
          </p:nvSpPr>
          <p:spPr>
            <a:xfrm>
              <a:off x="799768" y="701751"/>
              <a:ext cx="69238" cy="69238"/>
            </a:xfrm>
            <a:prstGeom prst="ellipse">
              <a:avLst/>
            </a:prstGeom>
            <a:solidFill>
              <a:schemeClr val="accent1">
                <a:alpha val="40000"/>
              </a:schemeClr>
            </a:solidFill>
          </p:spPr>
        </p:sp>
        <p:sp>
          <p:nvSpPr>
            <p:cNvPr id="28" name="AutoShape 28"/>
            <p:cNvSpPr/>
            <p:nvPr/>
          </p:nvSpPr>
          <p:spPr>
            <a:xfrm>
              <a:off x="904945" y="697618"/>
              <a:ext cx="65594" cy="65594"/>
            </a:xfrm>
            <a:prstGeom prst="ellipse">
              <a:avLst/>
            </a:prstGeom>
            <a:solidFill>
              <a:schemeClr val="accent1">
                <a:alpha val="20000"/>
              </a:schemeClr>
            </a:solidFill>
          </p:spPr>
        </p:sp>
        <p:sp>
          <p:nvSpPr>
            <p:cNvPr id="29" name="TextBox 29"/>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GUI</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31" name="TextBox 31"/>
          <p:cNvSpPr txBox="1"/>
          <p:nvPr/>
        </p:nvSpPr>
        <p:spPr>
          <a:xfrm>
            <a:off x="558165" y="1393190"/>
            <a:ext cx="3818255" cy="2301240"/>
          </a:xfrm>
          <a:prstGeom prst="rect">
            <a:avLst/>
          </a:prstGeom>
        </p:spPr>
        <p:txBody>
          <a:bodyPr vert="horz" wrap="square" lIns="66008" tIns="33052" rIns="66008" bIns="33052" rtlCol="0" anchor="ctr" anchorCtr="1">
            <a:normAutofit/>
          </a:bodyPr>
          <a:lstStyle/>
          <a:p>
            <a:pPr algn="l">
              <a:lnSpc>
                <a:spcPct val="188000"/>
              </a:lnSpc>
            </a:pPr>
            <a:r>
              <a:rPr lang="en-US" sz="1500">
                <a:solidFill>
                  <a:srgbClr val="FFFDFD">
                    <a:alpha val="100000"/>
                  </a:srgbClr>
                </a:solidFill>
                <a:latin typeface="微软雅黑" panose="020B0503020204020204" charset="-122"/>
                <a:ea typeface="微软雅黑" panose="020B0503020204020204" charset="-122"/>
                <a:cs typeface="微软雅黑" panose="020B0503020204020204" charset="-122"/>
              </a:rPr>
              <a:t>The main window will contain the primary components of the application, including the program tabs, output display, input entry, and control buttons</a:t>
            </a:r>
            <a:endParaRPr lang="en-US" sz="1500">
              <a:solidFill>
                <a:srgbClr val="FFFDFD">
                  <a:alpha val="100000"/>
                </a:srgbClr>
              </a:solidFill>
              <a:latin typeface="微软雅黑" panose="020B0503020204020204" charset="-122"/>
              <a:ea typeface="微软雅黑" panose="020B0503020204020204" charset="-122"/>
              <a:cs typeface="微软雅黑" panose="020B0503020204020204" charset="-122"/>
            </a:endParaRPr>
          </a:p>
        </p:txBody>
      </p:sp>
      <p:sp>
        <p:nvSpPr>
          <p:cNvPr id="32" name="TextBox 32"/>
          <p:cNvSpPr txBox="1"/>
          <p:nvPr/>
        </p:nvSpPr>
        <p:spPr>
          <a:xfrm flipV="1">
            <a:off x="4377055" y="3712210"/>
            <a:ext cx="3394710" cy="76200"/>
          </a:xfrm>
          <a:prstGeom prst="rect">
            <a:avLst/>
          </a:prstGeom>
        </p:spPr>
        <p:txBody>
          <a:bodyPr vert="horz" wrap="square" lIns="66008" tIns="33052" rIns="66008" bIns="33052" rtlCol="0" anchor="t" anchorCtr="0">
            <a:normAutofit fontScale="25000"/>
          </a:bodyPr>
          <a:lstStyle/>
          <a:p>
            <a:pPr algn="ctr">
              <a:lnSpc>
                <a:spcPct val="150000"/>
              </a:lnSpc>
            </a:pPr>
            <a:endParaRPr lang="en-US" sz="1725" b="1">
              <a:solidFill>
                <a:srgbClr val="FFFDFD">
                  <a:alpha val="100000"/>
                </a:srgbClr>
              </a:solidFill>
              <a:latin typeface="微软雅黑" panose="020B0503020204020204" charset="-122"/>
              <a:ea typeface="微软雅黑" panose="020B0503020204020204" charset="-122"/>
              <a:cs typeface="微软雅黑" panose="020B0503020204020204" charset="-122"/>
            </a:endParaRPr>
          </a:p>
        </p:txBody>
      </p:sp>
      <p:sp>
        <p:nvSpPr>
          <p:cNvPr id="33" name="TextBox 33"/>
          <p:cNvSpPr txBox="1"/>
          <p:nvPr/>
        </p:nvSpPr>
        <p:spPr>
          <a:xfrm>
            <a:off x="4425950" y="3886200"/>
            <a:ext cx="3727450" cy="2399665"/>
          </a:xfrm>
          <a:prstGeom prst="rect">
            <a:avLst/>
          </a:prstGeom>
        </p:spPr>
        <p:txBody>
          <a:bodyPr vert="horz" wrap="square" lIns="66008" tIns="33052" rIns="66008" bIns="33052" rtlCol="0" anchor="ctr" anchorCtr="1"/>
          <a:lstStyle/>
          <a:p>
            <a:pPr algn="l">
              <a:lnSpc>
                <a:spcPct val="188000"/>
              </a:lnSpc>
            </a:pPr>
            <a:r>
              <a:rPr lang="en-US" sz="1400">
                <a:solidFill>
                  <a:srgbClr val="FFFDFD">
                    <a:alpha val="100000"/>
                  </a:srgbClr>
                </a:solidFill>
                <a:latin typeface="微软雅黑" panose="020B0503020204020204" charset="-122"/>
                <a:ea typeface="微软雅黑" panose="020B0503020204020204" charset="-122"/>
                <a:cs typeface="微软雅黑" panose="020B0503020204020204" charset="-122"/>
              </a:rPr>
              <a:t>The GUI will feature tabs to manage multiple programs simultaneously. Each tab represents a separate program, allowing users to switch between programs easily. Tabs will be labeled as "Prog. 1", "Prog. 2", and so on.</a:t>
            </a:r>
            <a:endParaRPr lang="en-US" sz="1400">
              <a:solidFill>
                <a:srgbClr val="FFFDFD">
                  <a:alpha val="100000"/>
                </a:srgbClr>
              </a:solidFill>
              <a:latin typeface="微软雅黑" panose="020B0503020204020204" charset="-122"/>
              <a:ea typeface="微软雅黑" panose="020B0503020204020204" charset="-122"/>
              <a:cs typeface="微软雅黑" panose="020B0503020204020204" charset="-122"/>
            </a:endParaRPr>
          </a:p>
          <a:p>
            <a:pPr algn="l">
              <a:lnSpc>
                <a:spcPct val="188000"/>
              </a:lnSpc>
            </a:pPr>
            <a:endParaRPr lang="en-US" sz="1400">
              <a:solidFill>
                <a:srgbClr val="FFFDFD">
                  <a:alpha val="100000"/>
                </a:srgbClr>
              </a:solidFill>
              <a:latin typeface="微软雅黑" panose="020B0503020204020204" charset="-122"/>
              <a:ea typeface="微软雅黑" panose="020B0503020204020204" charset="-122"/>
              <a:cs typeface="微软雅黑" panose="020B0503020204020204" charset="-122"/>
            </a:endParaRPr>
          </a:p>
        </p:txBody>
      </p:sp>
      <p:sp>
        <p:nvSpPr>
          <p:cNvPr id="35" name="TextBox 35"/>
          <p:cNvSpPr txBox="1"/>
          <p:nvPr/>
        </p:nvSpPr>
        <p:spPr>
          <a:xfrm>
            <a:off x="8168640" y="1513840"/>
            <a:ext cx="3764280" cy="2372360"/>
          </a:xfrm>
          <a:prstGeom prst="rect">
            <a:avLst/>
          </a:prstGeom>
        </p:spPr>
        <p:txBody>
          <a:bodyPr vert="horz" wrap="square" lIns="66008" tIns="33052" rIns="66008" bIns="33052" rtlCol="0" anchor="ctr" anchorCtr="1"/>
          <a:lstStyle/>
          <a:p>
            <a:pPr algn="l">
              <a:lnSpc>
                <a:spcPct val="188000"/>
              </a:lnSpc>
            </a:pPr>
            <a:r>
              <a:rPr lang="en-US" sz="1400">
                <a:solidFill>
                  <a:srgbClr val="FFFDFD">
                    <a:alpha val="100000"/>
                  </a:srgbClr>
                </a:solidFill>
                <a:latin typeface="微软雅黑" panose="020B0503020204020204" charset="-122"/>
                <a:ea typeface="微软雅黑" panose="020B0503020204020204" charset="-122"/>
                <a:cs typeface="微软雅黑" panose="020B0503020204020204" charset="-122"/>
              </a:rPr>
              <a:t>When users load a program, a separate window will appear where they can view and edit the program code before execution. This window will include options to run the code or save any changes made.</a:t>
            </a:r>
            <a:endParaRPr lang="en-US" sz="1400">
              <a:solidFill>
                <a:srgbClr val="FFFDFD">
                  <a:alpha val="100000"/>
                </a:srgbClr>
              </a:solidFill>
              <a:latin typeface="微软雅黑" panose="020B0503020204020204" charset="-122"/>
              <a:ea typeface="微软雅黑" panose="020B0503020204020204" charset="-122"/>
              <a:cs typeface="微软雅黑" panose="020B0503020204020204" charset="-122"/>
            </a:endParaRPr>
          </a:p>
          <a:p>
            <a:pPr algn="l">
              <a:lnSpc>
                <a:spcPct val="188000"/>
              </a:lnSpc>
            </a:pPr>
            <a:endParaRPr lang="en-US" sz="1400">
              <a:solidFill>
                <a:srgbClr val="FFFDFD">
                  <a:alpha val="100000"/>
                </a:srgbClr>
              </a:solidFill>
              <a:latin typeface="微软雅黑" panose="020B0503020204020204" charset="-122"/>
              <a:ea typeface="微软雅黑" panose="020B0503020204020204" charset="-122"/>
              <a:cs typeface="微软雅黑" panose="020B0503020204020204" charset="-122"/>
            </a:endParaRPr>
          </a:p>
        </p:txBody>
      </p:sp>
      <p:pic>
        <p:nvPicPr>
          <p:cNvPr id="36" name="图片 35"/>
          <p:cNvPicPr>
            <a:picLocks noChangeAspect="1"/>
          </p:cNvPicPr>
          <p:nvPr>
            <p:custDataLst>
              <p:tags r:id="rId2"/>
            </p:custDataLst>
          </p:nvPr>
        </p:nvPicPr>
        <p:blipFill>
          <a:blip r:embed="rId3"/>
          <a:stretch>
            <a:fillRect/>
          </a:stretch>
        </p:blipFill>
        <p:spPr>
          <a:xfrm>
            <a:off x="4419600" y="1393190"/>
            <a:ext cx="3709670" cy="2388870"/>
          </a:xfrm>
          <a:prstGeom prst="rect">
            <a:avLst/>
          </a:prstGeom>
        </p:spPr>
      </p:pic>
      <p:pic>
        <p:nvPicPr>
          <p:cNvPr id="37" name="图片 36"/>
          <p:cNvPicPr>
            <a:picLocks noChangeAspect="1"/>
          </p:cNvPicPr>
          <p:nvPr>
            <p:custDataLst>
              <p:tags r:id="rId4"/>
            </p:custDataLst>
          </p:nvPr>
        </p:nvPicPr>
        <p:blipFill>
          <a:blip r:embed="rId5"/>
          <a:stretch>
            <a:fillRect/>
          </a:stretch>
        </p:blipFill>
        <p:spPr>
          <a:xfrm>
            <a:off x="535940" y="3721735"/>
            <a:ext cx="3844290" cy="2399030"/>
          </a:xfrm>
          <a:prstGeom prst="rect">
            <a:avLst/>
          </a:prstGeom>
        </p:spPr>
      </p:pic>
      <p:pic>
        <p:nvPicPr>
          <p:cNvPr id="38" name="图片 37"/>
          <p:cNvPicPr>
            <a:picLocks noChangeAspect="1"/>
          </p:cNvPicPr>
          <p:nvPr>
            <p:custDataLst>
              <p:tags r:id="rId6"/>
            </p:custDataLst>
          </p:nvPr>
        </p:nvPicPr>
        <p:blipFill>
          <a:blip r:embed="rId7"/>
          <a:stretch>
            <a:fillRect/>
          </a:stretch>
        </p:blipFill>
        <p:spPr>
          <a:xfrm>
            <a:off x="8153400" y="3810000"/>
            <a:ext cx="3738880" cy="23101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795655" y="3634740"/>
            <a:ext cx="10658475" cy="2937510"/>
          </a:xfrm>
          <a:prstGeom prst="rect">
            <a:avLst/>
          </a:prstGeom>
        </p:spPr>
        <p:txBody>
          <a:bodyPr vert="horz" wrap="square" lIns="123825" tIns="123825" rIns="57150" bIns="123825" rtlCol="0" anchor="t" anchorCtr="0">
            <a:normAutofit fontScale="70000"/>
          </a:bodyPr>
          <a:lstStyle/>
          <a:p>
            <a:pPr>
              <a:lnSpc>
                <a:spcPct val="150000"/>
              </a:lnSpc>
            </a:pPr>
            <a:r>
              <a:rPr lang="en-US" sz="2300" b="1">
                <a:solidFill>
                  <a:schemeClr val="accent1">
                    <a:alpha val="100000"/>
                  </a:schemeClr>
                </a:solidFill>
                <a:latin typeface="微软雅黑" panose="020B0503020204020204" charset="-122"/>
                <a:ea typeface="微软雅黑" panose="020B0503020204020204" charset="-122"/>
                <a:cs typeface="微软雅黑" panose="020B0503020204020204" charset="-122"/>
              </a:rPr>
              <a:t>Control Buttons: Several control buttons will be provided to manage program execution and interaction. These buttons include:</a:t>
            </a:r>
            <a:endParaRPr lang="en-US" sz="23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solidFill>
                  <a:schemeClr val="dk1">
                    <a:alpha val="100000"/>
                  </a:schemeClr>
                </a:solidFill>
                <a:latin typeface="微软雅黑" panose="020B0503020204020204" charset="-122"/>
                <a:ea typeface="微软雅黑" panose="020B0503020204020204" charset="-122"/>
                <a:cs typeface="微软雅黑" panose="020B0503020204020204" charset="-122"/>
              </a:rPr>
              <a:t>Load Program: Allows users to load a program file from their system.</a:t>
            </a:r>
            <a:endParaRPr lang="en-US">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solidFill>
                  <a:schemeClr val="dk1">
                    <a:alpha val="100000"/>
                  </a:schemeClr>
                </a:solidFill>
                <a:latin typeface="微软雅黑" panose="020B0503020204020204" charset="-122"/>
                <a:ea typeface="微软雅黑" panose="020B0503020204020204" charset="-122"/>
                <a:cs typeface="微软雅黑" panose="020B0503020204020204" charset="-122"/>
              </a:rPr>
              <a:t>Run Program: Initiates the execution of the loaded program.</a:t>
            </a:r>
            <a:endParaRPr lang="en-US">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solidFill>
                  <a:schemeClr val="dk1">
                    <a:alpha val="100000"/>
                  </a:schemeClr>
                </a:solidFill>
                <a:latin typeface="微软雅黑" panose="020B0503020204020204" charset="-122"/>
                <a:ea typeface="微软雅黑" panose="020B0503020204020204" charset="-122"/>
                <a:cs typeface="微软雅黑" panose="020B0503020204020204" charset="-122"/>
              </a:rPr>
              <a:t>Enter: Commits user input entered in the input entry field.</a:t>
            </a:r>
            <a:endParaRPr lang="en-US">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solidFill>
                  <a:schemeClr val="dk1">
                    <a:alpha val="100000"/>
                  </a:schemeClr>
                </a:solidFill>
                <a:latin typeface="微软雅黑" panose="020B0503020204020204" charset="-122"/>
                <a:ea typeface="微软雅黑" panose="020B0503020204020204" charset="-122"/>
                <a:cs typeface="微软雅黑" panose="020B0503020204020204" charset="-122"/>
              </a:rPr>
              <a:t>Settings: Opens a settings window to configure color scheme preferences.</a:t>
            </a:r>
            <a:endParaRPr lang="en-US">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solidFill>
                  <a:schemeClr val="dk1">
                    <a:alpha val="100000"/>
                  </a:schemeClr>
                </a:solidFill>
                <a:latin typeface="微软雅黑" panose="020B0503020204020204" charset="-122"/>
                <a:ea typeface="微软雅黑" panose="020B0503020204020204" charset="-122"/>
                <a:cs typeface="微软雅黑" panose="020B0503020204020204" charset="-122"/>
              </a:rPr>
              <a:t>Convert to Six-Digit Format: Initiates the conversion process for loading programs in six-digit format.</a:t>
            </a:r>
            <a:endParaRPr lang="en-US">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solidFill>
                  <a:schemeClr val="dk1">
                    <a:alpha val="100000"/>
                  </a:schemeClr>
                </a:solidFill>
                <a:latin typeface="微软雅黑" panose="020B0503020204020204" charset="-122"/>
                <a:ea typeface="微软雅黑" panose="020B0503020204020204" charset="-122"/>
                <a:cs typeface="微软雅黑" panose="020B0503020204020204" charset="-122"/>
              </a:rPr>
              <a:t>Open New File: Opens a new program tab for creating or loading additional programs.</a:t>
            </a:r>
            <a:endParaRPr lang="en-US">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9" name="Group 9"/>
          <p:cNvGrpSpPr/>
          <p:nvPr/>
        </p:nvGrpSpPr>
        <p:grpSpPr>
          <a:xfrm rot="0">
            <a:off x="454963" y="93878"/>
            <a:ext cx="10641129" cy="893445"/>
            <a:chOff x="454963" y="93878"/>
            <a:chExt cx="10641129" cy="893445"/>
          </a:xfrm>
        </p:grpSpPr>
        <p:sp>
          <p:nvSpPr>
            <p:cNvPr id="10" name="AutoShape 10"/>
            <p:cNvSpPr/>
            <p:nvPr/>
          </p:nvSpPr>
          <p:spPr>
            <a:xfrm>
              <a:off x="454963" y="331168"/>
              <a:ext cx="84147" cy="84147"/>
            </a:xfrm>
            <a:prstGeom prst="ellipse">
              <a:avLst/>
            </a:prstGeom>
            <a:solidFill>
              <a:schemeClr val="accent1">
                <a:alpha val="100000"/>
              </a:schemeClr>
            </a:solidFill>
          </p:spPr>
        </p:sp>
        <p:sp>
          <p:nvSpPr>
            <p:cNvPr id="11" name="AutoShape 11"/>
            <p:cNvSpPr/>
            <p:nvPr/>
          </p:nvSpPr>
          <p:spPr>
            <a:xfrm>
              <a:off x="575049" y="337743"/>
              <a:ext cx="78137" cy="78137"/>
            </a:xfrm>
            <a:prstGeom prst="ellipse">
              <a:avLst/>
            </a:prstGeom>
            <a:solidFill>
              <a:schemeClr val="accent1">
                <a:alpha val="80000"/>
              </a:schemeClr>
            </a:solidFill>
          </p:spPr>
        </p:sp>
        <p:sp>
          <p:nvSpPr>
            <p:cNvPr id="12" name="AutoShape 12"/>
            <p:cNvSpPr/>
            <p:nvPr/>
          </p:nvSpPr>
          <p:spPr>
            <a:xfrm>
              <a:off x="689125" y="339460"/>
              <a:ext cx="74704" cy="74704"/>
            </a:xfrm>
            <a:prstGeom prst="ellipse">
              <a:avLst/>
            </a:prstGeom>
            <a:solidFill>
              <a:schemeClr val="accent1">
                <a:alpha val="60000"/>
              </a:schemeClr>
            </a:solidFill>
          </p:spPr>
        </p:sp>
        <p:sp>
          <p:nvSpPr>
            <p:cNvPr id="13" name="AutoShape 13"/>
            <p:cNvSpPr/>
            <p:nvPr/>
          </p:nvSpPr>
          <p:spPr>
            <a:xfrm>
              <a:off x="799768" y="348430"/>
              <a:ext cx="69238" cy="69238"/>
            </a:xfrm>
            <a:prstGeom prst="ellipse">
              <a:avLst/>
            </a:prstGeom>
            <a:solidFill>
              <a:schemeClr val="accent1">
                <a:alpha val="40000"/>
              </a:schemeClr>
            </a:solidFill>
          </p:spPr>
        </p:sp>
        <p:sp>
          <p:nvSpPr>
            <p:cNvPr id="14" name="AutoShape 14"/>
            <p:cNvSpPr/>
            <p:nvPr/>
          </p:nvSpPr>
          <p:spPr>
            <a:xfrm>
              <a:off x="904945" y="344297"/>
              <a:ext cx="65594" cy="65594"/>
            </a:xfrm>
            <a:prstGeom prst="ellipse">
              <a:avLst/>
            </a:prstGeom>
            <a:solidFill>
              <a:schemeClr val="accent1">
                <a:alpha val="20000"/>
              </a:schemeClr>
            </a:solidFill>
          </p:spPr>
        </p:sp>
        <p:sp>
          <p:nvSpPr>
            <p:cNvPr id="15" name="AutoShape 15"/>
            <p:cNvSpPr/>
            <p:nvPr/>
          </p:nvSpPr>
          <p:spPr>
            <a:xfrm>
              <a:off x="454963" y="448942"/>
              <a:ext cx="84147" cy="84147"/>
            </a:xfrm>
            <a:prstGeom prst="ellipse">
              <a:avLst/>
            </a:prstGeom>
            <a:solidFill>
              <a:schemeClr val="accent1">
                <a:alpha val="100000"/>
              </a:schemeClr>
            </a:solidFill>
          </p:spPr>
        </p:sp>
        <p:sp>
          <p:nvSpPr>
            <p:cNvPr id="16" name="AutoShape 16"/>
            <p:cNvSpPr/>
            <p:nvPr/>
          </p:nvSpPr>
          <p:spPr>
            <a:xfrm>
              <a:off x="575049" y="455517"/>
              <a:ext cx="78137" cy="78137"/>
            </a:xfrm>
            <a:prstGeom prst="ellipse">
              <a:avLst/>
            </a:prstGeom>
            <a:solidFill>
              <a:schemeClr val="accent1">
                <a:alpha val="80000"/>
              </a:schemeClr>
            </a:solidFill>
          </p:spPr>
        </p:sp>
        <p:sp>
          <p:nvSpPr>
            <p:cNvPr id="17" name="AutoShape 17"/>
            <p:cNvSpPr/>
            <p:nvPr/>
          </p:nvSpPr>
          <p:spPr>
            <a:xfrm>
              <a:off x="689125" y="457233"/>
              <a:ext cx="74704" cy="74704"/>
            </a:xfrm>
            <a:prstGeom prst="ellipse">
              <a:avLst/>
            </a:prstGeom>
            <a:solidFill>
              <a:schemeClr val="accent1">
                <a:alpha val="60000"/>
              </a:schemeClr>
            </a:solidFill>
          </p:spPr>
        </p:sp>
        <p:sp>
          <p:nvSpPr>
            <p:cNvPr id="18" name="AutoShape 18"/>
            <p:cNvSpPr/>
            <p:nvPr/>
          </p:nvSpPr>
          <p:spPr>
            <a:xfrm>
              <a:off x="799768" y="466203"/>
              <a:ext cx="69238" cy="69238"/>
            </a:xfrm>
            <a:prstGeom prst="ellipse">
              <a:avLst/>
            </a:prstGeom>
            <a:solidFill>
              <a:schemeClr val="accent1">
                <a:alpha val="40000"/>
              </a:schemeClr>
            </a:solidFill>
          </p:spPr>
        </p:sp>
        <p:sp>
          <p:nvSpPr>
            <p:cNvPr id="19" name="AutoShape 19"/>
            <p:cNvSpPr/>
            <p:nvPr/>
          </p:nvSpPr>
          <p:spPr>
            <a:xfrm>
              <a:off x="904945" y="462070"/>
              <a:ext cx="65594" cy="65594"/>
            </a:xfrm>
            <a:prstGeom prst="ellipse">
              <a:avLst/>
            </a:prstGeom>
            <a:solidFill>
              <a:schemeClr val="accent1">
                <a:alpha val="20000"/>
              </a:schemeClr>
            </a:solidFill>
          </p:spPr>
        </p:sp>
        <p:sp>
          <p:nvSpPr>
            <p:cNvPr id="20" name="AutoShape 20"/>
            <p:cNvSpPr/>
            <p:nvPr/>
          </p:nvSpPr>
          <p:spPr>
            <a:xfrm>
              <a:off x="454963" y="566715"/>
              <a:ext cx="84147" cy="84147"/>
            </a:xfrm>
            <a:prstGeom prst="ellipse">
              <a:avLst/>
            </a:prstGeom>
            <a:solidFill>
              <a:schemeClr val="accent1">
                <a:alpha val="100000"/>
              </a:schemeClr>
            </a:solidFill>
          </p:spPr>
        </p:sp>
        <p:sp>
          <p:nvSpPr>
            <p:cNvPr id="21" name="AutoShape 21"/>
            <p:cNvSpPr/>
            <p:nvPr/>
          </p:nvSpPr>
          <p:spPr>
            <a:xfrm>
              <a:off x="575049" y="573291"/>
              <a:ext cx="78137" cy="78137"/>
            </a:xfrm>
            <a:prstGeom prst="ellipse">
              <a:avLst/>
            </a:prstGeom>
            <a:solidFill>
              <a:schemeClr val="accent1">
                <a:alpha val="80000"/>
              </a:schemeClr>
            </a:solidFill>
          </p:spPr>
        </p:sp>
        <p:sp>
          <p:nvSpPr>
            <p:cNvPr id="22" name="AutoShape 22"/>
            <p:cNvSpPr/>
            <p:nvPr/>
          </p:nvSpPr>
          <p:spPr>
            <a:xfrm>
              <a:off x="689125" y="575007"/>
              <a:ext cx="74704" cy="74704"/>
            </a:xfrm>
            <a:prstGeom prst="ellipse">
              <a:avLst/>
            </a:prstGeom>
            <a:solidFill>
              <a:schemeClr val="accent1">
                <a:alpha val="60000"/>
              </a:schemeClr>
            </a:solidFill>
          </p:spPr>
        </p:sp>
        <p:sp>
          <p:nvSpPr>
            <p:cNvPr id="23" name="AutoShape 23"/>
            <p:cNvSpPr/>
            <p:nvPr/>
          </p:nvSpPr>
          <p:spPr>
            <a:xfrm>
              <a:off x="799768" y="583977"/>
              <a:ext cx="69238" cy="69238"/>
            </a:xfrm>
            <a:prstGeom prst="ellipse">
              <a:avLst/>
            </a:prstGeom>
            <a:solidFill>
              <a:schemeClr val="accent1">
                <a:alpha val="40000"/>
              </a:schemeClr>
            </a:solidFill>
          </p:spPr>
        </p:sp>
        <p:sp>
          <p:nvSpPr>
            <p:cNvPr id="24" name="AutoShape 24"/>
            <p:cNvSpPr/>
            <p:nvPr/>
          </p:nvSpPr>
          <p:spPr>
            <a:xfrm>
              <a:off x="904945" y="579844"/>
              <a:ext cx="65594" cy="65594"/>
            </a:xfrm>
            <a:prstGeom prst="ellipse">
              <a:avLst/>
            </a:prstGeom>
            <a:solidFill>
              <a:schemeClr val="accent1">
                <a:alpha val="20000"/>
              </a:schemeClr>
            </a:solidFill>
          </p:spPr>
        </p:sp>
        <p:sp>
          <p:nvSpPr>
            <p:cNvPr id="25" name="AutoShape 25"/>
            <p:cNvSpPr/>
            <p:nvPr/>
          </p:nvSpPr>
          <p:spPr>
            <a:xfrm>
              <a:off x="454963" y="684489"/>
              <a:ext cx="84147" cy="84147"/>
            </a:xfrm>
            <a:prstGeom prst="ellipse">
              <a:avLst/>
            </a:prstGeom>
            <a:solidFill>
              <a:schemeClr val="accent1">
                <a:alpha val="100000"/>
              </a:schemeClr>
            </a:solidFill>
          </p:spPr>
        </p:sp>
        <p:sp>
          <p:nvSpPr>
            <p:cNvPr id="26" name="AutoShape 26"/>
            <p:cNvSpPr/>
            <p:nvPr/>
          </p:nvSpPr>
          <p:spPr>
            <a:xfrm>
              <a:off x="575049" y="691064"/>
              <a:ext cx="78137" cy="78137"/>
            </a:xfrm>
            <a:prstGeom prst="ellipse">
              <a:avLst/>
            </a:prstGeom>
            <a:solidFill>
              <a:schemeClr val="accent1">
                <a:alpha val="80000"/>
              </a:schemeClr>
            </a:solidFill>
          </p:spPr>
        </p:sp>
        <p:sp>
          <p:nvSpPr>
            <p:cNvPr id="27" name="AutoShape 27"/>
            <p:cNvSpPr/>
            <p:nvPr/>
          </p:nvSpPr>
          <p:spPr>
            <a:xfrm>
              <a:off x="689125" y="692781"/>
              <a:ext cx="74704" cy="74704"/>
            </a:xfrm>
            <a:prstGeom prst="ellipse">
              <a:avLst/>
            </a:prstGeom>
            <a:solidFill>
              <a:schemeClr val="accent1">
                <a:alpha val="60000"/>
              </a:schemeClr>
            </a:solidFill>
          </p:spPr>
        </p:sp>
        <p:sp>
          <p:nvSpPr>
            <p:cNvPr id="28" name="AutoShape 28"/>
            <p:cNvSpPr/>
            <p:nvPr/>
          </p:nvSpPr>
          <p:spPr>
            <a:xfrm>
              <a:off x="799768" y="701751"/>
              <a:ext cx="69238" cy="69238"/>
            </a:xfrm>
            <a:prstGeom prst="ellipse">
              <a:avLst/>
            </a:prstGeom>
            <a:solidFill>
              <a:schemeClr val="accent1">
                <a:alpha val="40000"/>
              </a:schemeClr>
            </a:solidFill>
          </p:spPr>
        </p:sp>
        <p:sp>
          <p:nvSpPr>
            <p:cNvPr id="29" name="AutoShape 29"/>
            <p:cNvSpPr/>
            <p:nvPr/>
          </p:nvSpPr>
          <p:spPr>
            <a:xfrm>
              <a:off x="904945" y="697618"/>
              <a:ext cx="65594" cy="65594"/>
            </a:xfrm>
            <a:prstGeom prst="ellipse">
              <a:avLst/>
            </a:prstGeom>
            <a:solidFill>
              <a:schemeClr val="accent1">
                <a:alpha val="20000"/>
              </a:schemeClr>
            </a:solidFill>
          </p:spPr>
        </p:sp>
        <p:sp>
          <p:nvSpPr>
            <p:cNvPr id="30" name="TextBox 30"/>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GUI</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pic>
        <p:nvPicPr>
          <p:cNvPr id="36" name="图片 35"/>
          <p:cNvPicPr>
            <a:picLocks noChangeAspect="1"/>
          </p:cNvPicPr>
          <p:nvPr>
            <p:custDataLst>
              <p:tags r:id="rId1"/>
            </p:custDataLst>
          </p:nvPr>
        </p:nvPicPr>
        <p:blipFill>
          <a:blip r:embed="rId2"/>
          <a:stretch>
            <a:fillRect/>
          </a:stretch>
        </p:blipFill>
        <p:spPr>
          <a:xfrm>
            <a:off x="4411980" y="1271270"/>
            <a:ext cx="3549650" cy="2286000"/>
          </a:xfrm>
          <a:prstGeom prst="rect">
            <a:avLst/>
          </a:prstGeom>
        </p:spPr>
      </p:pic>
      <p:pic>
        <p:nvPicPr>
          <p:cNvPr id="31" name="图片 30"/>
          <p:cNvPicPr>
            <a:picLocks noChangeAspect="1"/>
          </p:cNvPicPr>
          <p:nvPr>
            <p:custDataLst>
              <p:tags r:id="rId3"/>
            </p:custDataLst>
          </p:nvPr>
        </p:nvPicPr>
        <p:blipFill>
          <a:blip r:embed="rId4"/>
          <a:stretch>
            <a:fillRect/>
          </a:stretch>
        </p:blipFill>
        <p:spPr>
          <a:xfrm>
            <a:off x="970280" y="1076325"/>
            <a:ext cx="3070225" cy="2658110"/>
          </a:xfrm>
          <a:prstGeom prst="rect">
            <a:avLst/>
          </a:prstGeom>
        </p:spPr>
      </p:pic>
      <p:pic>
        <p:nvPicPr>
          <p:cNvPr id="100" name="图片 99"/>
          <p:cNvPicPr/>
          <p:nvPr/>
        </p:nvPicPr>
        <p:blipFill>
          <a:blip r:embed="rId5"/>
          <a:stretch>
            <a:fillRect/>
          </a:stretch>
        </p:blipFill>
        <p:spPr>
          <a:xfrm>
            <a:off x="7010400" y="408940"/>
            <a:ext cx="5023485" cy="364744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2393306" y="1775648"/>
            <a:ext cx="7405389" cy="1138956"/>
          </a:xfrm>
          <a:prstGeom prst="rect">
            <a:avLst/>
          </a:prstGeom>
        </p:spPr>
        <p:txBody>
          <a:bodyPr vert="horz" wrap="square" lIns="66008" tIns="33052" rIns="66008" bIns="33052" rtlCol="0" anchor="ctr" anchorCtr="0">
            <a:noAutofit/>
          </a:bodyPr>
          <a:lstStyle/>
          <a:p>
            <a:pPr algn="ctr">
              <a:lnSpc>
                <a:spcPct val="100000"/>
              </a:lnSpc>
            </a:pPr>
            <a:r>
              <a:rPr lang="en-US" sz="8400" b="1">
                <a:solidFill>
                  <a:srgbClr val="D3816D">
                    <a:alpha val="100000"/>
                  </a:srgbClr>
                </a:solidFill>
                <a:latin typeface="微软雅黑" panose="020B0503020204020204" charset="-122"/>
                <a:ea typeface="微软雅黑" panose="020B0503020204020204" charset="-122"/>
                <a:cs typeface="微软雅黑" panose="020B0503020204020204" charset="-122"/>
              </a:rPr>
              <a:t>04</a:t>
            </a:r>
            <a:endParaRPr lang="en-US" sz="8400" b="1">
              <a:solidFill>
                <a:srgbClr val="D3816D">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2424378" y="2793581"/>
            <a:ext cx="7343244" cy="1805940"/>
          </a:xfrm>
          <a:prstGeom prst="rect">
            <a:avLst/>
          </a:prstGeom>
        </p:spPr>
        <p:txBody>
          <a:bodyPr vert="horz" wrap="square" lIns="91440" tIns="45720" rIns="91440" bIns="45720" rtlCol="0" anchor="t" anchorCtr="0">
            <a:noAutofit/>
          </a:bodyPr>
          <a:lstStyle/>
          <a:p>
            <a:pPr marL="914400" lvl="2" indent="457200">
              <a:lnSpc>
                <a:spcPct val="150000"/>
              </a:lnSpc>
              <a:spcBef>
                <a:spcPct val="0"/>
              </a:spcBef>
              <a:buFont typeface="Arial" panose="020B0604020202020204"/>
              <a:buNone/>
            </a:pPr>
            <a:r>
              <a:rPr lang="en-US" sz="450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file support</a:t>
            </a:r>
            <a:endParaRPr lang="zh-CN" altLang="en-US" sz="450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descr="C:/Users/17943/Desktop/1.png1"/>
          <p:cNvPicPr>
            <a:picLocks noChangeAspect="1"/>
          </p:cNvPicPr>
          <p:nvPr/>
        </p:nvPicPr>
        <p:blipFill>
          <a:blip r:embed="rId2"/>
          <a:srcRect t="6678" b="6678"/>
          <a:stretch>
            <a:fillRect/>
          </a:stretch>
        </p:blipFill>
        <p:spPr>
          <a:xfrm>
            <a:off x="454963" y="1569535"/>
            <a:ext cx="4219249" cy="4219249"/>
          </a:xfrm>
          <a:prstGeom prst="ellipse">
            <a:avLst/>
          </a:prstGeom>
        </p:spPr>
      </p:pic>
      <p:grpSp>
        <p:nvGrpSpPr>
          <p:cNvPr id="3" name="Group 3"/>
          <p:cNvGrpSpPr/>
          <p:nvPr/>
        </p:nvGrpSpPr>
        <p:grpSpPr>
          <a:xfrm rot="0">
            <a:off x="5029148" y="1295467"/>
            <a:ext cx="6264910" cy="4752975"/>
            <a:chOff x="5163133" y="1294832"/>
            <a:chExt cx="6264910" cy="4752975"/>
          </a:xfrm>
        </p:grpSpPr>
        <p:sp>
          <p:nvSpPr>
            <p:cNvPr id="4" name="AutoShape 4"/>
            <p:cNvSpPr/>
            <p:nvPr/>
          </p:nvSpPr>
          <p:spPr>
            <a:xfrm>
              <a:off x="5328868" y="1294832"/>
              <a:ext cx="6099175" cy="4752975"/>
            </a:xfrm>
            <a:prstGeom prst="rect">
              <a:avLst/>
            </a:prstGeom>
            <a:solidFill>
              <a:schemeClr val="accent2">
                <a:alpha val="100000"/>
              </a:schemeClr>
            </a:solidFill>
          </p:spPr>
        </p:sp>
        <p:sp>
          <p:nvSpPr>
            <p:cNvPr id="5" name="TextBox 5"/>
            <p:cNvSpPr txBox="1"/>
            <p:nvPr/>
          </p:nvSpPr>
          <p:spPr>
            <a:xfrm>
              <a:off x="5410148" y="1447232"/>
              <a:ext cx="5640705" cy="723265"/>
            </a:xfrm>
            <a:prstGeom prst="rect">
              <a:avLst/>
            </a:prstGeom>
          </p:spPr>
          <p:txBody>
            <a:bodyPr vert="horz" wrap="square" lIns="114300" tIns="57150" rIns="114300" bIns="57150" rtlCol="0" anchor="t" anchorCtr="0">
              <a:spAutoFit/>
            </a:bodyPr>
            <a:lstStyle/>
            <a:p>
              <a:pPr>
                <a:lnSpc>
                  <a:spcPct val="77000"/>
                </a:lnSpc>
                <a:spcBef>
                  <a:spcPts val="450"/>
                </a:spcBef>
              </a:pPr>
              <a:r>
                <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rPr>
                <a:t>Supporting Both Old and New Files:</a:t>
              </a:r>
              <a:endPar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a:lnSpc>
                  <a:spcPct val="77000"/>
                </a:lnSpc>
                <a:spcBef>
                  <a:spcPts val="450"/>
                </a:spcBef>
              </a:pPr>
              <a:endPar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5410025" y="1981193"/>
              <a:ext cx="5568066" cy="2884170"/>
            </a:xfrm>
            <a:prstGeom prst="rect">
              <a:avLst/>
            </a:prstGeom>
          </p:spPr>
          <p:txBody>
            <a:bodyPr vert="horz" wrap="square" lIns="114300" tIns="57150" rIns="114300" bIns="57150" rtlCol="0" anchor="t" anchorCtr="0">
              <a:spAutoFit/>
            </a:bodyPr>
            <a:lstStyle/>
            <a:p>
              <a:pPr marL="285750" indent="-285750">
                <a:lnSpc>
                  <a:spcPct val="120000"/>
                </a:lnSpc>
                <a:buFont typeface="Arial" panose="020B0604020202020204" pitchFamily="34" charset="0"/>
                <a:buChar char="•"/>
              </a:pPr>
              <a:r>
                <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rPr>
                <a:t>When the user loads a file, the application checks the format of the file to determine whether it is an old format (four-digit word files) or a new format (six-digit word files).</a:t>
              </a:r>
              <a:endPar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marL="285750" indent="-285750">
                <a:lnSpc>
                  <a:spcPct val="120000"/>
                </a:lnSpc>
                <a:buFont typeface="Arial" panose="020B0604020202020204" pitchFamily="34" charset="0"/>
                <a:buChar char="•"/>
              </a:pPr>
              <a:r>
                <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rPr>
                <a:t>If the file is in the old format, the application loads and executes it accordingly.</a:t>
              </a:r>
              <a:endPar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marL="285750" indent="-285750">
                <a:lnSpc>
                  <a:spcPct val="120000"/>
                </a:lnSpc>
                <a:buFont typeface="Arial" panose="020B0604020202020204" pitchFamily="34" charset="0"/>
                <a:buChar char="•"/>
              </a:pPr>
              <a:r>
                <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rPr>
                <a:t>If the file is in the new format, the application processes it as usual.</a:t>
              </a:r>
              <a:endPar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marL="285750" indent="-285750">
                <a:lnSpc>
                  <a:spcPct val="120000"/>
                </a:lnSpc>
                <a:buFont typeface="Arial" panose="020B0604020202020204" pitchFamily="34" charset="0"/>
                <a:buChar char="•"/>
              </a:pPr>
              <a:r>
                <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rPr>
                <a:t>This approach allows the application to handle both old and new files without requiring any conversion.</a:t>
              </a:r>
              <a:endPar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7" name="AutoShape 7"/>
            <p:cNvSpPr/>
            <p:nvPr/>
          </p:nvSpPr>
          <p:spPr>
            <a:xfrm>
              <a:off x="5163133" y="1294832"/>
              <a:ext cx="166370" cy="4741545"/>
            </a:xfrm>
            <a:prstGeom prst="rect">
              <a:avLst/>
            </a:prstGeom>
            <a:solidFill>
              <a:schemeClr val="accent1">
                <a:alpha val="100000"/>
              </a:schemeClr>
            </a:solidFill>
          </p:spPr>
        </p:sp>
      </p:grpSp>
      <p:grpSp>
        <p:nvGrpSpPr>
          <p:cNvPr id="18" name="Group 18"/>
          <p:cNvGrpSpPr/>
          <p:nvPr/>
        </p:nvGrpSpPr>
        <p:grpSpPr>
          <a:xfrm rot="0">
            <a:off x="454963" y="93878"/>
            <a:ext cx="10641129" cy="939800"/>
            <a:chOff x="454963" y="93878"/>
            <a:chExt cx="10641129" cy="939800"/>
          </a:xfrm>
        </p:grpSpPr>
        <p:sp>
          <p:nvSpPr>
            <p:cNvPr id="19" name="AutoShape 19"/>
            <p:cNvSpPr/>
            <p:nvPr/>
          </p:nvSpPr>
          <p:spPr>
            <a:xfrm>
              <a:off x="454963" y="331168"/>
              <a:ext cx="84147" cy="84147"/>
            </a:xfrm>
            <a:prstGeom prst="ellipse">
              <a:avLst/>
            </a:prstGeom>
            <a:solidFill>
              <a:schemeClr val="accent1">
                <a:alpha val="100000"/>
              </a:schemeClr>
            </a:solidFill>
          </p:spPr>
        </p:sp>
        <p:sp>
          <p:nvSpPr>
            <p:cNvPr id="20" name="AutoShape 20"/>
            <p:cNvSpPr/>
            <p:nvPr/>
          </p:nvSpPr>
          <p:spPr>
            <a:xfrm>
              <a:off x="575049" y="337743"/>
              <a:ext cx="78137" cy="78137"/>
            </a:xfrm>
            <a:prstGeom prst="ellipse">
              <a:avLst/>
            </a:prstGeom>
            <a:solidFill>
              <a:schemeClr val="accent1">
                <a:alpha val="80000"/>
              </a:schemeClr>
            </a:solidFill>
          </p:spPr>
        </p:sp>
        <p:sp>
          <p:nvSpPr>
            <p:cNvPr id="21" name="AutoShape 21"/>
            <p:cNvSpPr/>
            <p:nvPr/>
          </p:nvSpPr>
          <p:spPr>
            <a:xfrm>
              <a:off x="689125" y="339460"/>
              <a:ext cx="74704" cy="74704"/>
            </a:xfrm>
            <a:prstGeom prst="ellipse">
              <a:avLst/>
            </a:prstGeom>
            <a:solidFill>
              <a:schemeClr val="accent1">
                <a:alpha val="60000"/>
              </a:schemeClr>
            </a:solidFill>
          </p:spPr>
        </p:sp>
        <p:sp>
          <p:nvSpPr>
            <p:cNvPr id="22" name="AutoShape 22"/>
            <p:cNvSpPr/>
            <p:nvPr/>
          </p:nvSpPr>
          <p:spPr>
            <a:xfrm>
              <a:off x="799768" y="348430"/>
              <a:ext cx="69238" cy="69238"/>
            </a:xfrm>
            <a:prstGeom prst="ellipse">
              <a:avLst/>
            </a:prstGeom>
            <a:solidFill>
              <a:schemeClr val="accent1">
                <a:alpha val="40000"/>
              </a:schemeClr>
            </a:solidFill>
          </p:spPr>
        </p:sp>
        <p:sp>
          <p:nvSpPr>
            <p:cNvPr id="23" name="AutoShape 23"/>
            <p:cNvSpPr/>
            <p:nvPr/>
          </p:nvSpPr>
          <p:spPr>
            <a:xfrm>
              <a:off x="904945" y="344297"/>
              <a:ext cx="65594" cy="65594"/>
            </a:xfrm>
            <a:prstGeom prst="ellipse">
              <a:avLst/>
            </a:prstGeom>
            <a:solidFill>
              <a:schemeClr val="accent1">
                <a:alpha val="20000"/>
              </a:schemeClr>
            </a:solidFill>
          </p:spPr>
        </p:sp>
        <p:sp>
          <p:nvSpPr>
            <p:cNvPr id="24" name="AutoShape 24"/>
            <p:cNvSpPr/>
            <p:nvPr/>
          </p:nvSpPr>
          <p:spPr>
            <a:xfrm>
              <a:off x="454963" y="448942"/>
              <a:ext cx="84147" cy="84147"/>
            </a:xfrm>
            <a:prstGeom prst="ellipse">
              <a:avLst/>
            </a:prstGeom>
            <a:solidFill>
              <a:schemeClr val="accent1">
                <a:alpha val="100000"/>
              </a:schemeClr>
            </a:solidFill>
          </p:spPr>
        </p:sp>
        <p:sp>
          <p:nvSpPr>
            <p:cNvPr id="25" name="AutoShape 25"/>
            <p:cNvSpPr/>
            <p:nvPr/>
          </p:nvSpPr>
          <p:spPr>
            <a:xfrm>
              <a:off x="575049" y="455517"/>
              <a:ext cx="78137" cy="78137"/>
            </a:xfrm>
            <a:prstGeom prst="ellipse">
              <a:avLst/>
            </a:prstGeom>
            <a:solidFill>
              <a:schemeClr val="accent1">
                <a:alpha val="80000"/>
              </a:schemeClr>
            </a:solidFill>
          </p:spPr>
        </p:sp>
        <p:sp>
          <p:nvSpPr>
            <p:cNvPr id="26" name="AutoShape 26"/>
            <p:cNvSpPr/>
            <p:nvPr/>
          </p:nvSpPr>
          <p:spPr>
            <a:xfrm>
              <a:off x="689125" y="457233"/>
              <a:ext cx="74704" cy="74704"/>
            </a:xfrm>
            <a:prstGeom prst="ellipse">
              <a:avLst/>
            </a:prstGeom>
            <a:solidFill>
              <a:schemeClr val="accent1">
                <a:alpha val="60000"/>
              </a:schemeClr>
            </a:solidFill>
          </p:spPr>
        </p:sp>
        <p:sp>
          <p:nvSpPr>
            <p:cNvPr id="27" name="AutoShape 27"/>
            <p:cNvSpPr/>
            <p:nvPr/>
          </p:nvSpPr>
          <p:spPr>
            <a:xfrm>
              <a:off x="799768" y="466203"/>
              <a:ext cx="69238" cy="69238"/>
            </a:xfrm>
            <a:prstGeom prst="ellipse">
              <a:avLst/>
            </a:prstGeom>
            <a:solidFill>
              <a:schemeClr val="accent1">
                <a:alpha val="40000"/>
              </a:schemeClr>
            </a:solidFill>
          </p:spPr>
        </p:sp>
        <p:sp>
          <p:nvSpPr>
            <p:cNvPr id="28" name="AutoShape 28"/>
            <p:cNvSpPr/>
            <p:nvPr/>
          </p:nvSpPr>
          <p:spPr>
            <a:xfrm>
              <a:off x="904945" y="462070"/>
              <a:ext cx="65594" cy="65594"/>
            </a:xfrm>
            <a:prstGeom prst="ellipse">
              <a:avLst/>
            </a:prstGeom>
            <a:solidFill>
              <a:schemeClr val="accent1">
                <a:alpha val="20000"/>
              </a:schemeClr>
            </a:solidFill>
          </p:spPr>
        </p:sp>
        <p:sp>
          <p:nvSpPr>
            <p:cNvPr id="29" name="AutoShape 29"/>
            <p:cNvSpPr/>
            <p:nvPr/>
          </p:nvSpPr>
          <p:spPr>
            <a:xfrm>
              <a:off x="454963" y="566715"/>
              <a:ext cx="84147" cy="84147"/>
            </a:xfrm>
            <a:prstGeom prst="ellipse">
              <a:avLst/>
            </a:prstGeom>
            <a:solidFill>
              <a:schemeClr val="accent1">
                <a:alpha val="100000"/>
              </a:schemeClr>
            </a:solidFill>
          </p:spPr>
        </p:sp>
        <p:sp>
          <p:nvSpPr>
            <p:cNvPr id="30" name="AutoShape 30"/>
            <p:cNvSpPr/>
            <p:nvPr/>
          </p:nvSpPr>
          <p:spPr>
            <a:xfrm>
              <a:off x="575049" y="573291"/>
              <a:ext cx="78137" cy="78137"/>
            </a:xfrm>
            <a:prstGeom prst="ellipse">
              <a:avLst/>
            </a:prstGeom>
            <a:solidFill>
              <a:schemeClr val="accent1">
                <a:alpha val="80000"/>
              </a:schemeClr>
            </a:solidFill>
          </p:spPr>
        </p:sp>
        <p:sp>
          <p:nvSpPr>
            <p:cNvPr id="31" name="AutoShape 31"/>
            <p:cNvSpPr/>
            <p:nvPr/>
          </p:nvSpPr>
          <p:spPr>
            <a:xfrm>
              <a:off x="689125" y="575007"/>
              <a:ext cx="74704" cy="74704"/>
            </a:xfrm>
            <a:prstGeom prst="ellipse">
              <a:avLst/>
            </a:prstGeom>
            <a:solidFill>
              <a:schemeClr val="accent1">
                <a:alpha val="60000"/>
              </a:schemeClr>
            </a:solidFill>
          </p:spPr>
        </p:sp>
        <p:sp>
          <p:nvSpPr>
            <p:cNvPr id="32" name="AutoShape 32"/>
            <p:cNvSpPr/>
            <p:nvPr/>
          </p:nvSpPr>
          <p:spPr>
            <a:xfrm>
              <a:off x="799768" y="583977"/>
              <a:ext cx="69238" cy="69238"/>
            </a:xfrm>
            <a:prstGeom prst="ellipse">
              <a:avLst/>
            </a:prstGeom>
            <a:solidFill>
              <a:schemeClr val="accent1">
                <a:alpha val="40000"/>
              </a:schemeClr>
            </a:solidFill>
          </p:spPr>
        </p:sp>
        <p:sp>
          <p:nvSpPr>
            <p:cNvPr id="33" name="AutoShape 33"/>
            <p:cNvSpPr/>
            <p:nvPr/>
          </p:nvSpPr>
          <p:spPr>
            <a:xfrm>
              <a:off x="904945" y="579844"/>
              <a:ext cx="65594" cy="65594"/>
            </a:xfrm>
            <a:prstGeom prst="ellipse">
              <a:avLst/>
            </a:prstGeom>
            <a:solidFill>
              <a:schemeClr val="accent1">
                <a:alpha val="20000"/>
              </a:schemeClr>
            </a:solidFill>
          </p:spPr>
        </p:sp>
        <p:sp>
          <p:nvSpPr>
            <p:cNvPr id="34" name="AutoShape 34"/>
            <p:cNvSpPr/>
            <p:nvPr/>
          </p:nvSpPr>
          <p:spPr>
            <a:xfrm>
              <a:off x="454963" y="684489"/>
              <a:ext cx="84147" cy="84147"/>
            </a:xfrm>
            <a:prstGeom prst="ellipse">
              <a:avLst/>
            </a:prstGeom>
            <a:solidFill>
              <a:schemeClr val="accent1">
                <a:alpha val="100000"/>
              </a:schemeClr>
            </a:solidFill>
          </p:spPr>
        </p:sp>
        <p:sp>
          <p:nvSpPr>
            <p:cNvPr id="35" name="AutoShape 35"/>
            <p:cNvSpPr/>
            <p:nvPr/>
          </p:nvSpPr>
          <p:spPr>
            <a:xfrm>
              <a:off x="575049" y="691064"/>
              <a:ext cx="78137" cy="78137"/>
            </a:xfrm>
            <a:prstGeom prst="ellipse">
              <a:avLst/>
            </a:prstGeom>
            <a:solidFill>
              <a:schemeClr val="accent1">
                <a:alpha val="80000"/>
              </a:schemeClr>
            </a:solidFill>
          </p:spPr>
        </p:sp>
        <p:sp>
          <p:nvSpPr>
            <p:cNvPr id="36" name="AutoShape 36"/>
            <p:cNvSpPr/>
            <p:nvPr/>
          </p:nvSpPr>
          <p:spPr>
            <a:xfrm>
              <a:off x="689125" y="692781"/>
              <a:ext cx="74704" cy="74704"/>
            </a:xfrm>
            <a:prstGeom prst="ellipse">
              <a:avLst/>
            </a:prstGeom>
            <a:solidFill>
              <a:schemeClr val="accent1">
                <a:alpha val="60000"/>
              </a:schemeClr>
            </a:solidFill>
          </p:spPr>
        </p:sp>
        <p:sp>
          <p:nvSpPr>
            <p:cNvPr id="37" name="AutoShape 37"/>
            <p:cNvSpPr/>
            <p:nvPr/>
          </p:nvSpPr>
          <p:spPr>
            <a:xfrm>
              <a:off x="799768" y="701751"/>
              <a:ext cx="69238" cy="69238"/>
            </a:xfrm>
            <a:prstGeom prst="ellipse">
              <a:avLst/>
            </a:prstGeom>
            <a:solidFill>
              <a:schemeClr val="accent1">
                <a:alpha val="40000"/>
              </a:schemeClr>
            </a:solidFill>
          </p:spPr>
        </p:sp>
        <p:sp>
          <p:nvSpPr>
            <p:cNvPr id="38" name="AutoShape 38"/>
            <p:cNvSpPr/>
            <p:nvPr/>
          </p:nvSpPr>
          <p:spPr>
            <a:xfrm>
              <a:off x="904945" y="697618"/>
              <a:ext cx="65594" cy="65594"/>
            </a:xfrm>
            <a:prstGeom prst="ellipse">
              <a:avLst/>
            </a:prstGeom>
            <a:solidFill>
              <a:schemeClr val="accent1">
                <a:alpha val="20000"/>
              </a:schemeClr>
            </a:solidFill>
          </p:spPr>
        </p:sp>
        <p:sp>
          <p:nvSpPr>
            <p:cNvPr id="39" name="TextBox 39"/>
            <p:cNvSpPr txBox="1"/>
            <p:nvPr/>
          </p:nvSpPr>
          <p:spPr>
            <a:xfrm>
              <a:off x="1094842" y="93878"/>
              <a:ext cx="10001250" cy="939800"/>
            </a:xfrm>
            <a:prstGeom prst="rect">
              <a:avLst/>
            </a:prstGeom>
          </p:spPr>
          <p:txBody>
            <a:bodyPr vert="horz" wrap="square" lIns="123825" tIns="123825" rIns="57150" bIns="123825" rtlCol="0" anchor="t" anchorCtr="0">
              <a:spAutoFit/>
            </a:bodyPr>
            <a:lstStyle/>
            <a:p>
              <a:pPr marL="0" lvl="0" indent="0">
                <a:lnSpc>
                  <a:spcPct val="150000"/>
                </a:lnSpc>
                <a:spcBef>
                  <a:spcPct val="0"/>
                </a:spcBef>
                <a:buFont typeface="Arial" panose="020B0604020202020204"/>
                <a:buNone/>
              </a:pPr>
              <a:r>
                <a:rPr lang="en-US" sz="300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file support</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descr="C:/Users/17943/Desktop/微信图片_20240413181042.png微信图片_20240413181042"/>
          <p:cNvPicPr>
            <a:picLocks noChangeAspect="1"/>
          </p:cNvPicPr>
          <p:nvPr/>
        </p:nvPicPr>
        <p:blipFill>
          <a:blip r:embed="rId2"/>
          <a:srcRect l="10065" r="10065"/>
          <a:stretch>
            <a:fillRect/>
          </a:stretch>
        </p:blipFill>
        <p:spPr>
          <a:xfrm>
            <a:off x="454963" y="1569535"/>
            <a:ext cx="4219249" cy="4219249"/>
          </a:xfrm>
          <a:prstGeom prst="ellipse">
            <a:avLst/>
          </a:prstGeom>
        </p:spPr>
      </p:pic>
      <p:grpSp>
        <p:nvGrpSpPr>
          <p:cNvPr id="3" name="Group 3"/>
          <p:cNvGrpSpPr/>
          <p:nvPr/>
        </p:nvGrpSpPr>
        <p:grpSpPr>
          <a:xfrm rot="0">
            <a:off x="5029148" y="1295467"/>
            <a:ext cx="6264910" cy="5197475"/>
            <a:chOff x="5163133" y="1294832"/>
            <a:chExt cx="6264910" cy="5197475"/>
          </a:xfrm>
        </p:grpSpPr>
        <p:sp>
          <p:nvSpPr>
            <p:cNvPr id="4" name="AutoShape 4"/>
            <p:cNvSpPr/>
            <p:nvPr/>
          </p:nvSpPr>
          <p:spPr>
            <a:xfrm>
              <a:off x="5328868" y="1294832"/>
              <a:ext cx="6099175" cy="5197475"/>
            </a:xfrm>
            <a:prstGeom prst="rect">
              <a:avLst/>
            </a:prstGeom>
            <a:solidFill>
              <a:schemeClr val="accent2">
                <a:alpha val="100000"/>
              </a:schemeClr>
            </a:solidFill>
          </p:spPr>
        </p:sp>
        <p:sp>
          <p:nvSpPr>
            <p:cNvPr id="5" name="TextBox 5"/>
            <p:cNvSpPr txBox="1"/>
            <p:nvPr/>
          </p:nvSpPr>
          <p:spPr>
            <a:xfrm>
              <a:off x="5410148" y="1447232"/>
              <a:ext cx="5640705" cy="723265"/>
            </a:xfrm>
            <a:prstGeom prst="rect">
              <a:avLst/>
            </a:prstGeom>
          </p:spPr>
          <p:txBody>
            <a:bodyPr vert="horz" wrap="square" lIns="114300" tIns="57150" rIns="114300" bIns="57150" rtlCol="0" anchor="t" anchorCtr="0">
              <a:spAutoFit/>
            </a:bodyPr>
            <a:lstStyle/>
            <a:p>
              <a:pPr>
                <a:lnSpc>
                  <a:spcPct val="77000"/>
                </a:lnSpc>
                <a:spcBef>
                  <a:spcPts val="450"/>
                </a:spcBef>
              </a:pPr>
              <a:r>
                <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rPr>
                <a:t>Providing a Conversion Process:</a:t>
              </a:r>
              <a:endPar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a:lnSpc>
                  <a:spcPct val="77000"/>
                </a:lnSpc>
                <a:spcBef>
                  <a:spcPts val="450"/>
                </a:spcBef>
              </a:pPr>
              <a:endPar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5410025" y="1981193"/>
              <a:ext cx="5568066" cy="3992245"/>
            </a:xfrm>
            <a:prstGeom prst="rect">
              <a:avLst/>
            </a:prstGeom>
          </p:spPr>
          <p:txBody>
            <a:bodyPr vert="horz" wrap="square" lIns="114300" tIns="57150" rIns="114300" bIns="57150" rtlCol="0" anchor="t" anchorCtr="0">
              <a:spAutoFit/>
            </a:bodyPr>
            <a:lstStyle/>
            <a:p>
              <a:pPr marL="285750" indent="-285750">
                <a:lnSpc>
                  <a:spcPct val="120000"/>
                </a:lnSpc>
                <a:buFont typeface="Arial" panose="020B0604020202020204" pitchFamily="34" charset="0"/>
                <a:buChar char="•"/>
              </a:pPr>
              <a:r>
                <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rPr>
                <a:t>If the user wants to convert an old format file to the new format, they can do so using the "Convert to Six-Digit Format" button in the GUI.</a:t>
              </a:r>
              <a:endPar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marL="285750" indent="-285750">
                <a:lnSpc>
                  <a:spcPct val="120000"/>
                </a:lnSpc>
                <a:buFont typeface="Arial" panose="020B0604020202020204" pitchFamily="34" charset="0"/>
                <a:buChar char="•"/>
              </a:pPr>
              <a:r>
                <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rPr>
                <a:t>When the user clicks this button, they are prompted to select an old format file for conversion.</a:t>
              </a:r>
              <a:endPar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marL="285750" indent="-285750">
                <a:lnSpc>
                  <a:spcPct val="120000"/>
                </a:lnSpc>
                <a:buFont typeface="Arial" panose="020B0604020202020204" pitchFamily="34" charset="0"/>
                <a:buChar char="•"/>
              </a:pPr>
              <a:r>
                <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rPr>
                <a:t>The application reads the contents of the selected file and converts each line from four digits to six digits by adding leading zeroes.</a:t>
              </a:r>
              <a:endPar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marL="285750" indent="-285750">
                <a:lnSpc>
                  <a:spcPct val="120000"/>
                </a:lnSpc>
                <a:buFont typeface="Arial" panose="020B0604020202020204" pitchFamily="34" charset="0"/>
                <a:buChar char="•"/>
              </a:pPr>
              <a:r>
                <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rPr>
                <a:t>The converted file is then saved with a new name, indicating its format (e.g., "_six_digit_format.txt").</a:t>
              </a:r>
              <a:endPar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marL="285750" indent="-285750">
                <a:lnSpc>
                  <a:spcPct val="120000"/>
                </a:lnSpc>
                <a:buFont typeface="Arial" panose="020B0604020202020204" pitchFamily="34" charset="0"/>
                <a:buChar char="•"/>
              </a:pPr>
              <a:r>
                <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rPr>
                <a:t>If the conversion is successful, the application displays a message indicating the success and the name of the new file. If an error occurs during conversion, an appropriate error message is displayed.</a:t>
              </a:r>
              <a:endPar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7" name="AutoShape 7"/>
            <p:cNvSpPr/>
            <p:nvPr/>
          </p:nvSpPr>
          <p:spPr>
            <a:xfrm>
              <a:off x="5163133" y="1294832"/>
              <a:ext cx="163830" cy="5177155"/>
            </a:xfrm>
            <a:prstGeom prst="rect">
              <a:avLst/>
            </a:prstGeom>
            <a:solidFill>
              <a:schemeClr val="accent1">
                <a:alpha val="100000"/>
              </a:schemeClr>
            </a:solidFill>
          </p:spPr>
        </p:sp>
      </p:grpSp>
      <p:grpSp>
        <p:nvGrpSpPr>
          <p:cNvPr id="18" name="Group 18"/>
          <p:cNvGrpSpPr/>
          <p:nvPr/>
        </p:nvGrpSpPr>
        <p:grpSpPr>
          <a:xfrm rot="0">
            <a:off x="454963" y="93878"/>
            <a:ext cx="10641129" cy="939800"/>
            <a:chOff x="454963" y="93878"/>
            <a:chExt cx="10641129" cy="939800"/>
          </a:xfrm>
        </p:grpSpPr>
        <p:sp>
          <p:nvSpPr>
            <p:cNvPr id="19" name="AutoShape 19"/>
            <p:cNvSpPr/>
            <p:nvPr/>
          </p:nvSpPr>
          <p:spPr>
            <a:xfrm>
              <a:off x="454963" y="331168"/>
              <a:ext cx="84147" cy="84147"/>
            </a:xfrm>
            <a:prstGeom prst="ellipse">
              <a:avLst/>
            </a:prstGeom>
            <a:solidFill>
              <a:schemeClr val="accent1">
                <a:alpha val="100000"/>
              </a:schemeClr>
            </a:solidFill>
          </p:spPr>
        </p:sp>
        <p:sp>
          <p:nvSpPr>
            <p:cNvPr id="20" name="AutoShape 20"/>
            <p:cNvSpPr/>
            <p:nvPr/>
          </p:nvSpPr>
          <p:spPr>
            <a:xfrm>
              <a:off x="575049" y="337743"/>
              <a:ext cx="78137" cy="78137"/>
            </a:xfrm>
            <a:prstGeom prst="ellipse">
              <a:avLst/>
            </a:prstGeom>
            <a:solidFill>
              <a:schemeClr val="accent1">
                <a:alpha val="80000"/>
              </a:schemeClr>
            </a:solidFill>
          </p:spPr>
        </p:sp>
        <p:sp>
          <p:nvSpPr>
            <p:cNvPr id="21" name="AutoShape 21"/>
            <p:cNvSpPr/>
            <p:nvPr/>
          </p:nvSpPr>
          <p:spPr>
            <a:xfrm>
              <a:off x="689125" y="339460"/>
              <a:ext cx="74704" cy="74704"/>
            </a:xfrm>
            <a:prstGeom prst="ellipse">
              <a:avLst/>
            </a:prstGeom>
            <a:solidFill>
              <a:schemeClr val="accent1">
                <a:alpha val="60000"/>
              </a:schemeClr>
            </a:solidFill>
          </p:spPr>
        </p:sp>
        <p:sp>
          <p:nvSpPr>
            <p:cNvPr id="22" name="AutoShape 22"/>
            <p:cNvSpPr/>
            <p:nvPr/>
          </p:nvSpPr>
          <p:spPr>
            <a:xfrm>
              <a:off x="799768" y="348430"/>
              <a:ext cx="69238" cy="69238"/>
            </a:xfrm>
            <a:prstGeom prst="ellipse">
              <a:avLst/>
            </a:prstGeom>
            <a:solidFill>
              <a:schemeClr val="accent1">
                <a:alpha val="40000"/>
              </a:schemeClr>
            </a:solidFill>
          </p:spPr>
        </p:sp>
        <p:sp>
          <p:nvSpPr>
            <p:cNvPr id="23" name="AutoShape 23"/>
            <p:cNvSpPr/>
            <p:nvPr/>
          </p:nvSpPr>
          <p:spPr>
            <a:xfrm>
              <a:off x="904945" y="344297"/>
              <a:ext cx="65594" cy="65594"/>
            </a:xfrm>
            <a:prstGeom prst="ellipse">
              <a:avLst/>
            </a:prstGeom>
            <a:solidFill>
              <a:schemeClr val="accent1">
                <a:alpha val="20000"/>
              </a:schemeClr>
            </a:solidFill>
          </p:spPr>
        </p:sp>
        <p:sp>
          <p:nvSpPr>
            <p:cNvPr id="24" name="AutoShape 24"/>
            <p:cNvSpPr/>
            <p:nvPr/>
          </p:nvSpPr>
          <p:spPr>
            <a:xfrm>
              <a:off x="454963" y="448942"/>
              <a:ext cx="84147" cy="84147"/>
            </a:xfrm>
            <a:prstGeom prst="ellipse">
              <a:avLst/>
            </a:prstGeom>
            <a:solidFill>
              <a:schemeClr val="accent1">
                <a:alpha val="100000"/>
              </a:schemeClr>
            </a:solidFill>
          </p:spPr>
        </p:sp>
        <p:sp>
          <p:nvSpPr>
            <p:cNvPr id="25" name="AutoShape 25"/>
            <p:cNvSpPr/>
            <p:nvPr/>
          </p:nvSpPr>
          <p:spPr>
            <a:xfrm>
              <a:off x="575049" y="455517"/>
              <a:ext cx="78137" cy="78137"/>
            </a:xfrm>
            <a:prstGeom prst="ellipse">
              <a:avLst/>
            </a:prstGeom>
            <a:solidFill>
              <a:schemeClr val="accent1">
                <a:alpha val="80000"/>
              </a:schemeClr>
            </a:solidFill>
          </p:spPr>
        </p:sp>
        <p:sp>
          <p:nvSpPr>
            <p:cNvPr id="26" name="AutoShape 26"/>
            <p:cNvSpPr/>
            <p:nvPr/>
          </p:nvSpPr>
          <p:spPr>
            <a:xfrm>
              <a:off x="689125" y="457233"/>
              <a:ext cx="74704" cy="74704"/>
            </a:xfrm>
            <a:prstGeom prst="ellipse">
              <a:avLst/>
            </a:prstGeom>
            <a:solidFill>
              <a:schemeClr val="accent1">
                <a:alpha val="60000"/>
              </a:schemeClr>
            </a:solidFill>
          </p:spPr>
        </p:sp>
        <p:sp>
          <p:nvSpPr>
            <p:cNvPr id="27" name="AutoShape 27"/>
            <p:cNvSpPr/>
            <p:nvPr/>
          </p:nvSpPr>
          <p:spPr>
            <a:xfrm>
              <a:off x="799768" y="466203"/>
              <a:ext cx="69238" cy="69238"/>
            </a:xfrm>
            <a:prstGeom prst="ellipse">
              <a:avLst/>
            </a:prstGeom>
            <a:solidFill>
              <a:schemeClr val="accent1">
                <a:alpha val="40000"/>
              </a:schemeClr>
            </a:solidFill>
          </p:spPr>
        </p:sp>
        <p:sp>
          <p:nvSpPr>
            <p:cNvPr id="28" name="AutoShape 28"/>
            <p:cNvSpPr/>
            <p:nvPr/>
          </p:nvSpPr>
          <p:spPr>
            <a:xfrm>
              <a:off x="904945" y="462070"/>
              <a:ext cx="65594" cy="65594"/>
            </a:xfrm>
            <a:prstGeom prst="ellipse">
              <a:avLst/>
            </a:prstGeom>
            <a:solidFill>
              <a:schemeClr val="accent1">
                <a:alpha val="20000"/>
              </a:schemeClr>
            </a:solidFill>
          </p:spPr>
        </p:sp>
        <p:sp>
          <p:nvSpPr>
            <p:cNvPr id="29" name="AutoShape 29"/>
            <p:cNvSpPr/>
            <p:nvPr/>
          </p:nvSpPr>
          <p:spPr>
            <a:xfrm>
              <a:off x="454963" y="566715"/>
              <a:ext cx="84147" cy="84147"/>
            </a:xfrm>
            <a:prstGeom prst="ellipse">
              <a:avLst/>
            </a:prstGeom>
            <a:solidFill>
              <a:schemeClr val="accent1">
                <a:alpha val="100000"/>
              </a:schemeClr>
            </a:solidFill>
          </p:spPr>
        </p:sp>
        <p:sp>
          <p:nvSpPr>
            <p:cNvPr id="30" name="AutoShape 30"/>
            <p:cNvSpPr/>
            <p:nvPr/>
          </p:nvSpPr>
          <p:spPr>
            <a:xfrm>
              <a:off x="575049" y="573291"/>
              <a:ext cx="78137" cy="78137"/>
            </a:xfrm>
            <a:prstGeom prst="ellipse">
              <a:avLst/>
            </a:prstGeom>
            <a:solidFill>
              <a:schemeClr val="accent1">
                <a:alpha val="80000"/>
              </a:schemeClr>
            </a:solidFill>
          </p:spPr>
        </p:sp>
        <p:sp>
          <p:nvSpPr>
            <p:cNvPr id="31" name="AutoShape 31"/>
            <p:cNvSpPr/>
            <p:nvPr/>
          </p:nvSpPr>
          <p:spPr>
            <a:xfrm>
              <a:off x="689125" y="575007"/>
              <a:ext cx="74704" cy="74704"/>
            </a:xfrm>
            <a:prstGeom prst="ellipse">
              <a:avLst/>
            </a:prstGeom>
            <a:solidFill>
              <a:schemeClr val="accent1">
                <a:alpha val="60000"/>
              </a:schemeClr>
            </a:solidFill>
          </p:spPr>
        </p:sp>
        <p:sp>
          <p:nvSpPr>
            <p:cNvPr id="32" name="AutoShape 32"/>
            <p:cNvSpPr/>
            <p:nvPr/>
          </p:nvSpPr>
          <p:spPr>
            <a:xfrm>
              <a:off x="799768" y="583977"/>
              <a:ext cx="69238" cy="69238"/>
            </a:xfrm>
            <a:prstGeom prst="ellipse">
              <a:avLst/>
            </a:prstGeom>
            <a:solidFill>
              <a:schemeClr val="accent1">
                <a:alpha val="40000"/>
              </a:schemeClr>
            </a:solidFill>
          </p:spPr>
        </p:sp>
        <p:sp>
          <p:nvSpPr>
            <p:cNvPr id="33" name="AutoShape 33"/>
            <p:cNvSpPr/>
            <p:nvPr/>
          </p:nvSpPr>
          <p:spPr>
            <a:xfrm>
              <a:off x="904945" y="579844"/>
              <a:ext cx="65594" cy="65594"/>
            </a:xfrm>
            <a:prstGeom prst="ellipse">
              <a:avLst/>
            </a:prstGeom>
            <a:solidFill>
              <a:schemeClr val="accent1">
                <a:alpha val="20000"/>
              </a:schemeClr>
            </a:solidFill>
          </p:spPr>
        </p:sp>
        <p:sp>
          <p:nvSpPr>
            <p:cNvPr id="34" name="AutoShape 34"/>
            <p:cNvSpPr/>
            <p:nvPr/>
          </p:nvSpPr>
          <p:spPr>
            <a:xfrm>
              <a:off x="454963" y="684489"/>
              <a:ext cx="84147" cy="84147"/>
            </a:xfrm>
            <a:prstGeom prst="ellipse">
              <a:avLst/>
            </a:prstGeom>
            <a:solidFill>
              <a:schemeClr val="accent1">
                <a:alpha val="100000"/>
              </a:schemeClr>
            </a:solidFill>
          </p:spPr>
        </p:sp>
        <p:sp>
          <p:nvSpPr>
            <p:cNvPr id="35" name="AutoShape 35"/>
            <p:cNvSpPr/>
            <p:nvPr/>
          </p:nvSpPr>
          <p:spPr>
            <a:xfrm>
              <a:off x="575049" y="691064"/>
              <a:ext cx="78137" cy="78137"/>
            </a:xfrm>
            <a:prstGeom prst="ellipse">
              <a:avLst/>
            </a:prstGeom>
            <a:solidFill>
              <a:schemeClr val="accent1">
                <a:alpha val="80000"/>
              </a:schemeClr>
            </a:solidFill>
          </p:spPr>
        </p:sp>
        <p:sp>
          <p:nvSpPr>
            <p:cNvPr id="36" name="AutoShape 36"/>
            <p:cNvSpPr/>
            <p:nvPr/>
          </p:nvSpPr>
          <p:spPr>
            <a:xfrm>
              <a:off x="689125" y="692781"/>
              <a:ext cx="74704" cy="74704"/>
            </a:xfrm>
            <a:prstGeom prst="ellipse">
              <a:avLst/>
            </a:prstGeom>
            <a:solidFill>
              <a:schemeClr val="accent1">
                <a:alpha val="60000"/>
              </a:schemeClr>
            </a:solidFill>
          </p:spPr>
        </p:sp>
        <p:sp>
          <p:nvSpPr>
            <p:cNvPr id="37" name="AutoShape 37"/>
            <p:cNvSpPr/>
            <p:nvPr/>
          </p:nvSpPr>
          <p:spPr>
            <a:xfrm>
              <a:off x="799768" y="701751"/>
              <a:ext cx="69238" cy="69238"/>
            </a:xfrm>
            <a:prstGeom prst="ellipse">
              <a:avLst/>
            </a:prstGeom>
            <a:solidFill>
              <a:schemeClr val="accent1">
                <a:alpha val="40000"/>
              </a:schemeClr>
            </a:solidFill>
          </p:spPr>
        </p:sp>
        <p:sp>
          <p:nvSpPr>
            <p:cNvPr id="38" name="AutoShape 38"/>
            <p:cNvSpPr/>
            <p:nvPr/>
          </p:nvSpPr>
          <p:spPr>
            <a:xfrm>
              <a:off x="904945" y="697618"/>
              <a:ext cx="65594" cy="65594"/>
            </a:xfrm>
            <a:prstGeom prst="ellipse">
              <a:avLst/>
            </a:prstGeom>
            <a:solidFill>
              <a:schemeClr val="accent1">
                <a:alpha val="20000"/>
              </a:schemeClr>
            </a:solidFill>
          </p:spPr>
        </p:sp>
        <p:sp>
          <p:nvSpPr>
            <p:cNvPr id="39" name="TextBox 39"/>
            <p:cNvSpPr txBox="1"/>
            <p:nvPr/>
          </p:nvSpPr>
          <p:spPr>
            <a:xfrm>
              <a:off x="1094842" y="93878"/>
              <a:ext cx="10001250" cy="939800"/>
            </a:xfrm>
            <a:prstGeom prst="rect">
              <a:avLst/>
            </a:prstGeom>
          </p:spPr>
          <p:txBody>
            <a:bodyPr vert="horz" wrap="square" lIns="123825" tIns="123825" rIns="57150" bIns="123825" rtlCol="0" anchor="t" anchorCtr="0">
              <a:spAutoFit/>
            </a:bodyPr>
            <a:lstStyle/>
            <a:p>
              <a:pPr marL="0" lvl="0" indent="0">
                <a:lnSpc>
                  <a:spcPct val="150000"/>
                </a:lnSpc>
                <a:spcBef>
                  <a:spcPct val="0"/>
                </a:spcBef>
                <a:buFont typeface="Arial" panose="020B0604020202020204"/>
                <a:buNone/>
              </a:pPr>
              <a:r>
                <a:rPr lang="en-US" sz="300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file support</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3" name="Freeform 3"/>
          <p:cNvSpPr/>
          <p:nvPr/>
        </p:nvSpPr>
        <p:spPr>
          <a:xfrm>
            <a:off x="539110" y="148837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4" name="TextBox 4"/>
          <p:cNvSpPr txBox="1"/>
          <p:nvPr/>
        </p:nvSpPr>
        <p:spPr>
          <a:xfrm>
            <a:off x="739477" y="137065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微软雅黑" panose="020B0503020204020204" charset="-122"/>
                <a:ea typeface="微软雅黑" panose="020B0503020204020204" charset="-122"/>
                <a:cs typeface="微软雅黑" panose="020B0503020204020204" charset="-122"/>
              </a:rPr>
              <a:t>1</a:t>
            </a:r>
            <a:endParaRPr lang="en-US" sz="577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5" name="Freeform 5"/>
          <p:cNvSpPr/>
          <p:nvPr/>
        </p:nvSpPr>
        <p:spPr>
          <a:xfrm>
            <a:off x="539110" y="320584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6" name="TextBox 6"/>
          <p:cNvSpPr txBox="1"/>
          <p:nvPr/>
        </p:nvSpPr>
        <p:spPr>
          <a:xfrm>
            <a:off x="739477" y="308812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微软雅黑" panose="020B0503020204020204" charset="-122"/>
                <a:ea typeface="微软雅黑" panose="020B0503020204020204" charset="-122"/>
                <a:cs typeface="微软雅黑" panose="020B0503020204020204" charset="-122"/>
              </a:rPr>
              <a:t>2</a:t>
            </a:r>
            <a:endParaRPr lang="en-US" sz="577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7" name="Freeform 7"/>
          <p:cNvSpPr/>
          <p:nvPr/>
        </p:nvSpPr>
        <p:spPr>
          <a:xfrm>
            <a:off x="539110" y="4984278"/>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8" name="TextBox 8"/>
          <p:cNvSpPr txBox="1"/>
          <p:nvPr/>
        </p:nvSpPr>
        <p:spPr>
          <a:xfrm>
            <a:off x="739477" y="4866556"/>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微软雅黑" panose="020B0503020204020204" charset="-122"/>
                <a:ea typeface="微软雅黑" panose="020B0503020204020204" charset="-122"/>
                <a:cs typeface="微软雅黑" panose="020B0503020204020204" charset="-122"/>
              </a:rPr>
              <a:t>3</a:t>
            </a:r>
            <a:endParaRPr lang="en-US" sz="577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2248535" y="1715158"/>
            <a:ext cx="4235703" cy="93980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The user can select the file to enter with this button.</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2248535" y="1250513"/>
            <a:ext cx="4219575" cy="618490"/>
          </a:xfrm>
          <a:prstGeom prst="rect">
            <a:avLst/>
          </a:prstGeom>
        </p:spPr>
        <p:txBody>
          <a:bodyPr vert="horz" wrap="square" lIns="123825" tIns="123825" rIns="57150" bIns="123825" rtlCol="0" anchor="t" anchorCtr="0">
            <a:spAutoFit/>
          </a:bodyPr>
          <a:lstStyle/>
          <a:p>
            <a:pPr>
              <a:lnSpc>
                <a:spcPct val="150000"/>
              </a:lnSpc>
            </a:pPr>
            <a:r>
              <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rPr>
              <a:t>Add a file selection button to the GUI</a:t>
            </a:r>
            <a:endPar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2248535" y="3368732"/>
            <a:ext cx="4235703" cy="93980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Write the code to handle file input and parsing</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2248535" y="2928620"/>
            <a:ext cx="5147310" cy="618490"/>
          </a:xfrm>
          <a:prstGeom prst="rect">
            <a:avLst/>
          </a:prstGeom>
        </p:spPr>
        <p:txBody>
          <a:bodyPr vert="horz" wrap="square" lIns="123825" tIns="123825" rIns="57150" bIns="123825" rtlCol="0" anchor="t" anchorCtr="0">
            <a:spAutoFit/>
          </a:bodyPr>
          <a:lstStyle/>
          <a:p>
            <a:pPr>
              <a:lnSpc>
                <a:spcPct val="150000"/>
              </a:lnSpc>
            </a:pPr>
            <a:r>
              <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rPr>
              <a:t>Write the code to handle file input and parsing</a:t>
            </a:r>
            <a:endPar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2248535" y="5134585"/>
            <a:ext cx="4235703" cy="93980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Deal with various possible problems, such as file non-existence, file corruption, etc.</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2248535" y="4694555"/>
            <a:ext cx="6668135" cy="618490"/>
          </a:xfrm>
          <a:prstGeom prst="rect">
            <a:avLst/>
          </a:prstGeom>
        </p:spPr>
        <p:txBody>
          <a:bodyPr vert="horz" wrap="square" lIns="123825" tIns="123825" rIns="57150" bIns="123825" rtlCol="0" anchor="t" anchorCtr="0">
            <a:spAutoFit/>
          </a:bodyPr>
          <a:lstStyle/>
          <a:p>
            <a:pPr>
              <a:lnSpc>
                <a:spcPct val="150000"/>
              </a:lnSpc>
            </a:pPr>
            <a:r>
              <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rPr>
              <a:t>Ensure that the file input process is stable and reliable</a:t>
            </a:r>
            <a:endPar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15" name="Group 15"/>
          <p:cNvGrpSpPr/>
          <p:nvPr/>
        </p:nvGrpSpPr>
        <p:grpSpPr>
          <a:xfrm rot="0">
            <a:off x="454963" y="93878"/>
            <a:ext cx="10641129" cy="939800"/>
            <a:chOff x="454963" y="93878"/>
            <a:chExt cx="10641129" cy="939800"/>
          </a:xfrm>
        </p:grpSpPr>
        <p:sp>
          <p:nvSpPr>
            <p:cNvPr id="16" name="AutoShape 16"/>
            <p:cNvSpPr/>
            <p:nvPr/>
          </p:nvSpPr>
          <p:spPr>
            <a:xfrm>
              <a:off x="454963" y="331168"/>
              <a:ext cx="84147" cy="84147"/>
            </a:xfrm>
            <a:prstGeom prst="ellipse">
              <a:avLst/>
            </a:prstGeom>
            <a:solidFill>
              <a:schemeClr val="accent1">
                <a:alpha val="100000"/>
              </a:schemeClr>
            </a:solidFill>
          </p:spPr>
        </p:sp>
        <p:sp>
          <p:nvSpPr>
            <p:cNvPr id="17" name="AutoShape 17"/>
            <p:cNvSpPr/>
            <p:nvPr/>
          </p:nvSpPr>
          <p:spPr>
            <a:xfrm>
              <a:off x="575049" y="337743"/>
              <a:ext cx="78137" cy="78137"/>
            </a:xfrm>
            <a:prstGeom prst="ellipse">
              <a:avLst/>
            </a:prstGeom>
            <a:solidFill>
              <a:schemeClr val="accent1">
                <a:alpha val="80000"/>
              </a:schemeClr>
            </a:solidFill>
          </p:spPr>
        </p:sp>
        <p:sp>
          <p:nvSpPr>
            <p:cNvPr id="18" name="AutoShape 18"/>
            <p:cNvSpPr/>
            <p:nvPr/>
          </p:nvSpPr>
          <p:spPr>
            <a:xfrm>
              <a:off x="689125" y="339460"/>
              <a:ext cx="74704" cy="74704"/>
            </a:xfrm>
            <a:prstGeom prst="ellipse">
              <a:avLst/>
            </a:prstGeom>
            <a:solidFill>
              <a:schemeClr val="accent1">
                <a:alpha val="60000"/>
              </a:schemeClr>
            </a:solidFill>
          </p:spPr>
        </p:sp>
        <p:sp>
          <p:nvSpPr>
            <p:cNvPr id="19" name="AutoShape 19"/>
            <p:cNvSpPr/>
            <p:nvPr/>
          </p:nvSpPr>
          <p:spPr>
            <a:xfrm>
              <a:off x="799768" y="348430"/>
              <a:ext cx="69238" cy="69238"/>
            </a:xfrm>
            <a:prstGeom prst="ellipse">
              <a:avLst/>
            </a:prstGeom>
            <a:solidFill>
              <a:schemeClr val="accent1">
                <a:alpha val="40000"/>
              </a:schemeClr>
            </a:solidFill>
          </p:spPr>
        </p:sp>
        <p:sp>
          <p:nvSpPr>
            <p:cNvPr id="20" name="AutoShape 20"/>
            <p:cNvSpPr/>
            <p:nvPr/>
          </p:nvSpPr>
          <p:spPr>
            <a:xfrm>
              <a:off x="904945" y="344297"/>
              <a:ext cx="65594" cy="65594"/>
            </a:xfrm>
            <a:prstGeom prst="ellipse">
              <a:avLst/>
            </a:prstGeom>
            <a:solidFill>
              <a:schemeClr val="accent1">
                <a:alpha val="20000"/>
              </a:schemeClr>
            </a:solidFill>
          </p:spPr>
        </p:sp>
        <p:sp>
          <p:nvSpPr>
            <p:cNvPr id="21" name="AutoShape 21"/>
            <p:cNvSpPr/>
            <p:nvPr/>
          </p:nvSpPr>
          <p:spPr>
            <a:xfrm>
              <a:off x="454963" y="448942"/>
              <a:ext cx="84147" cy="84147"/>
            </a:xfrm>
            <a:prstGeom prst="ellipse">
              <a:avLst/>
            </a:prstGeom>
            <a:solidFill>
              <a:schemeClr val="accent1">
                <a:alpha val="100000"/>
              </a:schemeClr>
            </a:solidFill>
          </p:spPr>
        </p:sp>
        <p:sp>
          <p:nvSpPr>
            <p:cNvPr id="22" name="AutoShape 22"/>
            <p:cNvSpPr/>
            <p:nvPr/>
          </p:nvSpPr>
          <p:spPr>
            <a:xfrm>
              <a:off x="575049" y="455517"/>
              <a:ext cx="78137" cy="78137"/>
            </a:xfrm>
            <a:prstGeom prst="ellipse">
              <a:avLst/>
            </a:prstGeom>
            <a:solidFill>
              <a:schemeClr val="accent1">
                <a:alpha val="80000"/>
              </a:schemeClr>
            </a:solidFill>
          </p:spPr>
        </p:sp>
        <p:sp>
          <p:nvSpPr>
            <p:cNvPr id="23" name="AutoShape 23"/>
            <p:cNvSpPr/>
            <p:nvPr/>
          </p:nvSpPr>
          <p:spPr>
            <a:xfrm>
              <a:off x="689125" y="457233"/>
              <a:ext cx="74704" cy="74704"/>
            </a:xfrm>
            <a:prstGeom prst="ellipse">
              <a:avLst/>
            </a:prstGeom>
            <a:solidFill>
              <a:schemeClr val="accent1">
                <a:alpha val="60000"/>
              </a:schemeClr>
            </a:solidFill>
          </p:spPr>
        </p:sp>
        <p:sp>
          <p:nvSpPr>
            <p:cNvPr id="24" name="AutoShape 24"/>
            <p:cNvSpPr/>
            <p:nvPr/>
          </p:nvSpPr>
          <p:spPr>
            <a:xfrm>
              <a:off x="799768" y="466203"/>
              <a:ext cx="69238" cy="69238"/>
            </a:xfrm>
            <a:prstGeom prst="ellipse">
              <a:avLst/>
            </a:prstGeom>
            <a:solidFill>
              <a:schemeClr val="accent1">
                <a:alpha val="40000"/>
              </a:schemeClr>
            </a:solidFill>
          </p:spPr>
        </p:sp>
        <p:sp>
          <p:nvSpPr>
            <p:cNvPr id="25" name="AutoShape 25"/>
            <p:cNvSpPr/>
            <p:nvPr/>
          </p:nvSpPr>
          <p:spPr>
            <a:xfrm>
              <a:off x="904945" y="462070"/>
              <a:ext cx="65594" cy="65594"/>
            </a:xfrm>
            <a:prstGeom prst="ellipse">
              <a:avLst/>
            </a:prstGeom>
            <a:solidFill>
              <a:schemeClr val="accent1">
                <a:alpha val="20000"/>
              </a:schemeClr>
            </a:solidFill>
          </p:spPr>
        </p:sp>
        <p:sp>
          <p:nvSpPr>
            <p:cNvPr id="26" name="AutoShape 26"/>
            <p:cNvSpPr/>
            <p:nvPr/>
          </p:nvSpPr>
          <p:spPr>
            <a:xfrm>
              <a:off x="454963" y="566715"/>
              <a:ext cx="84147" cy="84147"/>
            </a:xfrm>
            <a:prstGeom prst="ellipse">
              <a:avLst/>
            </a:prstGeom>
            <a:solidFill>
              <a:schemeClr val="accent1">
                <a:alpha val="100000"/>
              </a:schemeClr>
            </a:solidFill>
          </p:spPr>
        </p:sp>
        <p:sp>
          <p:nvSpPr>
            <p:cNvPr id="27" name="AutoShape 27"/>
            <p:cNvSpPr/>
            <p:nvPr/>
          </p:nvSpPr>
          <p:spPr>
            <a:xfrm>
              <a:off x="575049" y="573291"/>
              <a:ext cx="78137" cy="78137"/>
            </a:xfrm>
            <a:prstGeom prst="ellipse">
              <a:avLst/>
            </a:prstGeom>
            <a:solidFill>
              <a:schemeClr val="accent1">
                <a:alpha val="80000"/>
              </a:schemeClr>
            </a:solidFill>
          </p:spPr>
        </p:sp>
        <p:sp>
          <p:nvSpPr>
            <p:cNvPr id="28" name="AutoShape 28"/>
            <p:cNvSpPr/>
            <p:nvPr/>
          </p:nvSpPr>
          <p:spPr>
            <a:xfrm>
              <a:off x="689125" y="575007"/>
              <a:ext cx="74704" cy="74704"/>
            </a:xfrm>
            <a:prstGeom prst="ellipse">
              <a:avLst/>
            </a:prstGeom>
            <a:solidFill>
              <a:schemeClr val="accent1">
                <a:alpha val="60000"/>
              </a:schemeClr>
            </a:solidFill>
          </p:spPr>
        </p:sp>
        <p:sp>
          <p:nvSpPr>
            <p:cNvPr id="29" name="AutoShape 29"/>
            <p:cNvSpPr/>
            <p:nvPr/>
          </p:nvSpPr>
          <p:spPr>
            <a:xfrm>
              <a:off x="799768" y="583977"/>
              <a:ext cx="69238" cy="69238"/>
            </a:xfrm>
            <a:prstGeom prst="ellipse">
              <a:avLst/>
            </a:prstGeom>
            <a:solidFill>
              <a:schemeClr val="accent1">
                <a:alpha val="40000"/>
              </a:schemeClr>
            </a:solidFill>
          </p:spPr>
        </p:sp>
        <p:sp>
          <p:nvSpPr>
            <p:cNvPr id="30" name="AutoShape 30"/>
            <p:cNvSpPr/>
            <p:nvPr/>
          </p:nvSpPr>
          <p:spPr>
            <a:xfrm>
              <a:off x="904945" y="579844"/>
              <a:ext cx="65594" cy="65594"/>
            </a:xfrm>
            <a:prstGeom prst="ellipse">
              <a:avLst/>
            </a:prstGeom>
            <a:solidFill>
              <a:schemeClr val="accent1">
                <a:alpha val="20000"/>
              </a:schemeClr>
            </a:solidFill>
          </p:spPr>
        </p:sp>
        <p:sp>
          <p:nvSpPr>
            <p:cNvPr id="31" name="AutoShape 31"/>
            <p:cNvSpPr/>
            <p:nvPr/>
          </p:nvSpPr>
          <p:spPr>
            <a:xfrm>
              <a:off x="454963" y="684489"/>
              <a:ext cx="84147" cy="84147"/>
            </a:xfrm>
            <a:prstGeom prst="ellipse">
              <a:avLst/>
            </a:prstGeom>
            <a:solidFill>
              <a:schemeClr val="accent1">
                <a:alpha val="100000"/>
              </a:schemeClr>
            </a:solidFill>
          </p:spPr>
        </p:sp>
        <p:sp>
          <p:nvSpPr>
            <p:cNvPr id="32" name="AutoShape 32"/>
            <p:cNvSpPr/>
            <p:nvPr/>
          </p:nvSpPr>
          <p:spPr>
            <a:xfrm>
              <a:off x="575049" y="691064"/>
              <a:ext cx="78137" cy="78137"/>
            </a:xfrm>
            <a:prstGeom prst="ellipse">
              <a:avLst/>
            </a:prstGeom>
            <a:solidFill>
              <a:schemeClr val="accent1">
                <a:alpha val="80000"/>
              </a:schemeClr>
            </a:solidFill>
          </p:spPr>
        </p:sp>
        <p:sp>
          <p:nvSpPr>
            <p:cNvPr id="33" name="AutoShape 33"/>
            <p:cNvSpPr/>
            <p:nvPr/>
          </p:nvSpPr>
          <p:spPr>
            <a:xfrm>
              <a:off x="689125" y="692781"/>
              <a:ext cx="74704" cy="74704"/>
            </a:xfrm>
            <a:prstGeom prst="ellipse">
              <a:avLst/>
            </a:prstGeom>
            <a:solidFill>
              <a:schemeClr val="accent1">
                <a:alpha val="60000"/>
              </a:schemeClr>
            </a:solidFill>
          </p:spPr>
        </p:sp>
        <p:sp>
          <p:nvSpPr>
            <p:cNvPr id="34" name="AutoShape 34"/>
            <p:cNvSpPr/>
            <p:nvPr/>
          </p:nvSpPr>
          <p:spPr>
            <a:xfrm>
              <a:off x="799768" y="701751"/>
              <a:ext cx="69238" cy="69238"/>
            </a:xfrm>
            <a:prstGeom prst="ellipse">
              <a:avLst/>
            </a:prstGeom>
            <a:solidFill>
              <a:schemeClr val="accent1">
                <a:alpha val="40000"/>
              </a:schemeClr>
            </a:solidFill>
          </p:spPr>
        </p:sp>
        <p:sp>
          <p:nvSpPr>
            <p:cNvPr id="35" name="AutoShape 35"/>
            <p:cNvSpPr/>
            <p:nvPr/>
          </p:nvSpPr>
          <p:spPr>
            <a:xfrm>
              <a:off x="904945" y="697618"/>
              <a:ext cx="65594" cy="65594"/>
            </a:xfrm>
            <a:prstGeom prst="ellipse">
              <a:avLst/>
            </a:prstGeom>
            <a:solidFill>
              <a:schemeClr val="accent1">
                <a:alpha val="20000"/>
              </a:schemeClr>
            </a:solidFill>
          </p:spPr>
        </p:sp>
        <p:sp>
          <p:nvSpPr>
            <p:cNvPr id="36" name="TextBox 36"/>
            <p:cNvSpPr txBox="1"/>
            <p:nvPr/>
          </p:nvSpPr>
          <p:spPr>
            <a:xfrm>
              <a:off x="1094842" y="93878"/>
              <a:ext cx="10001250" cy="939800"/>
            </a:xfrm>
            <a:prstGeom prst="rect">
              <a:avLst/>
            </a:prstGeom>
          </p:spPr>
          <p:txBody>
            <a:bodyPr vert="horz" wrap="square" lIns="123825" tIns="123825" rIns="57150" bIns="123825" rtlCol="0" anchor="t" anchorCtr="0">
              <a:spAutoFit/>
            </a:bodyPr>
            <a:lstStyle/>
            <a:p>
              <a:pPr marL="0" lvl="0" indent="0">
                <a:lnSpc>
                  <a:spcPct val="150000"/>
                </a:lnSpc>
                <a:spcBef>
                  <a:spcPct val="0"/>
                </a:spcBef>
                <a:buFont typeface="Arial" panose="020B0604020202020204"/>
                <a:buNone/>
              </a:pPr>
              <a:r>
                <a:rPr lang="en-US" sz="300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file support</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2393306" y="1775648"/>
            <a:ext cx="7405389" cy="1138956"/>
          </a:xfrm>
          <a:prstGeom prst="rect">
            <a:avLst/>
          </a:prstGeom>
        </p:spPr>
        <p:txBody>
          <a:bodyPr vert="horz" wrap="square" lIns="66008" tIns="33052" rIns="66008" bIns="33052" rtlCol="0" anchor="ctr" anchorCtr="0">
            <a:noAutofit/>
          </a:bodyPr>
          <a:lstStyle/>
          <a:p>
            <a:pPr algn="ctr">
              <a:lnSpc>
                <a:spcPct val="100000"/>
              </a:lnSpc>
            </a:pPr>
            <a:r>
              <a:rPr lang="en-US" sz="8400" b="1">
                <a:solidFill>
                  <a:srgbClr val="D3816D">
                    <a:alpha val="100000"/>
                  </a:srgbClr>
                </a:solidFill>
                <a:latin typeface="微软雅黑" panose="020B0503020204020204" charset="-122"/>
                <a:ea typeface="微软雅黑" panose="020B0503020204020204" charset="-122"/>
                <a:cs typeface="微软雅黑" panose="020B0503020204020204" charset="-122"/>
              </a:rPr>
              <a:t>05</a:t>
            </a:r>
            <a:endParaRPr lang="en-US" sz="8400" b="1">
              <a:solidFill>
                <a:srgbClr val="D3816D">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2424378" y="2793581"/>
            <a:ext cx="7343244" cy="1805940"/>
          </a:xfrm>
          <a:prstGeom prst="rect">
            <a:avLst/>
          </a:prstGeom>
        </p:spPr>
        <p:txBody>
          <a:bodyPr vert="horz" wrap="square" lIns="91440" tIns="45720" rIns="91440" bIns="45720" rtlCol="0" anchor="t" anchorCtr="0">
            <a:noAutofit/>
          </a:bodyPr>
          <a:lstStyle/>
          <a:p>
            <a:pPr algn="ctr">
              <a:lnSpc>
                <a:spcPct val="120000"/>
              </a:lnSpc>
              <a:spcBef>
                <a:spcPct val="0"/>
              </a:spcBef>
            </a:pPr>
            <a:r>
              <a:rPr lang="en-US" sz="4500" b="1">
                <a:solidFill>
                  <a:srgbClr val="000000">
                    <a:alpha val="100000"/>
                  </a:srgbClr>
                </a:solidFill>
                <a:latin typeface="微软雅黑" panose="020B0503020204020204" charset="-122"/>
                <a:ea typeface="微软雅黑" panose="020B0503020204020204" charset="-122"/>
                <a:cs typeface="微软雅黑" panose="020B0503020204020204" charset="-122"/>
              </a:rPr>
              <a:t>future development</a:t>
            </a:r>
            <a:endParaRPr lang="en-US" sz="4500" b="1">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TextBox 3"/>
          <p:cNvSpPr txBox="1"/>
          <p:nvPr/>
        </p:nvSpPr>
        <p:spPr>
          <a:xfrm>
            <a:off x="1218929" y="948015"/>
            <a:ext cx="4792980" cy="5237962"/>
          </a:xfrm>
          <a:prstGeom prst="rect">
            <a:avLst/>
          </a:prstGeom>
        </p:spPr>
        <p:txBody>
          <a:bodyPr vert="horz" wrap="square" lIns="91440" tIns="45720" rIns="91440" bIns="45720" rtlCol="0" anchor="ctr" anchorCtr="0">
            <a:noAutofit/>
          </a:bodyPr>
          <a:lstStyle/>
          <a:p>
            <a:pPr marL="203200" lvl="0" indent="-203200">
              <a:lnSpc>
                <a:spcPct val="150000"/>
              </a:lnSpc>
              <a:spcBef>
                <a:spcPct val="0"/>
              </a:spcBef>
              <a:buFont typeface="Arial" panose="020B0604020202020204"/>
              <a:buChar char="•"/>
            </a:pPr>
            <a:r>
              <a:rPr lang="en-US" sz="2400">
                <a:solidFill>
                  <a:srgbClr val="000000">
                    <a:alpha val="100000"/>
                  </a:srgbClr>
                </a:solidFill>
                <a:latin typeface="微软雅黑" panose="020B0503020204020204" charset="-122"/>
                <a:ea typeface="微软雅黑" panose="020B0503020204020204" charset="-122"/>
                <a:cs typeface="微软雅黑" panose="020B0503020204020204" charset="-122"/>
              </a:rPr>
              <a:t>Introduction</a:t>
            </a:r>
            <a:endParaRPr lang="en-US" sz="240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203200" lvl="0" indent="-203200">
              <a:lnSpc>
                <a:spcPct val="150000"/>
              </a:lnSpc>
              <a:spcBef>
                <a:spcPct val="0"/>
              </a:spcBef>
              <a:buFont typeface="Arial" panose="020B0604020202020204"/>
              <a:buChar char="•"/>
            </a:pPr>
            <a:r>
              <a:rPr lang="en-US" sz="2400">
                <a:solidFill>
                  <a:srgbClr val="000000">
                    <a:alpha val="100000"/>
                  </a:srgbClr>
                </a:solidFill>
                <a:latin typeface="微软雅黑" panose="020B0503020204020204" charset="-122"/>
                <a:ea typeface="微软雅黑" panose="020B0503020204020204" charset="-122"/>
                <a:cs typeface="微软雅黑" panose="020B0503020204020204" charset="-122"/>
              </a:rPr>
              <a:t>Project Overview</a:t>
            </a:r>
            <a:endParaRPr lang="en-US" sz="240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203200" lvl="0" indent="-203200">
              <a:lnSpc>
                <a:spcPct val="150000"/>
              </a:lnSpc>
              <a:spcBef>
                <a:spcPct val="0"/>
              </a:spcBef>
              <a:buFont typeface="Arial" panose="020B0604020202020204"/>
              <a:buChar char="•"/>
            </a:pPr>
            <a:r>
              <a:rPr lang="en-US" sz="2400">
                <a:solidFill>
                  <a:srgbClr val="000000">
                    <a:alpha val="100000"/>
                  </a:srgbClr>
                </a:solidFill>
                <a:latin typeface="微软雅黑" panose="020B0503020204020204" charset="-122"/>
                <a:ea typeface="微软雅黑" panose="020B0503020204020204" charset="-122"/>
                <a:cs typeface="微软雅黑" panose="020B0503020204020204" charset="-122"/>
              </a:rPr>
              <a:t>GUI Design Documentation</a:t>
            </a:r>
            <a:endParaRPr lang="en-US" sz="240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203200" lvl="0" indent="-203200">
              <a:lnSpc>
                <a:spcPct val="150000"/>
              </a:lnSpc>
              <a:spcBef>
                <a:spcPct val="0"/>
              </a:spcBef>
              <a:buFont typeface="Arial" panose="020B0604020202020204"/>
              <a:buChar char="•"/>
            </a:pPr>
            <a:r>
              <a:rPr lang="en-US" sz="240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file support</a:t>
            </a:r>
            <a:endParaRPr lang="en-US" sz="240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203200" lvl="0" indent="-203200">
              <a:lnSpc>
                <a:spcPct val="150000"/>
              </a:lnSpc>
              <a:spcBef>
                <a:spcPct val="0"/>
              </a:spcBef>
              <a:buFont typeface="Arial" panose="020B0604020202020204"/>
              <a:buChar char="•"/>
            </a:pPr>
            <a:r>
              <a:rPr lang="en-US" sz="240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future development</a:t>
            </a:r>
            <a:endParaRPr lang="en-US" sz="240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203200" lvl="0" indent="-203200">
              <a:lnSpc>
                <a:spcPct val="150000"/>
              </a:lnSpc>
              <a:spcBef>
                <a:spcPct val="0"/>
              </a:spcBef>
              <a:buFont typeface="Arial" panose="020B0604020202020204"/>
              <a:buChar char="•"/>
            </a:pPr>
            <a:endParaRPr lang="en-US" sz="240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6899729" y="2707005"/>
            <a:ext cx="3565191" cy="1396365"/>
          </a:xfrm>
          <a:prstGeom prst="rect">
            <a:avLst/>
          </a:prstGeom>
        </p:spPr>
        <p:txBody>
          <a:bodyPr vert="horz" wrap="square" lIns="91440" tIns="45720" rIns="91440" bIns="45720" rtlCol="0" anchor="ctr" anchorCtr="0">
            <a:normAutofit fontScale="60000"/>
          </a:bodyPr>
          <a:lstStyle/>
          <a:p>
            <a:pPr algn="ctr">
              <a:lnSpc>
                <a:spcPct val="100000"/>
              </a:lnSpc>
              <a:spcBef>
                <a:spcPts val="375"/>
              </a:spcBef>
            </a:pPr>
            <a:r>
              <a:rPr lang="en-US" sz="8025" b="1">
                <a:solidFill>
                  <a:srgbClr val="000000">
                    <a:alpha val="100000"/>
                  </a:srgbClr>
                </a:solidFill>
                <a:latin typeface="微软雅黑" panose="020B0503020204020204" charset="-122"/>
                <a:ea typeface="微软雅黑" panose="020B0503020204020204" charset="-122"/>
                <a:cs typeface="微软雅黑" panose="020B0503020204020204" charset="-122"/>
              </a:rPr>
              <a:t>catalogue</a:t>
            </a:r>
            <a:endParaRPr lang="en-US" sz="8025" b="1">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rot="0">
            <a:off x="5982796" y="3116804"/>
            <a:ext cx="5783287" cy="1126363"/>
            <a:chOff x="5982796" y="3116804"/>
            <a:chExt cx="5783287" cy="1126363"/>
          </a:xfrm>
        </p:grpSpPr>
        <p:sp>
          <p:nvSpPr>
            <p:cNvPr id="3" name="TextBox 3"/>
            <p:cNvSpPr txBox="1"/>
            <p:nvPr/>
          </p:nvSpPr>
          <p:spPr>
            <a:xfrm>
              <a:off x="5982796" y="3116804"/>
              <a:ext cx="4521094" cy="389890"/>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Write save and load code</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5982796" y="3575147"/>
              <a:ext cx="5783287" cy="66802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Implements the ability to save the current state to a file and load the state from a file.</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grpSp>
        <p:nvGrpSpPr>
          <p:cNvPr id="5" name="Group 5"/>
          <p:cNvGrpSpPr/>
          <p:nvPr/>
        </p:nvGrpSpPr>
        <p:grpSpPr>
          <a:xfrm rot="0">
            <a:off x="5982161" y="4769459"/>
            <a:ext cx="5783287" cy="1509268"/>
            <a:chOff x="5982161" y="4769459"/>
            <a:chExt cx="5783287" cy="1509268"/>
          </a:xfrm>
        </p:grpSpPr>
        <p:sp>
          <p:nvSpPr>
            <p:cNvPr id="6" name="TextBox 6"/>
            <p:cNvSpPr txBox="1"/>
            <p:nvPr/>
          </p:nvSpPr>
          <p:spPr>
            <a:xfrm>
              <a:off x="5982796" y="4769459"/>
              <a:ext cx="4521094" cy="665480"/>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Ensure stability and error handling</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5982161" y="5333847"/>
              <a:ext cx="5783287" cy="94488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Ensure the stability of the save and load process, and be able to properly handle possible problems, such as insufficient disk space, insufficient file permissions, etc.</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8" name="TextBox 8"/>
          <p:cNvSpPr txBox="1"/>
          <p:nvPr/>
        </p:nvSpPr>
        <p:spPr>
          <a:xfrm>
            <a:off x="5982796" y="1468163"/>
            <a:ext cx="4521094" cy="389890"/>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Add save and load buttons</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5982796" y="1926506"/>
            <a:ext cx="5700871" cy="94488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Buttons are added to the GUI of UVSim so that users can easily save the current working state or the state saved before loading.</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11" name="Group 11"/>
          <p:cNvGrpSpPr/>
          <p:nvPr/>
        </p:nvGrpSpPr>
        <p:grpSpPr>
          <a:xfrm rot="0">
            <a:off x="454963" y="93878"/>
            <a:ext cx="10641129" cy="893445"/>
            <a:chOff x="454963" y="93878"/>
            <a:chExt cx="10641129" cy="893445"/>
          </a:xfrm>
        </p:grpSpPr>
        <p:sp>
          <p:nvSpPr>
            <p:cNvPr id="12" name="AutoShape 12"/>
            <p:cNvSpPr/>
            <p:nvPr/>
          </p:nvSpPr>
          <p:spPr>
            <a:xfrm>
              <a:off x="454963" y="331168"/>
              <a:ext cx="84147" cy="84147"/>
            </a:xfrm>
            <a:prstGeom prst="ellipse">
              <a:avLst/>
            </a:prstGeom>
            <a:solidFill>
              <a:schemeClr val="accent1">
                <a:alpha val="100000"/>
              </a:schemeClr>
            </a:solidFill>
          </p:spPr>
        </p:sp>
        <p:sp>
          <p:nvSpPr>
            <p:cNvPr id="13" name="AutoShape 13"/>
            <p:cNvSpPr/>
            <p:nvPr/>
          </p:nvSpPr>
          <p:spPr>
            <a:xfrm>
              <a:off x="575049" y="337743"/>
              <a:ext cx="78137" cy="78137"/>
            </a:xfrm>
            <a:prstGeom prst="ellipse">
              <a:avLst/>
            </a:prstGeom>
            <a:solidFill>
              <a:schemeClr val="accent1">
                <a:alpha val="80000"/>
              </a:schemeClr>
            </a:solidFill>
          </p:spPr>
        </p:sp>
        <p:sp>
          <p:nvSpPr>
            <p:cNvPr id="14" name="AutoShape 14"/>
            <p:cNvSpPr/>
            <p:nvPr/>
          </p:nvSpPr>
          <p:spPr>
            <a:xfrm>
              <a:off x="689125" y="339460"/>
              <a:ext cx="74704" cy="74704"/>
            </a:xfrm>
            <a:prstGeom prst="ellipse">
              <a:avLst/>
            </a:prstGeom>
            <a:solidFill>
              <a:schemeClr val="accent1">
                <a:alpha val="60000"/>
              </a:schemeClr>
            </a:solidFill>
          </p:spPr>
        </p:sp>
        <p:sp>
          <p:nvSpPr>
            <p:cNvPr id="15" name="AutoShape 15"/>
            <p:cNvSpPr/>
            <p:nvPr/>
          </p:nvSpPr>
          <p:spPr>
            <a:xfrm>
              <a:off x="799768" y="348430"/>
              <a:ext cx="69238" cy="69238"/>
            </a:xfrm>
            <a:prstGeom prst="ellipse">
              <a:avLst/>
            </a:prstGeom>
            <a:solidFill>
              <a:schemeClr val="accent1">
                <a:alpha val="40000"/>
              </a:schemeClr>
            </a:solidFill>
          </p:spPr>
        </p:sp>
        <p:sp>
          <p:nvSpPr>
            <p:cNvPr id="16" name="AutoShape 16"/>
            <p:cNvSpPr/>
            <p:nvPr/>
          </p:nvSpPr>
          <p:spPr>
            <a:xfrm>
              <a:off x="904945" y="344297"/>
              <a:ext cx="65594" cy="65594"/>
            </a:xfrm>
            <a:prstGeom prst="ellipse">
              <a:avLst/>
            </a:prstGeom>
            <a:solidFill>
              <a:schemeClr val="accent1">
                <a:alpha val="20000"/>
              </a:schemeClr>
            </a:solidFill>
          </p:spPr>
        </p:sp>
        <p:sp>
          <p:nvSpPr>
            <p:cNvPr id="17" name="AutoShape 17"/>
            <p:cNvSpPr/>
            <p:nvPr/>
          </p:nvSpPr>
          <p:spPr>
            <a:xfrm>
              <a:off x="454963" y="448942"/>
              <a:ext cx="84147" cy="84147"/>
            </a:xfrm>
            <a:prstGeom prst="ellipse">
              <a:avLst/>
            </a:prstGeom>
            <a:solidFill>
              <a:schemeClr val="accent1">
                <a:alpha val="100000"/>
              </a:schemeClr>
            </a:solidFill>
          </p:spPr>
        </p:sp>
        <p:sp>
          <p:nvSpPr>
            <p:cNvPr id="18" name="AutoShape 18"/>
            <p:cNvSpPr/>
            <p:nvPr/>
          </p:nvSpPr>
          <p:spPr>
            <a:xfrm>
              <a:off x="575049" y="455517"/>
              <a:ext cx="78137" cy="78137"/>
            </a:xfrm>
            <a:prstGeom prst="ellipse">
              <a:avLst/>
            </a:prstGeom>
            <a:solidFill>
              <a:schemeClr val="accent1">
                <a:alpha val="80000"/>
              </a:schemeClr>
            </a:solidFill>
          </p:spPr>
        </p:sp>
        <p:sp>
          <p:nvSpPr>
            <p:cNvPr id="19" name="AutoShape 19"/>
            <p:cNvSpPr/>
            <p:nvPr/>
          </p:nvSpPr>
          <p:spPr>
            <a:xfrm>
              <a:off x="689125" y="457233"/>
              <a:ext cx="74704" cy="74704"/>
            </a:xfrm>
            <a:prstGeom prst="ellipse">
              <a:avLst/>
            </a:prstGeom>
            <a:solidFill>
              <a:schemeClr val="accent1">
                <a:alpha val="60000"/>
              </a:schemeClr>
            </a:solidFill>
          </p:spPr>
        </p:sp>
        <p:sp>
          <p:nvSpPr>
            <p:cNvPr id="20" name="AutoShape 20"/>
            <p:cNvSpPr/>
            <p:nvPr/>
          </p:nvSpPr>
          <p:spPr>
            <a:xfrm>
              <a:off x="799768" y="466203"/>
              <a:ext cx="69238" cy="69238"/>
            </a:xfrm>
            <a:prstGeom prst="ellipse">
              <a:avLst/>
            </a:prstGeom>
            <a:solidFill>
              <a:schemeClr val="accent1">
                <a:alpha val="40000"/>
              </a:schemeClr>
            </a:solidFill>
          </p:spPr>
        </p:sp>
        <p:sp>
          <p:nvSpPr>
            <p:cNvPr id="21" name="AutoShape 21"/>
            <p:cNvSpPr/>
            <p:nvPr/>
          </p:nvSpPr>
          <p:spPr>
            <a:xfrm>
              <a:off x="904945" y="462070"/>
              <a:ext cx="65594" cy="65594"/>
            </a:xfrm>
            <a:prstGeom prst="ellipse">
              <a:avLst/>
            </a:prstGeom>
            <a:solidFill>
              <a:schemeClr val="accent1">
                <a:alpha val="20000"/>
              </a:schemeClr>
            </a:solidFill>
          </p:spPr>
        </p:sp>
        <p:sp>
          <p:nvSpPr>
            <p:cNvPr id="22" name="AutoShape 22"/>
            <p:cNvSpPr/>
            <p:nvPr/>
          </p:nvSpPr>
          <p:spPr>
            <a:xfrm>
              <a:off x="454963" y="566715"/>
              <a:ext cx="84147" cy="84147"/>
            </a:xfrm>
            <a:prstGeom prst="ellipse">
              <a:avLst/>
            </a:prstGeom>
            <a:solidFill>
              <a:schemeClr val="accent1">
                <a:alpha val="100000"/>
              </a:schemeClr>
            </a:solidFill>
          </p:spPr>
        </p:sp>
        <p:sp>
          <p:nvSpPr>
            <p:cNvPr id="23" name="AutoShape 23"/>
            <p:cNvSpPr/>
            <p:nvPr/>
          </p:nvSpPr>
          <p:spPr>
            <a:xfrm>
              <a:off x="575049" y="573291"/>
              <a:ext cx="78137" cy="78137"/>
            </a:xfrm>
            <a:prstGeom prst="ellipse">
              <a:avLst/>
            </a:prstGeom>
            <a:solidFill>
              <a:schemeClr val="accent1">
                <a:alpha val="80000"/>
              </a:schemeClr>
            </a:solidFill>
          </p:spPr>
        </p:sp>
        <p:sp>
          <p:nvSpPr>
            <p:cNvPr id="24" name="AutoShape 24"/>
            <p:cNvSpPr/>
            <p:nvPr/>
          </p:nvSpPr>
          <p:spPr>
            <a:xfrm>
              <a:off x="689125" y="575007"/>
              <a:ext cx="74704" cy="74704"/>
            </a:xfrm>
            <a:prstGeom prst="ellipse">
              <a:avLst/>
            </a:prstGeom>
            <a:solidFill>
              <a:schemeClr val="accent1">
                <a:alpha val="60000"/>
              </a:schemeClr>
            </a:solidFill>
          </p:spPr>
        </p:sp>
        <p:sp>
          <p:nvSpPr>
            <p:cNvPr id="25" name="AutoShape 25"/>
            <p:cNvSpPr/>
            <p:nvPr/>
          </p:nvSpPr>
          <p:spPr>
            <a:xfrm>
              <a:off x="799768" y="583977"/>
              <a:ext cx="69238" cy="69238"/>
            </a:xfrm>
            <a:prstGeom prst="ellipse">
              <a:avLst/>
            </a:prstGeom>
            <a:solidFill>
              <a:schemeClr val="accent1">
                <a:alpha val="40000"/>
              </a:schemeClr>
            </a:solidFill>
          </p:spPr>
        </p:sp>
        <p:sp>
          <p:nvSpPr>
            <p:cNvPr id="26" name="AutoShape 26"/>
            <p:cNvSpPr/>
            <p:nvPr/>
          </p:nvSpPr>
          <p:spPr>
            <a:xfrm>
              <a:off x="904945" y="579844"/>
              <a:ext cx="65594" cy="65594"/>
            </a:xfrm>
            <a:prstGeom prst="ellipse">
              <a:avLst/>
            </a:prstGeom>
            <a:solidFill>
              <a:schemeClr val="accent1">
                <a:alpha val="20000"/>
              </a:schemeClr>
            </a:solidFill>
          </p:spPr>
        </p:sp>
        <p:sp>
          <p:nvSpPr>
            <p:cNvPr id="27" name="AutoShape 27"/>
            <p:cNvSpPr/>
            <p:nvPr/>
          </p:nvSpPr>
          <p:spPr>
            <a:xfrm>
              <a:off x="454963" y="684489"/>
              <a:ext cx="84147" cy="84147"/>
            </a:xfrm>
            <a:prstGeom prst="ellipse">
              <a:avLst/>
            </a:prstGeom>
            <a:solidFill>
              <a:schemeClr val="accent1">
                <a:alpha val="100000"/>
              </a:schemeClr>
            </a:solidFill>
          </p:spPr>
        </p:sp>
        <p:sp>
          <p:nvSpPr>
            <p:cNvPr id="28" name="AutoShape 28"/>
            <p:cNvSpPr/>
            <p:nvPr/>
          </p:nvSpPr>
          <p:spPr>
            <a:xfrm>
              <a:off x="575049" y="691064"/>
              <a:ext cx="78137" cy="78137"/>
            </a:xfrm>
            <a:prstGeom prst="ellipse">
              <a:avLst/>
            </a:prstGeom>
            <a:solidFill>
              <a:schemeClr val="accent1">
                <a:alpha val="80000"/>
              </a:schemeClr>
            </a:solidFill>
          </p:spPr>
        </p:sp>
        <p:sp>
          <p:nvSpPr>
            <p:cNvPr id="29" name="AutoShape 29"/>
            <p:cNvSpPr/>
            <p:nvPr/>
          </p:nvSpPr>
          <p:spPr>
            <a:xfrm>
              <a:off x="689125" y="692781"/>
              <a:ext cx="74704" cy="74704"/>
            </a:xfrm>
            <a:prstGeom prst="ellipse">
              <a:avLst/>
            </a:prstGeom>
            <a:solidFill>
              <a:schemeClr val="accent1">
                <a:alpha val="60000"/>
              </a:schemeClr>
            </a:solidFill>
          </p:spPr>
        </p:sp>
        <p:sp>
          <p:nvSpPr>
            <p:cNvPr id="30" name="AutoShape 30"/>
            <p:cNvSpPr/>
            <p:nvPr/>
          </p:nvSpPr>
          <p:spPr>
            <a:xfrm>
              <a:off x="799768" y="701751"/>
              <a:ext cx="69238" cy="69238"/>
            </a:xfrm>
            <a:prstGeom prst="ellipse">
              <a:avLst/>
            </a:prstGeom>
            <a:solidFill>
              <a:schemeClr val="accent1">
                <a:alpha val="40000"/>
              </a:schemeClr>
            </a:solidFill>
          </p:spPr>
        </p:sp>
        <p:sp>
          <p:nvSpPr>
            <p:cNvPr id="31" name="AutoShape 31"/>
            <p:cNvSpPr/>
            <p:nvPr/>
          </p:nvSpPr>
          <p:spPr>
            <a:xfrm>
              <a:off x="904945" y="697618"/>
              <a:ext cx="65594" cy="65594"/>
            </a:xfrm>
            <a:prstGeom prst="ellipse">
              <a:avLst/>
            </a:prstGeom>
            <a:solidFill>
              <a:schemeClr val="accent1">
                <a:alpha val="20000"/>
              </a:schemeClr>
            </a:solidFill>
          </p:spPr>
        </p:sp>
        <p:sp>
          <p:nvSpPr>
            <p:cNvPr id="32" name="TextBox 32"/>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Allows saving and loading functionality</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pic>
        <p:nvPicPr>
          <p:cNvPr id="101" name="图片 100"/>
          <p:cNvPicPr/>
          <p:nvPr/>
        </p:nvPicPr>
        <p:blipFill>
          <a:blip r:embed="rId2"/>
          <a:stretch>
            <a:fillRect/>
          </a:stretch>
        </p:blipFill>
        <p:spPr>
          <a:xfrm>
            <a:off x="838200" y="1218883"/>
            <a:ext cx="4762500" cy="479107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pic>
        <p:nvPicPr>
          <p:cNvPr id="2" name="Picture 2" descr="C:/Users/17943/Desktop/add-desktop-toolbar.pngadd-desktop-toolbar"/>
          <p:cNvPicPr>
            <a:picLocks noChangeAspect="1"/>
          </p:cNvPicPr>
          <p:nvPr/>
        </p:nvPicPr>
        <p:blipFill>
          <a:blip r:embed="rId2">
            <a:alphaModFix amt="100000"/>
          </a:blip>
          <a:srcRect l="12001" r="12001"/>
          <a:stretch>
            <a:fillRect/>
          </a:stretch>
        </p:blipFill>
        <p:spPr>
          <a:xfrm>
            <a:off x="8303070" y="1200966"/>
            <a:ext cx="3434927" cy="3434928"/>
          </a:xfrm>
          <a:prstGeom prst="snip2DiagRect">
            <a:avLst/>
          </a:prstGeom>
        </p:spPr>
      </p:pic>
      <p:pic>
        <p:nvPicPr>
          <p:cNvPr id="3" name="Picture 3" descr="C:/Users/17943/Desktop/262shots_so.jpg262shots_so"/>
          <p:cNvPicPr>
            <a:picLocks noChangeAspect="1"/>
          </p:cNvPicPr>
          <p:nvPr/>
        </p:nvPicPr>
        <p:blipFill>
          <a:blip r:embed="rId3">
            <a:alphaModFix amt="100000"/>
          </a:blip>
          <a:srcRect l="12505" r="12505"/>
          <a:stretch>
            <a:fillRect/>
          </a:stretch>
        </p:blipFill>
        <p:spPr>
          <a:xfrm>
            <a:off x="5853553" y="3293711"/>
            <a:ext cx="3412554" cy="3412554"/>
          </a:xfrm>
          <a:prstGeom prst="snip2DiagRect">
            <a:avLst/>
          </a:prstGeom>
        </p:spPr>
      </p:pic>
      <p:sp>
        <p:nvSpPr>
          <p:cNvPr id="4" name="TextBox 4"/>
          <p:cNvSpPr txBox="1"/>
          <p:nvPr/>
        </p:nvSpPr>
        <p:spPr>
          <a:xfrm>
            <a:off x="529590" y="1200785"/>
            <a:ext cx="5251450" cy="5396865"/>
          </a:xfrm>
          <a:prstGeom prst="rect">
            <a:avLst/>
          </a:prstGeom>
        </p:spPr>
        <p:txBody>
          <a:bodyPr vert="horz" wrap="square" lIns="123825" tIns="123825" rIns="57150" bIns="123825" rtlCol="0" anchor="t" anchorCtr="0">
            <a:normAutofit lnSpcReduction="10000"/>
          </a:bodyPr>
          <a:lstStyle/>
          <a:p>
            <a:pPr>
              <a:lnSpc>
                <a:spcPct val="186000"/>
              </a:lnSpc>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title bar</a:t>
            </a:r>
            <a:endPar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a:p>
            <a:pPr>
              <a:lnSpc>
                <a:spcPct val="186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The title bar will be at the top of the window and will contain the project name, logo, and menu options. We'll use a concise and attractive color scheme to highlight the project name and logo while providing easily recognizable menu options.</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86000"/>
              </a:lnSpc>
            </a:pPr>
            <a:r>
              <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rPr>
              <a:t>toolbar</a:t>
            </a:r>
            <a:endParaRPr lang="en-US" sz="1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a:p>
            <a:pPr>
              <a:lnSpc>
                <a:spcPct val="186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The toolbar will contain a series of ICONS and buttons to perform common actions such as creating a new file, opening a file, saving a file, and so on. We'll use a scheme that coordinates with the title bar color so users can easily navigate between different sections.</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AutoShape 5"/>
          <p:cNvSpPr/>
          <p:nvPr/>
        </p:nvSpPr>
        <p:spPr>
          <a:xfrm>
            <a:off x="11222422" y="6100215"/>
            <a:ext cx="84147" cy="84147"/>
          </a:xfrm>
          <a:prstGeom prst="ellipse">
            <a:avLst/>
          </a:prstGeom>
          <a:solidFill>
            <a:schemeClr val="accent1">
              <a:alpha val="100000"/>
            </a:schemeClr>
          </a:solidFill>
        </p:spPr>
      </p:sp>
      <p:sp>
        <p:nvSpPr>
          <p:cNvPr id="6" name="AutoShape 6"/>
          <p:cNvSpPr/>
          <p:nvPr/>
        </p:nvSpPr>
        <p:spPr>
          <a:xfrm>
            <a:off x="11342508" y="6097266"/>
            <a:ext cx="78137" cy="78137"/>
          </a:xfrm>
          <a:prstGeom prst="ellipse">
            <a:avLst/>
          </a:prstGeom>
          <a:solidFill>
            <a:schemeClr val="accent1">
              <a:alpha val="80000"/>
            </a:schemeClr>
          </a:solidFill>
        </p:spPr>
      </p:sp>
      <p:sp>
        <p:nvSpPr>
          <p:cNvPr id="7" name="AutoShape 7"/>
          <p:cNvSpPr/>
          <p:nvPr/>
        </p:nvSpPr>
        <p:spPr>
          <a:xfrm>
            <a:off x="11456583" y="6098982"/>
            <a:ext cx="74704" cy="74704"/>
          </a:xfrm>
          <a:prstGeom prst="ellipse">
            <a:avLst/>
          </a:prstGeom>
          <a:solidFill>
            <a:schemeClr val="accent1">
              <a:alpha val="60000"/>
            </a:schemeClr>
          </a:solidFill>
        </p:spPr>
      </p:sp>
      <p:sp>
        <p:nvSpPr>
          <p:cNvPr id="8" name="AutoShape 8"/>
          <p:cNvSpPr/>
          <p:nvPr/>
        </p:nvSpPr>
        <p:spPr>
          <a:xfrm>
            <a:off x="11567227" y="6107952"/>
            <a:ext cx="69238" cy="69238"/>
          </a:xfrm>
          <a:prstGeom prst="ellipse">
            <a:avLst/>
          </a:prstGeom>
          <a:solidFill>
            <a:schemeClr val="accent1">
              <a:alpha val="40000"/>
            </a:schemeClr>
          </a:solidFill>
        </p:spPr>
      </p:sp>
      <p:sp>
        <p:nvSpPr>
          <p:cNvPr id="9" name="AutoShape 9"/>
          <p:cNvSpPr/>
          <p:nvPr/>
        </p:nvSpPr>
        <p:spPr>
          <a:xfrm>
            <a:off x="11672404" y="6103819"/>
            <a:ext cx="65594" cy="65594"/>
          </a:xfrm>
          <a:prstGeom prst="ellipse">
            <a:avLst/>
          </a:prstGeom>
          <a:solidFill>
            <a:schemeClr val="accent1">
              <a:alpha val="20000"/>
            </a:schemeClr>
          </a:solidFill>
        </p:spPr>
      </p:sp>
      <p:sp>
        <p:nvSpPr>
          <p:cNvPr id="10" name="AutoShape 10"/>
          <p:cNvSpPr/>
          <p:nvPr/>
        </p:nvSpPr>
        <p:spPr>
          <a:xfrm>
            <a:off x="11222422" y="6217990"/>
            <a:ext cx="84147" cy="84147"/>
          </a:xfrm>
          <a:prstGeom prst="ellipse">
            <a:avLst/>
          </a:prstGeom>
          <a:solidFill>
            <a:schemeClr val="accent1">
              <a:alpha val="100000"/>
            </a:schemeClr>
          </a:solidFill>
        </p:spPr>
      </p:sp>
      <p:sp>
        <p:nvSpPr>
          <p:cNvPr id="11" name="AutoShape 11"/>
          <p:cNvSpPr/>
          <p:nvPr/>
        </p:nvSpPr>
        <p:spPr>
          <a:xfrm>
            <a:off x="11342508" y="6215040"/>
            <a:ext cx="78137" cy="78137"/>
          </a:xfrm>
          <a:prstGeom prst="ellipse">
            <a:avLst/>
          </a:prstGeom>
          <a:solidFill>
            <a:schemeClr val="accent1">
              <a:alpha val="80000"/>
            </a:schemeClr>
          </a:solidFill>
        </p:spPr>
      </p:sp>
      <p:sp>
        <p:nvSpPr>
          <p:cNvPr id="12" name="AutoShape 12"/>
          <p:cNvSpPr/>
          <p:nvPr/>
        </p:nvSpPr>
        <p:spPr>
          <a:xfrm>
            <a:off x="11456583" y="6216756"/>
            <a:ext cx="74704" cy="74704"/>
          </a:xfrm>
          <a:prstGeom prst="ellipse">
            <a:avLst/>
          </a:prstGeom>
          <a:solidFill>
            <a:schemeClr val="accent1">
              <a:alpha val="60000"/>
            </a:schemeClr>
          </a:solidFill>
        </p:spPr>
      </p:sp>
      <p:sp>
        <p:nvSpPr>
          <p:cNvPr id="13" name="AutoShape 13"/>
          <p:cNvSpPr/>
          <p:nvPr/>
        </p:nvSpPr>
        <p:spPr>
          <a:xfrm>
            <a:off x="11567227" y="6225726"/>
            <a:ext cx="69238" cy="69238"/>
          </a:xfrm>
          <a:prstGeom prst="ellipse">
            <a:avLst/>
          </a:prstGeom>
          <a:solidFill>
            <a:schemeClr val="accent1">
              <a:alpha val="40000"/>
            </a:schemeClr>
          </a:solidFill>
        </p:spPr>
      </p:sp>
      <p:sp>
        <p:nvSpPr>
          <p:cNvPr id="14" name="AutoShape 14"/>
          <p:cNvSpPr/>
          <p:nvPr/>
        </p:nvSpPr>
        <p:spPr>
          <a:xfrm>
            <a:off x="11672404" y="6221593"/>
            <a:ext cx="65594" cy="65594"/>
          </a:xfrm>
          <a:prstGeom prst="ellipse">
            <a:avLst/>
          </a:prstGeom>
          <a:solidFill>
            <a:schemeClr val="accent1">
              <a:alpha val="20000"/>
            </a:schemeClr>
          </a:solidFill>
        </p:spPr>
      </p:sp>
      <p:sp>
        <p:nvSpPr>
          <p:cNvPr id="15" name="AutoShape 15"/>
          <p:cNvSpPr/>
          <p:nvPr/>
        </p:nvSpPr>
        <p:spPr>
          <a:xfrm>
            <a:off x="11222422" y="6335763"/>
            <a:ext cx="84147" cy="84147"/>
          </a:xfrm>
          <a:prstGeom prst="ellipse">
            <a:avLst/>
          </a:prstGeom>
          <a:solidFill>
            <a:schemeClr val="accent1">
              <a:alpha val="100000"/>
            </a:schemeClr>
          </a:solidFill>
        </p:spPr>
      </p:sp>
      <p:sp>
        <p:nvSpPr>
          <p:cNvPr id="16" name="AutoShape 16"/>
          <p:cNvSpPr/>
          <p:nvPr/>
        </p:nvSpPr>
        <p:spPr>
          <a:xfrm>
            <a:off x="11342508" y="6332813"/>
            <a:ext cx="78137" cy="78137"/>
          </a:xfrm>
          <a:prstGeom prst="ellipse">
            <a:avLst/>
          </a:prstGeom>
          <a:solidFill>
            <a:schemeClr val="accent1">
              <a:alpha val="80000"/>
            </a:schemeClr>
          </a:solidFill>
        </p:spPr>
      </p:sp>
      <p:sp>
        <p:nvSpPr>
          <p:cNvPr id="17" name="AutoShape 17"/>
          <p:cNvSpPr/>
          <p:nvPr/>
        </p:nvSpPr>
        <p:spPr>
          <a:xfrm>
            <a:off x="11456583" y="6334530"/>
            <a:ext cx="74704" cy="74704"/>
          </a:xfrm>
          <a:prstGeom prst="ellipse">
            <a:avLst/>
          </a:prstGeom>
          <a:solidFill>
            <a:schemeClr val="accent1">
              <a:alpha val="60000"/>
            </a:schemeClr>
          </a:solidFill>
        </p:spPr>
      </p:sp>
      <p:sp>
        <p:nvSpPr>
          <p:cNvPr id="18" name="AutoShape 18"/>
          <p:cNvSpPr/>
          <p:nvPr/>
        </p:nvSpPr>
        <p:spPr>
          <a:xfrm>
            <a:off x="11567227" y="6343500"/>
            <a:ext cx="69238" cy="69238"/>
          </a:xfrm>
          <a:prstGeom prst="ellipse">
            <a:avLst/>
          </a:prstGeom>
          <a:solidFill>
            <a:schemeClr val="accent1">
              <a:alpha val="40000"/>
            </a:schemeClr>
          </a:solidFill>
        </p:spPr>
      </p:sp>
      <p:sp>
        <p:nvSpPr>
          <p:cNvPr id="19" name="AutoShape 19"/>
          <p:cNvSpPr/>
          <p:nvPr/>
        </p:nvSpPr>
        <p:spPr>
          <a:xfrm>
            <a:off x="11672404" y="6339367"/>
            <a:ext cx="65594" cy="65594"/>
          </a:xfrm>
          <a:prstGeom prst="ellipse">
            <a:avLst/>
          </a:prstGeom>
          <a:solidFill>
            <a:schemeClr val="accent1">
              <a:alpha val="20000"/>
            </a:schemeClr>
          </a:solidFill>
        </p:spPr>
      </p:sp>
      <p:sp>
        <p:nvSpPr>
          <p:cNvPr id="20" name="AutoShape 20"/>
          <p:cNvSpPr/>
          <p:nvPr/>
        </p:nvSpPr>
        <p:spPr>
          <a:xfrm>
            <a:off x="11222422" y="6453537"/>
            <a:ext cx="84147" cy="84147"/>
          </a:xfrm>
          <a:prstGeom prst="ellipse">
            <a:avLst/>
          </a:prstGeom>
          <a:solidFill>
            <a:schemeClr val="accent1">
              <a:alpha val="100000"/>
            </a:schemeClr>
          </a:solidFill>
        </p:spPr>
      </p:sp>
      <p:sp>
        <p:nvSpPr>
          <p:cNvPr id="21" name="AutoShape 21"/>
          <p:cNvSpPr/>
          <p:nvPr/>
        </p:nvSpPr>
        <p:spPr>
          <a:xfrm>
            <a:off x="11342508" y="6450587"/>
            <a:ext cx="78137" cy="78137"/>
          </a:xfrm>
          <a:prstGeom prst="ellipse">
            <a:avLst/>
          </a:prstGeom>
          <a:solidFill>
            <a:schemeClr val="accent1">
              <a:alpha val="80000"/>
            </a:schemeClr>
          </a:solidFill>
        </p:spPr>
      </p:sp>
      <p:sp>
        <p:nvSpPr>
          <p:cNvPr id="22" name="AutoShape 22"/>
          <p:cNvSpPr/>
          <p:nvPr/>
        </p:nvSpPr>
        <p:spPr>
          <a:xfrm>
            <a:off x="11456583" y="6452303"/>
            <a:ext cx="74704" cy="74704"/>
          </a:xfrm>
          <a:prstGeom prst="ellipse">
            <a:avLst/>
          </a:prstGeom>
          <a:solidFill>
            <a:schemeClr val="accent1">
              <a:alpha val="60000"/>
            </a:schemeClr>
          </a:solidFill>
        </p:spPr>
      </p:sp>
      <p:sp>
        <p:nvSpPr>
          <p:cNvPr id="23" name="AutoShape 23"/>
          <p:cNvSpPr/>
          <p:nvPr/>
        </p:nvSpPr>
        <p:spPr>
          <a:xfrm>
            <a:off x="11567227" y="6461274"/>
            <a:ext cx="69238" cy="69238"/>
          </a:xfrm>
          <a:prstGeom prst="ellipse">
            <a:avLst/>
          </a:prstGeom>
          <a:solidFill>
            <a:schemeClr val="accent1">
              <a:alpha val="40000"/>
            </a:schemeClr>
          </a:solidFill>
        </p:spPr>
      </p:sp>
      <p:sp>
        <p:nvSpPr>
          <p:cNvPr id="24" name="AutoShape 24"/>
          <p:cNvSpPr/>
          <p:nvPr/>
        </p:nvSpPr>
        <p:spPr>
          <a:xfrm>
            <a:off x="11672404" y="6457141"/>
            <a:ext cx="65594" cy="65594"/>
          </a:xfrm>
          <a:prstGeom prst="ellipse">
            <a:avLst/>
          </a:prstGeom>
          <a:solidFill>
            <a:schemeClr val="accent1">
              <a:alpha val="20000"/>
            </a:schemeClr>
          </a:solidFill>
        </p:spPr>
      </p:sp>
      <p:grpSp>
        <p:nvGrpSpPr>
          <p:cNvPr id="25" name="Group 25"/>
          <p:cNvGrpSpPr/>
          <p:nvPr/>
        </p:nvGrpSpPr>
        <p:grpSpPr>
          <a:xfrm rot="0">
            <a:off x="454963" y="93878"/>
            <a:ext cx="10641129" cy="893445"/>
            <a:chOff x="454963" y="93878"/>
            <a:chExt cx="10641129" cy="893445"/>
          </a:xfrm>
        </p:grpSpPr>
        <p:sp>
          <p:nvSpPr>
            <p:cNvPr id="26" name="AutoShape 26"/>
            <p:cNvSpPr/>
            <p:nvPr/>
          </p:nvSpPr>
          <p:spPr>
            <a:xfrm>
              <a:off x="454963" y="331168"/>
              <a:ext cx="84147" cy="84147"/>
            </a:xfrm>
            <a:prstGeom prst="ellipse">
              <a:avLst/>
            </a:prstGeom>
            <a:solidFill>
              <a:schemeClr val="accent1">
                <a:alpha val="100000"/>
              </a:schemeClr>
            </a:solidFill>
          </p:spPr>
        </p:sp>
        <p:sp>
          <p:nvSpPr>
            <p:cNvPr id="27" name="AutoShape 27"/>
            <p:cNvSpPr/>
            <p:nvPr/>
          </p:nvSpPr>
          <p:spPr>
            <a:xfrm>
              <a:off x="575049" y="337743"/>
              <a:ext cx="78137" cy="78137"/>
            </a:xfrm>
            <a:prstGeom prst="ellipse">
              <a:avLst/>
            </a:prstGeom>
            <a:solidFill>
              <a:schemeClr val="accent1">
                <a:alpha val="80000"/>
              </a:schemeClr>
            </a:solidFill>
          </p:spPr>
        </p:sp>
        <p:sp>
          <p:nvSpPr>
            <p:cNvPr id="28" name="AutoShape 28"/>
            <p:cNvSpPr/>
            <p:nvPr/>
          </p:nvSpPr>
          <p:spPr>
            <a:xfrm>
              <a:off x="689125" y="339460"/>
              <a:ext cx="74704" cy="74704"/>
            </a:xfrm>
            <a:prstGeom prst="ellipse">
              <a:avLst/>
            </a:prstGeom>
            <a:solidFill>
              <a:schemeClr val="accent1">
                <a:alpha val="60000"/>
              </a:schemeClr>
            </a:solidFill>
          </p:spPr>
        </p:sp>
        <p:sp>
          <p:nvSpPr>
            <p:cNvPr id="29" name="AutoShape 29"/>
            <p:cNvSpPr/>
            <p:nvPr/>
          </p:nvSpPr>
          <p:spPr>
            <a:xfrm>
              <a:off x="799768" y="348430"/>
              <a:ext cx="69238" cy="69238"/>
            </a:xfrm>
            <a:prstGeom prst="ellipse">
              <a:avLst/>
            </a:prstGeom>
            <a:solidFill>
              <a:schemeClr val="accent1">
                <a:alpha val="40000"/>
              </a:schemeClr>
            </a:solidFill>
          </p:spPr>
        </p:sp>
        <p:sp>
          <p:nvSpPr>
            <p:cNvPr id="30" name="AutoShape 30"/>
            <p:cNvSpPr/>
            <p:nvPr/>
          </p:nvSpPr>
          <p:spPr>
            <a:xfrm>
              <a:off x="904945" y="344297"/>
              <a:ext cx="65594" cy="65594"/>
            </a:xfrm>
            <a:prstGeom prst="ellipse">
              <a:avLst/>
            </a:prstGeom>
            <a:solidFill>
              <a:schemeClr val="accent1">
                <a:alpha val="20000"/>
              </a:schemeClr>
            </a:solidFill>
          </p:spPr>
        </p:sp>
        <p:sp>
          <p:nvSpPr>
            <p:cNvPr id="31" name="AutoShape 31"/>
            <p:cNvSpPr/>
            <p:nvPr/>
          </p:nvSpPr>
          <p:spPr>
            <a:xfrm>
              <a:off x="454963" y="448942"/>
              <a:ext cx="84147" cy="84147"/>
            </a:xfrm>
            <a:prstGeom prst="ellipse">
              <a:avLst/>
            </a:prstGeom>
            <a:solidFill>
              <a:schemeClr val="accent1">
                <a:alpha val="100000"/>
              </a:schemeClr>
            </a:solidFill>
          </p:spPr>
        </p:sp>
        <p:sp>
          <p:nvSpPr>
            <p:cNvPr id="32" name="AutoShape 32"/>
            <p:cNvSpPr/>
            <p:nvPr/>
          </p:nvSpPr>
          <p:spPr>
            <a:xfrm>
              <a:off x="575049" y="455517"/>
              <a:ext cx="78137" cy="78137"/>
            </a:xfrm>
            <a:prstGeom prst="ellipse">
              <a:avLst/>
            </a:prstGeom>
            <a:solidFill>
              <a:schemeClr val="accent1">
                <a:alpha val="80000"/>
              </a:schemeClr>
            </a:solidFill>
          </p:spPr>
        </p:sp>
        <p:sp>
          <p:nvSpPr>
            <p:cNvPr id="33" name="AutoShape 33"/>
            <p:cNvSpPr/>
            <p:nvPr/>
          </p:nvSpPr>
          <p:spPr>
            <a:xfrm>
              <a:off x="689125" y="457233"/>
              <a:ext cx="74704" cy="74704"/>
            </a:xfrm>
            <a:prstGeom prst="ellipse">
              <a:avLst/>
            </a:prstGeom>
            <a:solidFill>
              <a:schemeClr val="accent1">
                <a:alpha val="60000"/>
              </a:schemeClr>
            </a:solidFill>
          </p:spPr>
        </p:sp>
        <p:sp>
          <p:nvSpPr>
            <p:cNvPr id="34" name="AutoShape 34"/>
            <p:cNvSpPr/>
            <p:nvPr/>
          </p:nvSpPr>
          <p:spPr>
            <a:xfrm>
              <a:off x="799768" y="466203"/>
              <a:ext cx="69238" cy="69238"/>
            </a:xfrm>
            <a:prstGeom prst="ellipse">
              <a:avLst/>
            </a:prstGeom>
            <a:solidFill>
              <a:schemeClr val="accent1">
                <a:alpha val="40000"/>
              </a:schemeClr>
            </a:solidFill>
          </p:spPr>
        </p:sp>
        <p:sp>
          <p:nvSpPr>
            <p:cNvPr id="35" name="AutoShape 35"/>
            <p:cNvSpPr/>
            <p:nvPr/>
          </p:nvSpPr>
          <p:spPr>
            <a:xfrm>
              <a:off x="904945" y="462070"/>
              <a:ext cx="65594" cy="65594"/>
            </a:xfrm>
            <a:prstGeom prst="ellipse">
              <a:avLst/>
            </a:prstGeom>
            <a:solidFill>
              <a:schemeClr val="accent1">
                <a:alpha val="20000"/>
              </a:schemeClr>
            </a:solidFill>
          </p:spPr>
        </p:sp>
        <p:sp>
          <p:nvSpPr>
            <p:cNvPr id="36" name="AutoShape 36"/>
            <p:cNvSpPr/>
            <p:nvPr/>
          </p:nvSpPr>
          <p:spPr>
            <a:xfrm>
              <a:off x="454963" y="566715"/>
              <a:ext cx="84147" cy="84147"/>
            </a:xfrm>
            <a:prstGeom prst="ellipse">
              <a:avLst/>
            </a:prstGeom>
            <a:solidFill>
              <a:schemeClr val="accent1">
                <a:alpha val="100000"/>
              </a:schemeClr>
            </a:solidFill>
          </p:spPr>
        </p:sp>
        <p:sp>
          <p:nvSpPr>
            <p:cNvPr id="37" name="AutoShape 37"/>
            <p:cNvSpPr/>
            <p:nvPr/>
          </p:nvSpPr>
          <p:spPr>
            <a:xfrm>
              <a:off x="575049" y="573291"/>
              <a:ext cx="78137" cy="78137"/>
            </a:xfrm>
            <a:prstGeom prst="ellipse">
              <a:avLst/>
            </a:prstGeom>
            <a:solidFill>
              <a:schemeClr val="accent1">
                <a:alpha val="80000"/>
              </a:schemeClr>
            </a:solidFill>
          </p:spPr>
        </p:sp>
        <p:sp>
          <p:nvSpPr>
            <p:cNvPr id="38" name="AutoShape 38"/>
            <p:cNvSpPr/>
            <p:nvPr/>
          </p:nvSpPr>
          <p:spPr>
            <a:xfrm>
              <a:off x="689125" y="575007"/>
              <a:ext cx="74704" cy="74704"/>
            </a:xfrm>
            <a:prstGeom prst="ellipse">
              <a:avLst/>
            </a:prstGeom>
            <a:solidFill>
              <a:schemeClr val="accent1">
                <a:alpha val="60000"/>
              </a:schemeClr>
            </a:solidFill>
          </p:spPr>
        </p:sp>
        <p:sp>
          <p:nvSpPr>
            <p:cNvPr id="39" name="AutoShape 39"/>
            <p:cNvSpPr/>
            <p:nvPr/>
          </p:nvSpPr>
          <p:spPr>
            <a:xfrm>
              <a:off x="799768" y="583977"/>
              <a:ext cx="69238" cy="69238"/>
            </a:xfrm>
            <a:prstGeom prst="ellipse">
              <a:avLst/>
            </a:prstGeom>
            <a:solidFill>
              <a:schemeClr val="accent1">
                <a:alpha val="40000"/>
              </a:schemeClr>
            </a:solidFill>
          </p:spPr>
        </p:sp>
        <p:sp>
          <p:nvSpPr>
            <p:cNvPr id="40" name="AutoShape 40"/>
            <p:cNvSpPr/>
            <p:nvPr/>
          </p:nvSpPr>
          <p:spPr>
            <a:xfrm>
              <a:off x="904945" y="579844"/>
              <a:ext cx="65594" cy="65594"/>
            </a:xfrm>
            <a:prstGeom prst="ellipse">
              <a:avLst/>
            </a:prstGeom>
            <a:solidFill>
              <a:schemeClr val="accent1">
                <a:alpha val="20000"/>
              </a:schemeClr>
            </a:solidFill>
          </p:spPr>
        </p:sp>
        <p:sp>
          <p:nvSpPr>
            <p:cNvPr id="41" name="AutoShape 41"/>
            <p:cNvSpPr/>
            <p:nvPr/>
          </p:nvSpPr>
          <p:spPr>
            <a:xfrm>
              <a:off x="454963" y="684489"/>
              <a:ext cx="84147" cy="84147"/>
            </a:xfrm>
            <a:prstGeom prst="ellipse">
              <a:avLst/>
            </a:prstGeom>
            <a:solidFill>
              <a:schemeClr val="accent1">
                <a:alpha val="100000"/>
              </a:schemeClr>
            </a:solidFill>
          </p:spPr>
        </p:sp>
        <p:sp>
          <p:nvSpPr>
            <p:cNvPr id="42" name="AutoShape 42"/>
            <p:cNvSpPr/>
            <p:nvPr/>
          </p:nvSpPr>
          <p:spPr>
            <a:xfrm>
              <a:off x="575049" y="691064"/>
              <a:ext cx="78137" cy="78137"/>
            </a:xfrm>
            <a:prstGeom prst="ellipse">
              <a:avLst/>
            </a:prstGeom>
            <a:solidFill>
              <a:schemeClr val="accent1">
                <a:alpha val="80000"/>
              </a:schemeClr>
            </a:solidFill>
          </p:spPr>
        </p:sp>
        <p:sp>
          <p:nvSpPr>
            <p:cNvPr id="43" name="AutoShape 43"/>
            <p:cNvSpPr/>
            <p:nvPr/>
          </p:nvSpPr>
          <p:spPr>
            <a:xfrm>
              <a:off x="689125" y="692781"/>
              <a:ext cx="74704" cy="74704"/>
            </a:xfrm>
            <a:prstGeom prst="ellipse">
              <a:avLst/>
            </a:prstGeom>
            <a:solidFill>
              <a:schemeClr val="accent1">
                <a:alpha val="60000"/>
              </a:schemeClr>
            </a:solidFill>
          </p:spPr>
        </p:sp>
        <p:sp>
          <p:nvSpPr>
            <p:cNvPr id="44" name="AutoShape 44"/>
            <p:cNvSpPr/>
            <p:nvPr/>
          </p:nvSpPr>
          <p:spPr>
            <a:xfrm>
              <a:off x="799768" y="701751"/>
              <a:ext cx="69238" cy="69238"/>
            </a:xfrm>
            <a:prstGeom prst="ellipse">
              <a:avLst/>
            </a:prstGeom>
            <a:solidFill>
              <a:schemeClr val="accent1">
                <a:alpha val="40000"/>
              </a:schemeClr>
            </a:solidFill>
          </p:spPr>
        </p:sp>
        <p:sp>
          <p:nvSpPr>
            <p:cNvPr id="45" name="AutoShape 45"/>
            <p:cNvSpPr/>
            <p:nvPr/>
          </p:nvSpPr>
          <p:spPr>
            <a:xfrm>
              <a:off x="904945" y="697618"/>
              <a:ext cx="65594" cy="65594"/>
            </a:xfrm>
            <a:prstGeom prst="ellipse">
              <a:avLst/>
            </a:prstGeom>
            <a:solidFill>
              <a:schemeClr val="accent1">
                <a:alpha val="20000"/>
              </a:schemeClr>
            </a:solidFill>
          </p:spPr>
        </p:sp>
        <p:sp>
          <p:nvSpPr>
            <p:cNvPr id="46" name="TextBox 46"/>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Interface configuration color scheme</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454963" y="2034175"/>
            <a:ext cx="5826389" cy="94488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UVSim should provide autocomplete, so that the user only needs to enter part of the command and UVSim can autocomplete the whole command.</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454660" y="1576070"/>
            <a:ext cx="5374005" cy="354330"/>
          </a:xfrm>
          <a:prstGeom prst="rect">
            <a:avLst/>
          </a:prstGeom>
        </p:spPr>
        <p:txBody>
          <a:bodyPr vert="horz" wrap="square" lIns="114300" tIns="57150" rIns="114300" bIns="57150" rtlCol="0" anchor="t" anchorCtr="0">
            <a:spAutoFit/>
          </a:bodyPr>
          <a:lstStyle/>
          <a:p>
            <a:pPr>
              <a:lnSpc>
                <a:spcPct val="77000"/>
              </a:lnSpc>
            </a:pPr>
            <a:r>
              <a:rPr lang="en-US" sz="2025" b="1">
                <a:solidFill>
                  <a:schemeClr val="accent1">
                    <a:alpha val="100000"/>
                  </a:schemeClr>
                </a:solidFill>
                <a:latin typeface="微软雅黑" panose="020B0503020204020204" charset="-122"/>
                <a:ea typeface="微软雅黑" panose="020B0503020204020204" charset="-122"/>
                <a:cs typeface="微软雅黑" panose="020B0503020204020204" charset="-122"/>
              </a:rPr>
              <a:t>Provides autocomplete functionality</a:t>
            </a:r>
            <a:endParaRPr lang="en-US" sz="20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454963" y="3530045"/>
            <a:ext cx="5826389" cy="94488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UVSim should support commonly used shortcuts such as Ctrl+C, Ctrl+V, Ctrl+Z, etc., to improve the operation efficiency of users.</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454660" y="3071495"/>
            <a:ext cx="5201920" cy="354330"/>
          </a:xfrm>
          <a:prstGeom prst="rect">
            <a:avLst/>
          </a:prstGeom>
        </p:spPr>
        <p:txBody>
          <a:bodyPr vert="horz" wrap="square" lIns="114300" tIns="57150" rIns="114300" bIns="57150" rtlCol="0" anchor="t" anchorCtr="0">
            <a:spAutoFit/>
          </a:bodyPr>
          <a:lstStyle/>
          <a:p>
            <a:pPr>
              <a:lnSpc>
                <a:spcPct val="77000"/>
              </a:lnSpc>
            </a:pPr>
            <a:r>
              <a:rPr lang="en-US" sz="2025" b="1">
                <a:solidFill>
                  <a:schemeClr val="accent1">
                    <a:alpha val="100000"/>
                  </a:schemeClr>
                </a:solidFill>
                <a:latin typeface="微软雅黑" panose="020B0503020204020204" charset="-122"/>
                <a:ea typeface="微软雅黑" panose="020B0503020204020204" charset="-122"/>
                <a:cs typeface="微软雅黑" panose="020B0503020204020204" charset="-122"/>
              </a:rPr>
              <a:t>Support for keyboard shortcuts</a:t>
            </a:r>
            <a:endParaRPr lang="en-US" sz="20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454963" y="5118981"/>
            <a:ext cx="6018344" cy="66802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UVSim should support undo and redo functions so that the user can undo the previous action or redo the previous action.</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454660" y="4660900"/>
            <a:ext cx="4963795" cy="354330"/>
          </a:xfrm>
          <a:prstGeom prst="rect">
            <a:avLst/>
          </a:prstGeom>
        </p:spPr>
        <p:txBody>
          <a:bodyPr vert="horz" wrap="square" lIns="114300" tIns="57150" rIns="114300" bIns="57150" rtlCol="0" anchor="t" anchorCtr="0">
            <a:spAutoFit/>
          </a:bodyPr>
          <a:lstStyle/>
          <a:p>
            <a:pPr>
              <a:lnSpc>
                <a:spcPct val="77000"/>
              </a:lnSpc>
            </a:pPr>
            <a:r>
              <a:rPr lang="en-US" sz="2025" b="1">
                <a:solidFill>
                  <a:schemeClr val="accent1">
                    <a:alpha val="100000"/>
                  </a:schemeClr>
                </a:solidFill>
                <a:latin typeface="微软雅黑" panose="020B0503020204020204" charset="-122"/>
                <a:ea typeface="微软雅黑" panose="020B0503020204020204" charset="-122"/>
                <a:cs typeface="微软雅黑" panose="020B0503020204020204" charset="-122"/>
              </a:rPr>
              <a:t>Support undo and redo functions</a:t>
            </a:r>
            <a:endParaRPr lang="en-US" sz="20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Freeform 13"/>
          <p:cNvSpPr/>
          <p:nvPr/>
        </p:nvSpPr>
        <p:spPr>
          <a:xfrm>
            <a:off x="8906663" y="1691796"/>
            <a:ext cx="426486" cy="426486"/>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rgbClr val="FFFFFF">
              <a:alpha val="100000"/>
            </a:srgbClr>
          </a:solidFill>
        </p:spPr>
      </p:sp>
      <p:sp>
        <p:nvSpPr>
          <p:cNvPr id="14" name="Freeform 14"/>
          <p:cNvSpPr/>
          <p:nvPr/>
        </p:nvSpPr>
        <p:spPr>
          <a:xfrm>
            <a:off x="10639092" y="4837698"/>
            <a:ext cx="426194" cy="426194"/>
          </a:xfrm>
          <a:custGeom>
            <a:avLst/>
            <a:gdLst/>
            <a:ahLst/>
            <a:cxnLst/>
            <a:rect l="l" t="t" r="r" b="b"/>
            <a:pathLst>
              <a:path w="304800" h="304800">
                <a:moveTo>
                  <a:pt x="152400" y="190500"/>
                </a:moveTo>
                <a:cubicBezTo>
                  <a:pt x="152400" y="169459"/>
                  <a:pt x="169459" y="152400"/>
                  <a:pt x="190500" y="152400"/>
                </a:cubicBezTo>
                <a:cubicBezTo>
                  <a:pt x="211541" y="152400"/>
                  <a:pt x="228600" y="169459"/>
                  <a:pt x="228600" y="190500"/>
                </a:cubicBezTo>
                <a:cubicBezTo>
                  <a:pt x="228600" y="211541"/>
                  <a:pt x="211541" y="228600"/>
                  <a:pt x="190500" y="228600"/>
                </a:cubicBezTo>
                <a:cubicBezTo>
                  <a:pt x="169459" y="228600"/>
                  <a:pt x="152400" y="211541"/>
                  <a:pt x="152400" y="190500"/>
                </a:cubicBezTo>
                <a:close/>
                <a:moveTo>
                  <a:pt x="266700" y="76200"/>
                </a:moveTo>
                <a:lnTo>
                  <a:pt x="235372" y="12925"/>
                </a:lnTo>
                <a:cubicBezTo>
                  <a:pt x="232801" y="5410"/>
                  <a:pt x="225695" y="0"/>
                  <a:pt x="217284" y="0"/>
                </a:cubicBezTo>
                <a:lnTo>
                  <a:pt x="164973" y="0"/>
                </a:lnTo>
                <a:cubicBezTo>
                  <a:pt x="156467" y="0"/>
                  <a:pt x="149295" y="5544"/>
                  <a:pt x="146837" y="13192"/>
                </a:cubicBezTo>
                <a:lnTo>
                  <a:pt x="114338" y="76200"/>
                </a:lnTo>
                <a:lnTo>
                  <a:pt x="38100" y="76200"/>
                </a:lnTo>
                <a:cubicBezTo>
                  <a:pt x="17059" y="76200"/>
                  <a:pt x="0" y="93259"/>
                  <a:pt x="0" y="114300"/>
                </a:cubicBezTo>
                <a:lnTo>
                  <a:pt x="0" y="304800"/>
                </a:lnTo>
                <a:lnTo>
                  <a:pt x="304800" y="304800"/>
                </a:lnTo>
                <a:lnTo>
                  <a:pt x="304800" y="114300"/>
                </a:lnTo>
                <a:cubicBezTo>
                  <a:pt x="304800" y="93259"/>
                  <a:pt x="287760" y="76200"/>
                  <a:pt x="266700" y="76200"/>
                </a:cubicBezTo>
                <a:close/>
                <a:moveTo>
                  <a:pt x="57150" y="152400"/>
                </a:moveTo>
                <a:cubicBezTo>
                  <a:pt x="46625" y="152400"/>
                  <a:pt x="38100" y="143875"/>
                  <a:pt x="38100" y="133350"/>
                </a:cubicBezTo>
                <a:cubicBezTo>
                  <a:pt x="38100" y="122825"/>
                  <a:pt x="46625" y="114300"/>
                  <a:pt x="57150" y="114300"/>
                </a:cubicBezTo>
                <a:cubicBezTo>
                  <a:pt x="67675" y="114300"/>
                  <a:pt x="76200" y="122825"/>
                  <a:pt x="76200" y="133350"/>
                </a:cubicBezTo>
                <a:cubicBezTo>
                  <a:pt x="76200" y="143875"/>
                  <a:pt x="67675" y="152400"/>
                  <a:pt x="57150" y="152400"/>
                </a:cubicBezTo>
                <a:close/>
                <a:moveTo>
                  <a:pt x="190500" y="266700"/>
                </a:moveTo>
                <a:cubicBezTo>
                  <a:pt x="148419" y="266700"/>
                  <a:pt x="114300" y="232581"/>
                  <a:pt x="114300" y="190500"/>
                </a:cubicBezTo>
                <a:cubicBezTo>
                  <a:pt x="114300" y="148419"/>
                  <a:pt x="148419" y="114300"/>
                  <a:pt x="190500" y="114300"/>
                </a:cubicBezTo>
                <a:cubicBezTo>
                  <a:pt x="232581" y="114300"/>
                  <a:pt x="266700" y="148419"/>
                  <a:pt x="266700" y="190500"/>
                </a:cubicBezTo>
                <a:cubicBezTo>
                  <a:pt x="266700" y="232581"/>
                  <a:pt x="232581" y="266700"/>
                  <a:pt x="190500" y="266700"/>
                </a:cubicBezTo>
                <a:close/>
              </a:path>
            </a:pathLst>
          </a:custGeom>
          <a:solidFill>
            <a:srgbClr val="FFFFFF">
              <a:alpha val="100000"/>
            </a:srgbClr>
          </a:solidFill>
        </p:spPr>
      </p:sp>
      <p:sp>
        <p:nvSpPr>
          <p:cNvPr id="15" name="Freeform 15"/>
          <p:cNvSpPr/>
          <p:nvPr/>
        </p:nvSpPr>
        <p:spPr>
          <a:xfrm>
            <a:off x="7137949" y="4833774"/>
            <a:ext cx="482811" cy="482811"/>
          </a:xfrm>
          <a:custGeom>
            <a:avLst/>
            <a:gdLst/>
            <a:ahLst/>
            <a:cxnLst/>
            <a:rect l="l" t="t" r="r" b="b"/>
            <a:pathLst>
              <a:path w="304800" h="304800">
                <a:moveTo>
                  <a:pt x="304800" y="171155"/>
                </a:moveTo>
                <a:lnTo>
                  <a:pt x="304800" y="133055"/>
                </a:lnTo>
                <a:lnTo>
                  <a:pt x="259261" y="114081"/>
                </a:lnTo>
                <a:cubicBezTo>
                  <a:pt x="257994" y="110509"/>
                  <a:pt x="256661" y="107051"/>
                  <a:pt x="255022" y="103661"/>
                </a:cubicBezTo>
                <a:lnTo>
                  <a:pt x="273406" y="57893"/>
                </a:lnTo>
                <a:lnTo>
                  <a:pt x="246459" y="30956"/>
                </a:lnTo>
                <a:lnTo>
                  <a:pt x="201101" y="49635"/>
                </a:lnTo>
                <a:cubicBezTo>
                  <a:pt x="197644" y="47958"/>
                  <a:pt x="194110" y="46549"/>
                  <a:pt x="190462" y="45244"/>
                </a:cubicBezTo>
                <a:lnTo>
                  <a:pt x="171155" y="0"/>
                </a:lnTo>
                <a:lnTo>
                  <a:pt x="133055" y="0"/>
                </a:lnTo>
                <a:lnTo>
                  <a:pt x="114224" y="45091"/>
                </a:lnTo>
                <a:cubicBezTo>
                  <a:pt x="110433" y="46434"/>
                  <a:pt x="106785" y="47844"/>
                  <a:pt x="103175" y="49559"/>
                </a:cubicBezTo>
                <a:lnTo>
                  <a:pt x="57893" y="31366"/>
                </a:lnTo>
                <a:lnTo>
                  <a:pt x="30956" y="58303"/>
                </a:lnTo>
                <a:lnTo>
                  <a:pt x="49416" y="103175"/>
                </a:lnTo>
                <a:cubicBezTo>
                  <a:pt x="47625" y="106861"/>
                  <a:pt x="46177" y="110614"/>
                  <a:pt x="44796" y="114491"/>
                </a:cubicBezTo>
                <a:lnTo>
                  <a:pt x="0" y="133645"/>
                </a:lnTo>
                <a:lnTo>
                  <a:pt x="0" y="171745"/>
                </a:lnTo>
                <a:lnTo>
                  <a:pt x="44834" y="190424"/>
                </a:lnTo>
                <a:cubicBezTo>
                  <a:pt x="46215" y="194291"/>
                  <a:pt x="47701" y="198053"/>
                  <a:pt x="49482" y="201740"/>
                </a:cubicBezTo>
                <a:lnTo>
                  <a:pt x="31366" y="246907"/>
                </a:lnTo>
                <a:lnTo>
                  <a:pt x="58303" y="273844"/>
                </a:lnTo>
                <a:lnTo>
                  <a:pt x="103289" y="255318"/>
                </a:lnTo>
                <a:cubicBezTo>
                  <a:pt x="106899" y="257032"/>
                  <a:pt x="110585" y="258404"/>
                  <a:pt x="114376" y="259709"/>
                </a:cubicBezTo>
                <a:lnTo>
                  <a:pt x="133645" y="304800"/>
                </a:lnTo>
                <a:lnTo>
                  <a:pt x="171745" y="304800"/>
                </a:lnTo>
                <a:lnTo>
                  <a:pt x="190605" y="259480"/>
                </a:lnTo>
                <a:cubicBezTo>
                  <a:pt x="194215" y="258137"/>
                  <a:pt x="197787" y="256727"/>
                  <a:pt x="201206" y="255089"/>
                </a:cubicBezTo>
                <a:lnTo>
                  <a:pt x="246898" y="273396"/>
                </a:lnTo>
                <a:lnTo>
                  <a:pt x="273834" y="246459"/>
                </a:lnTo>
                <a:lnTo>
                  <a:pt x="255079" y="200997"/>
                </a:lnTo>
                <a:cubicBezTo>
                  <a:pt x="256680" y="197577"/>
                  <a:pt x="257985" y="194110"/>
                  <a:pt x="259251" y="190576"/>
                </a:cubicBezTo>
                <a:lnTo>
                  <a:pt x="304800" y="171155"/>
                </a:lnTo>
                <a:close/>
                <a:moveTo>
                  <a:pt x="152105" y="209550"/>
                </a:moveTo>
                <a:cubicBezTo>
                  <a:pt x="120558" y="209550"/>
                  <a:pt x="94955" y="183947"/>
                  <a:pt x="94955" y="152400"/>
                </a:cubicBezTo>
                <a:cubicBezTo>
                  <a:pt x="94955" y="120853"/>
                  <a:pt x="120558" y="95250"/>
                  <a:pt x="152105" y="95250"/>
                </a:cubicBezTo>
                <a:cubicBezTo>
                  <a:pt x="183652" y="95250"/>
                  <a:pt x="209255" y="120853"/>
                  <a:pt x="209255" y="152400"/>
                </a:cubicBezTo>
                <a:cubicBezTo>
                  <a:pt x="209255" y="183947"/>
                  <a:pt x="183652" y="209550"/>
                  <a:pt x="152105" y="209550"/>
                </a:cubicBezTo>
                <a:close/>
              </a:path>
            </a:pathLst>
          </a:custGeom>
          <a:solidFill>
            <a:srgbClr val="FFFFFF">
              <a:alpha val="100000"/>
            </a:srgbClr>
          </a:solidFill>
        </p:spPr>
      </p:sp>
      <p:grpSp>
        <p:nvGrpSpPr>
          <p:cNvPr id="16" name="Group 16"/>
          <p:cNvGrpSpPr/>
          <p:nvPr/>
        </p:nvGrpSpPr>
        <p:grpSpPr>
          <a:xfrm rot="0">
            <a:off x="454963" y="93878"/>
            <a:ext cx="10641129" cy="893445"/>
            <a:chOff x="454963" y="93878"/>
            <a:chExt cx="10641129" cy="893445"/>
          </a:xfrm>
        </p:grpSpPr>
        <p:sp>
          <p:nvSpPr>
            <p:cNvPr id="17" name="AutoShape 17"/>
            <p:cNvSpPr/>
            <p:nvPr/>
          </p:nvSpPr>
          <p:spPr>
            <a:xfrm>
              <a:off x="454963" y="331168"/>
              <a:ext cx="84147" cy="84147"/>
            </a:xfrm>
            <a:prstGeom prst="ellipse">
              <a:avLst/>
            </a:prstGeom>
            <a:solidFill>
              <a:schemeClr val="accent1">
                <a:alpha val="100000"/>
              </a:schemeClr>
            </a:solidFill>
          </p:spPr>
        </p:sp>
        <p:sp>
          <p:nvSpPr>
            <p:cNvPr id="18" name="AutoShape 18"/>
            <p:cNvSpPr/>
            <p:nvPr/>
          </p:nvSpPr>
          <p:spPr>
            <a:xfrm>
              <a:off x="575049" y="337743"/>
              <a:ext cx="78137" cy="78137"/>
            </a:xfrm>
            <a:prstGeom prst="ellipse">
              <a:avLst/>
            </a:prstGeom>
            <a:solidFill>
              <a:schemeClr val="accent1">
                <a:alpha val="80000"/>
              </a:schemeClr>
            </a:solidFill>
          </p:spPr>
        </p:sp>
        <p:sp>
          <p:nvSpPr>
            <p:cNvPr id="19" name="AutoShape 19"/>
            <p:cNvSpPr/>
            <p:nvPr/>
          </p:nvSpPr>
          <p:spPr>
            <a:xfrm>
              <a:off x="689125" y="339460"/>
              <a:ext cx="74704" cy="74704"/>
            </a:xfrm>
            <a:prstGeom prst="ellipse">
              <a:avLst/>
            </a:prstGeom>
            <a:solidFill>
              <a:schemeClr val="accent1">
                <a:alpha val="60000"/>
              </a:schemeClr>
            </a:solidFill>
          </p:spPr>
        </p:sp>
        <p:sp>
          <p:nvSpPr>
            <p:cNvPr id="20" name="AutoShape 20"/>
            <p:cNvSpPr/>
            <p:nvPr/>
          </p:nvSpPr>
          <p:spPr>
            <a:xfrm>
              <a:off x="799768" y="348430"/>
              <a:ext cx="69238" cy="69238"/>
            </a:xfrm>
            <a:prstGeom prst="ellipse">
              <a:avLst/>
            </a:prstGeom>
            <a:solidFill>
              <a:schemeClr val="accent1">
                <a:alpha val="40000"/>
              </a:schemeClr>
            </a:solidFill>
          </p:spPr>
        </p:sp>
        <p:sp>
          <p:nvSpPr>
            <p:cNvPr id="21" name="AutoShape 21"/>
            <p:cNvSpPr/>
            <p:nvPr/>
          </p:nvSpPr>
          <p:spPr>
            <a:xfrm>
              <a:off x="904945" y="344297"/>
              <a:ext cx="65594" cy="65594"/>
            </a:xfrm>
            <a:prstGeom prst="ellipse">
              <a:avLst/>
            </a:prstGeom>
            <a:solidFill>
              <a:schemeClr val="accent1">
                <a:alpha val="20000"/>
              </a:schemeClr>
            </a:solidFill>
          </p:spPr>
        </p:sp>
        <p:sp>
          <p:nvSpPr>
            <p:cNvPr id="22" name="AutoShape 22"/>
            <p:cNvSpPr/>
            <p:nvPr/>
          </p:nvSpPr>
          <p:spPr>
            <a:xfrm>
              <a:off x="454963" y="448942"/>
              <a:ext cx="84147" cy="84147"/>
            </a:xfrm>
            <a:prstGeom prst="ellipse">
              <a:avLst/>
            </a:prstGeom>
            <a:solidFill>
              <a:schemeClr val="accent1">
                <a:alpha val="100000"/>
              </a:schemeClr>
            </a:solidFill>
          </p:spPr>
        </p:sp>
        <p:sp>
          <p:nvSpPr>
            <p:cNvPr id="23" name="AutoShape 23"/>
            <p:cNvSpPr/>
            <p:nvPr/>
          </p:nvSpPr>
          <p:spPr>
            <a:xfrm>
              <a:off x="575049" y="455517"/>
              <a:ext cx="78137" cy="78137"/>
            </a:xfrm>
            <a:prstGeom prst="ellipse">
              <a:avLst/>
            </a:prstGeom>
            <a:solidFill>
              <a:schemeClr val="accent1">
                <a:alpha val="80000"/>
              </a:schemeClr>
            </a:solidFill>
          </p:spPr>
        </p:sp>
        <p:sp>
          <p:nvSpPr>
            <p:cNvPr id="24" name="AutoShape 24"/>
            <p:cNvSpPr/>
            <p:nvPr/>
          </p:nvSpPr>
          <p:spPr>
            <a:xfrm>
              <a:off x="689125" y="457233"/>
              <a:ext cx="74704" cy="74704"/>
            </a:xfrm>
            <a:prstGeom prst="ellipse">
              <a:avLst/>
            </a:prstGeom>
            <a:solidFill>
              <a:schemeClr val="accent1">
                <a:alpha val="60000"/>
              </a:schemeClr>
            </a:solidFill>
          </p:spPr>
        </p:sp>
        <p:sp>
          <p:nvSpPr>
            <p:cNvPr id="25" name="AutoShape 25"/>
            <p:cNvSpPr/>
            <p:nvPr/>
          </p:nvSpPr>
          <p:spPr>
            <a:xfrm>
              <a:off x="799768" y="466203"/>
              <a:ext cx="69238" cy="69238"/>
            </a:xfrm>
            <a:prstGeom prst="ellipse">
              <a:avLst/>
            </a:prstGeom>
            <a:solidFill>
              <a:schemeClr val="accent1">
                <a:alpha val="40000"/>
              </a:schemeClr>
            </a:solidFill>
          </p:spPr>
        </p:sp>
        <p:sp>
          <p:nvSpPr>
            <p:cNvPr id="26" name="AutoShape 26"/>
            <p:cNvSpPr/>
            <p:nvPr/>
          </p:nvSpPr>
          <p:spPr>
            <a:xfrm>
              <a:off x="904945" y="462070"/>
              <a:ext cx="65594" cy="65594"/>
            </a:xfrm>
            <a:prstGeom prst="ellipse">
              <a:avLst/>
            </a:prstGeom>
            <a:solidFill>
              <a:schemeClr val="accent1">
                <a:alpha val="20000"/>
              </a:schemeClr>
            </a:solidFill>
          </p:spPr>
        </p:sp>
        <p:sp>
          <p:nvSpPr>
            <p:cNvPr id="27" name="AutoShape 27"/>
            <p:cNvSpPr/>
            <p:nvPr/>
          </p:nvSpPr>
          <p:spPr>
            <a:xfrm>
              <a:off x="454963" y="566715"/>
              <a:ext cx="84147" cy="84147"/>
            </a:xfrm>
            <a:prstGeom prst="ellipse">
              <a:avLst/>
            </a:prstGeom>
            <a:solidFill>
              <a:schemeClr val="accent1">
                <a:alpha val="100000"/>
              </a:schemeClr>
            </a:solidFill>
          </p:spPr>
        </p:sp>
        <p:sp>
          <p:nvSpPr>
            <p:cNvPr id="28" name="AutoShape 28"/>
            <p:cNvSpPr/>
            <p:nvPr/>
          </p:nvSpPr>
          <p:spPr>
            <a:xfrm>
              <a:off x="575049" y="573291"/>
              <a:ext cx="78137" cy="78137"/>
            </a:xfrm>
            <a:prstGeom prst="ellipse">
              <a:avLst/>
            </a:prstGeom>
            <a:solidFill>
              <a:schemeClr val="accent1">
                <a:alpha val="80000"/>
              </a:schemeClr>
            </a:solidFill>
          </p:spPr>
        </p:sp>
        <p:sp>
          <p:nvSpPr>
            <p:cNvPr id="29" name="AutoShape 29"/>
            <p:cNvSpPr/>
            <p:nvPr/>
          </p:nvSpPr>
          <p:spPr>
            <a:xfrm>
              <a:off x="689125" y="575007"/>
              <a:ext cx="74704" cy="74704"/>
            </a:xfrm>
            <a:prstGeom prst="ellipse">
              <a:avLst/>
            </a:prstGeom>
            <a:solidFill>
              <a:schemeClr val="accent1">
                <a:alpha val="60000"/>
              </a:schemeClr>
            </a:solidFill>
          </p:spPr>
        </p:sp>
        <p:sp>
          <p:nvSpPr>
            <p:cNvPr id="30" name="AutoShape 30"/>
            <p:cNvSpPr/>
            <p:nvPr/>
          </p:nvSpPr>
          <p:spPr>
            <a:xfrm>
              <a:off x="799768" y="583977"/>
              <a:ext cx="69238" cy="69238"/>
            </a:xfrm>
            <a:prstGeom prst="ellipse">
              <a:avLst/>
            </a:prstGeom>
            <a:solidFill>
              <a:schemeClr val="accent1">
                <a:alpha val="40000"/>
              </a:schemeClr>
            </a:solidFill>
          </p:spPr>
        </p:sp>
        <p:sp>
          <p:nvSpPr>
            <p:cNvPr id="31" name="AutoShape 31"/>
            <p:cNvSpPr/>
            <p:nvPr/>
          </p:nvSpPr>
          <p:spPr>
            <a:xfrm>
              <a:off x="904945" y="579844"/>
              <a:ext cx="65594" cy="65594"/>
            </a:xfrm>
            <a:prstGeom prst="ellipse">
              <a:avLst/>
            </a:prstGeom>
            <a:solidFill>
              <a:schemeClr val="accent1">
                <a:alpha val="20000"/>
              </a:schemeClr>
            </a:solidFill>
          </p:spPr>
        </p:sp>
        <p:sp>
          <p:nvSpPr>
            <p:cNvPr id="32" name="AutoShape 32"/>
            <p:cNvSpPr/>
            <p:nvPr/>
          </p:nvSpPr>
          <p:spPr>
            <a:xfrm>
              <a:off x="454963" y="684489"/>
              <a:ext cx="84147" cy="84147"/>
            </a:xfrm>
            <a:prstGeom prst="ellipse">
              <a:avLst/>
            </a:prstGeom>
            <a:solidFill>
              <a:schemeClr val="accent1">
                <a:alpha val="100000"/>
              </a:schemeClr>
            </a:solidFill>
          </p:spPr>
        </p:sp>
        <p:sp>
          <p:nvSpPr>
            <p:cNvPr id="33" name="AutoShape 33"/>
            <p:cNvSpPr/>
            <p:nvPr/>
          </p:nvSpPr>
          <p:spPr>
            <a:xfrm>
              <a:off x="575049" y="691064"/>
              <a:ext cx="78137" cy="78137"/>
            </a:xfrm>
            <a:prstGeom prst="ellipse">
              <a:avLst/>
            </a:prstGeom>
            <a:solidFill>
              <a:schemeClr val="accent1">
                <a:alpha val="80000"/>
              </a:schemeClr>
            </a:solidFill>
          </p:spPr>
        </p:sp>
        <p:sp>
          <p:nvSpPr>
            <p:cNvPr id="34" name="AutoShape 34"/>
            <p:cNvSpPr/>
            <p:nvPr/>
          </p:nvSpPr>
          <p:spPr>
            <a:xfrm>
              <a:off x="689125" y="692781"/>
              <a:ext cx="74704" cy="74704"/>
            </a:xfrm>
            <a:prstGeom prst="ellipse">
              <a:avLst/>
            </a:prstGeom>
            <a:solidFill>
              <a:schemeClr val="accent1">
                <a:alpha val="60000"/>
              </a:schemeClr>
            </a:solidFill>
          </p:spPr>
        </p:sp>
        <p:sp>
          <p:nvSpPr>
            <p:cNvPr id="35" name="AutoShape 35"/>
            <p:cNvSpPr/>
            <p:nvPr/>
          </p:nvSpPr>
          <p:spPr>
            <a:xfrm>
              <a:off x="799768" y="701751"/>
              <a:ext cx="69238" cy="69238"/>
            </a:xfrm>
            <a:prstGeom prst="ellipse">
              <a:avLst/>
            </a:prstGeom>
            <a:solidFill>
              <a:schemeClr val="accent1">
                <a:alpha val="40000"/>
              </a:schemeClr>
            </a:solidFill>
          </p:spPr>
        </p:sp>
        <p:sp>
          <p:nvSpPr>
            <p:cNvPr id="36" name="AutoShape 36"/>
            <p:cNvSpPr/>
            <p:nvPr/>
          </p:nvSpPr>
          <p:spPr>
            <a:xfrm>
              <a:off x="904945" y="697618"/>
              <a:ext cx="65594" cy="65594"/>
            </a:xfrm>
            <a:prstGeom prst="ellipse">
              <a:avLst/>
            </a:prstGeom>
            <a:solidFill>
              <a:schemeClr val="accent1">
                <a:alpha val="20000"/>
              </a:schemeClr>
            </a:solidFill>
          </p:spPr>
        </p:sp>
        <p:sp>
          <p:nvSpPr>
            <p:cNvPr id="37" name="TextBox 37"/>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Command optimization</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pic>
        <p:nvPicPr>
          <p:cNvPr id="102" name="图片 101"/>
          <p:cNvPicPr/>
          <p:nvPr>
            <p:custDataLst>
              <p:tags r:id="rId2"/>
            </p:custDataLst>
          </p:nvPr>
        </p:nvPicPr>
        <p:blipFill>
          <a:blip r:embed="rId3"/>
          <a:stretch>
            <a:fillRect/>
          </a:stretch>
        </p:blipFill>
        <p:spPr>
          <a:xfrm>
            <a:off x="6705600" y="1143000"/>
            <a:ext cx="4234180" cy="478663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3128608" y="2786063"/>
            <a:ext cx="5676900" cy="1285875"/>
          </a:xfrm>
          <a:prstGeom prst="rect">
            <a:avLst/>
          </a:prstGeom>
        </p:spPr>
        <p:txBody>
          <a:bodyPr vert="horz" wrap="square" lIns="114300" tIns="57150" rIns="114300" bIns="57150" rtlCol="0" anchor="ctr" anchorCtr="0">
            <a:spAutoFit/>
          </a:bodyPr>
          <a:lstStyle/>
          <a:p>
            <a:pPr algn="ctr">
              <a:lnSpc>
                <a:spcPct val="64000"/>
              </a:lnSpc>
            </a:pPr>
            <a:r>
              <a:rPr lang="en-US" sz="8400" b="1">
                <a:solidFill>
                  <a:schemeClr val="lt2">
                    <a:alpha val="100000"/>
                  </a:schemeClr>
                </a:solidFill>
                <a:latin typeface="微软雅黑" panose="020B0503020204020204" charset="-122"/>
                <a:ea typeface="微软雅黑" panose="020B0503020204020204" charset="-122"/>
                <a:cs typeface="微软雅黑" panose="020B0503020204020204" charset="-122"/>
              </a:rPr>
              <a:t>THANKS</a:t>
            </a:r>
            <a:endParaRPr lang="en-US" sz="8400" b="1">
              <a:solidFill>
                <a:schemeClr val="lt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2393306" y="1775648"/>
            <a:ext cx="7405389" cy="1138956"/>
          </a:xfrm>
          <a:prstGeom prst="rect">
            <a:avLst/>
          </a:prstGeom>
        </p:spPr>
        <p:txBody>
          <a:bodyPr vert="horz" wrap="square" lIns="66008" tIns="33052" rIns="66008" bIns="33052" rtlCol="0" anchor="ctr" anchorCtr="0">
            <a:noAutofit/>
          </a:bodyPr>
          <a:lstStyle/>
          <a:p>
            <a:pPr algn="ctr">
              <a:lnSpc>
                <a:spcPct val="100000"/>
              </a:lnSpc>
            </a:pPr>
            <a:r>
              <a:rPr lang="en-US" sz="8400" b="1">
                <a:solidFill>
                  <a:srgbClr val="D3816D">
                    <a:alpha val="100000"/>
                  </a:srgbClr>
                </a:solidFill>
                <a:latin typeface="微软雅黑" panose="020B0503020204020204" charset="-122"/>
                <a:ea typeface="微软雅黑" panose="020B0503020204020204" charset="-122"/>
                <a:cs typeface="微软雅黑" panose="020B0503020204020204" charset="-122"/>
              </a:rPr>
              <a:t>01</a:t>
            </a:r>
            <a:endParaRPr lang="en-US" sz="8400" b="1">
              <a:solidFill>
                <a:srgbClr val="D3816D">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2424378" y="2793581"/>
            <a:ext cx="7343244" cy="1805940"/>
          </a:xfrm>
          <a:prstGeom prst="rect">
            <a:avLst/>
          </a:prstGeom>
        </p:spPr>
        <p:txBody>
          <a:bodyPr vert="horz" wrap="square" lIns="91440" tIns="45720" rIns="91440" bIns="45720" rtlCol="0" anchor="t" anchorCtr="0">
            <a:noAutofit/>
          </a:bodyPr>
          <a:lstStyle/>
          <a:p>
            <a:pPr marL="1371600" lvl="3" indent="457200">
              <a:lnSpc>
                <a:spcPct val="150000"/>
              </a:lnSpc>
              <a:spcBef>
                <a:spcPct val="0"/>
              </a:spcBef>
              <a:buFont typeface="Arial" panose="020B0604020202020204"/>
              <a:buNone/>
            </a:pPr>
            <a:r>
              <a:rPr lang="en-US" sz="450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Introduction</a:t>
            </a:r>
            <a:endParaRPr lang="en-US" sz="4500" b="1">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171094" y="1319127"/>
            <a:ext cx="5106411" cy="5106411"/>
          </a:xfrm>
          <a:prstGeom prst="ellipse">
            <a:avLst/>
          </a:prstGeom>
          <a:solidFill>
            <a:schemeClr val="accent1">
              <a:alpha val="100000"/>
            </a:schemeClr>
          </a:solidFill>
        </p:spPr>
      </p:sp>
      <p:pic>
        <p:nvPicPr>
          <p:cNvPr id="3" name="Picture 3"/>
          <p:cNvPicPr>
            <a:picLocks noChangeAspect="1"/>
          </p:cNvPicPr>
          <p:nvPr/>
        </p:nvPicPr>
        <p:blipFill>
          <a:blip r:embed="rId2">
            <a:alphaModFix amt="100000"/>
          </a:blip>
          <a:srcRect l="12500" r="12500"/>
          <a:stretch>
            <a:fillRect/>
          </a:stretch>
        </p:blipFill>
        <p:spPr>
          <a:xfrm>
            <a:off x="94770" y="1600232"/>
            <a:ext cx="4575952" cy="4575952"/>
          </a:xfrm>
          <a:prstGeom prst="ellipse">
            <a:avLst/>
          </a:prstGeom>
        </p:spPr>
      </p:pic>
      <p:sp>
        <p:nvSpPr>
          <p:cNvPr id="4" name="AutoShape 4"/>
          <p:cNvSpPr/>
          <p:nvPr/>
        </p:nvSpPr>
        <p:spPr>
          <a:xfrm>
            <a:off x="4935912" y="5095961"/>
            <a:ext cx="993758" cy="993758"/>
          </a:xfrm>
          <a:prstGeom prst="ellipse">
            <a:avLst/>
          </a:prstGeom>
          <a:solidFill>
            <a:schemeClr val="accent1">
              <a:alpha val="100000"/>
            </a:schemeClr>
          </a:solidFill>
        </p:spPr>
      </p:sp>
      <p:sp>
        <p:nvSpPr>
          <p:cNvPr id="5" name="TextBox 5"/>
          <p:cNvSpPr txBox="1"/>
          <p:nvPr/>
        </p:nvSpPr>
        <p:spPr>
          <a:xfrm>
            <a:off x="4935912" y="5251464"/>
            <a:ext cx="964530" cy="682752"/>
          </a:xfrm>
          <a:prstGeom prst="rect">
            <a:avLst/>
          </a:prstGeom>
        </p:spPr>
        <p:txBody>
          <a:bodyPr vert="horz" wrap="square" lIns="123825" tIns="123825" rIns="57150" bIns="123825" rtlCol="0" anchor="t" anchorCtr="0">
            <a:spAutoFit/>
          </a:bodyPr>
          <a:lstStyle/>
          <a:p>
            <a:pPr algn="ctr">
              <a:lnSpc>
                <a:spcPct val="120000"/>
              </a:lnSpc>
            </a:pPr>
            <a:r>
              <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rPr>
              <a:t>03</a:t>
            </a:r>
            <a:endPar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6074571" y="4851539"/>
            <a:ext cx="5683179" cy="618490"/>
          </a:xfrm>
          <a:prstGeom prst="rect">
            <a:avLst/>
          </a:prstGeom>
        </p:spPr>
        <p:txBody>
          <a:bodyPr vert="horz" wrap="square" lIns="123825" tIns="123825" rIns="57150" bIns="123825" rtlCol="0" anchor="t" anchorCtr="0">
            <a:spAutoFit/>
          </a:bodyPr>
          <a:lstStyle/>
          <a:p>
            <a:pPr>
              <a:lnSpc>
                <a:spcPct val="150000"/>
              </a:lnSpc>
            </a:pPr>
            <a:r>
              <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rPr>
              <a:t>application area</a:t>
            </a:r>
            <a:endPar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6074571" y="5341007"/>
            <a:ext cx="5486256" cy="593725"/>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Computer Science and Education</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AutoShape 8"/>
          <p:cNvSpPr/>
          <p:nvPr/>
        </p:nvSpPr>
        <p:spPr>
          <a:xfrm>
            <a:off x="4935912" y="1819581"/>
            <a:ext cx="993758" cy="993758"/>
          </a:xfrm>
          <a:prstGeom prst="ellipse">
            <a:avLst/>
          </a:prstGeom>
          <a:solidFill>
            <a:schemeClr val="accent1">
              <a:alpha val="100000"/>
            </a:schemeClr>
          </a:solidFill>
        </p:spPr>
      </p:sp>
      <p:sp>
        <p:nvSpPr>
          <p:cNvPr id="9" name="TextBox 9"/>
          <p:cNvSpPr txBox="1"/>
          <p:nvPr/>
        </p:nvSpPr>
        <p:spPr>
          <a:xfrm>
            <a:off x="4935912" y="1975084"/>
            <a:ext cx="964530" cy="682752"/>
          </a:xfrm>
          <a:prstGeom prst="rect">
            <a:avLst/>
          </a:prstGeom>
        </p:spPr>
        <p:txBody>
          <a:bodyPr vert="horz" wrap="square" lIns="123825" tIns="123825" rIns="57150" bIns="123825" rtlCol="0" anchor="ctr" anchorCtr="0">
            <a:spAutoFit/>
          </a:bodyPr>
          <a:lstStyle/>
          <a:p>
            <a:pPr algn="ctr">
              <a:lnSpc>
                <a:spcPct val="120000"/>
              </a:lnSpc>
            </a:pPr>
            <a:r>
              <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rPr>
              <a:t>01</a:t>
            </a:r>
            <a:endPar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6074571" y="1538583"/>
            <a:ext cx="5683179" cy="618490"/>
          </a:xfrm>
          <a:prstGeom prst="rect">
            <a:avLst/>
          </a:prstGeom>
        </p:spPr>
        <p:txBody>
          <a:bodyPr vert="horz" wrap="square" lIns="123825" tIns="123825" rIns="57150" bIns="123825" rtlCol="0" anchor="t" anchorCtr="0">
            <a:spAutoFit/>
          </a:bodyPr>
          <a:lstStyle/>
          <a:p>
            <a:pPr>
              <a:lnSpc>
                <a:spcPct val="150000"/>
              </a:lnSpc>
            </a:pPr>
            <a:r>
              <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rPr>
              <a:t>project objective</a:t>
            </a:r>
            <a:endPar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6074571" y="2003667"/>
            <a:ext cx="5486256" cy="593725"/>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The simulation software named UVSim was developed.</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AutoShape 12"/>
          <p:cNvSpPr/>
          <p:nvPr/>
        </p:nvSpPr>
        <p:spPr>
          <a:xfrm>
            <a:off x="4935912" y="3457771"/>
            <a:ext cx="993758" cy="993758"/>
          </a:xfrm>
          <a:prstGeom prst="ellipse">
            <a:avLst/>
          </a:prstGeom>
          <a:solidFill>
            <a:schemeClr val="accent1">
              <a:alpha val="100000"/>
            </a:schemeClr>
          </a:solidFill>
        </p:spPr>
      </p:sp>
      <p:sp>
        <p:nvSpPr>
          <p:cNvPr id="13" name="TextBox 13"/>
          <p:cNvSpPr txBox="1"/>
          <p:nvPr/>
        </p:nvSpPr>
        <p:spPr>
          <a:xfrm>
            <a:off x="4935912" y="3613274"/>
            <a:ext cx="964530" cy="682752"/>
          </a:xfrm>
          <a:prstGeom prst="rect">
            <a:avLst/>
          </a:prstGeom>
        </p:spPr>
        <p:txBody>
          <a:bodyPr vert="horz" wrap="square" lIns="123825" tIns="123825" rIns="57150" bIns="123825" rtlCol="0" anchor="t" anchorCtr="0">
            <a:spAutoFit/>
          </a:bodyPr>
          <a:lstStyle/>
          <a:p>
            <a:pPr algn="ctr">
              <a:lnSpc>
                <a:spcPct val="120000"/>
              </a:lnSpc>
            </a:pPr>
            <a:r>
              <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rPr>
              <a:t>02</a:t>
            </a:r>
            <a:endPar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6074571" y="3188965"/>
            <a:ext cx="5683179" cy="618490"/>
          </a:xfrm>
          <a:prstGeom prst="rect">
            <a:avLst/>
          </a:prstGeom>
        </p:spPr>
        <p:txBody>
          <a:bodyPr vert="horz" wrap="square" lIns="123825" tIns="123825" rIns="57150" bIns="123825" rtlCol="0" anchor="t" anchorCtr="0">
            <a:spAutoFit/>
          </a:bodyPr>
          <a:lstStyle/>
          <a:p>
            <a:pPr>
              <a:lnSpc>
                <a:spcPct val="150000"/>
              </a:lnSpc>
            </a:pPr>
            <a:r>
              <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rPr>
              <a:t>main function</a:t>
            </a:r>
            <a:endPar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nvSpPr>
        <p:spPr>
          <a:xfrm>
            <a:off x="6074571" y="3666241"/>
            <a:ext cx="5486256" cy="93980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Simulating machine languages and computer architectures.</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16" name="Group 16"/>
          <p:cNvGrpSpPr/>
          <p:nvPr/>
        </p:nvGrpSpPr>
        <p:grpSpPr>
          <a:xfrm rot="0">
            <a:off x="454963" y="93878"/>
            <a:ext cx="10641129" cy="893445"/>
            <a:chOff x="454963" y="93878"/>
            <a:chExt cx="10641129" cy="893445"/>
          </a:xfrm>
        </p:grpSpPr>
        <p:sp>
          <p:nvSpPr>
            <p:cNvPr id="17" name="AutoShape 17"/>
            <p:cNvSpPr/>
            <p:nvPr/>
          </p:nvSpPr>
          <p:spPr>
            <a:xfrm>
              <a:off x="454963" y="331168"/>
              <a:ext cx="84147" cy="84147"/>
            </a:xfrm>
            <a:prstGeom prst="ellipse">
              <a:avLst/>
            </a:prstGeom>
            <a:solidFill>
              <a:schemeClr val="accent1">
                <a:alpha val="100000"/>
              </a:schemeClr>
            </a:solidFill>
          </p:spPr>
        </p:sp>
        <p:sp>
          <p:nvSpPr>
            <p:cNvPr id="18" name="AutoShape 18"/>
            <p:cNvSpPr/>
            <p:nvPr/>
          </p:nvSpPr>
          <p:spPr>
            <a:xfrm>
              <a:off x="575049" y="337743"/>
              <a:ext cx="78137" cy="78137"/>
            </a:xfrm>
            <a:prstGeom prst="ellipse">
              <a:avLst/>
            </a:prstGeom>
            <a:solidFill>
              <a:schemeClr val="accent1">
                <a:alpha val="80000"/>
              </a:schemeClr>
            </a:solidFill>
          </p:spPr>
        </p:sp>
        <p:sp>
          <p:nvSpPr>
            <p:cNvPr id="19" name="AutoShape 19"/>
            <p:cNvSpPr/>
            <p:nvPr/>
          </p:nvSpPr>
          <p:spPr>
            <a:xfrm>
              <a:off x="689125" y="339460"/>
              <a:ext cx="74704" cy="74704"/>
            </a:xfrm>
            <a:prstGeom prst="ellipse">
              <a:avLst/>
            </a:prstGeom>
            <a:solidFill>
              <a:schemeClr val="accent1">
                <a:alpha val="60000"/>
              </a:schemeClr>
            </a:solidFill>
          </p:spPr>
        </p:sp>
        <p:sp>
          <p:nvSpPr>
            <p:cNvPr id="20" name="AutoShape 20"/>
            <p:cNvSpPr/>
            <p:nvPr/>
          </p:nvSpPr>
          <p:spPr>
            <a:xfrm>
              <a:off x="799768" y="348430"/>
              <a:ext cx="69238" cy="69238"/>
            </a:xfrm>
            <a:prstGeom prst="ellipse">
              <a:avLst/>
            </a:prstGeom>
            <a:solidFill>
              <a:schemeClr val="accent1">
                <a:alpha val="40000"/>
              </a:schemeClr>
            </a:solidFill>
          </p:spPr>
        </p:sp>
        <p:sp>
          <p:nvSpPr>
            <p:cNvPr id="21" name="AutoShape 21"/>
            <p:cNvSpPr/>
            <p:nvPr/>
          </p:nvSpPr>
          <p:spPr>
            <a:xfrm>
              <a:off x="904945" y="344297"/>
              <a:ext cx="65594" cy="65594"/>
            </a:xfrm>
            <a:prstGeom prst="ellipse">
              <a:avLst/>
            </a:prstGeom>
            <a:solidFill>
              <a:schemeClr val="accent1">
                <a:alpha val="20000"/>
              </a:schemeClr>
            </a:solidFill>
          </p:spPr>
        </p:sp>
        <p:sp>
          <p:nvSpPr>
            <p:cNvPr id="22" name="AutoShape 22"/>
            <p:cNvSpPr/>
            <p:nvPr/>
          </p:nvSpPr>
          <p:spPr>
            <a:xfrm>
              <a:off x="454963" y="448942"/>
              <a:ext cx="84147" cy="84147"/>
            </a:xfrm>
            <a:prstGeom prst="ellipse">
              <a:avLst/>
            </a:prstGeom>
            <a:solidFill>
              <a:schemeClr val="accent1">
                <a:alpha val="100000"/>
              </a:schemeClr>
            </a:solidFill>
          </p:spPr>
        </p:sp>
        <p:sp>
          <p:nvSpPr>
            <p:cNvPr id="23" name="AutoShape 23"/>
            <p:cNvSpPr/>
            <p:nvPr/>
          </p:nvSpPr>
          <p:spPr>
            <a:xfrm>
              <a:off x="575049" y="455517"/>
              <a:ext cx="78137" cy="78137"/>
            </a:xfrm>
            <a:prstGeom prst="ellipse">
              <a:avLst/>
            </a:prstGeom>
            <a:solidFill>
              <a:schemeClr val="accent1">
                <a:alpha val="80000"/>
              </a:schemeClr>
            </a:solidFill>
          </p:spPr>
        </p:sp>
        <p:sp>
          <p:nvSpPr>
            <p:cNvPr id="24" name="AutoShape 24"/>
            <p:cNvSpPr/>
            <p:nvPr/>
          </p:nvSpPr>
          <p:spPr>
            <a:xfrm>
              <a:off x="689125" y="457233"/>
              <a:ext cx="74704" cy="74704"/>
            </a:xfrm>
            <a:prstGeom prst="ellipse">
              <a:avLst/>
            </a:prstGeom>
            <a:solidFill>
              <a:schemeClr val="accent1">
                <a:alpha val="60000"/>
              </a:schemeClr>
            </a:solidFill>
          </p:spPr>
        </p:sp>
        <p:sp>
          <p:nvSpPr>
            <p:cNvPr id="25" name="AutoShape 25"/>
            <p:cNvSpPr/>
            <p:nvPr/>
          </p:nvSpPr>
          <p:spPr>
            <a:xfrm>
              <a:off x="799768" y="466203"/>
              <a:ext cx="69238" cy="69238"/>
            </a:xfrm>
            <a:prstGeom prst="ellipse">
              <a:avLst/>
            </a:prstGeom>
            <a:solidFill>
              <a:schemeClr val="accent1">
                <a:alpha val="40000"/>
              </a:schemeClr>
            </a:solidFill>
          </p:spPr>
        </p:sp>
        <p:sp>
          <p:nvSpPr>
            <p:cNvPr id="26" name="AutoShape 26"/>
            <p:cNvSpPr/>
            <p:nvPr/>
          </p:nvSpPr>
          <p:spPr>
            <a:xfrm>
              <a:off x="904945" y="462070"/>
              <a:ext cx="65594" cy="65594"/>
            </a:xfrm>
            <a:prstGeom prst="ellipse">
              <a:avLst/>
            </a:prstGeom>
            <a:solidFill>
              <a:schemeClr val="accent1">
                <a:alpha val="20000"/>
              </a:schemeClr>
            </a:solidFill>
          </p:spPr>
        </p:sp>
        <p:sp>
          <p:nvSpPr>
            <p:cNvPr id="27" name="AutoShape 27"/>
            <p:cNvSpPr/>
            <p:nvPr/>
          </p:nvSpPr>
          <p:spPr>
            <a:xfrm>
              <a:off x="454963" y="566715"/>
              <a:ext cx="84147" cy="84147"/>
            </a:xfrm>
            <a:prstGeom prst="ellipse">
              <a:avLst/>
            </a:prstGeom>
            <a:solidFill>
              <a:schemeClr val="accent1">
                <a:alpha val="100000"/>
              </a:schemeClr>
            </a:solidFill>
          </p:spPr>
        </p:sp>
        <p:sp>
          <p:nvSpPr>
            <p:cNvPr id="28" name="AutoShape 28"/>
            <p:cNvSpPr/>
            <p:nvPr/>
          </p:nvSpPr>
          <p:spPr>
            <a:xfrm>
              <a:off x="575049" y="573291"/>
              <a:ext cx="78137" cy="78137"/>
            </a:xfrm>
            <a:prstGeom prst="ellipse">
              <a:avLst/>
            </a:prstGeom>
            <a:solidFill>
              <a:schemeClr val="accent1">
                <a:alpha val="80000"/>
              </a:schemeClr>
            </a:solidFill>
          </p:spPr>
        </p:sp>
        <p:sp>
          <p:nvSpPr>
            <p:cNvPr id="29" name="AutoShape 29"/>
            <p:cNvSpPr/>
            <p:nvPr/>
          </p:nvSpPr>
          <p:spPr>
            <a:xfrm>
              <a:off x="689125" y="575007"/>
              <a:ext cx="74704" cy="74704"/>
            </a:xfrm>
            <a:prstGeom prst="ellipse">
              <a:avLst/>
            </a:prstGeom>
            <a:solidFill>
              <a:schemeClr val="accent1">
                <a:alpha val="60000"/>
              </a:schemeClr>
            </a:solidFill>
          </p:spPr>
        </p:sp>
        <p:sp>
          <p:nvSpPr>
            <p:cNvPr id="30" name="AutoShape 30"/>
            <p:cNvSpPr/>
            <p:nvPr/>
          </p:nvSpPr>
          <p:spPr>
            <a:xfrm>
              <a:off x="799768" y="583977"/>
              <a:ext cx="69238" cy="69238"/>
            </a:xfrm>
            <a:prstGeom prst="ellipse">
              <a:avLst/>
            </a:prstGeom>
            <a:solidFill>
              <a:schemeClr val="accent1">
                <a:alpha val="40000"/>
              </a:schemeClr>
            </a:solidFill>
          </p:spPr>
        </p:sp>
        <p:sp>
          <p:nvSpPr>
            <p:cNvPr id="31" name="AutoShape 31"/>
            <p:cNvSpPr/>
            <p:nvPr/>
          </p:nvSpPr>
          <p:spPr>
            <a:xfrm>
              <a:off x="904945" y="579844"/>
              <a:ext cx="65594" cy="65594"/>
            </a:xfrm>
            <a:prstGeom prst="ellipse">
              <a:avLst/>
            </a:prstGeom>
            <a:solidFill>
              <a:schemeClr val="accent1">
                <a:alpha val="20000"/>
              </a:schemeClr>
            </a:solidFill>
          </p:spPr>
        </p:sp>
        <p:sp>
          <p:nvSpPr>
            <p:cNvPr id="32" name="AutoShape 32"/>
            <p:cNvSpPr/>
            <p:nvPr/>
          </p:nvSpPr>
          <p:spPr>
            <a:xfrm>
              <a:off x="454963" y="684489"/>
              <a:ext cx="84147" cy="84147"/>
            </a:xfrm>
            <a:prstGeom prst="ellipse">
              <a:avLst/>
            </a:prstGeom>
            <a:solidFill>
              <a:schemeClr val="accent1">
                <a:alpha val="100000"/>
              </a:schemeClr>
            </a:solidFill>
          </p:spPr>
        </p:sp>
        <p:sp>
          <p:nvSpPr>
            <p:cNvPr id="33" name="AutoShape 33"/>
            <p:cNvSpPr/>
            <p:nvPr/>
          </p:nvSpPr>
          <p:spPr>
            <a:xfrm>
              <a:off x="575049" y="691064"/>
              <a:ext cx="78137" cy="78137"/>
            </a:xfrm>
            <a:prstGeom prst="ellipse">
              <a:avLst/>
            </a:prstGeom>
            <a:solidFill>
              <a:schemeClr val="accent1">
                <a:alpha val="80000"/>
              </a:schemeClr>
            </a:solidFill>
          </p:spPr>
        </p:sp>
        <p:sp>
          <p:nvSpPr>
            <p:cNvPr id="34" name="AutoShape 34"/>
            <p:cNvSpPr/>
            <p:nvPr/>
          </p:nvSpPr>
          <p:spPr>
            <a:xfrm>
              <a:off x="689125" y="692781"/>
              <a:ext cx="74704" cy="74704"/>
            </a:xfrm>
            <a:prstGeom prst="ellipse">
              <a:avLst/>
            </a:prstGeom>
            <a:solidFill>
              <a:schemeClr val="accent1">
                <a:alpha val="60000"/>
              </a:schemeClr>
            </a:solidFill>
          </p:spPr>
        </p:sp>
        <p:sp>
          <p:nvSpPr>
            <p:cNvPr id="35" name="AutoShape 35"/>
            <p:cNvSpPr/>
            <p:nvPr/>
          </p:nvSpPr>
          <p:spPr>
            <a:xfrm>
              <a:off x="799768" y="701751"/>
              <a:ext cx="69238" cy="69238"/>
            </a:xfrm>
            <a:prstGeom prst="ellipse">
              <a:avLst/>
            </a:prstGeom>
            <a:solidFill>
              <a:schemeClr val="accent1">
                <a:alpha val="40000"/>
              </a:schemeClr>
            </a:solidFill>
          </p:spPr>
        </p:sp>
        <p:sp>
          <p:nvSpPr>
            <p:cNvPr id="36" name="AutoShape 36"/>
            <p:cNvSpPr/>
            <p:nvPr/>
          </p:nvSpPr>
          <p:spPr>
            <a:xfrm>
              <a:off x="904945" y="697618"/>
              <a:ext cx="65594" cy="65594"/>
            </a:xfrm>
            <a:prstGeom prst="ellipse">
              <a:avLst/>
            </a:prstGeom>
            <a:solidFill>
              <a:schemeClr val="accent1">
                <a:alpha val="20000"/>
              </a:schemeClr>
            </a:solidFill>
          </p:spPr>
        </p:sp>
        <p:sp>
          <p:nvSpPr>
            <p:cNvPr id="37" name="TextBox 37"/>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Developing the UVSim simulation software</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pic>
        <p:nvPicPr>
          <p:cNvPr id="39" name="图片 38" descr="1"/>
          <p:cNvPicPr>
            <a:picLocks noChangeAspect="1"/>
          </p:cNvPicPr>
          <p:nvPr/>
        </p:nvPicPr>
        <p:blipFill>
          <a:blip r:embed="rId3"/>
          <a:stretch>
            <a:fillRect/>
          </a:stretch>
        </p:blipFill>
        <p:spPr>
          <a:xfrm>
            <a:off x="2895600" y="1143000"/>
            <a:ext cx="5998210" cy="5365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ox(in)">
                                      <p:cBhvr>
                                        <p:cTn id="7"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Freeform 2"/>
          <p:cNvSpPr/>
          <p:nvPr/>
        </p:nvSpPr>
        <p:spPr>
          <a:xfrm>
            <a:off x="4073227" y="1168478"/>
            <a:ext cx="455409" cy="206922"/>
          </a:xfrm>
          <a:custGeom>
            <a:avLst/>
            <a:gdLst/>
            <a:ahLst/>
            <a:cxnLst/>
            <a:rect l="l" t="t" r="r" b="b"/>
            <a:pathLst>
              <a:path w="1905000" h="1905000">
                <a:moveTo>
                  <a:pt x="0" y="0"/>
                </a:moveTo>
                <a:lnTo>
                  <a:pt x="1428750" y="0"/>
                </a:lnTo>
                <a:lnTo>
                  <a:pt x="1905000" y="1905000"/>
                </a:lnTo>
                <a:lnTo>
                  <a:pt x="476250" y="1905000"/>
                </a:lnTo>
                <a:lnTo>
                  <a:pt x="0" y="0"/>
                </a:lnTo>
                <a:close/>
              </a:path>
            </a:pathLst>
          </a:custGeom>
          <a:solidFill>
            <a:schemeClr val="accent3">
              <a:lumMod val="75000"/>
              <a:alpha val="83000"/>
            </a:schemeClr>
          </a:solidFill>
        </p:spPr>
      </p:sp>
      <p:sp>
        <p:nvSpPr>
          <p:cNvPr id="3" name="AutoShape 3"/>
          <p:cNvSpPr/>
          <p:nvPr/>
        </p:nvSpPr>
        <p:spPr>
          <a:xfrm>
            <a:off x="472404" y="1375400"/>
            <a:ext cx="11247191" cy="4699510"/>
          </a:xfrm>
          <a:prstGeom prst="rect">
            <a:avLst/>
          </a:prstGeom>
          <a:solidFill>
            <a:schemeClr val="accent1">
              <a:alpha val="80000"/>
            </a:schemeClr>
          </a:solidFill>
        </p:spPr>
      </p:sp>
      <p:pic>
        <p:nvPicPr>
          <p:cNvPr id="4" name="Picture 4" descr="C:/Users/17943/Desktop/1000_F_482833820_RsMjYlmLROzm92bP0dh2OvX3frd410oN.jpg1000_F_482833820_RsMjYlmLROzm92bP0dh2OvX3frd410oN"/>
          <p:cNvPicPr>
            <a:picLocks noChangeAspect="1"/>
          </p:cNvPicPr>
          <p:nvPr/>
        </p:nvPicPr>
        <p:blipFill>
          <a:blip r:embed="rId2">
            <a:alphaModFix amt="70000"/>
          </a:blip>
          <a:srcRect l="28891" r="28891"/>
          <a:stretch>
            <a:fillRect/>
          </a:stretch>
        </p:blipFill>
        <p:spPr>
          <a:xfrm>
            <a:off x="740688" y="1168478"/>
            <a:ext cx="3679824" cy="4906431"/>
          </a:xfrm>
          <a:prstGeom prst="parallelogram">
            <a:avLst/>
          </a:prstGeom>
        </p:spPr>
      </p:pic>
      <p:sp>
        <p:nvSpPr>
          <p:cNvPr id="5" name="AutoShape 5"/>
          <p:cNvSpPr/>
          <p:nvPr/>
        </p:nvSpPr>
        <p:spPr>
          <a:xfrm>
            <a:off x="2499430" y="6236295"/>
            <a:ext cx="9220165" cy="67345"/>
          </a:xfrm>
          <a:prstGeom prst="rect">
            <a:avLst/>
          </a:prstGeom>
          <a:solidFill>
            <a:schemeClr val="accent2">
              <a:alpha val="100000"/>
            </a:schemeClr>
          </a:solidFill>
        </p:spPr>
      </p:sp>
      <p:sp>
        <p:nvSpPr>
          <p:cNvPr id="6" name="AutoShape 6"/>
          <p:cNvSpPr/>
          <p:nvPr/>
        </p:nvSpPr>
        <p:spPr>
          <a:xfrm>
            <a:off x="483810" y="6236295"/>
            <a:ext cx="740059" cy="67345"/>
          </a:xfrm>
          <a:prstGeom prst="rect">
            <a:avLst/>
          </a:prstGeom>
          <a:solidFill>
            <a:schemeClr val="accent2">
              <a:alpha val="100000"/>
            </a:schemeClr>
          </a:solidFill>
        </p:spPr>
      </p:sp>
      <p:sp>
        <p:nvSpPr>
          <p:cNvPr id="7" name="AutoShape 7"/>
          <p:cNvSpPr/>
          <p:nvPr/>
        </p:nvSpPr>
        <p:spPr>
          <a:xfrm>
            <a:off x="1375876" y="6200641"/>
            <a:ext cx="158719" cy="158719"/>
          </a:xfrm>
          <a:prstGeom prst="ellipse">
            <a:avLst/>
          </a:prstGeom>
          <a:solidFill>
            <a:schemeClr val="accent2">
              <a:alpha val="100000"/>
            </a:schemeClr>
          </a:solidFill>
        </p:spPr>
      </p:sp>
      <p:sp>
        <p:nvSpPr>
          <p:cNvPr id="8" name="AutoShape 8"/>
          <p:cNvSpPr/>
          <p:nvPr/>
        </p:nvSpPr>
        <p:spPr>
          <a:xfrm>
            <a:off x="1607200" y="6207253"/>
            <a:ext cx="147382" cy="147382"/>
          </a:xfrm>
          <a:prstGeom prst="ellipse">
            <a:avLst/>
          </a:prstGeom>
          <a:solidFill>
            <a:schemeClr val="accent2">
              <a:alpha val="80000"/>
            </a:schemeClr>
          </a:solidFill>
        </p:spPr>
      </p:sp>
      <p:sp>
        <p:nvSpPr>
          <p:cNvPr id="9" name="AutoShape 9"/>
          <p:cNvSpPr/>
          <p:nvPr/>
        </p:nvSpPr>
        <p:spPr>
          <a:xfrm>
            <a:off x="1827186" y="6213864"/>
            <a:ext cx="136045" cy="136045"/>
          </a:xfrm>
          <a:prstGeom prst="ellipse">
            <a:avLst/>
          </a:prstGeom>
          <a:solidFill>
            <a:schemeClr val="accent2">
              <a:alpha val="60000"/>
            </a:schemeClr>
          </a:solidFill>
        </p:spPr>
      </p:sp>
      <p:sp>
        <p:nvSpPr>
          <p:cNvPr id="10" name="AutoShape 10"/>
          <p:cNvSpPr/>
          <p:nvPr/>
        </p:nvSpPr>
        <p:spPr>
          <a:xfrm>
            <a:off x="2027323" y="6220476"/>
            <a:ext cx="124708" cy="124708"/>
          </a:xfrm>
          <a:prstGeom prst="ellipse">
            <a:avLst/>
          </a:prstGeom>
          <a:solidFill>
            <a:schemeClr val="accent2">
              <a:alpha val="40000"/>
            </a:schemeClr>
          </a:solidFill>
        </p:spPr>
      </p:sp>
      <p:sp>
        <p:nvSpPr>
          <p:cNvPr id="11" name="AutoShape 11"/>
          <p:cNvSpPr/>
          <p:nvPr/>
        </p:nvSpPr>
        <p:spPr>
          <a:xfrm>
            <a:off x="2224635" y="6214895"/>
            <a:ext cx="113371" cy="113371"/>
          </a:xfrm>
          <a:prstGeom prst="ellipse">
            <a:avLst/>
          </a:prstGeom>
          <a:solidFill>
            <a:schemeClr val="accent2">
              <a:alpha val="20000"/>
            </a:schemeClr>
          </a:solidFill>
        </p:spPr>
      </p:sp>
      <p:sp>
        <p:nvSpPr>
          <p:cNvPr id="12" name="TextBox 12"/>
          <p:cNvSpPr txBox="1"/>
          <p:nvPr/>
        </p:nvSpPr>
        <p:spPr>
          <a:xfrm>
            <a:off x="4754880" y="2140956"/>
            <a:ext cx="6240618" cy="1805305"/>
          </a:xfrm>
          <a:prstGeom prst="rect">
            <a:avLst/>
          </a:prstGeom>
        </p:spPr>
        <p:txBody>
          <a:bodyPr vert="horz" wrap="square" lIns="123825" tIns="123825" rIns="57150" bIns="123825" rtlCol="0" anchor="t" anchorCtr="0">
            <a:spAutoFit/>
          </a:bodyPr>
          <a:lstStyle/>
          <a:p>
            <a:pPr>
              <a:lnSpc>
                <a:spcPct val="150000"/>
              </a:lnSpc>
            </a:pPr>
            <a:r>
              <a:rPr lang="en-US" sz="1350">
                <a:solidFill>
                  <a:srgbClr val="FFFFFF">
                    <a:alpha val="100000"/>
                  </a:srgbClr>
                </a:solidFill>
                <a:latin typeface="微软雅黑" panose="020B0503020204020204" charset="-122"/>
                <a:ea typeface="微软雅黑" panose="020B0503020204020204" charset="-122"/>
                <a:cs typeface="微软雅黑" panose="020B0503020204020204" charset="-122"/>
              </a:rPr>
              <a:t>The main purpose of the UVSim simulation software is to help students studying computer science to better understand machine languages and computer architectures. By simulating the real computer environment, students can better understand the working principle and internal mechanism of computers.</a:t>
            </a:r>
            <a:endParaRPr lang="en-US" sz="135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4754880" y="4124309"/>
            <a:ext cx="6240618" cy="1494155"/>
          </a:xfrm>
          <a:prstGeom prst="rect">
            <a:avLst/>
          </a:prstGeom>
        </p:spPr>
        <p:txBody>
          <a:bodyPr vert="horz" wrap="square" lIns="123825" tIns="123825" rIns="57150" bIns="123825" rtlCol="0" anchor="t" anchorCtr="0">
            <a:spAutoFit/>
          </a:bodyPr>
          <a:lstStyle/>
          <a:p>
            <a:pPr>
              <a:lnSpc>
                <a:spcPct val="150000"/>
              </a:lnSpc>
            </a:pPr>
            <a:r>
              <a:rPr lang="en-US" sz="1350">
                <a:solidFill>
                  <a:srgbClr val="FFFFFF">
                    <a:alpha val="100000"/>
                  </a:srgbClr>
                </a:solidFill>
                <a:latin typeface="微软雅黑" panose="020B0503020204020204" charset="-122"/>
                <a:ea typeface="微软雅黑" panose="020B0503020204020204" charset="-122"/>
                <a:cs typeface="微软雅黑" panose="020B0503020204020204" charset="-122"/>
              </a:rPr>
              <a:t>The importance of this software is that it can help students better grasp the basics of computer science and improve their professional skills. At the same time, it can also be used as a powerful tool for computer science and education to improve the quality and effect of teaching.</a:t>
            </a:r>
            <a:endParaRPr lang="en-US" sz="135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grpSp>
        <p:nvGrpSpPr>
          <p:cNvPr id="14" name="Group 14"/>
          <p:cNvGrpSpPr/>
          <p:nvPr/>
        </p:nvGrpSpPr>
        <p:grpSpPr>
          <a:xfrm rot="0">
            <a:off x="454963" y="93878"/>
            <a:ext cx="10641129" cy="893445"/>
            <a:chOff x="454963" y="93878"/>
            <a:chExt cx="10641129" cy="893445"/>
          </a:xfrm>
        </p:grpSpPr>
        <p:sp>
          <p:nvSpPr>
            <p:cNvPr id="15" name="AutoShape 15"/>
            <p:cNvSpPr/>
            <p:nvPr/>
          </p:nvSpPr>
          <p:spPr>
            <a:xfrm>
              <a:off x="454963" y="331168"/>
              <a:ext cx="84147" cy="84147"/>
            </a:xfrm>
            <a:prstGeom prst="ellipse">
              <a:avLst/>
            </a:prstGeom>
            <a:solidFill>
              <a:schemeClr val="accent1">
                <a:alpha val="100000"/>
              </a:schemeClr>
            </a:solidFill>
          </p:spPr>
        </p:sp>
        <p:sp>
          <p:nvSpPr>
            <p:cNvPr id="16" name="AutoShape 16"/>
            <p:cNvSpPr/>
            <p:nvPr/>
          </p:nvSpPr>
          <p:spPr>
            <a:xfrm>
              <a:off x="575049" y="337743"/>
              <a:ext cx="78137" cy="78137"/>
            </a:xfrm>
            <a:prstGeom prst="ellipse">
              <a:avLst/>
            </a:prstGeom>
            <a:solidFill>
              <a:schemeClr val="accent1">
                <a:alpha val="80000"/>
              </a:schemeClr>
            </a:solidFill>
          </p:spPr>
        </p:sp>
        <p:sp>
          <p:nvSpPr>
            <p:cNvPr id="17" name="AutoShape 17"/>
            <p:cNvSpPr/>
            <p:nvPr/>
          </p:nvSpPr>
          <p:spPr>
            <a:xfrm>
              <a:off x="689125" y="339460"/>
              <a:ext cx="74704" cy="74704"/>
            </a:xfrm>
            <a:prstGeom prst="ellipse">
              <a:avLst/>
            </a:prstGeom>
            <a:solidFill>
              <a:schemeClr val="accent1">
                <a:alpha val="60000"/>
              </a:schemeClr>
            </a:solidFill>
          </p:spPr>
        </p:sp>
        <p:sp>
          <p:nvSpPr>
            <p:cNvPr id="18" name="AutoShape 18"/>
            <p:cNvSpPr/>
            <p:nvPr/>
          </p:nvSpPr>
          <p:spPr>
            <a:xfrm>
              <a:off x="799768" y="348430"/>
              <a:ext cx="69238" cy="69238"/>
            </a:xfrm>
            <a:prstGeom prst="ellipse">
              <a:avLst/>
            </a:prstGeom>
            <a:solidFill>
              <a:schemeClr val="accent1">
                <a:alpha val="40000"/>
              </a:schemeClr>
            </a:solidFill>
          </p:spPr>
        </p:sp>
        <p:sp>
          <p:nvSpPr>
            <p:cNvPr id="19" name="AutoShape 19"/>
            <p:cNvSpPr/>
            <p:nvPr/>
          </p:nvSpPr>
          <p:spPr>
            <a:xfrm>
              <a:off x="904945" y="344297"/>
              <a:ext cx="65594" cy="65594"/>
            </a:xfrm>
            <a:prstGeom prst="ellipse">
              <a:avLst/>
            </a:prstGeom>
            <a:solidFill>
              <a:schemeClr val="accent1">
                <a:alpha val="20000"/>
              </a:schemeClr>
            </a:solidFill>
          </p:spPr>
        </p:sp>
        <p:sp>
          <p:nvSpPr>
            <p:cNvPr id="20" name="AutoShape 20"/>
            <p:cNvSpPr/>
            <p:nvPr/>
          </p:nvSpPr>
          <p:spPr>
            <a:xfrm>
              <a:off x="454963" y="448942"/>
              <a:ext cx="84147" cy="84147"/>
            </a:xfrm>
            <a:prstGeom prst="ellipse">
              <a:avLst/>
            </a:prstGeom>
            <a:solidFill>
              <a:schemeClr val="accent1">
                <a:alpha val="100000"/>
              </a:schemeClr>
            </a:solidFill>
          </p:spPr>
        </p:sp>
        <p:sp>
          <p:nvSpPr>
            <p:cNvPr id="21" name="AutoShape 21"/>
            <p:cNvSpPr/>
            <p:nvPr/>
          </p:nvSpPr>
          <p:spPr>
            <a:xfrm>
              <a:off x="575049" y="455517"/>
              <a:ext cx="78137" cy="78137"/>
            </a:xfrm>
            <a:prstGeom prst="ellipse">
              <a:avLst/>
            </a:prstGeom>
            <a:solidFill>
              <a:schemeClr val="accent1">
                <a:alpha val="80000"/>
              </a:schemeClr>
            </a:solidFill>
          </p:spPr>
        </p:sp>
        <p:sp>
          <p:nvSpPr>
            <p:cNvPr id="22" name="AutoShape 22"/>
            <p:cNvSpPr/>
            <p:nvPr/>
          </p:nvSpPr>
          <p:spPr>
            <a:xfrm>
              <a:off x="689125" y="457233"/>
              <a:ext cx="74704" cy="74704"/>
            </a:xfrm>
            <a:prstGeom prst="ellipse">
              <a:avLst/>
            </a:prstGeom>
            <a:solidFill>
              <a:schemeClr val="accent1">
                <a:alpha val="60000"/>
              </a:schemeClr>
            </a:solidFill>
          </p:spPr>
        </p:sp>
        <p:sp>
          <p:nvSpPr>
            <p:cNvPr id="23" name="AutoShape 23"/>
            <p:cNvSpPr/>
            <p:nvPr/>
          </p:nvSpPr>
          <p:spPr>
            <a:xfrm>
              <a:off x="799768" y="466203"/>
              <a:ext cx="69238" cy="69238"/>
            </a:xfrm>
            <a:prstGeom prst="ellipse">
              <a:avLst/>
            </a:prstGeom>
            <a:solidFill>
              <a:schemeClr val="accent1">
                <a:alpha val="40000"/>
              </a:schemeClr>
            </a:solidFill>
          </p:spPr>
        </p:sp>
        <p:sp>
          <p:nvSpPr>
            <p:cNvPr id="24" name="AutoShape 24"/>
            <p:cNvSpPr/>
            <p:nvPr/>
          </p:nvSpPr>
          <p:spPr>
            <a:xfrm>
              <a:off x="904945" y="462070"/>
              <a:ext cx="65594" cy="65594"/>
            </a:xfrm>
            <a:prstGeom prst="ellipse">
              <a:avLst/>
            </a:prstGeom>
            <a:solidFill>
              <a:schemeClr val="accent1">
                <a:alpha val="20000"/>
              </a:schemeClr>
            </a:solidFill>
          </p:spPr>
        </p:sp>
        <p:sp>
          <p:nvSpPr>
            <p:cNvPr id="25" name="AutoShape 25"/>
            <p:cNvSpPr/>
            <p:nvPr/>
          </p:nvSpPr>
          <p:spPr>
            <a:xfrm>
              <a:off x="454963" y="566715"/>
              <a:ext cx="84147" cy="84147"/>
            </a:xfrm>
            <a:prstGeom prst="ellipse">
              <a:avLst/>
            </a:prstGeom>
            <a:solidFill>
              <a:schemeClr val="accent1">
                <a:alpha val="100000"/>
              </a:schemeClr>
            </a:solidFill>
          </p:spPr>
        </p:sp>
        <p:sp>
          <p:nvSpPr>
            <p:cNvPr id="26" name="AutoShape 26"/>
            <p:cNvSpPr/>
            <p:nvPr/>
          </p:nvSpPr>
          <p:spPr>
            <a:xfrm>
              <a:off x="575049" y="573291"/>
              <a:ext cx="78137" cy="78137"/>
            </a:xfrm>
            <a:prstGeom prst="ellipse">
              <a:avLst/>
            </a:prstGeom>
            <a:solidFill>
              <a:schemeClr val="accent1">
                <a:alpha val="80000"/>
              </a:schemeClr>
            </a:solidFill>
          </p:spPr>
        </p:sp>
        <p:sp>
          <p:nvSpPr>
            <p:cNvPr id="27" name="AutoShape 27"/>
            <p:cNvSpPr/>
            <p:nvPr/>
          </p:nvSpPr>
          <p:spPr>
            <a:xfrm>
              <a:off x="689125" y="575007"/>
              <a:ext cx="74704" cy="74704"/>
            </a:xfrm>
            <a:prstGeom prst="ellipse">
              <a:avLst/>
            </a:prstGeom>
            <a:solidFill>
              <a:schemeClr val="accent1">
                <a:alpha val="60000"/>
              </a:schemeClr>
            </a:solidFill>
          </p:spPr>
        </p:sp>
        <p:sp>
          <p:nvSpPr>
            <p:cNvPr id="28" name="AutoShape 28"/>
            <p:cNvSpPr/>
            <p:nvPr/>
          </p:nvSpPr>
          <p:spPr>
            <a:xfrm>
              <a:off x="799768" y="583977"/>
              <a:ext cx="69238" cy="69238"/>
            </a:xfrm>
            <a:prstGeom prst="ellipse">
              <a:avLst/>
            </a:prstGeom>
            <a:solidFill>
              <a:schemeClr val="accent1">
                <a:alpha val="40000"/>
              </a:schemeClr>
            </a:solidFill>
          </p:spPr>
        </p:sp>
        <p:sp>
          <p:nvSpPr>
            <p:cNvPr id="29" name="AutoShape 29"/>
            <p:cNvSpPr/>
            <p:nvPr/>
          </p:nvSpPr>
          <p:spPr>
            <a:xfrm>
              <a:off x="904945" y="579844"/>
              <a:ext cx="65594" cy="65594"/>
            </a:xfrm>
            <a:prstGeom prst="ellipse">
              <a:avLst/>
            </a:prstGeom>
            <a:solidFill>
              <a:schemeClr val="accent1">
                <a:alpha val="20000"/>
              </a:schemeClr>
            </a:solidFill>
          </p:spPr>
        </p:sp>
        <p:sp>
          <p:nvSpPr>
            <p:cNvPr id="30" name="AutoShape 30"/>
            <p:cNvSpPr/>
            <p:nvPr/>
          </p:nvSpPr>
          <p:spPr>
            <a:xfrm>
              <a:off x="454963" y="684489"/>
              <a:ext cx="84147" cy="84147"/>
            </a:xfrm>
            <a:prstGeom prst="ellipse">
              <a:avLst/>
            </a:prstGeom>
            <a:solidFill>
              <a:schemeClr val="accent1">
                <a:alpha val="100000"/>
              </a:schemeClr>
            </a:solidFill>
          </p:spPr>
        </p:sp>
        <p:sp>
          <p:nvSpPr>
            <p:cNvPr id="31" name="AutoShape 31"/>
            <p:cNvSpPr/>
            <p:nvPr/>
          </p:nvSpPr>
          <p:spPr>
            <a:xfrm>
              <a:off x="575049" y="691064"/>
              <a:ext cx="78137" cy="78137"/>
            </a:xfrm>
            <a:prstGeom prst="ellipse">
              <a:avLst/>
            </a:prstGeom>
            <a:solidFill>
              <a:schemeClr val="accent1">
                <a:alpha val="80000"/>
              </a:schemeClr>
            </a:solidFill>
          </p:spPr>
        </p:sp>
        <p:sp>
          <p:nvSpPr>
            <p:cNvPr id="32" name="AutoShape 32"/>
            <p:cNvSpPr/>
            <p:nvPr/>
          </p:nvSpPr>
          <p:spPr>
            <a:xfrm>
              <a:off x="689125" y="692781"/>
              <a:ext cx="74704" cy="74704"/>
            </a:xfrm>
            <a:prstGeom prst="ellipse">
              <a:avLst/>
            </a:prstGeom>
            <a:solidFill>
              <a:schemeClr val="accent1">
                <a:alpha val="60000"/>
              </a:schemeClr>
            </a:solidFill>
          </p:spPr>
        </p:sp>
        <p:sp>
          <p:nvSpPr>
            <p:cNvPr id="33" name="AutoShape 33"/>
            <p:cNvSpPr/>
            <p:nvPr/>
          </p:nvSpPr>
          <p:spPr>
            <a:xfrm>
              <a:off x="799768" y="701751"/>
              <a:ext cx="69238" cy="69238"/>
            </a:xfrm>
            <a:prstGeom prst="ellipse">
              <a:avLst/>
            </a:prstGeom>
            <a:solidFill>
              <a:schemeClr val="accent1">
                <a:alpha val="40000"/>
              </a:schemeClr>
            </a:solidFill>
          </p:spPr>
        </p:sp>
        <p:sp>
          <p:nvSpPr>
            <p:cNvPr id="34" name="AutoShape 34"/>
            <p:cNvSpPr/>
            <p:nvPr/>
          </p:nvSpPr>
          <p:spPr>
            <a:xfrm>
              <a:off x="904945" y="697618"/>
              <a:ext cx="65594" cy="65594"/>
            </a:xfrm>
            <a:prstGeom prst="ellipse">
              <a:avLst/>
            </a:prstGeom>
            <a:solidFill>
              <a:schemeClr val="accent1">
                <a:alpha val="20000"/>
              </a:schemeClr>
            </a:solidFill>
          </p:spPr>
        </p:sp>
        <p:sp>
          <p:nvSpPr>
            <p:cNvPr id="35" name="TextBox 35"/>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Introduce the project and its importance</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6261748" y="1415327"/>
            <a:ext cx="4760228" cy="211709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微软雅黑" panose="020B0503020204020204" charset="-122"/>
                <a:ea typeface="微软雅黑" panose="020B0503020204020204" charset="-122"/>
                <a:cs typeface="微软雅黑" panose="020B0503020204020204" charset="-122"/>
              </a:rPr>
              <a:t>Customer requirements are an important basis for software development. In this project, the client's main requirement was to develop a powerful and user-friendly simulation software to help students better understand machine language and computer architecture.</a:t>
            </a:r>
            <a:endParaRPr lang="en-US" sz="135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6261748" y="3711304"/>
            <a:ext cx="4760228" cy="118237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微软雅黑" panose="020B0503020204020204" charset="-122"/>
                <a:ea typeface="微软雅黑" panose="020B0503020204020204" charset="-122"/>
                <a:cs typeface="微软雅黑" panose="020B0503020204020204" charset="-122"/>
              </a:rPr>
              <a:t>The client also wanted the software to be able to support import and export of multiple file formats to facilitate data exchange and archiving by users.</a:t>
            </a:r>
            <a:endParaRPr lang="en-US" sz="135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5" name="Group 5"/>
          <p:cNvGrpSpPr/>
          <p:nvPr/>
        </p:nvGrpSpPr>
        <p:grpSpPr>
          <a:xfrm rot="0">
            <a:off x="454963" y="93878"/>
            <a:ext cx="10641129" cy="893445"/>
            <a:chOff x="454963" y="93878"/>
            <a:chExt cx="10641129" cy="893445"/>
          </a:xfrm>
        </p:grpSpPr>
        <p:sp>
          <p:nvSpPr>
            <p:cNvPr id="6" name="AutoShape 6"/>
            <p:cNvSpPr/>
            <p:nvPr/>
          </p:nvSpPr>
          <p:spPr>
            <a:xfrm>
              <a:off x="454963" y="331168"/>
              <a:ext cx="84147" cy="84147"/>
            </a:xfrm>
            <a:prstGeom prst="ellipse">
              <a:avLst/>
            </a:prstGeom>
            <a:solidFill>
              <a:schemeClr val="accent1">
                <a:alpha val="100000"/>
              </a:schemeClr>
            </a:solidFill>
          </p:spPr>
        </p:sp>
        <p:sp>
          <p:nvSpPr>
            <p:cNvPr id="7" name="AutoShape 7"/>
            <p:cNvSpPr/>
            <p:nvPr/>
          </p:nvSpPr>
          <p:spPr>
            <a:xfrm>
              <a:off x="575049" y="337743"/>
              <a:ext cx="78137" cy="78137"/>
            </a:xfrm>
            <a:prstGeom prst="ellipse">
              <a:avLst/>
            </a:prstGeom>
            <a:solidFill>
              <a:schemeClr val="accent1">
                <a:alpha val="80000"/>
              </a:schemeClr>
            </a:solidFill>
          </p:spPr>
        </p:sp>
        <p:sp>
          <p:nvSpPr>
            <p:cNvPr id="8" name="AutoShape 8"/>
            <p:cNvSpPr/>
            <p:nvPr/>
          </p:nvSpPr>
          <p:spPr>
            <a:xfrm>
              <a:off x="689125" y="339460"/>
              <a:ext cx="74704" cy="74704"/>
            </a:xfrm>
            <a:prstGeom prst="ellipse">
              <a:avLst/>
            </a:prstGeom>
            <a:solidFill>
              <a:schemeClr val="accent1">
                <a:alpha val="60000"/>
              </a:schemeClr>
            </a:solidFill>
          </p:spPr>
        </p:sp>
        <p:sp>
          <p:nvSpPr>
            <p:cNvPr id="9" name="AutoShape 9"/>
            <p:cNvSpPr/>
            <p:nvPr/>
          </p:nvSpPr>
          <p:spPr>
            <a:xfrm>
              <a:off x="799768" y="348430"/>
              <a:ext cx="69238" cy="69238"/>
            </a:xfrm>
            <a:prstGeom prst="ellipse">
              <a:avLst/>
            </a:prstGeom>
            <a:solidFill>
              <a:schemeClr val="accent1">
                <a:alpha val="40000"/>
              </a:schemeClr>
            </a:solidFill>
          </p:spPr>
        </p:sp>
        <p:sp>
          <p:nvSpPr>
            <p:cNvPr id="10" name="AutoShape 10"/>
            <p:cNvSpPr/>
            <p:nvPr/>
          </p:nvSpPr>
          <p:spPr>
            <a:xfrm>
              <a:off x="904945" y="344297"/>
              <a:ext cx="65594" cy="65594"/>
            </a:xfrm>
            <a:prstGeom prst="ellipse">
              <a:avLst/>
            </a:prstGeom>
            <a:solidFill>
              <a:schemeClr val="accent1">
                <a:alpha val="20000"/>
              </a:schemeClr>
            </a:solidFill>
          </p:spPr>
        </p:sp>
        <p:sp>
          <p:nvSpPr>
            <p:cNvPr id="11" name="AutoShape 11"/>
            <p:cNvSpPr/>
            <p:nvPr/>
          </p:nvSpPr>
          <p:spPr>
            <a:xfrm>
              <a:off x="454963" y="448942"/>
              <a:ext cx="84147" cy="84147"/>
            </a:xfrm>
            <a:prstGeom prst="ellipse">
              <a:avLst/>
            </a:prstGeom>
            <a:solidFill>
              <a:schemeClr val="accent1">
                <a:alpha val="100000"/>
              </a:schemeClr>
            </a:solidFill>
          </p:spPr>
        </p:sp>
        <p:sp>
          <p:nvSpPr>
            <p:cNvPr id="12" name="AutoShape 12"/>
            <p:cNvSpPr/>
            <p:nvPr/>
          </p:nvSpPr>
          <p:spPr>
            <a:xfrm>
              <a:off x="575049" y="455517"/>
              <a:ext cx="78137" cy="78137"/>
            </a:xfrm>
            <a:prstGeom prst="ellipse">
              <a:avLst/>
            </a:prstGeom>
            <a:solidFill>
              <a:schemeClr val="accent1">
                <a:alpha val="80000"/>
              </a:schemeClr>
            </a:solidFill>
          </p:spPr>
        </p:sp>
        <p:sp>
          <p:nvSpPr>
            <p:cNvPr id="13" name="AutoShape 13"/>
            <p:cNvSpPr/>
            <p:nvPr/>
          </p:nvSpPr>
          <p:spPr>
            <a:xfrm>
              <a:off x="689125" y="457233"/>
              <a:ext cx="74704" cy="74704"/>
            </a:xfrm>
            <a:prstGeom prst="ellipse">
              <a:avLst/>
            </a:prstGeom>
            <a:solidFill>
              <a:schemeClr val="accent1">
                <a:alpha val="60000"/>
              </a:schemeClr>
            </a:solidFill>
          </p:spPr>
        </p:sp>
        <p:sp>
          <p:nvSpPr>
            <p:cNvPr id="14" name="AutoShape 14"/>
            <p:cNvSpPr/>
            <p:nvPr/>
          </p:nvSpPr>
          <p:spPr>
            <a:xfrm>
              <a:off x="799768" y="466203"/>
              <a:ext cx="69238" cy="69238"/>
            </a:xfrm>
            <a:prstGeom prst="ellipse">
              <a:avLst/>
            </a:prstGeom>
            <a:solidFill>
              <a:schemeClr val="accent1">
                <a:alpha val="40000"/>
              </a:schemeClr>
            </a:solidFill>
          </p:spPr>
        </p:sp>
        <p:sp>
          <p:nvSpPr>
            <p:cNvPr id="15" name="AutoShape 15"/>
            <p:cNvSpPr/>
            <p:nvPr/>
          </p:nvSpPr>
          <p:spPr>
            <a:xfrm>
              <a:off x="904945" y="462070"/>
              <a:ext cx="65594" cy="65594"/>
            </a:xfrm>
            <a:prstGeom prst="ellipse">
              <a:avLst/>
            </a:prstGeom>
            <a:solidFill>
              <a:schemeClr val="accent1">
                <a:alpha val="20000"/>
              </a:schemeClr>
            </a:solidFill>
          </p:spPr>
        </p:sp>
        <p:sp>
          <p:nvSpPr>
            <p:cNvPr id="16" name="AutoShape 16"/>
            <p:cNvSpPr/>
            <p:nvPr/>
          </p:nvSpPr>
          <p:spPr>
            <a:xfrm>
              <a:off x="454963" y="566715"/>
              <a:ext cx="84147" cy="84147"/>
            </a:xfrm>
            <a:prstGeom prst="ellipse">
              <a:avLst/>
            </a:prstGeom>
            <a:solidFill>
              <a:schemeClr val="accent1">
                <a:alpha val="100000"/>
              </a:schemeClr>
            </a:solidFill>
          </p:spPr>
        </p:sp>
        <p:sp>
          <p:nvSpPr>
            <p:cNvPr id="17" name="AutoShape 17"/>
            <p:cNvSpPr/>
            <p:nvPr/>
          </p:nvSpPr>
          <p:spPr>
            <a:xfrm>
              <a:off x="575049" y="573291"/>
              <a:ext cx="78137" cy="78137"/>
            </a:xfrm>
            <a:prstGeom prst="ellipse">
              <a:avLst/>
            </a:prstGeom>
            <a:solidFill>
              <a:schemeClr val="accent1">
                <a:alpha val="80000"/>
              </a:schemeClr>
            </a:solidFill>
          </p:spPr>
        </p:sp>
        <p:sp>
          <p:nvSpPr>
            <p:cNvPr id="18" name="AutoShape 18"/>
            <p:cNvSpPr/>
            <p:nvPr/>
          </p:nvSpPr>
          <p:spPr>
            <a:xfrm>
              <a:off x="689125" y="575007"/>
              <a:ext cx="74704" cy="74704"/>
            </a:xfrm>
            <a:prstGeom prst="ellipse">
              <a:avLst/>
            </a:prstGeom>
            <a:solidFill>
              <a:schemeClr val="accent1">
                <a:alpha val="60000"/>
              </a:schemeClr>
            </a:solidFill>
          </p:spPr>
        </p:sp>
        <p:sp>
          <p:nvSpPr>
            <p:cNvPr id="19" name="AutoShape 19"/>
            <p:cNvSpPr/>
            <p:nvPr/>
          </p:nvSpPr>
          <p:spPr>
            <a:xfrm>
              <a:off x="799768" y="583977"/>
              <a:ext cx="69238" cy="69238"/>
            </a:xfrm>
            <a:prstGeom prst="ellipse">
              <a:avLst/>
            </a:prstGeom>
            <a:solidFill>
              <a:schemeClr val="accent1">
                <a:alpha val="40000"/>
              </a:schemeClr>
            </a:solidFill>
          </p:spPr>
        </p:sp>
        <p:sp>
          <p:nvSpPr>
            <p:cNvPr id="20" name="AutoShape 20"/>
            <p:cNvSpPr/>
            <p:nvPr/>
          </p:nvSpPr>
          <p:spPr>
            <a:xfrm>
              <a:off x="904945" y="579844"/>
              <a:ext cx="65594" cy="65594"/>
            </a:xfrm>
            <a:prstGeom prst="ellipse">
              <a:avLst/>
            </a:prstGeom>
            <a:solidFill>
              <a:schemeClr val="accent1">
                <a:alpha val="20000"/>
              </a:schemeClr>
            </a:solidFill>
          </p:spPr>
        </p:sp>
        <p:sp>
          <p:nvSpPr>
            <p:cNvPr id="21" name="AutoShape 21"/>
            <p:cNvSpPr/>
            <p:nvPr/>
          </p:nvSpPr>
          <p:spPr>
            <a:xfrm>
              <a:off x="454963" y="684489"/>
              <a:ext cx="84147" cy="84147"/>
            </a:xfrm>
            <a:prstGeom prst="ellipse">
              <a:avLst/>
            </a:prstGeom>
            <a:solidFill>
              <a:schemeClr val="accent1">
                <a:alpha val="100000"/>
              </a:schemeClr>
            </a:solidFill>
          </p:spPr>
        </p:sp>
        <p:sp>
          <p:nvSpPr>
            <p:cNvPr id="22" name="AutoShape 22"/>
            <p:cNvSpPr/>
            <p:nvPr/>
          </p:nvSpPr>
          <p:spPr>
            <a:xfrm>
              <a:off x="575049" y="691064"/>
              <a:ext cx="78137" cy="78137"/>
            </a:xfrm>
            <a:prstGeom prst="ellipse">
              <a:avLst/>
            </a:prstGeom>
            <a:solidFill>
              <a:schemeClr val="accent1">
                <a:alpha val="80000"/>
              </a:schemeClr>
            </a:solidFill>
          </p:spPr>
        </p:sp>
        <p:sp>
          <p:nvSpPr>
            <p:cNvPr id="23" name="AutoShape 23"/>
            <p:cNvSpPr/>
            <p:nvPr/>
          </p:nvSpPr>
          <p:spPr>
            <a:xfrm>
              <a:off x="689125" y="692781"/>
              <a:ext cx="74704" cy="74704"/>
            </a:xfrm>
            <a:prstGeom prst="ellipse">
              <a:avLst/>
            </a:prstGeom>
            <a:solidFill>
              <a:schemeClr val="accent1">
                <a:alpha val="60000"/>
              </a:schemeClr>
            </a:solidFill>
          </p:spPr>
        </p:sp>
        <p:sp>
          <p:nvSpPr>
            <p:cNvPr id="24" name="AutoShape 24"/>
            <p:cNvSpPr/>
            <p:nvPr/>
          </p:nvSpPr>
          <p:spPr>
            <a:xfrm>
              <a:off x="799768" y="701751"/>
              <a:ext cx="69238" cy="69238"/>
            </a:xfrm>
            <a:prstGeom prst="ellipse">
              <a:avLst/>
            </a:prstGeom>
            <a:solidFill>
              <a:schemeClr val="accent1">
                <a:alpha val="40000"/>
              </a:schemeClr>
            </a:solidFill>
          </p:spPr>
        </p:sp>
        <p:sp>
          <p:nvSpPr>
            <p:cNvPr id="25" name="AutoShape 25"/>
            <p:cNvSpPr/>
            <p:nvPr/>
          </p:nvSpPr>
          <p:spPr>
            <a:xfrm>
              <a:off x="904945" y="697618"/>
              <a:ext cx="65594" cy="65594"/>
            </a:xfrm>
            <a:prstGeom prst="ellipse">
              <a:avLst/>
            </a:prstGeom>
            <a:solidFill>
              <a:schemeClr val="accent1">
                <a:alpha val="20000"/>
              </a:schemeClr>
            </a:solidFill>
          </p:spPr>
        </p:sp>
        <p:sp>
          <p:nvSpPr>
            <p:cNvPr id="26" name="TextBox 26"/>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Introduce client requirements</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pic>
        <p:nvPicPr>
          <p:cNvPr id="28" name="图片 27" descr="kappframework-oWscFm(1)(1)"/>
          <p:cNvPicPr>
            <a:picLocks noChangeAspect="1"/>
          </p:cNvPicPr>
          <p:nvPr/>
        </p:nvPicPr>
        <p:blipFill>
          <a:blip r:embed="rId2"/>
          <a:stretch>
            <a:fillRect/>
          </a:stretch>
        </p:blipFill>
        <p:spPr>
          <a:xfrm>
            <a:off x="1295400" y="1415415"/>
            <a:ext cx="4572000" cy="37052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2393306" y="1775648"/>
            <a:ext cx="7405389" cy="1138956"/>
          </a:xfrm>
          <a:prstGeom prst="rect">
            <a:avLst/>
          </a:prstGeom>
        </p:spPr>
        <p:txBody>
          <a:bodyPr vert="horz" wrap="square" lIns="66008" tIns="33052" rIns="66008" bIns="33052" rtlCol="0" anchor="ctr" anchorCtr="0">
            <a:noAutofit/>
          </a:bodyPr>
          <a:lstStyle/>
          <a:p>
            <a:pPr algn="ctr">
              <a:lnSpc>
                <a:spcPct val="100000"/>
              </a:lnSpc>
            </a:pPr>
            <a:r>
              <a:rPr lang="en-US" sz="8400" b="1">
                <a:solidFill>
                  <a:srgbClr val="D3816D">
                    <a:alpha val="100000"/>
                  </a:srgbClr>
                </a:solidFill>
                <a:latin typeface="微软雅黑" panose="020B0503020204020204" charset="-122"/>
                <a:ea typeface="微软雅黑" panose="020B0503020204020204" charset="-122"/>
                <a:cs typeface="微软雅黑" panose="020B0503020204020204" charset="-122"/>
              </a:rPr>
              <a:t>02</a:t>
            </a:r>
            <a:endParaRPr lang="en-US" sz="8400" b="1">
              <a:solidFill>
                <a:srgbClr val="D3816D">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2424378" y="2793581"/>
            <a:ext cx="7343244" cy="1805940"/>
          </a:xfrm>
          <a:prstGeom prst="rect">
            <a:avLst/>
          </a:prstGeom>
        </p:spPr>
        <p:txBody>
          <a:bodyPr vert="horz" wrap="square" lIns="91440" tIns="45720" rIns="91440" bIns="45720" rtlCol="0" anchor="t" anchorCtr="0">
            <a:noAutofit/>
          </a:bodyPr>
          <a:lstStyle/>
          <a:p>
            <a:pPr algn="ctr">
              <a:lnSpc>
                <a:spcPct val="120000"/>
              </a:lnSpc>
              <a:spcBef>
                <a:spcPct val="0"/>
              </a:spcBef>
            </a:pPr>
            <a:r>
              <a:rPr lang="en-US" sz="4500" b="1">
                <a:solidFill>
                  <a:srgbClr val="000000">
                    <a:alpha val="100000"/>
                  </a:srgbClr>
                </a:solidFill>
                <a:latin typeface="微软雅黑" panose="020B0503020204020204" charset="-122"/>
                <a:ea typeface="微软雅黑" panose="020B0503020204020204" charset="-122"/>
                <a:cs typeface="微软雅黑" panose="020B0503020204020204" charset="-122"/>
              </a:rPr>
              <a:t>Project Overview</a:t>
            </a:r>
            <a:endParaRPr lang="en-US" sz="4500" b="1">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6423101" y="1447963"/>
            <a:ext cx="5064406" cy="1499235"/>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UVSim is a machine language and computer architecture simulator. Its main purpose is to help computer students better understand and master the underlying computer architecture and machine language programming.</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6422466" y="1142782"/>
            <a:ext cx="4169507" cy="304165"/>
          </a:xfrm>
          <a:prstGeom prst="rect">
            <a:avLst/>
          </a:prstGeom>
        </p:spPr>
        <p:txBody>
          <a:bodyPr vert="horz" wrap="square" lIns="114300" tIns="57150" rIns="114300" bIns="57150" rtlCol="0" anchor="t" anchorCtr="0">
            <a:spAutoFit/>
          </a:bodyPr>
          <a:lstStyle/>
          <a:p>
            <a:pPr>
              <a:lnSpc>
                <a:spcPct val="77000"/>
              </a:lnSpc>
            </a:pPr>
            <a:r>
              <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rPr>
              <a:t>Definition of UVSim</a:t>
            </a:r>
            <a:endPar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6422466" y="3539953"/>
            <a:ext cx="5064406" cy="122174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By simulating a real computer environment, UVSim allows students to study and practice machine languages and computer architectures without a real computer.</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6422466" y="3191338"/>
            <a:ext cx="4169507" cy="304165"/>
          </a:xfrm>
          <a:prstGeom prst="rect">
            <a:avLst/>
          </a:prstGeom>
        </p:spPr>
        <p:txBody>
          <a:bodyPr vert="horz" wrap="square" lIns="114300" tIns="57150" rIns="114300" bIns="57150" rtlCol="0" anchor="t" anchorCtr="0">
            <a:spAutoFit/>
          </a:bodyPr>
          <a:lstStyle/>
          <a:p>
            <a:pPr>
              <a:lnSpc>
                <a:spcPct val="77000"/>
              </a:lnSpc>
            </a:pPr>
            <a:r>
              <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sym typeface="+mn-ea"/>
              </a:rPr>
              <a:t>Features of UVSim</a:t>
            </a:r>
            <a:endPar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TextBox 7"/>
          <p:cNvSpPr txBox="1"/>
          <p:nvPr/>
        </p:nvSpPr>
        <p:spPr>
          <a:xfrm>
            <a:off x="6422466" y="5213997"/>
            <a:ext cx="5064406" cy="122174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As an educational tool, UVSim plays an important role in computer education, helping students to understand the underlying principles of computers more deeply and improve their programming skills.</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6422466" y="4823558"/>
            <a:ext cx="4169507" cy="494665"/>
          </a:xfrm>
          <a:prstGeom prst="rect">
            <a:avLst/>
          </a:prstGeom>
        </p:spPr>
        <p:txBody>
          <a:bodyPr vert="horz" wrap="square" lIns="114300" tIns="57150" rIns="114300" bIns="57150" rtlCol="0" anchor="t" anchorCtr="0">
            <a:spAutoFit/>
          </a:bodyPr>
          <a:lstStyle/>
          <a:p>
            <a:pPr>
              <a:lnSpc>
                <a:spcPct val="77000"/>
              </a:lnSpc>
            </a:pPr>
            <a:r>
              <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rPr>
              <a:t>The application of UVSim in education</a:t>
            </a:r>
            <a:endParaRPr lang="en-US" sz="160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9" name="Group 9"/>
          <p:cNvGrpSpPr/>
          <p:nvPr/>
        </p:nvGrpSpPr>
        <p:grpSpPr>
          <a:xfrm rot="0">
            <a:off x="454963" y="93878"/>
            <a:ext cx="10641129" cy="893445"/>
            <a:chOff x="454963" y="93878"/>
            <a:chExt cx="10641129" cy="893445"/>
          </a:xfrm>
        </p:grpSpPr>
        <p:sp>
          <p:nvSpPr>
            <p:cNvPr id="10" name="AutoShape 10"/>
            <p:cNvSpPr/>
            <p:nvPr/>
          </p:nvSpPr>
          <p:spPr>
            <a:xfrm>
              <a:off x="454963" y="331168"/>
              <a:ext cx="84147" cy="84147"/>
            </a:xfrm>
            <a:prstGeom prst="ellipse">
              <a:avLst/>
            </a:prstGeom>
            <a:solidFill>
              <a:schemeClr val="accent1">
                <a:alpha val="100000"/>
              </a:schemeClr>
            </a:solidFill>
          </p:spPr>
        </p:sp>
        <p:sp>
          <p:nvSpPr>
            <p:cNvPr id="11" name="AutoShape 11"/>
            <p:cNvSpPr/>
            <p:nvPr/>
          </p:nvSpPr>
          <p:spPr>
            <a:xfrm>
              <a:off x="575049" y="337743"/>
              <a:ext cx="78137" cy="78137"/>
            </a:xfrm>
            <a:prstGeom prst="ellipse">
              <a:avLst/>
            </a:prstGeom>
            <a:solidFill>
              <a:schemeClr val="accent1">
                <a:alpha val="80000"/>
              </a:schemeClr>
            </a:solidFill>
          </p:spPr>
        </p:sp>
        <p:sp>
          <p:nvSpPr>
            <p:cNvPr id="12" name="AutoShape 12"/>
            <p:cNvSpPr/>
            <p:nvPr/>
          </p:nvSpPr>
          <p:spPr>
            <a:xfrm>
              <a:off x="689125" y="339460"/>
              <a:ext cx="74704" cy="74704"/>
            </a:xfrm>
            <a:prstGeom prst="ellipse">
              <a:avLst/>
            </a:prstGeom>
            <a:solidFill>
              <a:schemeClr val="accent1">
                <a:alpha val="60000"/>
              </a:schemeClr>
            </a:solidFill>
          </p:spPr>
        </p:sp>
        <p:sp>
          <p:nvSpPr>
            <p:cNvPr id="13" name="AutoShape 13"/>
            <p:cNvSpPr/>
            <p:nvPr/>
          </p:nvSpPr>
          <p:spPr>
            <a:xfrm>
              <a:off x="799768" y="348430"/>
              <a:ext cx="69238" cy="69238"/>
            </a:xfrm>
            <a:prstGeom prst="ellipse">
              <a:avLst/>
            </a:prstGeom>
            <a:solidFill>
              <a:schemeClr val="accent1">
                <a:alpha val="40000"/>
              </a:schemeClr>
            </a:solidFill>
          </p:spPr>
        </p:sp>
        <p:sp>
          <p:nvSpPr>
            <p:cNvPr id="14" name="AutoShape 14"/>
            <p:cNvSpPr/>
            <p:nvPr/>
          </p:nvSpPr>
          <p:spPr>
            <a:xfrm>
              <a:off x="904945" y="344297"/>
              <a:ext cx="65594" cy="65594"/>
            </a:xfrm>
            <a:prstGeom prst="ellipse">
              <a:avLst/>
            </a:prstGeom>
            <a:solidFill>
              <a:schemeClr val="accent1">
                <a:alpha val="20000"/>
              </a:schemeClr>
            </a:solidFill>
          </p:spPr>
        </p:sp>
        <p:sp>
          <p:nvSpPr>
            <p:cNvPr id="15" name="AutoShape 15"/>
            <p:cNvSpPr/>
            <p:nvPr/>
          </p:nvSpPr>
          <p:spPr>
            <a:xfrm>
              <a:off x="454963" y="448942"/>
              <a:ext cx="84147" cy="84147"/>
            </a:xfrm>
            <a:prstGeom prst="ellipse">
              <a:avLst/>
            </a:prstGeom>
            <a:solidFill>
              <a:schemeClr val="accent1">
                <a:alpha val="100000"/>
              </a:schemeClr>
            </a:solidFill>
          </p:spPr>
        </p:sp>
        <p:sp>
          <p:nvSpPr>
            <p:cNvPr id="16" name="AutoShape 16"/>
            <p:cNvSpPr/>
            <p:nvPr/>
          </p:nvSpPr>
          <p:spPr>
            <a:xfrm>
              <a:off x="575049" y="455517"/>
              <a:ext cx="78137" cy="78137"/>
            </a:xfrm>
            <a:prstGeom prst="ellipse">
              <a:avLst/>
            </a:prstGeom>
            <a:solidFill>
              <a:schemeClr val="accent1">
                <a:alpha val="80000"/>
              </a:schemeClr>
            </a:solidFill>
          </p:spPr>
        </p:sp>
        <p:sp>
          <p:nvSpPr>
            <p:cNvPr id="17" name="AutoShape 17"/>
            <p:cNvSpPr/>
            <p:nvPr/>
          </p:nvSpPr>
          <p:spPr>
            <a:xfrm>
              <a:off x="689125" y="457233"/>
              <a:ext cx="74704" cy="74704"/>
            </a:xfrm>
            <a:prstGeom prst="ellipse">
              <a:avLst/>
            </a:prstGeom>
            <a:solidFill>
              <a:schemeClr val="accent1">
                <a:alpha val="60000"/>
              </a:schemeClr>
            </a:solidFill>
          </p:spPr>
        </p:sp>
        <p:sp>
          <p:nvSpPr>
            <p:cNvPr id="18" name="AutoShape 18"/>
            <p:cNvSpPr/>
            <p:nvPr/>
          </p:nvSpPr>
          <p:spPr>
            <a:xfrm>
              <a:off x="799768" y="466203"/>
              <a:ext cx="69238" cy="69238"/>
            </a:xfrm>
            <a:prstGeom prst="ellipse">
              <a:avLst/>
            </a:prstGeom>
            <a:solidFill>
              <a:schemeClr val="accent1">
                <a:alpha val="40000"/>
              </a:schemeClr>
            </a:solidFill>
          </p:spPr>
        </p:sp>
        <p:sp>
          <p:nvSpPr>
            <p:cNvPr id="19" name="AutoShape 19"/>
            <p:cNvSpPr/>
            <p:nvPr/>
          </p:nvSpPr>
          <p:spPr>
            <a:xfrm>
              <a:off x="904945" y="462070"/>
              <a:ext cx="65594" cy="65594"/>
            </a:xfrm>
            <a:prstGeom prst="ellipse">
              <a:avLst/>
            </a:prstGeom>
            <a:solidFill>
              <a:schemeClr val="accent1">
                <a:alpha val="20000"/>
              </a:schemeClr>
            </a:solidFill>
          </p:spPr>
        </p:sp>
        <p:sp>
          <p:nvSpPr>
            <p:cNvPr id="20" name="AutoShape 20"/>
            <p:cNvSpPr/>
            <p:nvPr/>
          </p:nvSpPr>
          <p:spPr>
            <a:xfrm>
              <a:off x="454963" y="566715"/>
              <a:ext cx="84147" cy="84147"/>
            </a:xfrm>
            <a:prstGeom prst="ellipse">
              <a:avLst/>
            </a:prstGeom>
            <a:solidFill>
              <a:schemeClr val="accent1">
                <a:alpha val="100000"/>
              </a:schemeClr>
            </a:solidFill>
          </p:spPr>
        </p:sp>
        <p:sp>
          <p:nvSpPr>
            <p:cNvPr id="21" name="AutoShape 21"/>
            <p:cNvSpPr/>
            <p:nvPr/>
          </p:nvSpPr>
          <p:spPr>
            <a:xfrm>
              <a:off x="575049" y="573291"/>
              <a:ext cx="78137" cy="78137"/>
            </a:xfrm>
            <a:prstGeom prst="ellipse">
              <a:avLst/>
            </a:prstGeom>
            <a:solidFill>
              <a:schemeClr val="accent1">
                <a:alpha val="80000"/>
              </a:schemeClr>
            </a:solidFill>
          </p:spPr>
        </p:sp>
        <p:sp>
          <p:nvSpPr>
            <p:cNvPr id="22" name="AutoShape 22"/>
            <p:cNvSpPr/>
            <p:nvPr/>
          </p:nvSpPr>
          <p:spPr>
            <a:xfrm>
              <a:off x="689125" y="575007"/>
              <a:ext cx="74704" cy="74704"/>
            </a:xfrm>
            <a:prstGeom prst="ellipse">
              <a:avLst/>
            </a:prstGeom>
            <a:solidFill>
              <a:schemeClr val="accent1">
                <a:alpha val="60000"/>
              </a:schemeClr>
            </a:solidFill>
          </p:spPr>
        </p:sp>
        <p:sp>
          <p:nvSpPr>
            <p:cNvPr id="23" name="AutoShape 23"/>
            <p:cNvSpPr/>
            <p:nvPr/>
          </p:nvSpPr>
          <p:spPr>
            <a:xfrm>
              <a:off x="799768" y="583977"/>
              <a:ext cx="69238" cy="69238"/>
            </a:xfrm>
            <a:prstGeom prst="ellipse">
              <a:avLst/>
            </a:prstGeom>
            <a:solidFill>
              <a:schemeClr val="accent1">
                <a:alpha val="40000"/>
              </a:schemeClr>
            </a:solidFill>
          </p:spPr>
        </p:sp>
        <p:sp>
          <p:nvSpPr>
            <p:cNvPr id="24" name="AutoShape 24"/>
            <p:cNvSpPr/>
            <p:nvPr/>
          </p:nvSpPr>
          <p:spPr>
            <a:xfrm>
              <a:off x="904945" y="579844"/>
              <a:ext cx="65594" cy="65594"/>
            </a:xfrm>
            <a:prstGeom prst="ellipse">
              <a:avLst/>
            </a:prstGeom>
            <a:solidFill>
              <a:schemeClr val="accent1">
                <a:alpha val="20000"/>
              </a:schemeClr>
            </a:solidFill>
          </p:spPr>
        </p:sp>
        <p:sp>
          <p:nvSpPr>
            <p:cNvPr id="25" name="AutoShape 25"/>
            <p:cNvSpPr/>
            <p:nvPr/>
          </p:nvSpPr>
          <p:spPr>
            <a:xfrm>
              <a:off x="454963" y="684489"/>
              <a:ext cx="84147" cy="84147"/>
            </a:xfrm>
            <a:prstGeom prst="ellipse">
              <a:avLst/>
            </a:prstGeom>
            <a:solidFill>
              <a:schemeClr val="accent1">
                <a:alpha val="100000"/>
              </a:schemeClr>
            </a:solidFill>
          </p:spPr>
        </p:sp>
        <p:sp>
          <p:nvSpPr>
            <p:cNvPr id="26" name="AutoShape 26"/>
            <p:cNvSpPr/>
            <p:nvPr/>
          </p:nvSpPr>
          <p:spPr>
            <a:xfrm>
              <a:off x="575049" y="691064"/>
              <a:ext cx="78137" cy="78137"/>
            </a:xfrm>
            <a:prstGeom prst="ellipse">
              <a:avLst/>
            </a:prstGeom>
            <a:solidFill>
              <a:schemeClr val="accent1">
                <a:alpha val="80000"/>
              </a:schemeClr>
            </a:solidFill>
          </p:spPr>
        </p:sp>
        <p:sp>
          <p:nvSpPr>
            <p:cNvPr id="27" name="AutoShape 27"/>
            <p:cNvSpPr/>
            <p:nvPr/>
          </p:nvSpPr>
          <p:spPr>
            <a:xfrm>
              <a:off x="689125" y="692781"/>
              <a:ext cx="74704" cy="74704"/>
            </a:xfrm>
            <a:prstGeom prst="ellipse">
              <a:avLst/>
            </a:prstGeom>
            <a:solidFill>
              <a:schemeClr val="accent1">
                <a:alpha val="60000"/>
              </a:schemeClr>
            </a:solidFill>
          </p:spPr>
        </p:sp>
        <p:sp>
          <p:nvSpPr>
            <p:cNvPr id="28" name="AutoShape 28"/>
            <p:cNvSpPr/>
            <p:nvPr/>
          </p:nvSpPr>
          <p:spPr>
            <a:xfrm>
              <a:off x="799768" y="701751"/>
              <a:ext cx="69238" cy="69238"/>
            </a:xfrm>
            <a:prstGeom prst="ellipse">
              <a:avLst/>
            </a:prstGeom>
            <a:solidFill>
              <a:schemeClr val="accent1">
                <a:alpha val="40000"/>
              </a:schemeClr>
            </a:solidFill>
          </p:spPr>
        </p:sp>
        <p:sp>
          <p:nvSpPr>
            <p:cNvPr id="29" name="AutoShape 29"/>
            <p:cNvSpPr/>
            <p:nvPr/>
          </p:nvSpPr>
          <p:spPr>
            <a:xfrm>
              <a:off x="904945" y="697618"/>
              <a:ext cx="65594" cy="65594"/>
            </a:xfrm>
            <a:prstGeom prst="ellipse">
              <a:avLst/>
            </a:prstGeom>
            <a:solidFill>
              <a:schemeClr val="accent1">
                <a:alpha val="20000"/>
              </a:schemeClr>
            </a:solidFill>
          </p:spPr>
        </p:sp>
        <p:sp>
          <p:nvSpPr>
            <p:cNvPr id="30" name="TextBox 30"/>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UVSim and its purpose in computer education</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pic>
        <p:nvPicPr>
          <p:cNvPr id="31" name="图片 30"/>
          <p:cNvPicPr>
            <a:picLocks noChangeAspect="1"/>
          </p:cNvPicPr>
          <p:nvPr>
            <p:custDataLst>
              <p:tags r:id="rId2"/>
            </p:custDataLst>
          </p:nvPr>
        </p:nvPicPr>
        <p:blipFill>
          <a:blip r:embed="rId3"/>
          <a:stretch>
            <a:fillRect/>
          </a:stretch>
        </p:blipFill>
        <p:spPr>
          <a:xfrm>
            <a:off x="762000" y="1219200"/>
            <a:ext cx="5229225" cy="1533525"/>
          </a:xfrm>
          <a:prstGeom prst="rect">
            <a:avLst/>
          </a:prstGeom>
        </p:spPr>
      </p:pic>
      <p:pic>
        <p:nvPicPr>
          <p:cNvPr id="32" name="图片 31"/>
          <p:cNvPicPr>
            <a:picLocks noChangeAspect="1"/>
          </p:cNvPicPr>
          <p:nvPr>
            <p:custDataLst>
              <p:tags r:id="rId4"/>
            </p:custDataLst>
          </p:nvPr>
        </p:nvPicPr>
        <p:blipFill>
          <a:blip r:embed="rId5"/>
          <a:stretch>
            <a:fillRect/>
          </a:stretch>
        </p:blipFill>
        <p:spPr>
          <a:xfrm>
            <a:off x="762000" y="2984500"/>
            <a:ext cx="4400550" cy="3314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rot="0">
            <a:off x="5982796" y="3170591"/>
            <a:ext cx="5783287" cy="1692275"/>
            <a:chOff x="5982796" y="3170591"/>
            <a:chExt cx="5783287" cy="1692275"/>
          </a:xfrm>
        </p:grpSpPr>
        <p:sp>
          <p:nvSpPr>
            <p:cNvPr id="3" name="TextBox 3"/>
            <p:cNvSpPr txBox="1"/>
            <p:nvPr/>
          </p:nvSpPr>
          <p:spPr>
            <a:xfrm>
              <a:off x="5982796" y="3170591"/>
              <a:ext cx="4521094" cy="389890"/>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BasicML instruction types</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5982796" y="3641126"/>
              <a:ext cx="5783287" cy="122174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Including data movement instruction, arithmetic operation instruction, logic operation instruction, etc., these instructions have the corresponding implementation in the real computer.</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grpSp>
        <p:nvGrpSpPr>
          <p:cNvPr id="5" name="Group 5"/>
          <p:cNvGrpSpPr/>
          <p:nvPr/>
        </p:nvGrpSpPr>
        <p:grpSpPr>
          <a:xfrm rot="0">
            <a:off x="5982796" y="4823246"/>
            <a:ext cx="5783580" cy="1628775"/>
            <a:chOff x="5982796" y="4823246"/>
            <a:chExt cx="5783580" cy="1628775"/>
          </a:xfrm>
        </p:grpSpPr>
        <p:sp>
          <p:nvSpPr>
            <p:cNvPr id="6" name="TextBox 6"/>
            <p:cNvSpPr txBox="1"/>
            <p:nvPr/>
          </p:nvSpPr>
          <p:spPr>
            <a:xfrm>
              <a:off x="5982796" y="4823246"/>
              <a:ext cx="5273675" cy="389890"/>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why learning BasicML</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5982796" y="5293781"/>
              <a:ext cx="5783580" cy="1158240"/>
            </a:xfrm>
            <a:prstGeom prst="rect">
              <a:avLst/>
            </a:prstGeom>
          </p:spPr>
          <p:txBody>
            <a:bodyPr vert="horz" wrap="square" lIns="114300" tIns="57150" rIns="114300" bIns="57150" rtlCol="0" anchor="t" anchorCtr="0">
              <a:noAutofit/>
            </a:bodyPr>
            <a:lstStyle/>
            <a:p>
              <a:pPr>
                <a:lnSpc>
                  <a:spcPct val="12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By learning and practicing BasicML, students can gain a deep understanding of machine language programming and the underlying architecture of computers.</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8" name="AutoShape 8"/>
          <p:cNvSpPr/>
          <p:nvPr/>
        </p:nvSpPr>
        <p:spPr>
          <a:xfrm>
            <a:off x="4805646" y="4913047"/>
            <a:ext cx="810236" cy="810236"/>
          </a:xfrm>
          <a:prstGeom prst="ellipse">
            <a:avLst/>
          </a:prstGeom>
          <a:solidFill>
            <a:schemeClr val="accent2">
              <a:alpha val="100000"/>
            </a:schemeClr>
          </a:solidFill>
        </p:spPr>
      </p:sp>
      <p:grpSp>
        <p:nvGrpSpPr>
          <p:cNvPr id="9" name="Group 9"/>
          <p:cNvGrpSpPr/>
          <p:nvPr/>
        </p:nvGrpSpPr>
        <p:grpSpPr>
          <a:xfrm rot="0">
            <a:off x="5982796" y="1521950"/>
            <a:ext cx="5687135" cy="1415415"/>
            <a:chOff x="5982796" y="1521950"/>
            <a:chExt cx="5687135" cy="1415415"/>
          </a:xfrm>
        </p:grpSpPr>
        <p:sp>
          <p:nvSpPr>
            <p:cNvPr id="10" name="TextBox 10"/>
            <p:cNvSpPr txBox="1"/>
            <p:nvPr/>
          </p:nvSpPr>
          <p:spPr>
            <a:xfrm>
              <a:off x="5982796" y="1521950"/>
              <a:ext cx="4521094" cy="389890"/>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sym typeface="+mn-ea"/>
                </a:rPr>
                <a:t>Definition of BasicML</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1" name="TextBox 11"/>
            <p:cNvSpPr txBox="1"/>
            <p:nvPr/>
          </p:nvSpPr>
          <p:spPr>
            <a:xfrm>
              <a:off x="5982796" y="1992485"/>
              <a:ext cx="5687135" cy="94488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BasicML, the core component of UVSim, is a set of instruction sets designed to simulate basic computer operations and machine language programming.</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12" name="AutoShape 12"/>
          <p:cNvSpPr/>
          <p:nvPr/>
        </p:nvSpPr>
        <p:spPr>
          <a:xfrm>
            <a:off x="4805646" y="3272584"/>
            <a:ext cx="810236" cy="810236"/>
          </a:xfrm>
          <a:prstGeom prst="ellipse">
            <a:avLst/>
          </a:prstGeom>
          <a:solidFill>
            <a:schemeClr val="accent1">
              <a:alpha val="100000"/>
            </a:schemeClr>
          </a:solidFill>
        </p:spPr>
      </p:sp>
      <p:sp>
        <p:nvSpPr>
          <p:cNvPr id="13" name="AutoShape 13"/>
          <p:cNvSpPr/>
          <p:nvPr/>
        </p:nvSpPr>
        <p:spPr>
          <a:xfrm>
            <a:off x="4805646" y="1611485"/>
            <a:ext cx="810236" cy="810236"/>
          </a:xfrm>
          <a:prstGeom prst="ellipse">
            <a:avLst/>
          </a:prstGeom>
          <a:solidFill>
            <a:schemeClr val="accent2">
              <a:alpha val="100000"/>
            </a:schemeClr>
          </a:solidFill>
        </p:spPr>
      </p:sp>
      <p:sp>
        <p:nvSpPr>
          <p:cNvPr id="14" name="AutoShape 14"/>
          <p:cNvSpPr/>
          <p:nvPr/>
        </p:nvSpPr>
        <p:spPr>
          <a:xfrm>
            <a:off x="641457" y="1735931"/>
            <a:ext cx="3722789" cy="3981079"/>
          </a:xfrm>
          <a:prstGeom prst="rect">
            <a:avLst/>
          </a:prstGeom>
          <a:solidFill>
            <a:schemeClr val="accent1">
              <a:alpha val="94000"/>
            </a:schemeClr>
          </a:solidFill>
        </p:spPr>
      </p:sp>
      <p:sp>
        <p:nvSpPr>
          <p:cNvPr id="15" name="Freeform 15"/>
          <p:cNvSpPr/>
          <p:nvPr/>
        </p:nvSpPr>
        <p:spPr>
          <a:xfrm>
            <a:off x="5014447" y="3486249"/>
            <a:ext cx="391670" cy="391670"/>
          </a:xfrm>
          <a:custGeom>
            <a:avLst/>
            <a:gdLst/>
            <a:ahLst/>
            <a:cxnLst/>
            <a:rect l="l" t="t" r="r" b="b"/>
            <a:pathLst>
              <a:path w="304800" h="304800">
                <a:moveTo>
                  <a:pt x="288693" y="85468"/>
                </a:moveTo>
                <a:lnTo>
                  <a:pt x="193700" y="180461"/>
                </a:lnTo>
                <a:lnTo>
                  <a:pt x="301971" y="180461"/>
                </a:lnTo>
                <a:cubicBezTo>
                  <a:pt x="303686" y="171298"/>
                  <a:pt x="304800" y="162001"/>
                  <a:pt x="304800" y="152400"/>
                </a:cubicBezTo>
                <a:cubicBezTo>
                  <a:pt x="304800" y="128273"/>
                  <a:pt x="298694" y="105747"/>
                  <a:pt x="288693" y="85468"/>
                </a:cubicBezTo>
                <a:close/>
                <a:moveTo>
                  <a:pt x="200549" y="145161"/>
                </a:moveTo>
                <a:lnTo>
                  <a:pt x="278682" y="67066"/>
                </a:lnTo>
                <a:cubicBezTo>
                  <a:pt x="260080" y="39643"/>
                  <a:pt x="232543" y="19241"/>
                  <a:pt x="200549" y="8525"/>
                </a:cubicBezTo>
                <a:lnTo>
                  <a:pt x="200549" y="145161"/>
                </a:lnTo>
                <a:close/>
                <a:moveTo>
                  <a:pt x="159525" y="200549"/>
                </a:moveTo>
                <a:lnTo>
                  <a:pt x="237677" y="278721"/>
                </a:lnTo>
                <a:cubicBezTo>
                  <a:pt x="265138" y="260156"/>
                  <a:pt x="285560" y="232581"/>
                  <a:pt x="296275" y="200549"/>
                </a:cubicBezTo>
                <a:lnTo>
                  <a:pt x="159525" y="200549"/>
                </a:lnTo>
                <a:close/>
                <a:moveTo>
                  <a:pt x="180432" y="111862"/>
                </a:moveTo>
                <a:lnTo>
                  <a:pt x="180432" y="2829"/>
                </a:lnTo>
                <a:cubicBezTo>
                  <a:pt x="171317" y="1133"/>
                  <a:pt x="162001" y="0"/>
                  <a:pt x="152400" y="0"/>
                </a:cubicBezTo>
                <a:cubicBezTo>
                  <a:pt x="128064" y="0"/>
                  <a:pt x="105366" y="6229"/>
                  <a:pt x="84963" y="16393"/>
                </a:cubicBezTo>
                <a:lnTo>
                  <a:pt x="180432" y="111862"/>
                </a:lnTo>
                <a:close/>
                <a:moveTo>
                  <a:pt x="124368" y="193853"/>
                </a:moveTo>
                <a:lnTo>
                  <a:pt x="124368" y="301981"/>
                </a:lnTo>
                <a:cubicBezTo>
                  <a:pt x="133483" y="303686"/>
                  <a:pt x="142799" y="304800"/>
                  <a:pt x="152400" y="304800"/>
                </a:cubicBezTo>
                <a:cubicBezTo>
                  <a:pt x="176508" y="304800"/>
                  <a:pt x="198987" y="298694"/>
                  <a:pt x="219266" y="288722"/>
                </a:cubicBezTo>
                <a:lnTo>
                  <a:pt x="124368" y="193853"/>
                </a:lnTo>
                <a:close/>
                <a:moveTo>
                  <a:pt x="104232" y="159763"/>
                </a:moveTo>
                <a:lnTo>
                  <a:pt x="26194" y="237792"/>
                </a:lnTo>
                <a:cubicBezTo>
                  <a:pt x="44758" y="265176"/>
                  <a:pt x="72276" y="285569"/>
                  <a:pt x="104232" y="296285"/>
                </a:cubicBezTo>
                <a:lnTo>
                  <a:pt x="104232" y="159763"/>
                </a:lnTo>
                <a:close/>
                <a:moveTo>
                  <a:pt x="2829" y="124368"/>
                </a:moveTo>
                <a:cubicBezTo>
                  <a:pt x="1133" y="133483"/>
                  <a:pt x="0" y="142799"/>
                  <a:pt x="0" y="152400"/>
                </a:cubicBezTo>
                <a:cubicBezTo>
                  <a:pt x="0" y="176584"/>
                  <a:pt x="6144" y="199130"/>
                  <a:pt x="16145" y="219408"/>
                </a:cubicBezTo>
                <a:lnTo>
                  <a:pt x="111195" y="124358"/>
                </a:lnTo>
                <a:lnTo>
                  <a:pt x="2829" y="124358"/>
                </a:lnTo>
                <a:close/>
                <a:moveTo>
                  <a:pt x="66637" y="26489"/>
                </a:moveTo>
                <a:cubicBezTo>
                  <a:pt x="39443" y="45053"/>
                  <a:pt x="19183" y="72428"/>
                  <a:pt x="8525" y="104232"/>
                </a:cubicBezTo>
                <a:lnTo>
                  <a:pt x="144389" y="104232"/>
                </a:lnTo>
                <a:lnTo>
                  <a:pt x="66637" y="26489"/>
                </a:lnTo>
                <a:close/>
              </a:path>
            </a:pathLst>
          </a:custGeom>
          <a:solidFill>
            <a:srgbClr val="FFFFFF">
              <a:alpha val="100000"/>
            </a:srgbClr>
          </a:solidFill>
        </p:spPr>
      </p:sp>
      <p:sp>
        <p:nvSpPr>
          <p:cNvPr id="16" name="Freeform 16"/>
          <p:cNvSpPr/>
          <p:nvPr/>
        </p:nvSpPr>
        <p:spPr>
          <a:xfrm>
            <a:off x="5014447" y="1795508"/>
            <a:ext cx="391670" cy="391670"/>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rgbClr val="FFFFFF">
              <a:alpha val="100000"/>
            </a:srgbClr>
          </a:solidFill>
        </p:spPr>
      </p:sp>
      <p:sp>
        <p:nvSpPr>
          <p:cNvPr id="17" name="Freeform 17"/>
          <p:cNvSpPr/>
          <p:nvPr/>
        </p:nvSpPr>
        <p:spPr>
          <a:xfrm>
            <a:off x="5026640" y="5128951"/>
            <a:ext cx="378428" cy="378428"/>
          </a:xfrm>
          <a:custGeom>
            <a:avLst/>
            <a:gdLst/>
            <a:ahLst/>
            <a:cxnLst/>
            <a:rect l="l" t="t" r="r" b="b"/>
            <a:pathLst>
              <a:path w="304800" h="304800">
                <a:moveTo>
                  <a:pt x="209550" y="0"/>
                </a:moveTo>
                <a:cubicBezTo>
                  <a:pt x="156943" y="0"/>
                  <a:pt x="114300" y="42643"/>
                  <a:pt x="114300" y="95250"/>
                </a:cubicBezTo>
                <a:cubicBezTo>
                  <a:pt x="114300" y="101213"/>
                  <a:pt x="114852" y="107042"/>
                  <a:pt x="115900" y="112700"/>
                </a:cubicBezTo>
                <a:lnTo>
                  <a:pt x="0" y="228600"/>
                </a:lnTo>
                <a:lnTo>
                  <a:pt x="0" y="285750"/>
                </a:lnTo>
                <a:cubicBezTo>
                  <a:pt x="0" y="296275"/>
                  <a:pt x="8525" y="304800"/>
                  <a:pt x="19050" y="304800"/>
                </a:cubicBezTo>
                <a:lnTo>
                  <a:pt x="38100" y="304800"/>
                </a:lnTo>
                <a:lnTo>
                  <a:pt x="38100" y="285750"/>
                </a:lnTo>
                <a:lnTo>
                  <a:pt x="76200" y="285750"/>
                </a:lnTo>
                <a:lnTo>
                  <a:pt x="76200" y="247650"/>
                </a:lnTo>
                <a:lnTo>
                  <a:pt x="114300" y="247650"/>
                </a:lnTo>
                <a:lnTo>
                  <a:pt x="114300" y="209550"/>
                </a:lnTo>
                <a:lnTo>
                  <a:pt x="152400" y="209550"/>
                </a:lnTo>
                <a:lnTo>
                  <a:pt x="177117" y="184833"/>
                </a:lnTo>
                <a:cubicBezTo>
                  <a:pt x="187242" y="188500"/>
                  <a:pt x="198158" y="190500"/>
                  <a:pt x="209550" y="190500"/>
                </a:cubicBezTo>
                <a:cubicBezTo>
                  <a:pt x="262157" y="190500"/>
                  <a:pt x="304800" y="147857"/>
                  <a:pt x="304800" y="95250"/>
                </a:cubicBezTo>
                <a:cubicBezTo>
                  <a:pt x="304800" y="42643"/>
                  <a:pt x="262157" y="0"/>
                  <a:pt x="209550" y="0"/>
                </a:cubicBezTo>
                <a:close/>
                <a:moveTo>
                  <a:pt x="238087" y="95288"/>
                </a:moveTo>
                <a:cubicBezTo>
                  <a:pt x="222304" y="95288"/>
                  <a:pt x="209512" y="82496"/>
                  <a:pt x="209512" y="66713"/>
                </a:cubicBezTo>
                <a:cubicBezTo>
                  <a:pt x="209512" y="50930"/>
                  <a:pt x="222304" y="38138"/>
                  <a:pt x="238087" y="38138"/>
                </a:cubicBezTo>
                <a:cubicBezTo>
                  <a:pt x="253870" y="38138"/>
                  <a:pt x="266662" y="50930"/>
                  <a:pt x="266662" y="66713"/>
                </a:cubicBezTo>
                <a:cubicBezTo>
                  <a:pt x="266662" y="82496"/>
                  <a:pt x="253870" y="95288"/>
                  <a:pt x="238087" y="95288"/>
                </a:cubicBezTo>
                <a:close/>
              </a:path>
            </a:pathLst>
          </a:custGeom>
          <a:solidFill>
            <a:srgbClr val="FFFFFF">
              <a:alpha val="100000"/>
            </a:srgbClr>
          </a:solidFill>
        </p:spPr>
      </p:sp>
      <p:pic>
        <p:nvPicPr>
          <p:cNvPr id="18" name="Picture 18" descr="C:/Users/17943/Desktop/240_F_490334013_RzctVsKvF8h5QzaKvqHAVFK3Mm58EcB1.jpg240_F_490334013_RzctVsKvF8h5QzaKvqHAVFK3Mm58EcB1"/>
          <p:cNvPicPr>
            <a:picLocks noChangeAspect="1"/>
          </p:cNvPicPr>
          <p:nvPr/>
        </p:nvPicPr>
        <p:blipFill>
          <a:blip r:embed="rId2">
            <a:alphaModFix amt="100000"/>
          </a:blip>
          <a:srcRect l="21442" r="21442"/>
          <a:stretch>
            <a:fillRect/>
          </a:stretch>
        </p:blipFill>
        <p:spPr>
          <a:xfrm>
            <a:off x="641457" y="1883900"/>
            <a:ext cx="3722788" cy="3671084"/>
          </a:xfrm>
          <a:prstGeom prst="rect">
            <a:avLst/>
          </a:prstGeom>
        </p:spPr>
      </p:pic>
      <p:grpSp>
        <p:nvGrpSpPr>
          <p:cNvPr id="19" name="Group 19"/>
          <p:cNvGrpSpPr/>
          <p:nvPr/>
        </p:nvGrpSpPr>
        <p:grpSpPr>
          <a:xfrm rot="0">
            <a:off x="454963" y="93878"/>
            <a:ext cx="10641129" cy="893445"/>
            <a:chOff x="454963" y="93878"/>
            <a:chExt cx="10641129" cy="893445"/>
          </a:xfrm>
        </p:grpSpPr>
        <p:sp>
          <p:nvSpPr>
            <p:cNvPr id="20" name="AutoShape 20"/>
            <p:cNvSpPr/>
            <p:nvPr/>
          </p:nvSpPr>
          <p:spPr>
            <a:xfrm>
              <a:off x="454963" y="331168"/>
              <a:ext cx="84147" cy="84147"/>
            </a:xfrm>
            <a:prstGeom prst="ellipse">
              <a:avLst/>
            </a:prstGeom>
            <a:solidFill>
              <a:schemeClr val="accent1">
                <a:alpha val="100000"/>
              </a:schemeClr>
            </a:solidFill>
          </p:spPr>
        </p:sp>
        <p:sp>
          <p:nvSpPr>
            <p:cNvPr id="21" name="AutoShape 21"/>
            <p:cNvSpPr/>
            <p:nvPr/>
          </p:nvSpPr>
          <p:spPr>
            <a:xfrm>
              <a:off x="575049" y="337743"/>
              <a:ext cx="78137" cy="78137"/>
            </a:xfrm>
            <a:prstGeom prst="ellipse">
              <a:avLst/>
            </a:prstGeom>
            <a:solidFill>
              <a:schemeClr val="accent1">
                <a:alpha val="80000"/>
              </a:schemeClr>
            </a:solidFill>
          </p:spPr>
        </p:sp>
        <p:sp>
          <p:nvSpPr>
            <p:cNvPr id="22" name="AutoShape 22"/>
            <p:cNvSpPr/>
            <p:nvPr/>
          </p:nvSpPr>
          <p:spPr>
            <a:xfrm>
              <a:off x="689125" y="339460"/>
              <a:ext cx="74704" cy="74704"/>
            </a:xfrm>
            <a:prstGeom prst="ellipse">
              <a:avLst/>
            </a:prstGeom>
            <a:solidFill>
              <a:schemeClr val="accent1">
                <a:alpha val="60000"/>
              </a:schemeClr>
            </a:solidFill>
          </p:spPr>
        </p:sp>
        <p:sp>
          <p:nvSpPr>
            <p:cNvPr id="23" name="AutoShape 23"/>
            <p:cNvSpPr/>
            <p:nvPr/>
          </p:nvSpPr>
          <p:spPr>
            <a:xfrm>
              <a:off x="799768" y="348430"/>
              <a:ext cx="69238" cy="69238"/>
            </a:xfrm>
            <a:prstGeom prst="ellipse">
              <a:avLst/>
            </a:prstGeom>
            <a:solidFill>
              <a:schemeClr val="accent1">
                <a:alpha val="40000"/>
              </a:schemeClr>
            </a:solidFill>
          </p:spPr>
        </p:sp>
        <p:sp>
          <p:nvSpPr>
            <p:cNvPr id="24" name="AutoShape 24"/>
            <p:cNvSpPr/>
            <p:nvPr/>
          </p:nvSpPr>
          <p:spPr>
            <a:xfrm>
              <a:off x="904945" y="344297"/>
              <a:ext cx="65594" cy="65594"/>
            </a:xfrm>
            <a:prstGeom prst="ellipse">
              <a:avLst/>
            </a:prstGeom>
            <a:solidFill>
              <a:schemeClr val="accent1">
                <a:alpha val="20000"/>
              </a:schemeClr>
            </a:solidFill>
          </p:spPr>
        </p:sp>
        <p:sp>
          <p:nvSpPr>
            <p:cNvPr id="25" name="AutoShape 25"/>
            <p:cNvSpPr/>
            <p:nvPr/>
          </p:nvSpPr>
          <p:spPr>
            <a:xfrm>
              <a:off x="454963" y="448942"/>
              <a:ext cx="84147" cy="84147"/>
            </a:xfrm>
            <a:prstGeom prst="ellipse">
              <a:avLst/>
            </a:prstGeom>
            <a:solidFill>
              <a:schemeClr val="accent1">
                <a:alpha val="100000"/>
              </a:schemeClr>
            </a:solidFill>
          </p:spPr>
        </p:sp>
        <p:sp>
          <p:nvSpPr>
            <p:cNvPr id="26" name="AutoShape 26"/>
            <p:cNvSpPr/>
            <p:nvPr/>
          </p:nvSpPr>
          <p:spPr>
            <a:xfrm>
              <a:off x="575049" y="455517"/>
              <a:ext cx="78137" cy="78137"/>
            </a:xfrm>
            <a:prstGeom prst="ellipse">
              <a:avLst/>
            </a:prstGeom>
            <a:solidFill>
              <a:schemeClr val="accent1">
                <a:alpha val="80000"/>
              </a:schemeClr>
            </a:solidFill>
          </p:spPr>
        </p:sp>
        <p:sp>
          <p:nvSpPr>
            <p:cNvPr id="27" name="AutoShape 27"/>
            <p:cNvSpPr/>
            <p:nvPr/>
          </p:nvSpPr>
          <p:spPr>
            <a:xfrm>
              <a:off x="689125" y="457233"/>
              <a:ext cx="74704" cy="74704"/>
            </a:xfrm>
            <a:prstGeom prst="ellipse">
              <a:avLst/>
            </a:prstGeom>
            <a:solidFill>
              <a:schemeClr val="accent1">
                <a:alpha val="60000"/>
              </a:schemeClr>
            </a:solidFill>
          </p:spPr>
        </p:sp>
        <p:sp>
          <p:nvSpPr>
            <p:cNvPr id="28" name="AutoShape 28"/>
            <p:cNvSpPr/>
            <p:nvPr/>
          </p:nvSpPr>
          <p:spPr>
            <a:xfrm>
              <a:off x="799768" y="466203"/>
              <a:ext cx="69238" cy="69238"/>
            </a:xfrm>
            <a:prstGeom prst="ellipse">
              <a:avLst/>
            </a:prstGeom>
            <a:solidFill>
              <a:schemeClr val="accent1">
                <a:alpha val="40000"/>
              </a:schemeClr>
            </a:solidFill>
          </p:spPr>
        </p:sp>
        <p:sp>
          <p:nvSpPr>
            <p:cNvPr id="29" name="AutoShape 29"/>
            <p:cNvSpPr/>
            <p:nvPr/>
          </p:nvSpPr>
          <p:spPr>
            <a:xfrm>
              <a:off x="904945" y="462070"/>
              <a:ext cx="65594" cy="65594"/>
            </a:xfrm>
            <a:prstGeom prst="ellipse">
              <a:avLst/>
            </a:prstGeom>
            <a:solidFill>
              <a:schemeClr val="accent1">
                <a:alpha val="20000"/>
              </a:schemeClr>
            </a:solidFill>
          </p:spPr>
        </p:sp>
        <p:sp>
          <p:nvSpPr>
            <p:cNvPr id="30" name="AutoShape 30"/>
            <p:cNvSpPr/>
            <p:nvPr/>
          </p:nvSpPr>
          <p:spPr>
            <a:xfrm>
              <a:off x="454963" y="566715"/>
              <a:ext cx="84147" cy="84147"/>
            </a:xfrm>
            <a:prstGeom prst="ellipse">
              <a:avLst/>
            </a:prstGeom>
            <a:solidFill>
              <a:schemeClr val="accent1">
                <a:alpha val="100000"/>
              </a:schemeClr>
            </a:solidFill>
          </p:spPr>
        </p:sp>
        <p:sp>
          <p:nvSpPr>
            <p:cNvPr id="31" name="AutoShape 31"/>
            <p:cNvSpPr/>
            <p:nvPr/>
          </p:nvSpPr>
          <p:spPr>
            <a:xfrm>
              <a:off x="575049" y="573291"/>
              <a:ext cx="78137" cy="78137"/>
            </a:xfrm>
            <a:prstGeom prst="ellipse">
              <a:avLst/>
            </a:prstGeom>
            <a:solidFill>
              <a:schemeClr val="accent1">
                <a:alpha val="80000"/>
              </a:schemeClr>
            </a:solidFill>
          </p:spPr>
        </p:sp>
        <p:sp>
          <p:nvSpPr>
            <p:cNvPr id="32" name="AutoShape 32"/>
            <p:cNvSpPr/>
            <p:nvPr/>
          </p:nvSpPr>
          <p:spPr>
            <a:xfrm>
              <a:off x="689125" y="575007"/>
              <a:ext cx="74704" cy="74704"/>
            </a:xfrm>
            <a:prstGeom prst="ellipse">
              <a:avLst/>
            </a:prstGeom>
            <a:solidFill>
              <a:schemeClr val="accent1">
                <a:alpha val="60000"/>
              </a:schemeClr>
            </a:solidFill>
          </p:spPr>
        </p:sp>
        <p:sp>
          <p:nvSpPr>
            <p:cNvPr id="33" name="AutoShape 33"/>
            <p:cNvSpPr/>
            <p:nvPr/>
          </p:nvSpPr>
          <p:spPr>
            <a:xfrm>
              <a:off x="799768" y="583977"/>
              <a:ext cx="69238" cy="69238"/>
            </a:xfrm>
            <a:prstGeom prst="ellipse">
              <a:avLst/>
            </a:prstGeom>
            <a:solidFill>
              <a:schemeClr val="accent1">
                <a:alpha val="40000"/>
              </a:schemeClr>
            </a:solidFill>
          </p:spPr>
        </p:sp>
        <p:sp>
          <p:nvSpPr>
            <p:cNvPr id="34" name="AutoShape 34"/>
            <p:cNvSpPr/>
            <p:nvPr/>
          </p:nvSpPr>
          <p:spPr>
            <a:xfrm>
              <a:off x="904945" y="579844"/>
              <a:ext cx="65594" cy="65594"/>
            </a:xfrm>
            <a:prstGeom prst="ellipse">
              <a:avLst/>
            </a:prstGeom>
            <a:solidFill>
              <a:schemeClr val="accent1">
                <a:alpha val="20000"/>
              </a:schemeClr>
            </a:solidFill>
          </p:spPr>
        </p:sp>
        <p:sp>
          <p:nvSpPr>
            <p:cNvPr id="35" name="AutoShape 35"/>
            <p:cNvSpPr/>
            <p:nvPr/>
          </p:nvSpPr>
          <p:spPr>
            <a:xfrm>
              <a:off x="454963" y="684489"/>
              <a:ext cx="84147" cy="84147"/>
            </a:xfrm>
            <a:prstGeom prst="ellipse">
              <a:avLst/>
            </a:prstGeom>
            <a:solidFill>
              <a:schemeClr val="accent1">
                <a:alpha val="100000"/>
              </a:schemeClr>
            </a:solidFill>
          </p:spPr>
        </p:sp>
        <p:sp>
          <p:nvSpPr>
            <p:cNvPr id="36" name="AutoShape 36"/>
            <p:cNvSpPr/>
            <p:nvPr/>
          </p:nvSpPr>
          <p:spPr>
            <a:xfrm>
              <a:off x="575049" y="691064"/>
              <a:ext cx="78137" cy="78137"/>
            </a:xfrm>
            <a:prstGeom prst="ellipse">
              <a:avLst/>
            </a:prstGeom>
            <a:solidFill>
              <a:schemeClr val="accent1">
                <a:alpha val="80000"/>
              </a:schemeClr>
            </a:solidFill>
          </p:spPr>
        </p:sp>
        <p:sp>
          <p:nvSpPr>
            <p:cNvPr id="37" name="AutoShape 37"/>
            <p:cNvSpPr/>
            <p:nvPr/>
          </p:nvSpPr>
          <p:spPr>
            <a:xfrm>
              <a:off x="689125" y="692781"/>
              <a:ext cx="74704" cy="74704"/>
            </a:xfrm>
            <a:prstGeom prst="ellipse">
              <a:avLst/>
            </a:prstGeom>
            <a:solidFill>
              <a:schemeClr val="accent1">
                <a:alpha val="60000"/>
              </a:schemeClr>
            </a:solidFill>
          </p:spPr>
        </p:sp>
        <p:sp>
          <p:nvSpPr>
            <p:cNvPr id="38" name="AutoShape 38"/>
            <p:cNvSpPr/>
            <p:nvPr/>
          </p:nvSpPr>
          <p:spPr>
            <a:xfrm>
              <a:off x="799768" y="701751"/>
              <a:ext cx="69238" cy="69238"/>
            </a:xfrm>
            <a:prstGeom prst="ellipse">
              <a:avLst/>
            </a:prstGeom>
            <a:solidFill>
              <a:schemeClr val="accent1">
                <a:alpha val="40000"/>
              </a:schemeClr>
            </a:solidFill>
          </p:spPr>
        </p:sp>
        <p:sp>
          <p:nvSpPr>
            <p:cNvPr id="39" name="AutoShape 39"/>
            <p:cNvSpPr/>
            <p:nvPr/>
          </p:nvSpPr>
          <p:spPr>
            <a:xfrm>
              <a:off x="904945" y="697618"/>
              <a:ext cx="65594" cy="65594"/>
            </a:xfrm>
            <a:prstGeom prst="ellipse">
              <a:avLst/>
            </a:prstGeom>
            <a:solidFill>
              <a:schemeClr val="accent1">
                <a:alpha val="20000"/>
              </a:schemeClr>
            </a:solidFill>
          </p:spPr>
        </p:sp>
        <p:sp>
          <p:nvSpPr>
            <p:cNvPr id="40" name="TextBox 40"/>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BasicML and its components</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commondata" val="eyJoZGlkIjoiZDExYjc0YjM2NDYzMDVkZTkwMjQyNGJkOTE0OTFkMTk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rgbClr val="000000"/>
      </a:dk1>
      <a:lt1>
        <a:srgbClr val="F2F2F2"/>
      </a:lt1>
      <a:dk2>
        <a:srgbClr val="000000"/>
      </a:dk2>
      <a:lt2>
        <a:srgbClr val="FFFFFF"/>
      </a:lt2>
      <a:accent1>
        <a:srgbClr val="B35F4B"/>
      </a:accent1>
      <a:accent2>
        <a:srgbClr val="CCA37B"/>
      </a:accent2>
      <a:accent3>
        <a:srgbClr val="997262"/>
      </a:accent3>
      <a:accent4>
        <a:srgbClr val="B3A36B"/>
      </a:accent4>
      <a:accent5>
        <a:srgbClr val="564741"/>
      </a:accent5>
      <a:accent6>
        <a:srgbClr val="98999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8222</Words>
  <Application>WPS 演示</Application>
  <PresentationFormat>On-screen Show (4:3)</PresentationFormat>
  <Paragraphs>242</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微软雅黑</vt:lpstr>
      <vt:lpstr>Arial</vt:lpstr>
      <vt:lpstr>Arial Unicode MS</vt:lpstr>
      <vt:lpstr>Calibri</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吾</cp:lastModifiedBy>
  <cp:revision>2</cp:revision>
  <dcterms:created xsi:type="dcterms:W3CDTF">2006-08-16T00:00:00Z</dcterms:created>
  <dcterms:modified xsi:type="dcterms:W3CDTF">2024-04-14T01:33:45Z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79A915C0F85D4544BD8BD53001A4E5D2_12</vt:lpwstr>
  </property>
  <property fmtid="{D5CDD505-2E9C-101B-9397-08002B2CF9AE}" pid="3" name="KSOProductBuildVer">
    <vt:lpwstr>2052-12.1.0.16120</vt:lpwstr>
  </property>
</Properties>
</file>