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subTitle"/>
          </p:nvPr>
        </p:nvSpPr>
        <p:spPr>
          <a:xfrm>
            <a:off y="18494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Ethical and Moral Responsibility of </a:t>
            </a:r>
          </a:p>
          <a:p>
            <a:pPr rtl="0" lvl="0">
              <a:buNone/>
            </a:pPr>
            <a:r>
              <a:rPr sz="2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Information Privacy in Business</a:t>
            </a:r>
          </a:p>
          <a:p>
            <a:pPr>
              <a:buNone/>
            </a:pPr>
            <a:r>
              <a:rPr sz="1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(STS Topic)</a:t>
            </a:r>
          </a:p>
        </p:txBody>
      </p:sp>
      <p:sp>
        <p:nvSpPr>
          <p:cNvPr id="34" name="Shape 34"/>
          <p:cNvSpPr txBox="1"/>
          <p:nvPr>
            <p:ph idx="2" type="subTitle"/>
          </p:nvPr>
        </p:nvSpPr>
        <p:spPr>
          <a:xfrm>
            <a:off y="57627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Service Learning Practicum:</a:t>
            </a:r>
          </a:p>
          <a:p>
            <a:pPr rtl="0" lvl="0">
              <a:buNone/>
            </a:pPr>
            <a:r>
              <a:rPr sz="2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Women’s Initiative Client Scheduling System</a:t>
            </a:r>
          </a:p>
          <a:p>
            <a:pPr rtl="0" lvl="0">
              <a:buNone/>
            </a:pPr>
            <a:r>
              <a:rPr sz="14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(Technical Topic)</a:t>
            </a:r>
          </a:p>
        </p:txBody>
      </p:sp>
      <p:sp>
        <p:nvSpPr>
          <p:cNvPr id="35" name="Shape 35"/>
          <p:cNvSpPr txBox="1"/>
          <p:nvPr>
            <p:ph idx="3" type="subTitle"/>
          </p:nvPr>
        </p:nvSpPr>
        <p:spPr>
          <a:xfrm>
            <a:off y="3856648" x="685800"/>
            <a:ext cy="1027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Alex Weaver</a:t>
            </a:r>
          </a:p>
          <a:p>
            <a:pPr algn="ctr" rtl="0" lvl="0">
              <a:buNone/>
            </a:pPr>
            <a:r>
              <a:rPr sz="2400"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STS 4500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53578" x="3048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lang="en">
                <a:latin typeface="Ubuntu"/>
                <a:ea typeface="Ubuntu"/>
                <a:cs typeface="Ubuntu"/>
                <a:sym typeface="Ubuntu"/>
              </a:rPr>
              <a:t>The Women’s Initiative</a:t>
            </a:r>
          </a:p>
        </p:txBody>
      </p:sp>
      <p:sp>
        <p:nvSpPr>
          <p:cNvPr id="41" name="Shape 41"/>
          <p:cNvSpPr/>
          <p:nvPr/>
        </p:nvSpPr>
        <p:spPr>
          <a:xfrm>
            <a:off y="1200150" x="936175"/>
            <a:ext cy="3899050" cx="6848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2" name="Shape 42"/>
          <p:cNvSpPr/>
          <p:nvPr/>
        </p:nvSpPr>
        <p:spPr>
          <a:xfrm>
            <a:off y="1807725" x="1782175"/>
            <a:ext cy="579000" cx="42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>
            <a:off y="92525" x="304800"/>
            <a:ext cy="901799" cx="517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Our Site</a:t>
            </a:r>
          </a:p>
        </p:txBody>
      </p:sp>
      <p:sp>
        <p:nvSpPr>
          <p:cNvPr id="48" name="Shape 48"/>
          <p:cNvSpPr/>
          <p:nvPr/>
        </p:nvSpPr>
        <p:spPr>
          <a:xfrm>
            <a:off y="1174850" x="1526450"/>
            <a:ext cy="3975250" cx="5751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>
            <a:off y="1168900" x="758288"/>
            <a:ext cy="3946099" cx="7627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4" name="Shape 54"/>
          <p:cNvSpPr/>
          <p:nvPr/>
        </p:nvSpPr>
        <p:spPr>
          <a:xfrm>
            <a:off y="1437000" x="4658800"/>
            <a:ext cy="188100" cx="91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 txBox="1"/>
          <p:nvPr/>
        </p:nvSpPr>
        <p:spPr>
          <a:xfrm>
            <a:off y="92525" x="304800"/>
            <a:ext cy="901799" cx="517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Scheduling System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/>
        </p:nvSpPr>
        <p:spPr>
          <a:xfrm>
            <a:off y="1437000" x="4658800"/>
            <a:ext cy="188100" cx="91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 txBox="1"/>
          <p:nvPr/>
        </p:nvSpPr>
        <p:spPr>
          <a:xfrm>
            <a:off y="92525" x="304800"/>
            <a:ext cy="901799" cx="517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Information Privacy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545325" x="645900"/>
            <a:ext cy="3056400" cx="7852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
</a:t>
            </a:r>
          </a:p>
          <a:p>
            <a:r>
              <a:t/>
            </a:r>
          </a:p>
          <a:p>
            <a:pPr algn="l" indent="457200">
              <a:buNone/>
            </a:pPr>
            <a:r>
              <a:rPr sz="2400"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“Categorized by the desire of individuals to have a degree of control over data about themselves”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2388DB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The Responsibility of Companies</a:t>
            </a:r>
          </a:p>
          <a:p>
            <a:pPr rtl="0" lvl="1" indent="-381000" marL="914400">
              <a:buClr>
                <a:srgbClr val="2388DB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Emphasis on IT and Healthcare</a:t>
            </a:r>
          </a:p>
          <a:p>
            <a:r>
              <a:t/>
            </a:r>
          </a:p>
          <a:p>
            <a:pPr rtl="0" lvl="0" indent="-419100" marL="457200">
              <a:buClr>
                <a:srgbClr val="2388DB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2388DB"/>
                </a:solidFill>
                <a:latin typeface="Ubuntu"/>
                <a:ea typeface="Ubuntu"/>
                <a:cs typeface="Ubuntu"/>
                <a:sym typeface="Ubuntu"/>
              </a:rPr>
              <a:t>The Responsibility of the Consumer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92525" x="304800"/>
            <a:ext cy="901799" cx="517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Moral Responsibility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126800" x="203400"/>
            <a:ext cy="3875100" cx="873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Belanger, F., Crossler, R. E. (2011). Privacy in the digital age: a review of information privacy research in information systems.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 MIS Quarterly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CakePHP. (2013).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CakePHP Cookbook Documentation: Release 2.x.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Cushman, R. (1996). Information and Medical Ethics: Protecting Patient Privacy.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IEEE Technology and Society Magazine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Culnan, M. J., Williams, C. C. (2009). How Ethics Can Enhance Organizational Privacy: Lessons from the ChoicePoint and TJX Data Breaches.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MIS Quarterly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rtl="0"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Dubois, J. (2013). 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Security and Performance Tuning of a REST and Ajax Application. Oracle.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Hsu, M. H., Kuo, F. Y. (2003). The Effect of Organization-Based Self-Esteem and Deindividuation in Protecting Personal Information Privacy.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Journal of Business Ethics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Kosmajac, D., Elektroteh, Fak. (2012). Information Systems security and security extension in Jersey RESTful framework.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Telecommunications Forum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Shore, J., Warden, S. (2007).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The Art of Agile Development.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Stahl, B. C. (2004). Responsibility for Information Assurance and Privacy: A Problem of Individual Ethics?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Journal of Organizational and End User Computing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Symantec Corporation (2012). Internet Security Threat Report Volume 17.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Wang, F., Yan, L., Hui, L. (2012). The research of RESTful web services applied in Chinese medicine information system based on Restlet framework.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Communications in Computer 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and Information Science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Women’s Initiative, The (2013). </a:t>
            </a:r>
            <a:r>
              <a:rPr sz="900" lang="en" i="1">
                <a:latin typeface="Times New Roman"/>
                <a:ea typeface="Times New Roman"/>
                <a:cs typeface="Times New Roman"/>
                <a:sym typeface="Times New Roman"/>
              </a:rPr>
              <a:t>About Us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u="sng" sz="900" lang="en">
                <a:latin typeface="Times New Roman"/>
                <a:ea typeface="Times New Roman"/>
                <a:cs typeface="Times New Roman"/>
                <a:sym typeface="Times New Roman"/>
              </a:rPr>
              <a:t>thewomensinitiative.org</a:t>
            </a:r>
            <a:r>
              <a:rPr sz="900"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t/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92525" x="304800"/>
            <a:ext cy="901799" cx="5175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