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3.png" ContentType="image/png"/>
  <Override PartName="/ppt/media/image1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145680"/>
            <a:ext cx="82292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352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4719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145680"/>
            <a:ext cx="822852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145680"/>
            <a:ext cx="82292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52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4719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5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3520" y="314568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520" y="1200240"/>
            <a:ext cx="401544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145680"/>
            <a:ext cx="8228520" cy="1776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3517920"/>
          </a:xfrm>
          <a:prstGeom prst="rect">
            <a:avLst/>
          </a:prstGeom>
          <a:solidFill>
            <a:srgbClr val="2388db"/>
          </a:solidFill>
        </p:spPr>
      </p:sp>
      <p:sp>
        <p:nvSpPr>
          <p:cNvPr id="1" name="CustomShape 2"/>
          <p:cNvSpPr/>
          <p:nvPr/>
        </p:nvSpPr>
        <p:spPr>
          <a:xfrm>
            <a:off x="0" y="3496680"/>
            <a:ext cx="9143640" cy="360"/>
          </a:xfrm>
          <a:prstGeom prst="straightConnector1">
            <a:avLst/>
          </a:prstGeom>
          <a:ln w="57240">
            <a:solidFill>
              <a:srgbClr val="000000"/>
            </a:solidFill>
            <a:round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867680"/>
            <a:ext cx="7772040" cy="164844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7200">
                <a:solidFill>
                  <a:srgbClr val="ffffff"/>
                </a:solidFill>
                <a:latin typeface="Arial"/>
                <a:ea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0"/>
            <a:ext cx="9143640" cy="1149480"/>
          </a:xfrm>
          <a:prstGeom prst="rect">
            <a:avLst/>
          </a:prstGeom>
          <a:solidFill>
            <a:srgbClr val="2388db"/>
          </a:solidFill>
        </p:spPr>
      </p:sp>
      <p:sp>
        <p:nvSpPr>
          <p:cNvPr id="37" name="CustomShape 2"/>
          <p:cNvSpPr/>
          <p:nvPr/>
        </p:nvSpPr>
        <p:spPr>
          <a:xfrm>
            <a:off x="0" y="1127880"/>
            <a:ext cx="9143640" cy="360"/>
          </a:xfrm>
          <a:prstGeom prst="straightConnector1">
            <a:avLst/>
          </a:prstGeom>
          <a:ln w="57240">
            <a:solidFill>
              <a:srgbClr val="000000"/>
            </a:solidFill>
            <a:round/>
          </a:ln>
        </p:spPr>
      </p:sp>
      <p:sp>
        <p:nvSpPr>
          <p:cNvPr id="38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</a:rPr>
              <a:t>Click to edit the title text format</a:t>
            </a: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Click to edit the outline text format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Second Outline Level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Third Outline Level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Fourth Outline Level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Fifth Outline Level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Sixth Outline Level</a:t>
            </a:r>
            <a:endParaRPr/>
          </a:p>
          <a:p>
            <a:pPr lvl="6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685800" y="1849320"/>
            <a:ext cx="7772040" cy="7844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Ubuntu"/>
                <a:ea typeface="Ubuntu"/>
              </a:rPr>
              <a:t>Ethical and Moral Responsibility of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Ubuntu"/>
                <a:ea typeface="Ubuntu"/>
              </a:rPr>
              <a:t>Information Privacy in Business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Ubuntu"/>
                <a:ea typeface="Ubuntu"/>
              </a:rPr>
              <a:t>(STS Topic)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685800" y="576360"/>
            <a:ext cx="7772040" cy="78444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Ubuntu"/>
                <a:ea typeface="Ubuntu"/>
              </a:rPr>
              <a:t>Service Learning Practicum: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Ubuntu"/>
                <a:ea typeface="Ubuntu"/>
              </a:rPr>
              <a:t>Women’s Initiative Client Scheduling System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Ubuntu"/>
                <a:ea typeface="Ubuntu"/>
              </a:rPr>
              <a:t>(Technical Topic)</a:t>
            </a:r>
            <a:endParaRPr/>
          </a:p>
        </p:txBody>
      </p:sp>
      <p:sp>
        <p:nvSpPr>
          <p:cNvPr id="74" name="TextShape 3"/>
          <p:cNvSpPr txBox="1"/>
          <p:nvPr/>
        </p:nvSpPr>
        <p:spPr>
          <a:xfrm>
            <a:off x="685800" y="3856680"/>
            <a:ext cx="7772040" cy="1026720"/>
          </a:xfrm>
          <a:prstGeom prst="rect">
            <a:avLst/>
          </a:prstGeom>
        </p:spPr>
        <p:txBody>
          <a:bodyPr bIns="91440" tIns="9144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2388db"/>
                </a:solidFill>
                <a:latin typeface="Ubuntu"/>
                <a:ea typeface="Ubuntu"/>
              </a:rPr>
              <a:t>Alex Weaver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2388db"/>
                </a:solidFill>
                <a:latin typeface="Ubuntu"/>
                <a:ea typeface="Ubuntu"/>
              </a:rPr>
              <a:t>STS 4500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304920" y="53640"/>
            <a:ext cx="8229240" cy="857160"/>
          </a:xfrm>
          <a:prstGeom prst="rect">
            <a:avLst/>
          </a:prstGeom>
        </p:spPr>
        <p:txBody>
          <a:bodyPr anchor="b" bIns="91440" tIns="9144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Ubuntu"/>
                <a:ea typeface="Ubuntu"/>
              </a:rPr>
              <a:t>The Women’s Initiative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936000" y="1200240"/>
            <a:ext cx="6847920" cy="3898800"/>
          </a:xfrm>
          <a:prstGeom prst="rect">
            <a:avLst/>
          </a:prstGeom>
          <a:blipFill>
            <a:blip r:embed="rId1"/>
          </a:blipFill>
        </p:spPr>
      </p:sp>
      <p:sp>
        <p:nvSpPr>
          <p:cNvPr id="77" name="CustomShape 3"/>
          <p:cNvSpPr/>
          <p:nvPr/>
        </p:nvSpPr>
        <p:spPr>
          <a:xfrm>
            <a:off x="1782000" y="1807560"/>
            <a:ext cx="428400" cy="578520"/>
          </a:xfrm>
          <a:prstGeom prst="rect">
            <a:avLst/>
          </a:prstGeom>
          <a:solidFill>
            <a:srgbClr val="f3f3f3"/>
          </a:solidFill>
        </p:spPr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04920" y="92520"/>
            <a:ext cx="5175000" cy="90144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Ubuntu"/>
                <a:ea typeface="Ubuntu"/>
              </a:rPr>
              <a:t>Our Site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1526400" y="1174680"/>
            <a:ext cx="5751360" cy="3974760"/>
          </a:xfrm>
          <a:prstGeom prst="rect">
            <a:avLst/>
          </a:prstGeom>
          <a:blipFill>
            <a:blip r:embed="rId1"/>
          </a:blipFill>
        </p:spPr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58160" y="1168920"/>
            <a:ext cx="7626960" cy="3945600"/>
          </a:xfrm>
          <a:prstGeom prst="rect">
            <a:avLst/>
          </a:prstGeom>
          <a:blipFill>
            <a:blip r:embed="rId1"/>
          </a:blipFill>
        </p:spPr>
      </p:sp>
      <p:sp>
        <p:nvSpPr>
          <p:cNvPr id="81" name="CustomShape 2"/>
          <p:cNvSpPr/>
          <p:nvPr/>
        </p:nvSpPr>
        <p:spPr>
          <a:xfrm>
            <a:off x="4658760" y="1437120"/>
            <a:ext cx="917640" cy="187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2" name="CustomShape 3"/>
          <p:cNvSpPr/>
          <p:nvPr/>
        </p:nvSpPr>
        <p:spPr>
          <a:xfrm>
            <a:off x="304920" y="92520"/>
            <a:ext cx="5175000" cy="90144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Ubuntu"/>
                <a:ea typeface="Ubuntu"/>
              </a:rPr>
              <a:t>The Scheduling System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658760" y="1437120"/>
            <a:ext cx="917640" cy="1879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4" name="CustomShape 2"/>
          <p:cNvSpPr/>
          <p:nvPr/>
        </p:nvSpPr>
        <p:spPr>
          <a:xfrm>
            <a:off x="304920" y="92520"/>
            <a:ext cx="5175000" cy="90144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Ubuntu"/>
                <a:ea typeface="Ubuntu"/>
              </a:rPr>
              <a:t>Information Privacy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645840" y="1545480"/>
            <a:ext cx="7851960" cy="3056040"/>
          </a:xfrm>
          <a:prstGeom prst="rect">
            <a:avLst/>
          </a:prstGeom>
        </p:spPr>
        <p:txBody>
          <a:bodyPr bIns="91440" tIns="91440"/>
          <a:p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2388db"/>
                </a:solidFill>
                <a:latin typeface="Ubuntu"/>
                <a:ea typeface="Ubuntu"/>
              </a:rPr>
              <a:t>“</a:t>
            </a:r>
            <a:r>
              <a:rPr lang="en-US" sz="2400">
                <a:solidFill>
                  <a:srgbClr val="2388db"/>
                </a:solidFill>
                <a:latin typeface="Ubuntu"/>
                <a:ea typeface="Ubuntu"/>
              </a:rPr>
              <a:t>Categorized by the desire of individuals to have a degree of control over data about themselves”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bIns="91440" tIns="91440"/>
          <a:p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US" sz="3000">
                <a:solidFill>
                  <a:srgbClr val="2388db"/>
                </a:solidFill>
                <a:latin typeface="Ubuntu"/>
                <a:ea typeface="Ubuntu"/>
              </a:rPr>
              <a:t>The Responsibility of Companies</a:t>
            </a:r>
            <a:endParaRPr/>
          </a:p>
          <a:p>
            <a:pPr lvl="1">
              <a:lnSpc>
                <a:spcPct val="100000"/>
              </a:lnSpc>
              <a:buSzPct val="80000"/>
              <a:buFont typeface="Courier New"/>
              <a:buChar char="o"/>
            </a:pPr>
            <a:r>
              <a:rPr lang="en-US" sz="2400">
                <a:solidFill>
                  <a:srgbClr val="2388db"/>
                </a:solidFill>
                <a:latin typeface="Ubuntu"/>
                <a:ea typeface="Ubuntu"/>
              </a:rPr>
              <a:t>Emphasis on IT and Healthcare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66000"/>
              <a:buFont typeface="Arial"/>
              <a:buChar char="•"/>
            </a:pPr>
            <a:r>
              <a:rPr lang="en-US" sz="3000">
                <a:solidFill>
                  <a:srgbClr val="2388db"/>
                </a:solidFill>
                <a:latin typeface="Ubuntu"/>
                <a:ea typeface="Ubuntu"/>
              </a:rPr>
              <a:t>The Responsibility of the Consumer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304920" y="92520"/>
            <a:ext cx="5175000" cy="90144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Ubuntu"/>
                <a:ea typeface="Ubuntu"/>
              </a:rPr>
              <a:t>Moral Responsibility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203400" y="1126800"/>
            <a:ext cx="8736840" cy="3874680"/>
          </a:xfrm>
          <a:prstGeom prst="rect">
            <a:avLst/>
          </a:prstGeom>
        </p:spPr>
        <p:txBody>
          <a:bodyPr bIns="91440" tIns="91440"/>
          <a:p>
            <a:pPr>
              <a:lnSpc>
                <a:spcPct val="115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</a:rPr>
              <a:t>Belanger, F., Crossler, R. E. (2011). Privacy in the digital age: a review of information privacy research in information systems.</a:t>
            </a:r>
            <a:r>
              <a:rPr i="1" lang="en-US" sz="2600">
                <a:solidFill>
                  <a:srgbClr val="000000"/>
                </a:solidFill>
                <a:latin typeface="Times New Roman"/>
                <a:ea typeface="Times New Roman"/>
              </a:rPr>
              <a:t> MIS Quarterly</a:t>
            </a: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</a:rPr>
              <a:t>CakePHP. (2013). </a:t>
            </a:r>
            <a:r>
              <a:rPr i="1" lang="en-US" sz="2600">
                <a:solidFill>
                  <a:srgbClr val="000000"/>
                </a:solidFill>
                <a:latin typeface="Times New Roman"/>
                <a:ea typeface="Times New Roman"/>
              </a:rPr>
              <a:t>CakePHP Cookbook Documentation: Release 2.x.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</a:rPr>
              <a:t>Cushman, R. (1996). Information and Medical Ethics: Protecting Patient Privacy. </a:t>
            </a:r>
            <a:r>
              <a:rPr i="1" lang="en-US" sz="2600">
                <a:solidFill>
                  <a:srgbClr val="000000"/>
                </a:solidFill>
                <a:latin typeface="Times New Roman"/>
                <a:ea typeface="Times New Roman"/>
              </a:rPr>
              <a:t>IEEE Technology and Society Magazine</a:t>
            </a: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</a:rPr>
              <a:t>Culnan, M. J., Williams, C. C. (2009). How Ethics Can Enhance Organizational Privacy: Lessons from the ChoicePoint and TJX Data Breaches. </a:t>
            </a:r>
            <a:r>
              <a:rPr i="1" lang="en-US" sz="2600">
                <a:solidFill>
                  <a:srgbClr val="000000"/>
                </a:solidFill>
                <a:latin typeface="Times New Roman"/>
                <a:ea typeface="Times New Roman"/>
              </a:rPr>
              <a:t>MIS Quarterly</a:t>
            </a: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/>
          </a:p>
          <a:p>
            <a:pPr>
              <a:lnSpc>
                <a:spcPct val="115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</a:rPr>
              <a:t>Dubois, J. (2013). Security and Performance Tuning of a REST and Ajax Application. Oracle.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</a:rPr>
              <a:t>Hsu, M. H., Kuo, F. Y. (2003). The Effect of Organization-Based Self-Esteem and Deindividuation in Protecting Personal Information Privacy. </a:t>
            </a:r>
            <a:r>
              <a:rPr i="1" lang="en-US" sz="2600">
                <a:solidFill>
                  <a:srgbClr val="000000"/>
                </a:solidFill>
                <a:latin typeface="Times New Roman"/>
                <a:ea typeface="Times New Roman"/>
              </a:rPr>
              <a:t>Journal of Business Ethics</a:t>
            </a: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</a:rPr>
              <a:t>Kosmajac, D., Elektroteh, Fak. (2012). Information Systems security and security extension in Jersey RESTful framework. </a:t>
            </a:r>
            <a:r>
              <a:rPr i="1" lang="en-US" sz="2600">
                <a:solidFill>
                  <a:srgbClr val="000000"/>
                </a:solidFill>
                <a:latin typeface="Times New Roman"/>
                <a:ea typeface="Times New Roman"/>
              </a:rPr>
              <a:t>Telecommunications Forum</a:t>
            </a: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</a:rPr>
              <a:t>Shore, J., Warden, S. (2007). </a:t>
            </a:r>
            <a:r>
              <a:rPr i="1" lang="en-US" sz="2600">
                <a:solidFill>
                  <a:srgbClr val="000000"/>
                </a:solidFill>
                <a:latin typeface="Times New Roman"/>
                <a:ea typeface="Times New Roman"/>
              </a:rPr>
              <a:t>The Art of Agile Development.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</a:rPr>
              <a:t>Stahl, B. C. (2004). Responsibility for Information Assurance and Privacy: A Problem of Individual Ethics? </a:t>
            </a:r>
            <a:r>
              <a:rPr i="1" lang="en-US" sz="2600">
                <a:solidFill>
                  <a:srgbClr val="000000"/>
                </a:solidFill>
                <a:latin typeface="Times New Roman"/>
                <a:ea typeface="Times New Roman"/>
              </a:rPr>
              <a:t>Journal of Organizational and End User Computing</a:t>
            </a: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</a:rPr>
              <a:t>Symantec Corporation (2012). Internet Security Threat Report Volume 17.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</a:rPr>
              <a:t>Wang, F., Yan, L., Hui, L. (2012). The research of RESTful web services applied in Chinese medicine information system based on Restlet framework. </a:t>
            </a:r>
            <a:r>
              <a:rPr i="1" lang="en-US" sz="2600">
                <a:solidFill>
                  <a:srgbClr val="000000"/>
                </a:solidFill>
                <a:latin typeface="Times New Roman"/>
                <a:ea typeface="Times New Roman"/>
              </a:rPr>
              <a:t>Communications in Computer </a:t>
            </a:r>
            <a:endParaRPr/>
          </a:p>
          <a:p>
            <a:pPr>
              <a:lnSpc>
                <a:spcPct val="115000"/>
              </a:lnSpc>
            </a:pPr>
            <a:r>
              <a:rPr i="1" lang="en-US" sz="2600">
                <a:solidFill>
                  <a:srgbClr val="000000"/>
                </a:solidFill>
                <a:latin typeface="Times New Roman"/>
                <a:ea typeface="Times New Roman"/>
              </a:rPr>
              <a:t>and Information Science</a:t>
            </a: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</a:rPr>
              <a:t>Women’s Initiative, The (2013). </a:t>
            </a:r>
            <a:r>
              <a:rPr i="1" lang="en-US" sz="2600">
                <a:solidFill>
                  <a:srgbClr val="000000"/>
                </a:solidFill>
                <a:latin typeface="Times New Roman"/>
                <a:ea typeface="Times New Roman"/>
              </a:rPr>
              <a:t>About Us</a:t>
            </a: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en-US" sz="2600" u="sng">
                <a:solidFill>
                  <a:srgbClr val="000000"/>
                </a:solidFill>
                <a:latin typeface="Times New Roman"/>
                <a:ea typeface="Times New Roman"/>
              </a:rPr>
              <a:t>thewomensinitiative.org</a:t>
            </a: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304920" y="92520"/>
            <a:ext cx="5175000" cy="901440"/>
          </a:xfrm>
          <a:prstGeom prst="rect">
            <a:avLst/>
          </a:prstGeom>
        </p:spPr>
        <p:txBody>
          <a:bodyPr anchor="ctr" bIns="91440" tIns="9144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Ubuntu"/>
                <a:ea typeface="Ubuntu"/>
              </a:rPr>
              <a:t>References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