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2" r:id="rId3"/>
    <p:sldId id="264" r:id="rId4"/>
    <p:sldId id="266" r:id="rId5"/>
    <p:sldId id="265" r:id="rId6"/>
    <p:sldId id="267" r:id="rId7"/>
    <p:sldId id="275" r:id="rId8"/>
    <p:sldId id="268" r:id="rId9"/>
    <p:sldId id="269" r:id="rId10"/>
    <p:sldId id="270" r:id="rId11"/>
    <p:sldId id="271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18069-6AD9-4089-902D-6A6DC45F0F3E}" type="datetimeFigureOut">
              <a:rPr lang="es-ES" smtClean="0"/>
              <a:t>01/12/2018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2EDA1-D7B6-4D64-8CE2-52B4AED25E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0782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Título del proyecto y autores del mismo.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2EDA1-D7B6-4D64-8CE2-52B4AED25E6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557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móvil manda mensaje de añadir usuario y clave asociada.</a:t>
            </a:r>
          </a:p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Arduino manda confirmación.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2EDA1-D7B6-4D64-8CE2-52B4AED25E6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9721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LOGROS</a:t>
            </a:r>
          </a:p>
          <a:p>
            <a:r>
              <a:rPr lang="es-ES" dirty="0"/>
              <a:t>Identificación de usuarios, denegación de conexión.</a:t>
            </a:r>
          </a:p>
          <a:p>
            <a:r>
              <a:rPr lang="es-ES" dirty="0"/>
              <a:t>PROPUESTAS FUTURAS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Todo el cifrado, modificar las opciones del máster, gestión de ficheros desde bluetooth.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2EDA1-D7B6-4D64-8CE2-52B4AED25E6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925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Agradecimiento y fin de la presentación.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2EDA1-D7B6-4D64-8CE2-52B4AED25E66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5530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Montaje del circuito (Arduino 2500+ Módulo HC-06)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2EDA1-D7B6-4D64-8CE2-52B4AED25E6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1202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móvil envía el nombre con el que está registrado en el Arduino.</a:t>
            </a:r>
          </a:p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</a:t>
            </a:r>
            <a:r>
              <a:rPr lang="es-E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arduino</a:t>
            </a:r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 manda un numero aleatorio.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2EDA1-D7B6-4D64-8CE2-52B4AED25E6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12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móvil lo descifra y se le manda el número mas 1 cifrado.</a:t>
            </a:r>
          </a:p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</a:t>
            </a:r>
            <a:r>
              <a:rPr lang="es-E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arduino</a:t>
            </a:r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comprueba que es correcto y ya esta identificado.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2EDA1-D7B6-4D64-8CE2-52B4AED25E6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7703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manda el mensaje de Abrir puerta (0).</a:t>
            </a:r>
          </a:p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</a:t>
            </a:r>
            <a:r>
              <a:rPr lang="es-E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arduino</a:t>
            </a:r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 descifra y manda confirmación.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2EDA1-D7B6-4D64-8CE2-52B4AED25E6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6682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móvil genera una clave nueva simétrica para la siguiente sesión.</a:t>
            </a:r>
          </a:p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</a:t>
            </a:r>
            <a:r>
              <a:rPr lang="es-E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arduino</a:t>
            </a:r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 descifra y manda confirmación.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2EDA1-D7B6-4D64-8CE2-52B4AED25E6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5245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móvil genera una clave nueva simétrica para la siguiente sesión.</a:t>
            </a:r>
          </a:p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</a:t>
            </a:r>
            <a:r>
              <a:rPr lang="es-E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arduino</a:t>
            </a:r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 descifra y manda confirmación.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2EDA1-D7B6-4D64-8CE2-52B4AED25E6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159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manda el mensaje de Mostrar lista de Usuarios.</a:t>
            </a:r>
          </a:p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</a:t>
            </a:r>
            <a:r>
              <a:rPr lang="es-E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arduino</a:t>
            </a:r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manda la lista de usuarios uno a uno.</a:t>
            </a:r>
          </a:p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hasta que quepa el archivo, mandará un EOF.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2EDA1-D7B6-4D64-8CE2-52B4AED25E6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6530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móvil manda mensaje de borrar usuario.</a:t>
            </a:r>
          </a:p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Arduino manda </a:t>
            </a:r>
            <a:r>
              <a:rPr lang="es-E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confimación</a:t>
            </a:r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2EDA1-D7B6-4D64-8CE2-52B4AED25E6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8299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9C2DEA6-FD1D-4DDC-962B-B1EDB7C5EF38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F628F69-8D00-4D1A-B453-E8A3133DB1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1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DEA6-FD1D-4DDC-962B-B1EDB7C5EF38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8F69-8D00-4D1A-B453-E8A3133DB1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794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C2DEA6-FD1D-4DDC-962B-B1EDB7C5EF38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628F69-8D00-4D1A-B453-E8A3133DB1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7793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C2DEA6-FD1D-4DDC-962B-B1EDB7C5EF38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628F69-8D00-4D1A-B453-E8A3133DB137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754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C2DEA6-FD1D-4DDC-962B-B1EDB7C5EF38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628F69-8D00-4D1A-B453-E8A3133DB1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54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DEA6-FD1D-4DDC-962B-B1EDB7C5EF38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8F69-8D00-4D1A-B453-E8A3133DB1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9084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DEA6-FD1D-4DDC-962B-B1EDB7C5EF38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8F69-8D00-4D1A-B453-E8A3133DB1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9715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DEA6-FD1D-4DDC-962B-B1EDB7C5EF38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8F69-8D00-4D1A-B453-E8A3133DB1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8608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C2DEA6-FD1D-4DDC-962B-B1EDB7C5EF38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628F69-8D00-4D1A-B453-E8A3133DB1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97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DEA6-FD1D-4DDC-962B-B1EDB7C5EF38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8F69-8D00-4D1A-B453-E8A3133DB1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996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C2DEA6-FD1D-4DDC-962B-B1EDB7C5EF38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628F69-8D00-4D1A-B453-E8A3133DB1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268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DEA6-FD1D-4DDC-962B-B1EDB7C5EF38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8F69-8D00-4D1A-B453-E8A3133DB1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18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DEA6-FD1D-4DDC-962B-B1EDB7C5EF38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8F69-8D00-4D1A-B453-E8A3133DB1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83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DEA6-FD1D-4DDC-962B-B1EDB7C5EF38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8F69-8D00-4D1A-B453-E8A3133DB1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DEA6-FD1D-4DDC-962B-B1EDB7C5EF38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8F69-8D00-4D1A-B453-E8A3133DB1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788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DEA6-FD1D-4DDC-962B-B1EDB7C5EF38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8F69-8D00-4D1A-B453-E8A3133DB1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66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DEA6-FD1D-4DDC-962B-B1EDB7C5EF38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8F69-8D00-4D1A-B453-E8A3133DB1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525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2DEA6-FD1D-4DDC-962B-B1EDB7C5EF38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28F69-8D00-4D1A-B453-E8A3133DB1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8685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3D9FB9D-702D-4FB8-A1F2-627D91B9356D}"/>
              </a:ext>
            </a:extLst>
          </p:cNvPr>
          <p:cNvSpPr txBox="1"/>
          <p:nvPr/>
        </p:nvSpPr>
        <p:spPr>
          <a:xfrm>
            <a:off x="1223888" y="3969824"/>
            <a:ext cx="54441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400" dirty="0"/>
              <a:t>Gonzalo Roa Gutiérrez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400" dirty="0"/>
              <a:t>Luis Tomé </a:t>
            </a:r>
            <a:r>
              <a:rPr lang="es-ES" sz="2400" dirty="0" err="1"/>
              <a:t>Urgellés</a:t>
            </a:r>
            <a:endParaRPr lang="es-E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400" dirty="0"/>
              <a:t>Mario Villacorta García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400" dirty="0"/>
              <a:t>Víctor Sanz Martín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75C808B-1B1E-492C-98A4-DD2B666AAADB}"/>
              </a:ext>
            </a:extLst>
          </p:cNvPr>
          <p:cNvSpPr/>
          <p:nvPr/>
        </p:nvSpPr>
        <p:spPr>
          <a:xfrm>
            <a:off x="2025747" y="1841920"/>
            <a:ext cx="831400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BlueFingerprint</a:t>
            </a:r>
            <a:endParaRPr lang="es-ES" sz="72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601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EA7E6E5-8604-4E35-9186-61E26F5EA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37" y="2644634"/>
            <a:ext cx="3691900" cy="263084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771B778-E301-4E02-8202-114D9E17E0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4" t="3828" r="23962" b="4932"/>
          <a:stretch/>
        </p:blipFill>
        <p:spPr>
          <a:xfrm>
            <a:off x="1830906" y="2686632"/>
            <a:ext cx="1379817" cy="2490838"/>
          </a:xfrm>
          <a:prstGeom prst="rect">
            <a:avLst/>
          </a:prstGeom>
        </p:spPr>
      </p:pic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C876DC40-8AAB-49D9-9819-036DCEB9BE4B}"/>
              </a:ext>
            </a:extLst>
          </p:cNvPr>
          <p:cNvSpPr/>
          <p:nvPr/>
        </p:nvSpPr>
        <p:spPr>
          <a:xfrm>
            <a:off x="3740446" y="4373852"/>
            <a:ext cx="3376246" cy="365760"/>
          </a:xfrm>
          <a:prstGeom prst="right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5F3BA598-FB1A-4DD1-B5A8-D5DFA2642425}"/>
              </a:ext>
            </a:extLst>
          </p:cNvPr>
          <p:cNvSpPr/>
          <p:nvPr/>
        </p:nvSpPr>
        <p:spPr>
          <a:xfrm>
            <a:off x="3543554" y="3253727"/>
            <a:ext cx="1628736" cy="469273"/>
          </a:xfrm>
          <a:prstGeom prst="left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Gráfico 6" descr="Sobre">
            <a:extLst>
              <a:ext uri="{FF2B5EF4-FFF2-40B4-BE49-F238E27FC236}">
                <a16:creationId xmlns:a16="http://schemas.microsoft.com/office/drawing/2014/main" id="{6CC8807E-4160-44CE-97C7-341CAB213E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97994" y="2494478"/>
            <a:ext cx="1315329" cy="785571"/>
          </a:xfrm>
          <a:prstGeom prst="rect">
            <a:avLst/>
          </a:prstGeom>
        </p:spPr>
      </p:pic>
      <p:pic>
        <p:nvPicPr>
          <p:cNvPr id="8" name="Gráfico 7" descr="Sobre">
            <a:extLst>
              <a:ext uri="{FF2B5EF4-FFF2-40B4-BE49-F238E27FC236}">
                <a16:creationId xmlns:a16="http://schemas.microsoft.com/office/drawing/2014/main" id="{29EC5C15-C56C-4FD3-9253-1D4D0D58F9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14626" y="4784684"/>
            <a:ext cx="1315329" cy="78557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A021C3E-DD96-494B-A13D-E89CC4EEA84A}"/>
              </a:ext>
            </a:extLst>
          </p:cNvPr>
          <p:cNvSpPr/>
          <p:nvPr/>
        </p:nvSpPr>
        <p:spPr>
          <a:xfrm>
            <a:off x="3994123" y="5566156"/>
            <a:ext cx="2914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Pulsar botón ‘ADD-USER’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6BB9ED1-9017-42F5-ACB0-89706D1465C3}"/>
              </a:ext>
            </a:extLst>
          </p:cNvPr>
          <p:cNvSpPr/>
          <p:nvPr/>
        </p:nvSpPr>
        <p:spPr>
          <a:xfrm>
            <a:off x="3921767" y="2102610"/>
            <a:ext cx="3194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LED en verde/ LED en rojo 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EEB662A-AF2F-437F-AB5E-CFE3093C2564}"/>
              </a:ext>
            </a:extLst>
          </p:cNvPr>
          <p:cNvSpPr/>
          <p:nvPr/>
        </p:nvSpPr>
        <p:spPr>
          <a:xfrm>
            <a:off x="2705963" y="490598"/>
            <a:ext cx="5379999" cy="92333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s-ES" sz="5400" b="1" dirty="0"/>
              <a:t>FASE 3 (Caso 4)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1AED5E8-A032-42D8-BD9F-7D7F839E188D}"/>
              </a:ext>
            </a:extLst>
          </p:cNvPr>
          <p:cNvSpPr/>
          <p:nvPr/>
        </p:nvSpPr>
        <p:spPr>
          <a:xfrm>
            <a:off x="5155659" y="3406131"/>
            <a:ext cx="1793715" cy="16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EF963FE-ADAD-4358-83A3-E3A4DA22CD4D}"/>
              </a:ext>
            </a:extLst>
          </p:cNvPr>
          <p:cNvSpPr/>
          <p:nvPr/>
        </p:nvSpPr>
        <p:spPr>
          <a:xfrm>
            <a:off x="388757" y="1615470"/>
            <a:ext cx="34996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>
                <a:solidFill>
                  <a:schemeClr val="accent4"/>
                </a:solidFill>
              </a:rPr>
              <a:t>Identificación completada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>
                <a:solidFill>
                  <a:schemeClr val="accent4"/>
                </a:solidFill>
              </a:rPr>
              <a:t>Apertura</a:t>
            </a:r>
            <a:r>
              <a:rPr lang="es-ES" dirty="0">
                <a:solidFill>
                  <a:schemeClr val="accent4"/>
                </a:solidFill>
              </a:rPr>
              <a:t> </a:t>
            </a:r>
            <a:r>
              <a:rPr lang="es-ES" b="1" dirty="0">
                <a:solidFill>
                  <a:schemeClr val="accent4"/>
                </a:solidFill>
              </a:rPr>
              <a:t>completada</a:t>
            </a:r>
          </a:p>
        </p:txBody>
      </p:sp>
    </p:spTree>
    <p:extLst>
      <p:ext uri="{BB962C8B-B14F-4D97-AF65-F5344CB8AC3E}">
        <p14:creationId xmlns:p14="http://schemas.microsoft.com/office/powerpoint/2010/main" val="18681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/>
      <p:bldP spid="9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BA16599-ED9A-498C-B026-9A39A04E3B80}"/>
              </a:ext>
            </a:extLst>
          </p:cNvPr>
          <p:cNvSpPr/>
          <p:nvPr/>
        </p:nvSpPr>
        <p:spPr>
          <a:xfrm>
            <a:off x="1165841" y="979436"/>
            <a:ext cx="22172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3200" b="1" dirty="0"/>
              <a:t>LOGROS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DEB73A0-893B-4D02-9555-CC571EF4E914}"/>
              </a:ext>
            </a:extLst>
          </p:cNvPr>
          <p:cNvSpPr txBox="1"/>
          <p:nvPr/>
        </p:nvSpPr>
        <p:spPr>
          <a:xfrm>
            <a:off x="1688123" y="2011680"/>
            <a:ext cx="4979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Identificación de usuarios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Denegación de conexión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23BE146-9226-49B5-AAB4-90A312FC05C3}"/>
              </a:ext>
            </a:extLst>
          </p:cNvPr>
          <p:cNvSpPr/>
          <p:nvPr/>
        </p:nvSpPr>
        <p:spPr>
          <a:xfrm>
            <a:off x="1165841" y="3136612"/>
            <a:ext cx="48029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3200" b="1" dirty="0"/>
              <a:t>PROPUESTAS FUTURAS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3DC1D2-79A9-4F31-9F6C-D331F492A2D1}"/>
              </a:ext>
            </a:extLst>
          </p:cNvPr>
          <p:cNvSpPr txBox="1"/>
          <p:nvPr/>
        </p:nvSpPr>
        <p:spPr>
          <a:xfrm>
            <a:off x="1759601" y="4199988"/>
            <a:ext cx="5921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Cifrado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Modificar las opciones del máster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Gestión de ficheros desde Bluetooth</a:t>
            </a:r>
          </a:p>
        </p:txBody>
      </p:sp>
    </p:spTree>
    <p:extLst>
      <p:ext uri="{BB962C8B-B14F-4D97-AF65-F5344CB8AC3E}">
        <p14:creationId xmlns:p14="http://schemas.microsoft.com/office/powerpoint/2010/main" val="526469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85C459D-2BB1-4FE6-AEFC-DFB715092B7A}"/>
              </a:ext>
            </a:extLst>
          </p:cNvPr>
          <p:cNvSpPr/>
          <p:nvPr/>
        </p:nvSpPr>
        <p:spPr>
          <a:xfrm>
            <a:off x="2311791" y="2111376"/>
            <a:ext cx="75684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0" b="1" dirty="0"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¡MUCHAS GRACIAS A TODOS!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BBF9A43-9D22-4502-9D2D-90BF9ABD7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625" y="4392681"/>
            <a:ext cx="1695270" cy="1695270"/>
          </a:xfrm>
          <a:prstGeom prst="rect">
            <a:avLst/>
          </a:prstGeom>
        </p:spPr>
      </p:pic>
      <p:sp>
        <p:nvSpPr>
          <p:cNvPr id="6" name="Pergamino: horizontal 5">
            <a:extLst>
              <a:ext uri="{FF2B5EF4-FFF2-40B4-BE49-F238E27FC236}">
                <a16:creationId xmlns:a16="http://schemas.microsoft.com/office/drawing/2014/main" id="{9B8AA1E9-AE4C-4B3C-8E09-61263B54C889}"/>
              </a:ext>
            </a:extLst>
          </p:cNvPr>
          <p:cNvSpPr/>
          <p:nvPr/>
        </p:nvSpPr>
        <p:spPr>
          <a:xfrm>
            <a:off x="1233590" y="4392681"/>
            <a:ext cx="3362179" cy="1448201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David Libre" panose="00000500000000000000" pitchFamily="2" charset="-79"/>
                <a:cs typeface="David Libre" panose="00000500000000000000" pitchFamily="2" charset="-79"/>
              </a:rPr>
              <a:t>HACKATHON</a:t>
            </a:r>
          </a:p>
          <a:p>
            <a:pPr algn="ctr"/>
            <a:r>
              <a:rPr lang="es-ES" b="1" dirty="0">
                <a:latin typeface="David Libre" panose="00000500000000000000" pitchFamily="2" charset="-79"/>
                <a:cs typeface="David Libre" panose="00000500000000000000" pitchFamily="2" charset="-79"/>
              </a:rPr>
              <a:t>CYBERCAMP</a:t>
            </a:r>
          </a:p>
          <a:p>
            <a:pPr algn="ctr"/>
            <a:r>
              <a:rPr lang="es-ES" b="1" dirty="0">
                <a:latin typeface="David Libre" panose="00000500000000000000" pitchFamily="2" charset="-79"/>
                <a:cs typeface="David Libre" panose="00000500000000000000" pitchFamily="2" charset="-79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0042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FB527-F841-40D8-8332-CE5972159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40816"/>
            <a:ext cx="8610600" cy="1293028"/>
          </a:xfrm>
        </p:spPr>
        <p:txBody>
          <a:bodyPr/>
          <a:lstStyle/>
          <a:p>
            <a:r>
              <a:rPr lang="es-ES" u="sng" dirty="0" err="1"/>
              <a:t>INSTALACIón</a:t>
            </a:r>
            <a:r>
              <a:rPr lang="es-ES" u="sng" dirty="0"/>
              <a:t> ARDUINO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ED405198-B4BB-4251-8640-3971A2D8D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1" t="36021" r="11664" b="36363"/>
          <a:stretch/>
        </p:blipFill>
        <p:spPr>
          <a:xfrm>
            <a:off x="679938" y="3189848"/>
            <a:ext cx="3080825" cy="1111348"/>
          </a:xfr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E89356B-8EB8-4AAF-B1CF-3D4F1BA4FDA4}"/>
              </a:ext>
            </a:extLst>
          </p:cNvPr>
          <p:cNvSpPr txBox="1"/>
          <p:nvPr/>
        </p:nvSpPr>
        <p:spPr>
          <a:xfrm>
            <a:off x="3310597" y="3244334"/>
            <a:ext cx="628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VCC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F473FF9-A6F1-4021-AFAD-383047D91F1F}"/>
              </a:ext>
            </a:extLst>
          </p:cNvPr>
          <p:cNvSpPr/>
          <p:nvPr/>
        </p:nvSpPr>
        <p:spPr>
          <a:xfrm>
            <a:off x="3310597" y="3429000"/>
            <a:ext cx="487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 dirty="0"/>
              <a:t>GND</a:t>
            </a:r>
          </a:p>
          <a:p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3B18A33-3A2A-4770-A69E-BEB2F086D0AC}"/>
              </a:ext>
            </a:extLst>
          </p:cNvPr>
          <p:cNvSpPr/>
          <p:nvPr/>
        </p:nvSpPr>
        <p:spPr>
          <a:xfrm>
            <a:off x="3272457" y="3614112"/>
            <a:ext cx="5774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 dirty="0"/>
              <a:t>BLU-TX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011F063-B942-4AAE-BCF8-0210B7F4C9F4}"/>
              </a:ext>
            </a:extLst>
          </p:cNvPr>
          <p:cNvSpPr/>
          <p:nvPr/>
        </p:nvSpPr>
        <p:spPr>
          <a:xfrm>
            <a:off x="3260434" y="3793921"/>
            <a:ext cx="6014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 dirty="0"/>
              <a:t>BLU-RX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C8A1FB47-8925-4101-AA5E-CCEB9F0F2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890" y="2680628"/>
            <a:ext cx="4211343" cy="2359409"/>
          </a:xfrm>
          <a:prstGeom prst="rect">
            <a:avLst/>
          </a:prstGeom>
        </p:spPr>
      </p:pic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3446FE56-44C4-4E14-9B6A-4EF134051603}"/>
              </a:ext>
            </a:extLst>
          </p:cNvPr>
          <p:cNvCxnSpPr>
            <a:cxnSpLocks/>
          </p:cNvCxnSpPr>
          <p:nvPr/>
        </p:nvCxnSpPr>
        <p:spPr>
          <a:xfrm>
            <a:off x="3713825" y="3453646"/>
            <a:ext cx="3153868" cy="20382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8FB893E2-8559-43EE-9ED4-A3943ED6DC4C}"/>
              </a:ext>
            </a:extLst>
          </p:cNvPr>
          <p:cNvCxnSpPr>
            <a:cxnSpLocks/>
          </p:cNvCxnSpPr>
          <p:nvPr/>
        </p:nvCxnSpPr>
        <p:spPr>
          <a:xfrm flipV="1">
            <a:off x="6867693" y="5040037"/>
            <a:ext cx="1333662" cy="4518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142C4851-3C20-4E46-8F55-6C066A5085B1}"/>
              </a:ext>
            </a:extLst>
          </p:cNvPr>
          <p:cNvCxnSpPr/>
          <p:nvPr/>
        </p:nvCxnSpPr>
        <p:spPr>
          <a:xfrm>
            <a:off x="3728335" y="3668111"/>
            <a:ext cx="4637649" cy="1651830"/>
          </a:xfrm>
          <a:prstGeom prst="bentConnector3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9A4130C8-6F8C-4215-8154-5AB672C74CC0}"/>
              </a:ext>
            </a:extLst>
          </p:cNvPr>
          <p:cNvCxnSpPr>
            <a:cxnSpLocks/>
          </p:cNvCxnSpPr>
          <p:nvPr/>
        </p:nvCxnSpPr>
        <p:spPr>
          <a:xfrm flipV="1">
            <a:off x="8351474" y="5040038"/>
            <a:ext cx="1" cy="27635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E3572896-5BCE-417F-B52C-C8C7C271398A}"/>
              </a:ext>
            </a:extLst>
          </p:cNvPr>
          <p:cNvSpPr/>
          <p:nvPr/>
        </p:nvSpPr>
        <p:spPr>
          <a:xfrm>
            <a:off x="7865611" y="4979508"/>
            <a:ext cx="380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 dirty="0"/>
              <a:t>5 V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04721423-2596-4706-8AC3-25107936034E}"/>
              </a:ext>
            </a:extLst>
          </p:cNvPr>
          <p:cNvSpPr/>
          <p:nvPr/>
        </p:nvSpPr>
        <p:spPr>
          <a:xfrm>
            <a:off x="8381895" y="5111613"/>
            <a:ext cx="4876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 dirty="0"/>
              <a:t>GND</a:t>
            </a:r>
          </a:p>
        </p:txBody>
      </p: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9D421DEA-82BD-4D87-82F2-A82698448568}"/>
              </a:ext>
            </a:extLst>
          </p:cNvPr>
          <p:cNvCxnSpPr/>
          <p:nvPr/>
        </p:nvCxnSpPr>
        <p:spPr>
          <a:xfrm flipV="1">
            <a:off x="3781032" y="2375980"/>
            <a:ext cx="3773761" cy="1444616"/>
          </a:xfrm>
          <a:prstGeom prst="bentConnector3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EDB87B40-0CE6-4E02-9783-F88BA05E204A}"/>
              </a:ext>
            </a:extLst>
          </p:cNvPr>
          <p:cNvCxnSpPr/>
          <p:nvPr/>
        </p:nvCxnSpPr>
        <p:spPr>
          <a:xfrm flipV="1">
            <a:off x="9158068" y="2376266"/>
            <a:ext cx="0" cy="30436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C3F18013-3E0F-481D-BE72-F8991585C62C}"/>
              </a:ext>
            </a:extLst>
          </p:cNvPr>
          <p:cNvCxnSpPr/>
          <p:nvPr/>
        </p:nvCxnSpPr>
        <p:spPr>
          <a:xfrm>
            <a:off x="7534524" y="2376266"/>
            <a:ext cx="162354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377076C-6403-495B-BAE1-A7DEF72A87CE}"/>
              </a:ext>
            </a:extLst>
          </p:cNvPr>
          <p:cNvSpPr/>
          <p:nvPr/>
        </p:nvSpPr>
        <p:spPr>
          <a:xfrm>
            <a:off x="9115865" y="2434407"/>
            <a:ext cx="3417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 dirty="0"/>
              <a:t>RX</a:t>
            </a:r>
          </a:p>
        </p:txBody>
      </p: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CA2924A8-3FF4-4F58-8BCA-52E346706F9D}"/>
              </a:ext>
            </a:extLst>
          </p:cNvPr>
          <p:cNvCxnSpPr/>
          <p:nvPr/>
        </p:nvCxnSpPr>
        <p:spPr>
          <a:xfrm flipV="1">
            <a:off x="3758313" y="2070005"/>
            <a:ext cx="4487530" cy="1954608"/>
          </a:xfrm>
          <a:prstGeom prst="bentConnector3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C4A03BE9-5266-450C-AC3A-B9A99D2219CB}"/>
              </a:ext>
            </a:extLst>
          </p:cNvPr>
          <p:cNvCxnSpPr/>
          <p:nvPr/>
        </p:nvCxnSpPr>
        <p:spPr>
          <a:xfrm flipV="1">
            <a:off x="9003324" y="2070006"/>
            <a:ext cx="0" cy="61062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CBC9323B-BBCB-43E6-B7C4-F495D20549B8}"/>
              </a:ext>
            </a:extLst>
          </p:cNvPr>
          <p:cNvCxnSpPr/>
          <p:nvPr/>
        </p:nvCxnSpPr>
        <p:spPr>
          <a:xfrm>
            <a:off x="8201354" y="2070006"/>
            <a:ext cx="80197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>
            <a:extLst>
              <a:ext uri="{FF2B5EF4-FFF2-40B4-BE49-F238E27FC236}">
                <a16:creationId xmlns:a16="http://schemas.microsoft.com/office/drawing/2014/main" id="{C2F4F28F-889A-468D-8C05-00416B5081D0}"/>
              </a:ext>
            </a:extLst>
          </p:cNvPr>
          <p:cNvSpPr/>
          <p:nvPr/>
        </p:nvSpPr>
        <p:spPr>
          <a:xfrm>
            <a:off x="8741879" y="2449475"/>
            <a:ext cx="3177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 dirty="0"/>
              <a:t>TX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2B1C2CDC-F5F2-4F12-B059-8892EE1BD9B6}"/>
              </a:ext>
            </a:extLst>
          </p:cNvPr>
          <p:cNvSpPr/>
          <p:nvPr/>
        </p:nvSpPr>
        <p:spPr>
          <a:xfrm>
            <a:off x="6724040" y="5774945"/>
            <a:ext cx="37565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>
                <a:solidFill>
                  <a:srgbClr val="0070C0"/>
                </a:solidFill>
              </a:rPr>
              <a:t>ARDUINO 2500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F77D24D8-CA5F-4B15-A866-C93947F73CD3}"/>
              </a:ext>
            </a:extLst>
          </p:cNvPr>
          <p:cNvSpPr/>
          <p:nvPr/>
        </p:nvSpPr>
        <p:spPr>
          <a:xfrm>
            <a:off x="647540" y="5224105"/>
            <a:ext cx="32143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b="1" dirty="0">
                <a:solidFill>
                  <a:srgbClr val="0070C0"/>
                </a:solidFill>
              </a:rPr>
              <a:t>MÓDULO</a:t>
            </a:r>
            <a:r>
              <a:rPr lang="es-ES" sz="1000" dirty="0"/>
              <a:t> </a:t>
            </a:r>
            <a:r>
              <a:rPr lang="es-ES" sz="3200" b="1" dirty="0">
                <a:solidFill>
                  <a:srgbClr val="0070C0"/>
                </a:solidFill>
              </a:rPr>
              <a:t>HC-06</a:t>
            </a:r>
          </a:p>
        </p:txBody>
      </p:sp>
    </p:spTree>
    <p:extLst>
      <p:ext uri="{BB962C8B-B14F-4D97-AF65-F5344CB8AC3E}">
        <p14:creationId xmlns:p14="http://schemas.microsoft.com/office/powerpoint/2010/main" val="47018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EA7E6E5-8604-4E35-9186-61E26F5EA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794" y="2181025"/>
            <a:ext cx="3266711" cy="232785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771B778-E301-4E02-8202-114D9E17E0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4" t="3828" r="23962" b="4932"/>
          <a:stretch/>
        </p:blipFill>
        <p:spPr>
          <a:xfrm>
            <a:off x="1740218" y="2349121"/>
            <a:ext cx="1196412" cy="2159758"/>
          </a:xfrm>
          <a:prstGeom prst="rect">
            <a:avLst/>
          </a:prstGeom>
        </p:spPr>
      </p:pic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C876DC40-8AAB-49D9-9819-036DCEB9BE4B}"/>
              </a:ext>
            </a:extLst>
          </p:cNvPr>
          <p:cNvSpPr/>
          <p:nvPr/>
        </p:nvSpPr>
        <p:spPr>
          <a:xfrm>
            <a:off x="3579476" y="3876283"/>
            <a:ext cx="3376246" cy="365760"/>
          </a:xfrm>
          <a:prstGeom prst="right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5F3BA598-FB1A-4DD1-B5A8-D5DFA2642425}"/>
              </a:ext>
            </a:extLst>
          </p:cNvPr>
          <p:cNvSpPr/>
          <p:nvPr/>
        </p:nvSpPr>
        <p:spPr>
          <a:xfrm>
            <a:off x="3574859" y="2661971"/>
            <a:ext cx="1692740" cy="477692"/>
          </a:xfrm>
          <a:prstGeom prst="left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Gráfico 6" descr="Sobre">
            <a:extLst>
              <a:ext uri="{FF2B5EF4-FFF2-40B4-BE49-F238E27FC236}">
                <a16:creationId xmlns:a16="http://schemas.microsoft.com/office/drawing/2014/main" id="{6CC8807E-4160-44CE-97C7-341CAB213E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14630" y="1992588"/>
            <a:ext cx="1315329" cy="785571"/>
          </a:xfrm>
          <a:prstGeom prst="rect">
            <a:avLst/>
          </a:prstGeom>
        </p:spPr>
      </p:pic>
      <p:pic>
        <p:nvPicPr>
          <p:cNvPr id="8" name="Gráfico 7" descr="Sobre">
            <a:extLst>
              <a:ext uri="{FF2B5EF4-FFF2-40B4-BE49-F238E27FC236}">
                <a16:creationId xmlns:a16="http://schemas.microsoft.com/office/drawing/2014/main" id="{29EC5C15-C56C-4FD3-9253-1D4D0D58F9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14630" y="4271993"/>
            <a:ext cx="1315329" cy="78557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6F934F4-D52E-4262-B1FF-B68DB59702DE}"/>
              </a:ext>
            </a:extLst>
          </p:cNvPr>
          <p:cNvSpPr txBox="1"/>
          <p:nvPr/>
        </p:nvSpPr>
        <p:spPr>
          <a:xfrm>
            <a:off x="3481808" y="5169696"/>
            <a:ext cx="367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Nombre de usuario en plano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3C39C9C-4EB9-4A7E-9D61-6153C488026B}"/>
              </a:ext>
            </a:extLst>
          </p:cNvPr>
          <p:cNvSpPr txBox="1"/>
          <p:nvPr/>
        </p:nvSpPr>
        <p:spPr>
          <a:xfrm>
            <a:off x="3574859" y="1644147"/>
            <a:ext cx="337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K(‘</a:t>
            </a:r>
            <a:r>
              <a:rPr lang="es-ES" b="1" dirty="0" err="1"/>
              <a:t>Nº</a:t>
            </a:r>
            <a:r>
              <a:rPr lang="es-ES" b="1" dirty="0"/>
              <a:t> sesión’) / LED en rojo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6AF979B-4982-41A9-AA3F-D812A0C54886}"/>
              </a:ext>
            </a:extLst>
          </p:cNvPr>
          <p:cNvSpPr txBox="1"/>
          <p:nvPr/>
        </p:nvSpPr>
        <p:spPr>
          <a:xfrm>
            <a:off x="4099981" y="219115"/>
            <a:ext cx="3187085" cy="923330"/>
          </a:xfrm>
          <a:prstGeom prst="rect">
            <a:avLst/>
          </a:prstGeom>
          <a:noFill/>
          <a:ln>
            <a:noFill/>
          </a:ln>
          <a:effectLst>
            <a:reflection endPos="0" dir="5400000" sy="-100000" algn="bl" rotWithShape="0"/>
          </a:effectLst>
          <a:sp3d>
            <a:bevelT h="69850"/>
          </a:sp3d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s-ES" sz="5400" b="1" dirty="0"/>
              <a:t>FASE 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FF532D1-1624-4059-AD00-398953070D35}"/>
              </a:ext>
            </a:extLst>
          </p:cNvPr>
          <p:cNvSpPr/>
          <p:nvPr/>
        </p:nvSpPr>
        <p:spPr>
          <a:xfrm>
            <a:off x="5267599" y="2797389"/>
            <a:ext cx="1597435" cy="17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44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9" grpId="0"/>
      <p:bldP spid="10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EA7E6E5-8604-4E35-9186-61E26F5EA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197" y="2349121"/>
            <a:ext cx="3367030" cy="239934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771B778-E301-4E02-8202-114D9E17E0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4" t="3828" r="23962" b="4932"/>
          <a:stretch/>
        </p:blipFill>
        <p:spPr>
          <a:xfrm>
            <a:off x="1862464" y="2377814"/>
            <a:ext cx="1313236" cy="2370647"/>
          </a:xfrm>
          <a:prstGeom prst="rect">
            <a:avLst/>
          </a:prstGeom>
        </p:spPr>
      </p:pic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C876DC40-8AAB-49D9-9819-036DCEB9BE4B}"/>
              </a:ext>
            </a:extLst>
          </p:cNvPr>
          <p:cNvSpPr/>
          <p:nvPr/>
        </p:nvSpPr>
        <p:spPr>
          <a:xfrm>
            <a:off x="3657600" y="3912332"/>
            <a:ext cx="3376246" cy="365760"/>
          </a:xfrm>
          <a:prstGeom prst="right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5F3BA598-FB1A-4DD1-B5A8-D5DFA2642425}"/>
              </a:ext>
            </a:extLst>
          </p:cNvPr>
          <p:cNvSpPr/>
          <p:nvPr/>
        </p:nvSpPr>
        <p:spPr>
          <a:xfrm>
            <a:off x="3543555" y="2686632"/>
            <a:ext cx="1628736" cy="469273"/>
          </a:xfrm>
          <a:prstGeom prst="left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Gráfico 6" descr="Sobre">
            <a:extLst>
              <a:ext uri="{FF2B5EF4-FFF2-40B4-BE49-F238E27FC236}">
                <a16:creationId xmlns:a16="http://schemas.microsoft.com/office/drawing/2014/main" id="{6CC8807E-4160-44CE-97C7-341CAB213E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64531" y="1901061"/>
            <a:ext cx="1315329" cy="785571"/>
          </a:xfrm>
          <a:prstGeom prst="rect">
            <a:avLst/>
          </a:prstGeom>
        </p:spPr>
      </p:pic>
      <p:pic>
        <p:nvPicPr>
          <p:cNvPr id="8" name="Gráfico 7" descr="Sobre">
            <a:extLst>
              <a:ext uri="{FF2B5EF4-FFF2-40B4-BE49-F238E27FC236}">
                <a16:creationId xmlns:a16="http://schemas.microsoft.com/office/drawing/2014/main" id="{29EC5C15-C56C-4FD3-9253-1D4D0D58F9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14627" y="4391899"/>
            <a:ext cx="1315329" cy="78557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A021C3E-DD96-494B-A13D-E89CC4EEA84A}"/>
              </a:ext>
            </a:extLst>
          </p:cNvPr>
          <p:cNvSpPr/>
          <p:nvPr/>
        </p:nvSpPr>
        <p:spPr>
          <a:xfrm>
            <a:off x="4216742" y="5350790"/>
            <a:ext cx="2101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/>
              <a:t>K(‘</a:t>
            </a:r>
            <a:r>
              <a:rPr lang="es-ES" sz="2000" b="1" dirty="0" err="1"/>
              <a:t>Nº</a:t>
            </a:r>
            <a:r>
              <a:rPr lang="es-ES" sz="2000" b="1" dirty="0"/>
              <a:t> sesión+1’)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6BB9ED1-9017-42F5-ACB0-89706D1465C3}"/>
              </a:ext>
            </a:extLst>
          </p:cNvPr>
          <p:cNvSpPr/>
          <p:nvPr/>
        </p:nvSpPr>
        <p:spPr>
          <a:xfrm>
            <a:off x="3854547" y="1530995"/>
            <a:ext cx="35846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/>
              <a:t>LED en verde/ LED en rojo 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EEB662A-AF2F-437F-AB5E-CFE3093C2564}"/>
              </a:ext>
            </a:extLst>
          </p:cNvPr>
          <p:cNvSpPr/>
          <p:nvPr/>
        </p:nvSpPr>
        <p:spPr>
          <a:xfrm>
            <a:off x="4183385" y="446913"/>
            <a:ext cx="2324675" cy="92333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s-ES" sz="5400" b="1" dirty="0"/>
              <a:t>FASE 2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1AED5E8-A032-42D8-BD9F-7D7F839E188D}"/>
              </a:ext>
            </a:extLst>
          </p:cNvPr>
          <p:cNvSpPr/>
          <p:nvPr/>
        </p:nvSpPr>
        <p:spPr>
          <a:xfrm>
            <a:off x="5172291" y="2847384"/>
            <a:ext cx="1793715" cy="16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384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/>
      <p:bldP spid="9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EA7E6E5-8604-4E35-9186-61E26F5EA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271" y="2512470"/>
            <a:ext cx="3030821" cy="215975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771B778-E301-4E02-8202-114D9E17E0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4" t="3828" r="23962" b="4932"/>
          <a:stretch/>
        </p:blipFill>
        <p:spPr>
          <a:xfrm>
            <a:off x="1811910" y="2656755"/>
            <a:ext cx="1083213" cy="1955411"/>
          </a:xfrm>
          <a:prstGeom prst="rect">
            <a:avLst/>
          </a:prstGeom>
        </p:spPr>
      </p:pic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C876DC40-8AAB-49D9-9819-036DCEB9BE4B}"/>
              </a:ext>
            </a:extLst>
          </p:cNvPr>
          <p:cNvSpPr/>
          <p:nvPr/>
        </p:nvSpPr>
        <p:spPr>
          <a:xfrm>
            <a:off x="3650566" y="3872123"/>
            <a:ext cx="3376246" cy="365760"/>
          </a:xfrm>
          <a:prstGeom prst="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5F3BA598-FB1A-4DD1-B5A8-D5DFA2642425}"/>
              </a:ext>
            </a:extLst>
          </p:cNvPr>
          <p:cNvSpPr/>
          <p:nvPr/>
        </p:nvSpPr>
        <p:spPr>
          <a:xfrm>
            <a:off x="3574732" y="2931411"/>
            <a:ext cx="3376246" cy="365760"/>
          </a:xfrm>
          <a:prstGeom prst="left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Gráfico 6" descr="Sobre">
            <a:extLst>
              <a:ext uri="{FF2B5EF4-FFF2-40B4-BE49-F238E27FC236}">
                <a16:creationId xmlns:a16="http://schemas.microsoft.com/office/drawing/2014/main" id="{6CC8807E-4160-44CE-97C7-341CAB213E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14628" y="2254783"/>
            <a:ext cx="1315329" cy="785571"/>
          </a:xfrm>
          <a:prstGeom prst="rect">
            <a:avLst/>
          </a:prstGeom>
        </p:spPr>
      </p:pic>
      <p:pic>
        <p:nvPicPr>
          <p:cNvPr id="8" name="Gráfico 7" descr="Sobre">
            <a:extLst>
              <a:ext uri="{FF2B5EF4-FFF2-40B4-BE49-F238E27FC236}">
                <a16:creationId xmlns:a16="http://schemas.microsoft.com/office/drawing/2014/main" id="{29EC5C15-C56C-4FD3-9253-1D4D0D58F9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14629" y="4279442"/>
            <a:ext cx="1315329" cy="78557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6C9687F-4753-41DC-AA83-E2FAF2E4A2FF}"/>
              </a:ext>
            </a:extLst>
          </p:cNvPr>
          <p:cNvSpPr/>
          <p:nvPr/>
        </p:nvSpPr>
        <p:spPr>
          <a:xfrm>
            <a:off x="3046660" y="188632"/>
            <a:ext cx="5360763" cy="92333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  <a:sp3d extrusionH="57150">
              <a:bevelT w="38100" h="38100" prst="angle"/>
            </a:sp3d>
          </a:bodyPr>
          <a:lstStyle/>
          <a:p>
            <a:r>
              <a:rPr lang="es-ES" sz="5400" b="1" dirty="0"/>
              <a:t>FASE 3 (Caso 0)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D017762-05EB-4992-AEC0-E590D8C39633}"/>
              </a:ext>
            </a:extLst>
          </p:cNvPr>
          <p:cNvSpPr txBox="1"/>
          <p:nvPr/>
        </p:nvSpPr>
        <p:spPr>
          <a:xfrm>
            <a:off x="4079630" y="5180638"/>
            <a:ext cx="251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Pulsar botón ‘OPEN’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70B4496-29A1-4B2F-9BA9-79828F106C8B}"/>
              </a:ext>
            </a:extLst>
          </p:cNvPr>
          <p:cNvSpPr/>
          <p:nvPr/>
        </p:nvSpPr>
        <p:spPr>
          <a:xfrm>
            <a:off x="4766091" y="1862028"/>
            <a:ext cx="1468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OK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B37C544-30F9-421F-9EC0-AF2B1712ED10}"/>
              </a:ext>
            </a:extLst>
          </p:cNvPr>
          <p:cNvSpPr txBox="1"/>
          <p:nvPr/>
        </p:nvSpPr>
        <p:spPr>
          <a:xfrm>
            <a:off x="703386" y="1492696"/>
            <a:ext cx="367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Identificación completada</a:t>
            </a:r>
          </a:p>
        </p:txBody>
      </p:sp>
    </p:spTree>
    <p:extLst>
      <p:ext uri="{BB962C8B-B14F-4D97-AF65-F5344CB8AC3E}">
        <p14:creationId xmlns:p14="http://schemas.microsoft.com/office/powerpoint/2010/main" val="20727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EA7E6E5-8604-4E35-9186-61E26F5EA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469" y="2512469"/>
            <a:ext cx="3365623" cy="239833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771B778-E301-4E02-8202-114D9E17E0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4" t="3828" r="23962" b="4932"/>
          <a:stretch/>
        </p:blipFill>
        <p:spPr>
          <a:xfrm>
            <a:off x="1811910" y="2656755"/>
            <a:ext cx="1248647" cy="2254052"/>
          </a:xfrm>
          <a:prstGeom prst="rect">
            <a:avLst/>
          </a:prstGeom>
        </p:spPr>
      </p:pic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C876DC40-8AAB-49D9-9819-036DCEB9BE4B}"/>
              </a:ext>
            </a:extLst>
          </p:cNvPr>
          <p:cNvSpPr/>
          <p:nvPr/>
        </p:nvSpPr>
        <p:spPr>
          <a:xfrm>
            <a:off x="3587848" y="4246541"/>
            <a:ext cx="3376246" cy="365760"/>
          </a:xfrm>
          <a:prstGeom prst="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5F3BA598-FB1A-4DD1-B5A8-D5DFA2642425}"/>
              </a:ext>
            </a:extLst>
          </p:cNvPr>
          <p:cNvSpPr/>
          <p:nvPr/>
        </p:nvSpPr>
        <p:spPr>
          <a:xfrm>
            <a:off x="3586870" y="3121261"/>
            <a:ext cx="3376246" cy="365760"/>
          </a:xfrm>
          <a:prstGeom prst="left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Gráfico 6" descr="Sobre">
            <a:extLst>
              <a:ext uri="{FF2B5EF4-FFF2-40B4-BE49-F238E27FC236}">
                <a16:creationId xmlns:a16="http://schemas.microsoft.com/office/drawing/2014/main" id="{6CC8807E-4160-44CE-97C7-341CAB213E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99673" y="2361741"/>
            <a:ext cx="1315329" cy="785571"/>
          </a:xfrm>
          <a:prstGeom prst="rect">
            <a:avLst/>
          </a:prstGeom>
        </p:spPr>
      </p:pic>
      <p:pic>
        <p:nvPicPr>
          <p:cNvPr id="8" name="Gráfico 7" descr="Sobre">
            <a:extLst>
              <a:ext uri="{FF2B5EF4-FFF2-40B4-BE49-F238E27FC236}">
                <a16:creationId xmlns:a16="http://schemas.microsoft.com/office/drawing/2014/main" id="{29EC5C15-C56C-4FD3-9253-1D4D0D58F9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33368" y="4595686"/>
            <a:ext cx="1315329" cy="78557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6C9687F-4753-41DC-AA83-E2FAF2E4A2FF}"/>
              </a:ext>
            </a:extLst>
          </p:cNvPr>
          <p:cNvSpPr/>
          <p:nvPr/>
        </p:nvSpPr>
        <p:spPr>
          <a:xfrm>
            <a:off x="3046660" y="188632"/>
            <a:ext cx="5360763" cy="92333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s-ES" sz="5400" b="1" dirty="0"/>
              <a:t>FASE 3 (Caso 1)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D017762-05EB-4992-AEC0-E590D8C39633}"/>
              </a:ext>
            </a:extLst>
          </p:cNvPr>
          <p:cNvSpPr txBox="1"/>
          <p:nvPr/>
        </p:nvSpPr>
        <p:spPr>
          <a:xfrm>
            <a:off x="3784319" y="5472332"/>
            <a:ext cx="281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Pulsar botón ‘NEW KEY’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70B4496-29A1-4B2F-9BA9-79828F106C8B}"/>
              </a:ext>
            </a:extLst>
          </p:cNvPr>
          <p:cNvSpPr/>
          <p:nvPr/>
        </p:nvSpPr>
        <p:spPr>
          <a:xfrm>
            <a:off x="4192759" y="1901864"/>
            <a:ext cx="25267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/>
              <a:t>K(‘</a:t>
            </a:r>
            <a:r>
              <a:rPr lang="es-ES" sz="2000" b="1" dirty="0" err="1"/>
              <a:t>numerocifrado</a:t>
            </a:r>
            <a:r>
              <a:rPr lang="es-ES" sz="2000" b="1" dirty="0"/>
              <a:t>’) 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181328E-0131-45F2-8D42-7D4B1798A3BC}"/>
              </a:ext>
            </a:extLst>
          </p:cNvPr>
          <p:cNvSpPr/>
          <p:nvPr/>
        </p:nvSpPr>
        <p:spPr>
          <a:xfrm>
            <a:off x="876989" y="1577862"/>
            <a:ext cx="3499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>
                <a:solidFill>
                  <a:schemeClr val="accent4"/>
                </a:solidFill>
              </a:rPr>
              <a:t>Identificación completada</a:t>
            </a:r>
          </a:p>
        </p:txBody>
      </p:sp>
    </p:spTree>
    <p:extLst>
      <p:ext uri="{BB962C8B-B14F-4D97-AF65-F5344CB8AC3E}">
        <p14:creationId xmlns:p14="http://schemas.microsoft.com/office/powerpoint/2010/main" val="26087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EA7E6E5-8604-4E35-9186-61E26F5EA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469" y="2512469"/>
            <a:ext cx="3365623" cy="239833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771B778-E301-4E02-8202-114D9E17E0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4" t="3828" r="23962" b="4932"/>
          <a:stretch/>
        </p:blipFill>
        <p:spPr>
          <a:xfrm>
            <a:off x="1811910" y="2656755"/>
            <a:ext cx="1248647" cy="2254052"/>
          </a:xfrm>
          <a:prstGeom prst="rect">
            <a:avLst/>
          </a:prstGeom>
        </p:spPr>
      </p:pic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C876DC40-8AAB-49D9-9819-036DCEB9BE4B}"/>
              </a:ext>
            </a:extLst>
          </p:cNvPr>
          <p:cNvSpPr/>
          <p:nvPr/>
        </p:nvSpPr>
        <p:spPr>
          <a:xfrm>
            <a:off x="3587848" y="4246541"/>
            <a:ext cx="3376246" cy="365760"/>
          </a:xfrm>
          <a:prstGeom prst="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5F3BA598-FB1A-4DD1-B5A8-D5DFA2642425}"/>
              </a:ext>
            </a:extLst>
          </p:cNvPr>
          <p:cNvSpPr/>
          <p:nvPr/>
        </p:nvSpPr>
        <p:spPr>
          <a:xfrm>
            <a:off x="3586870" y="3121261"/>
            <a:ext cx="3376246" cy="365760"/>
          </a:xfrm>
          <a:prstGeom prst="left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Gráfico 6" descr="Sobre">
            <a:extLst>
              <a:ext uri="{FF2B5EF4-FFF2-40B4-BE49-F238E27FC236}">
                <a16:creationId xmlns:a16="http://schemas.microsoft.com/office/drawing/2014/main" id="{6CC8807E-4160-44CE-97C7-341CAB213E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99673" y="2361741"/>
            <a:ext cx="1315329" cy="785571"/>
          </a:xfrm>
          <a:prstGeom prst="rect">
            <a:avLst/>
          </a:prstGeom>
        </p:spPr>
      </p:pic>
      <p:pic>
        <p:nvPicPr>
          <p:cNvPr id="8" name="Gráfico 7" descr="Sobre">
            <a:extLst>
              <a:ext uri="{FF2B5EF4-FFF2-40B4-BE49-F238E27FC236}">
                <a16:creationId xmlns:a16="http://schemas.microsoft.com/office/drawing/2014/main" id="{29EC5C15-C56C-4FD3-9253-1D4D0D58F9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33368" y="4595686"/>
            <a:ext cx="1315329" cy="78557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6C9687F-4753-41DC-AA83-E2FAF2E4A2FF}"/>
              </a:ext>
            </a:extLst>
          </p:cNvPr>
          <p:cNvSpPr/>
          <p:nvPr/>
        </p:nvSpPr>
        <p:spPr>
          <a:xfrm>
            <a:off x="3046660" y="188632"/>
            <a:ext cx="5379999" cy="92333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s-ES" sz="5400" b="1" dirty="0"/>
              <a:t>FASE 3 (Caso 1)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D017762-05EB-4992-AEC0-E590D8C39633}"/>
              </a:ext>
            </a:extLst>
          </p:cNvPr>
          <p:cNvSpPr txBox="1"/>
          <p:nvPr/>
        </p:nvSpPr>
        <p:spPr>
          <a:xfrm>
            <a:off x="3949931" y="5401748"/>
            <a:ext cx="281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K(‘numerocifrado+1’)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70B4496-29A1-4B2F-9BA9-79828F106C8B}"/>
              </a:ext>
            </a:extLst>
          </p:cNvPr>
          <p:cNvSpPr/>
          <p:nvPr/>
        </p:nvSpPr>
        <p:spPr>
          <a:xfrm>
            <a:off x="4862628" y="1944490"/>
            <a:ext cx="25267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/>
              <a:t>OK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181328E-0131-45F2-8D42-7D4B1798A3BC}"/>
              </a:ext>
            </a:extLst>
          </p:cNvPr>
          <p:cNvSpPr/>
          <p:nvPr/>
        </p:nvSpPr>
        <p:spPr>
          <a:xfrm>
            <a:off x="876989" y="1577862"/>
            <a:ext cx="3499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>
                <a:solidFill>
                  <a:schemeClr val="accent4"/>
                </a:solidFill>
              </a:rPr>
              <a:t>Identificación completada</a:t>
            </a:r>
          </a:p>
        </p:txBody>
      </p:sp>
    </p:spTree>
    <p:extLst>
      <p:ext uri="{BB962C8B-B14F-4D97-AF65-F5344CB8AC3E}">
        <p14:creationId xmlns:p14="http://schemas.microsoft.com/office/powerpoint/2010/main" val="26198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EA7E6E5-8604-4E35-9186-61E26F5EA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344" y="3179114"/>
            <a:ext cx="3353627" cy="238978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771B778-E301-4E02-8202-114D9E17E0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4" t="3828" r="23962" b="4932"/>
          <a:stretch/>
        </p:blipFill>
        <p:spPr>
          <a:xfrm>
            <a:off x="2278067" y="3179115"/>
            <a:ext cx="1428226" cy="2578228"/>
          </a:xfrm>
          <a:prstGeom prst="rect">
            <a:avLst/>
          </a:prstGeom>
        </p:spPr>
      </p:pic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C876DC40-8AAB-49D9-9819-036DCEB9BE4B}"/>
              </a:ext>
            </a:extLst>
          </p:cNvPr>
          <p:cNvSpPr/>
          <p:nvPr/>
        </p:nvSpPr>
        <p:spPr>
          <a:xfrm>
            <a:off x="3962091" y="4863594"/>
            <a:ext cx="3376246" cy="365760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5F3BA598-FB1A-4DD1-B5A8-D5DFA2642425}"/>
              </a:ext>
            </a:extLst>
          </p:cNvPr>
          <p:cNvSpPr/>
          <p:nvPr/>
        </p:nvSpPr>
        <p:spPr>
          <a:xfrm>
            <a:off x="4014768" y="3855476"/>
            <a:ext cx="3376246" cy="365760"/>
          </a:xfrm>
          <a:prstGeom prst="left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Gráfico 6" descr="Sobre">
            <a:extLst>
              <a:ext uri="{FF2B5EF4-FFF2-40B4-BE49-F238E27FC236}">
                <a16:creationId xmlns:a16="http://schemas.microsoft.com/office/drawing/2014/main" id="{6CC8807E-4160-44CE-97C7-341CAB213E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80544" y="1874543"/>
            <a:ext cx="1315329" cy="785571"/>
          </a:xfrm>
          <a:prstGeom prst="rect">
            <a:avLst/>
          </a:prstGeom>
        </p:spPr>
      </p:pic>
      <p:pic>
        <p:nvPicPr>
          <p:cNvPr id="8" name="Gráfico 7" descr="Sobre">
            <a:extLst>
              <a:ext uri="{FF2B5EF4-FFF2-40B4-BE49-F238E27FC236}">
                <a16:creationId xmlns:a16="http://schemas.microsoft.com/office/drawing/2014/main" id="{29EC5C15-C56C-4FD3-9253-1D4D0D58F9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3358" y="5097718"/>
            <a:ext cx="1315329" cy="78557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6C9687F-4753-41DC-AA83-E2FAF2E4A2FF}"/>
              </a:ext>
            </a:extLst>
          </p:cNvPr>
          <p:cNvSpPr/>
          <p:nvPr/>
        </p:nvSpPr>
        <p:spPr>
          <a:xfrm>
            <a:off x="3046660" y="188632"/>
            <a:ext cx="5360763" cy="92333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s-ES" sz="5400" b="1" dirty="0"/>
              <a:t>FASE 3 (Caso 2)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D017762-05EB-4992-AEC0-E590D8C39633}"/>
              </a:ext>
            </a:extLst>
          </p:cNvPr>
          <p:cNvSpPr txBox="1"/>
          <p:nvPr/>
        </p:nvSpPr>
        <p:spPr>
          <a:xfrm>
            <a:off x="4113242" y="5757342"/>
            <a:ext cx="317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Pulsar botón ‘SHOW-LIST’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70B4496-29A1-4B2F-9BA9-79828F106C8B}"/>
              </a:ext>
            </a:extLst>
          </p:cNvPr>
          <p:cNvSpPr/>
          <p:nvPr/>
        </p:nvSpPr>
        <p:spPr>
          <a:xfrm>
            <a:off x="4575657" y="3508944"/>
            <a:ext cx="2377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K(NAME-USER-X)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181328E-0131-45F2-8D42-7D4B1798A3BC}"/>
              </a:ext>
            </a:extLst>
          </p:cNvPr>
          <p:cNvSpPr/>
          <p:nvPr/>
        </p:nvSpPr>
        <p:spPr>
          <a:xfrm>
            <a:off x="571618" y="1580164"/>
            <a:ext cx="3563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>
                <a:solidFill>
                  <a:schemeClr val="accent4"/>
                </a:solidFill>
              </a:rPr>
              <a:t>Identificación</a:t>
            </a:r>
            <a:r>
              <a:rPr lang="es-ES" b="1" dirty="0"/>
              <a:t> </a:t>
            </a:r>
            <a:r>
              <a:rPr lang="es-ES" b="1" dirty="0">
                <a:solidFill>
                  <a:schemeClr val="accent4"/>
                </a:solidFill>
              </a:rPr>
              <a:t>completada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6433CE4-0213-428C-BE84-C1F01E9A21D2}"/>
              </a:ext>
            </a:extLst>
          </p:cNvPr>
          <p:cNvSpPr/>
          <p:nvPr/>
        </p:nvSpPr>
        <p:spPr>
          <a:xfrm>
            <a:off x="571618" y="2013169"/>
            <a:ext cx="2953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>
                <a:solidFill>
                  <a:schemeClr val="accent4"/>
                </a:solidFill>
              </a:rPr>
              <a:t>Apertura</a:t>
            </a:r>
            <a:r>
              <a:rPr lang="es-ES" dirty="0">
                <a:solidFill>
                  <a:schemeClr val="accent4"/>
                </a:solidFill>
              </a:rPr>
              <a:t> </a:t>
            </a:r>
            <a:r>
              <a:rPr lang="es-ES" b="1" dirty="0">
                <a:solidFill>
                  <a:schemeClr val="accent4"/>
                </a:solidFill>
              </a:rPr>
              <a:t>completada</a:t>
            </a:r>
          </a:p>
        </p:txBody>
      </p:sp>
      <p:sp>
        <p:nvSpPr>
          <p:cNvPr id="13" name="Flecha: hacia la izquierda 12">
            <a:extLst>
              <a:ext uri="{FF2B5EF4-FFF2-40B4-BE49-F238E27FC236}">
                <a16:creationId xmlns:a16="http://schemas.microsoft.com/office/drawing/2014/main" id="{8467306D-D3F6-46C5-96B6-B17C08B9427C}"/>
              </a:ext>
            </a:extLst>
          </p:cNvPr>
          <p:cNvSpPr/>
          <p:nvPr/>
        </p:nvSpPr>
        <p:spPr>
          <a:xfrm>
            <a:off x="4038918" y="3183252"/>
            <a:ext cx="3376246" cy="369331"/>
          </a:xfrm>
          <a:prstGeom prst="left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99DD49C-6C9E-40DB-BD73-28B747E18D80}"/>
              </a:ext>
            </a:extLst>
          </p:cNvPr>
          <p:cNvSpPr/>
          <p:nvPr/>
        </p:nvSpPr>
        <p:spPr>
          <a:xfrm>
            <a:off x="5105510" y="2811561"/>
            <a:ext cx="1090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K(‘EOF’)</a:t>
            </a:r>
          </a:p>
        </p:txBody>
      </p:sp>
    </p:spTree>
    <p:extLst>
      <p:ext uri="{BB962C8B-B14F-4D97-AF65-F5344CB8AC3E}">
        <p14:creationId xmlns:p14="http://schemas.microsoft.com/office/powerpoint/2010/main" val="281926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9" grpId="0"/>
      <p:bldP spid="10" grpId="0"/>
      <p:bldP spid="1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EA7E6E5-8604-4E35-9186-61E26F5EA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344" y="3179114"/>
            <a:ext cx="3353627" cy="238978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771B778-E301-4E02-8202-114D9E17E0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4" t="3828" r="23962" b="4932"/>
          <a:stretch/>
        </p:blipFill>
        <p:spPr>
          <a:xfrm>
            <a:off x="2278067" y="3179115"/>
            <a:ext cx="1428226" cy="2578228"/>
          </a:xfrm>
          <a:prstGeom prst="rect">
            <a:avLst/>
          </a:prstGeom>
        </p:spPr>
      </p:pic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C876DC40-8AAB-49D9-9819-036DCEB9BE4B}"/>
              </a:ext>
            </a:extLst>
          </p:cNvPr>
          <p:cNvSpPr/>
          <p:nvPr/>
        </p:nvSpPr>
        <p:spPr>
          <a:xfrm>
            <a:off x="4038918" y="4439355"/>
            <a:ext cx="3376246" cy="365760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Gráfico 6" descr="Sobre">
            <a:extLst>
              <a:ext uri="{FF2B5EF4-FFF2-40B4-BE49-F238E27FC236}">
                <a16:creationId xmlns:a16="http://schemas.microsoft.com/office/drawing/2014/main" id="{6CC8807E-4160-44CE-97C7-341CAB213E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83421" y="2942609"/>
            <a:ext cx="1315329" cy="785571"/>
          </a:xfrm>
          <a:prstGeom prst="rect">
            <a:avLst/>
          </a:prstGeom>
        </p:spPr>
      </p:pic>
      <p:pic>
        <p:nvPicPr>
          <p:cNvPr id="8" name="Gráfico 7" descr="Sobre">
            <a:extLst>
              <a:ext uri="{FF2B5EF4-FFF2-40B4-BE49-F238E27FC236}">
                <a16:creationId xmlns:a16="http://schemas.microsoft.com/office/drawing/2014/main" id="{29EC5C15-C56C-4FD3-9253-1D4D0D58F9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83422" y="4752922"/>
            <a:ext cx="1315329" cy="78557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6C9687F-4753-41DC-AA83-E2FAF2E4A2FF}"/>
              </a:ext>
            </a:extLst>
          </p:cNvPr>
          <p:cNvSpPr/>
          <p:nvPr/>
        </p:nvSpPr>
        <p:spPr>
          <a:xfrm>
            <a:off x="3046660" y="188632"/>
            <a:ext cx="5360763" cy="92333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s-ES" sz="5400" b="1" dirty="0"/>
              <a:t>FASE 3 (Caso 3)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D017762-05EB-4992-AEC0-E590D8C39633}"/>
              </a:ext>
            </a:extLst>
          </p:cNvPr>
          <p:cNvSpPr txBox="1"/>
          <p:nvPr/>
        </p:nvSpPr>
        <p:spPr>
          <a:xfrm>
            <a:off x="4235865" y="5482728"/>
            <a:ext cx="317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Pulsar botón ‘DELETE-</a:t>
            </a:r>
            <a:r>
              <a:rPr lang="es-ES" b="1"/>
              <a:t>Xn’</a:t>
            </a:r>
            <a:endParaRPr lang="es-ES" b="1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181328E-0131-45F2-8D42-7D4B1798A3BC}"/>
              </a:ext>
            </a:extLst>
          </p:cNvPr>
          <p:cNvSpPr/>
          <p:nvPr/>
        </p:nvSpPr>
        <p:spPr>
          <a:xfrm>
            <a:off x="571618" y="1580164"/>
            <a:ext cx="3563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>
                <a:solidFill>
                  <a:schemeClr val="accent4"/>
                </a:solidFill>
              </a:rPr>
              <a:t>Identificación completada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6433CE4-0213-428C-BE84-C1F01E9A21D2}"/>
              </a:ext>
            </a:extLst>
          </p:cNvPr>
          <p:cNvSpPr/>
          <p:nvPr/>
        </p:nvSpPr>
        <p:spPr>
          <a:xfrm>
            <a:off x="571618" y="2013169"/>
            <a:ext cx="2953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>
                <a:solidFill>
                  <a:schemeClr val="accent4"/>
                </a:solidFill>
              </a:rPr>
              <a:t>Apertura completada</a:t>
            </a:r>
          </a:p>
        </p:txBody>
      </p:sp>
      <p:sp>
        <p:nvSpPr>
          <p:cNvPr id="13" name="Flecha: hacia la izquierda 12">
            <a:extLst>
              <a:ext uri="{FF2B5EF4-FFF2-40B4-BE49-F238E27FC236}">
                <a16:creationId xmlns:a16="http://schemas.microsoft.com/office/drawing/2014/main" id="{8467306D-D3F6-46C5-96B6-B17C08B9427C}"/>
              </a:ext>
            </a:extLst>
          </p:cNvPr>
          <p:cNvSpPr/>
          <p:nvPr/>
        </p:nvSpPr>
        <p:spPr>
          <a:xfrm>
            <a:off x="3973195" y="3677108"/>
            <a:ext cx="3376246" cy="369331"/>
          </a:xfrm>
          <a:prstGeom prst="left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99DD49C-6C9E-40DB-BD73-28B747E18D80}"/>
              </a:ext>
            </a:extLst>
          </p:cNvPr>
          <p:cNvSpPr/>
          <p:nvPr/>
        </p:nvSpPr>
        <p:spPr>
          <a:xfrm>
            <a:off x="5280436" y="2470242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82010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3" grpId="0" animBg="1"/>
      <p:bldP spid="14" grpId="0"/>
    </p:bldLst>
  </p:timing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952</TotalTime>
  <Words>424</Words>
  <Application>Microsoft Office PowerPoint</Application>
  <PresentationFormat>Panorámica</PresentationFormat>
  <Paragraphs>97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David Libre</vt:lpstr>
      <vt:lpstr>Wingdings</vt:lpstr>
      <vt:lpstr>Estela de condensación</vt:lpstr>
      <vt:lpstr>Presentación de PowerPoint</vt:lpstr>
      <vt:lpstr>INSTALACIón ARDUINO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</dc:creator>
  <cp:lastModifiedBy>Víctor</cp:lastModifiedBy>
  <cp:revision>48</cp:revision>
  <dcterms:created xsi:type="dcterms:W3CDTF">2018-11-30T21:21:19Z</dcterms:created>
  <dcterms:modified xsi:type="dcterms:W3CDTF">2018-12-01T13:13:19Z</dcterms:modified>
</cp:coreProperties>
</file>