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6" r:id="rId2"/>
    <p:sldId id="257" r:id="rId3"/>
    <p:sldId id="277" r:id="rId4"/>
    <p:sldId id="293" r:id="rId5"/>
    <p:sldId id="291" r:id="rId6"/>
    <p:sldId id="288" r:id="rId7"/>
    <p:sldId id="289" r:id="rId8"/>
    <p:sldId id="290" r:id="rId9"/>
    <p:sldId id="292" r:id="rId10"/>
    <p:sldId id="294" r:id="rId11"/>
    <p:sldId id="278" r:id="rId12"/>
    <p:sldId id="280" r:id="rId13"/>
    <p:sldId id="296" r:id="rId14"/>
    <p:sldId id="302" r:id="rId15"/>
    <p:sldId id="298" r:id="rId16"/>
    <p:sldId id="299" r:id="rId17"/>
    <p:sldId id="284" r:id="rId18"/>
    <p:sldId id="283" r:id="rId19"/>
    <p:sldId id="285" r:id="rId20"/>
    <p:sldId id="300" r:id="rId21"/>
    <p:sldId id="282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2" autoAdjust="0"/>
    <p:restoredTop sz="94668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483-A087-416F-B556-545785E28278}" type="datetimeFigureOut">
              <a:rPr lang="en-CA" smtClean="0"/>
              <a:t>2016-09-23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869B-D91E-4D1E-A0DD-8C55BF156E6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9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03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11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9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08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34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56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03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cases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974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3758"/>
            <a:ext cx="9144000" cy="1453207"/>
          </a:xfrm>
          <a:solidFill>
            <a:srgbClr val="FFFFFF">
              <a:alpha val="85098"/>
            </a:srgbClr>
          </a:solidFill>
        </p:spPr>
        <p:txBody>
          <a:bodyPr anchor="b">
            <a:noAutofit/>
          </a:bodyPr>
          <a:lstStyle>
            <a:lvl1pPr algn="ctr"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7933"/>
            <a:ext cx="9144000" cy="792089"/>
          </a:xfrm>
          <a:solidFill>
            <a:srgbClr val="FFFFFF">
              <a:alpha val="84706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F3DC-8848-404B-8B90-03422C34B669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BME 121 - Lab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0D3-838E-4B89-8985-465231612CF4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365760"/>
            <a:ext cx="2016224" cy="4654262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504" y="365760"/>
            <a:ext cx="6840760" cy="465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3A44-A98E-4A96-AE08-C974AA0D6FEB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EE3455-DE32-4DB9-AF62-FBB28BE3251C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BME 121 - Lab 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788A-3DD3-46BD-BF32-9159967CB9D8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752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3348-D68C-42E2-8F47-5E3C280BE593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29252"/>
            <a:ext cx="4356198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354012"/>
            <a:ext cx="4356198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9504" y="929252"/>
            <a:ext cx="4356992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504" y="1354012"/>
            <a:ext cx="4356992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5532-E796-49C0-A6AC-7807DD160248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29252"/>
            <a:ext cx="0" cy="40907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7808-7FCE-4315-8683-3BB38E409BA2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0552-A4A6-4B72-A1BE-9798C211A937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517" y="365760"/>
            <a:ext cx="6153979" cy="4654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762-15F0-42D9-B428-C1D893A4B3AC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361740"/>
            <a:ext cx="0" cy="46582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411510"/>
            <a:ext cx="6132990" cy="457324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5E5-5D1B-4D5B-B9C6-BD175E053913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365760"/>
            <a:ext cx="8928992" cy="4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34998"/>
            <a:ext cx="8928992" cy="408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D02B51-D241-412D-879B-C9535C5D6FE2}" type="datetime1">
              <a:rPr lang="en-CA" smtClean="0"/>
              <a:t>2016-09-23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BME 121 - Lab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494"/>
            <a:ext cx="9144000" cy="48760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63838"/>
            <a:ext cx="9144000" cy="733127"/>
          </a:xfrm>
        </p:spPr>
        <p:txBody>
          <a:bodyPr/>
          <a:lstStyle/>
          <a:p>
            <a:r>
              <a:rPr lang="en-CA" dirty="0"/>
              <a:t>Lab 3: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BME 121, Fall 2016</a:t>
            </a:r>
          </a:p>
          <a:p>
            <a:r>
              <a:rPr lang="en-CA" dirty="0" err="1"/>
              <a:t>Rasoul</a:t>
            </a:r>
            <a:r>
              <a:rPr lang="en-CA" dirty="0"/>
              <a:t> </a:t>
            </a:r>
            <a:r>
              <a:rPr lang="en-CA" dirty="0" err="1"/>
              <a:t>Nasiri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7494"/>
            <a:ext cx="331236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Second Min	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 that finds the second minimum in a series of 10 numbers.</a:t>
            </a:r>
          </a:p>
          <a:p>
            <a:r>
              <a:rPr lang="en-US" dirty="0"/>
              <a:t>Ask the user to enter numbers one by one and at the end you have to display second smallest.</a:t>
            </a:r>
          </a:p>
          <a:p>
            <a:r>
              <a:rPr lang="en-US" dirty="0"/>
              <a:t>You don’t need to keep all the numbers, just keep 2 smallest 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secondMin.cs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9949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find the area of a basic geometric shape</a:t>
            </a:r>
          </a:p>
          <a:p>
            <a:pPr lvl="1"/>
            <a:r>
              <a:rPr lang="en-US" dirty="0"/>
              <a:t>Possible shapes: Rectangle, Square, Circle</a:t>
            </a:r>
          </a:p>
          <a:p>
            <a:pPr lvl="1"/>
            <a:r>
              <a:rPr lang="en-US" dirty="0"/>
              <a:t>Area</a:t>
            </a:r>
          </a:p>
          <a:p>
            <a:pPr lvl="2"/>
            <a:r>
              <a:rPr lang="en-US" dirty="0"/>
              <a:t>Rectangle: w*l</a:t>
            </a:r>
          </a:p>
          <a:p>
            <a:pPr lvl="2"/>
            <a:r>
              <a:rPr lang="en-US" dirty="0"/>
              <a:t>Circle: </a:t>
            </a:r>
            <a:r>
              <a:rPr lang="el-GR" dirty="0"/>
              <a:t>π</a:t>
            </a:r>
            <a:r>
              <a:rPr lang="en-US" dirty="0"/>
              <a:t>*r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Square: 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Design a method for calculating area of each shape</a:t>
            </a:r>
          </a:p>
          <a:p>
            <a:r>
              <a:rPr lang="en-US" dirty="0"/>
              <a:t>Use if statement in your Main method to call true method depend on the user request. You will ask user for the parameters you need in each function.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area.cs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8443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statement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34998"/>
            <a:ext cx="5102641" cy="4085024"/>
          </a:xfrm>
        </p:spPr>
        <p:txBody>
          <a:bodyPr/>
          <a:lstStyle/>
          <a:p>
            <a:r>
              <a:rPr lang="en-US" sz="1800" dirty="0"/>
              <a:t>Another tool for </a:t>
            </a:r>
            <a:r>
              <a:rPr lang="en-US" sz="1800" dirty="0">
                <a:solidFill>
                  <a:schemeClr val="accent1"/>
                </a:solidFill>
              </a:rPr>
              <a:t>making decision </a:t>
            </a:r>
            <a:r>
              <a:rPr lang="en-US" sz="1800" dirty="0"/>
              <a:t>in C# is switch statement.</a:t>
            </a:r>
          </a:p>
          <a:p>
            <a:r>
              <a:rPr lang="en-US" sz="1800" dirty="0"/>
              <a:t>The general structure of switch statement is show in c# syntax</a:t>
            </a:r>
          </a:p>
          <a:p>
            <a:r>
              <a:rPr lang="en-US" sz="1800" dirty="0"/>
              <a:t>The expression in switch statement is evaluated.</a:t>
            </a:r>
          </a:p>
          <a:p>
            <a:r>
              <a:rPr lang="en-US" sz="1800" dirty="0"/>
              <a:t>There are different </a:t>
            </a:r>
            <a:r>
              <a:rPr lang="en-US" sz="1800" dirty="0">
                <a:solidFill>
                  <a:schemeClr val="accent1"/>
                </a:solidFill>
              </a:rPr>
              <a:t>case</a:t>
            </a:r>
            <a:r>
              <a:rPr lang="en-US" sz="1800" dirty="0"/>
              <a:t>s that would be compared with the expression value.</a:t>
            </a:r>
          </a:p>
          <a:p>
            <a:r>
              <a:rPr lang="en-US" sz="1800" dirty="0"/>
              <a:t>The code block for the case that </a:t>
            </a:r>
            <a:r>
              <a:rPr lang="en-US" sz="1800" dirty="0">
                <a:solidFill>
                  <a:schemeClr val="accent1"/>
                </a:solidFill>
              </a:rPr>
              <a:t>exactly match</a:t>
            </a:r>
            <a:r>
              <a:rPr lang="en-US" sz="1800" dirty="0"/>
              <a:t> with the expression value would be executed.</a:t>
            </a:r>
          </a:p>
          <a:p>
            <a:r>
              <a:rPr lang="en-US" sz="1800" dirty="0"/>
              <a:t>If there is no exact match, then the default code block would be selected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05" y="604659"/>
            <a:ext cx="2328122" cy="2087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2" y="2286434"/>
            <a:ext cx="2360549" cy="29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609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statement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implement your calculator with switch-case statement as well similar to the bellow code snippet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35646"/>
            <a:ext cx="2886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55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method that receive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month and return the number of days we have in that month.</a:t>
            </a:r>
          </a:p>
          <a:p>
            <a:r>
              <a:rPr lang="en-US" dirty="0"/>
              <a:t>Call this method from Main method to find the number of days for the month user defined.</a:t>
            </a:r>
          </a:p>
          <a:p>
            <a:r>
              <a:rPr lang="en-US" dirty="0"/>
              <a:t>Jan (31), Feb(28), Mar(31), Apr(30), May(31), Jun(30), Jul(31), Aug(31), Sept(30), Oct(31), Nov(30), Dec(31).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month.cs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55726"/>
            <a:ext cx="3483471" cy="2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71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 that receive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the month and day of your birthday and return the number of days from the beginning of year to your birthday.</a:t>
            </a:r>
          </a:p>
          <a:p>
            <a:r>
              <a:rPr lang="en-US" dirty="0"/>
              <a:t>Using switch-case statement to switch to a specific month if you need any calculation or info for each month and put info/</a:t>
            </a:r>
            <a:r>
              <a:rPr lang="en-US" dirty="0" err="1"/>
              <a:t>calc</a:t>
            </a:r>
            <a:r>
              <a:rPr lang="en-US" dirty="0"/>
              <a:t> in corresponding code block.</a:t>
            </a:r>
          </a:p>
          <a:p>
            <a:r>
              <a:rPr lang="en-US" dirty="0"/>
              <a:t>Jan (31), Feb(28), Mar(31), Apr(30), May(31), Jun(30), Jul(31), Aug(31), Sept(30), Oct(31), Nov(30), Dec(31).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birthday.cs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257968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6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Switch-case or If-else statement?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case is suitable for the case that we have countable and discrete  possible cases.</a:t>
            </a:r>
          </a:p>
          <a:p>
            <a:r>
              <a:rPr lang="en-US" dirty="0"/>
              <a:t>If statement is more general for making any conditional statement with complex relational statements or any combination of relations.</a:t>
            </a:r>
          </a:p>
          <a:p>
            <a:r>
              <a:rPr lang="en-US" dirty="0"/>
              <a:t>Sample of cases that if statement is better or the only way:</a:t>
            </a:r>
          </a:p>
          <a:p>
            <a:pPr lvl="1"/>
            <a:r>
              <a:rPr lang="en-US" dirty="0"/>
              <a:t>If you are working with large number of numbers and you have class of them that can be detected by a conditional statement</a:t>
            </a:r>
          </a:p>
          <a:p>
            <a:pPr lvl="2"/>
            <a:r>
              <a:rPr lang="en-US" dirty="0"/>
              <a:t>e.g. you want to do an action for odd numbers and another action for even</a:t>
            </a:r>
          </a:p>
          <a:p>
            <a:pPr lvl="1"/>
            <a:r>
              <a:rPr lang="en-US" dirty="0"/>
              <a:t>If you faced with the intervals in most cases if-else should/is better to be used.</a:t>
            </a:r>
          </a:p>
          <a:p>
            <a:pPr lvl="2"/>
            <a:r>
              <a:rPr lang="en-US" dirty="0"/>
              <a:t>e.g. grade letter correspond to score code we had in this session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8752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…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17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835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706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Ordering your pizza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34998"/>
            <a:ext cx="6336704" cy="4085024"/>
          </a:xfrm>
        </p:spPr>
        <p:txBody>
          <a:bodyPr/>
          <a:lstStyle/>
          <a:p>
            <a:r>
              <a:rPr lang="en-US" sz="1800" dirty="0"/>
              <a:t>Your friend is working in a fast food and he/she asked you to write a program for ordering pizza by customers.</a:t>
            </a:r>
          </a:p>
          <a:p>
            <a:r>
              <a:rPr lang="en-US" sz="1800" dirty="0"/>
              <a:t>Your program gives customer different option and return the final price that should be paid(price +HST).</a:t>
            </a:r>
          </a:p>
          <a:p>
            <a:r>
              <a:rPr lang="en-US" sz="1800" dirty="0"/>
              <a:t>You have different options for a pizza:</a:t>
            </a:r>
          </a:p>
          <a:p>
            <a:pPr lvl="1"/>
            <a:r>
              <a:rPr lang="en-US" sz="1600" dirty="0"/>
              <a:t>Type: Veggie</a:t>
            </a:r>
            <a:r>
              <a:rPr lang="en-US" sz="1200" dirty="0"/>
              <a:t>(Basic(+$0)/</a:t>
            </a:r>
            <a:r>
              <a:rPr lang="en-US" sz="1200" dirty="0" err="1"/>
              <a:t>Mediterian</a:t>
            </a:r>
            <a:r>
              <a:rPr lang="en-US" sz="1200" dirty="0"/>
              <a:t>(+$1))</a:t>
            </a:r>
            <a:r>
              <a:rPr lang="en-US" sz="1600" dirty="0"/>
              <a:t>, Pepperoni</a:t>
            </a:r>
            <a:r>
              <a:rPr lang="en-US" sz="1200" dirty="0"/>
              <a:t>(Basic(+$0)/Special(+$2))</a:t>
            </a:r>
            <a:r>
              <a:rPr lang="en-US" sz="1600" dirty="0"/>
              <a:t>, Italian</a:t>
            </a:r>
            <a:r>
              <a:rPr lang="en-US" sz="1200" dirty="0"/>
              <a:t>(Basic(+$0)/Super(+$2))</a:t>
            </a:r>
            <a:endParaRPr lang="en-US" sz="1600" dirty="0"/>
          </a:p>
          <a:p>
            <a:pPr lvl="1"/>
            <a:r>
              <a:rPr lang="en-US" sz="1600" dirty="0"/>
              <a:t>Size: Small</a:t>
            </a:r>
            <a:r>
              <a:rPr lang="en-US" sz="1400" dirty="0"/>
              <a:t>(+$0)</a:t>
            </a:r>
            <a:r>
              <a:rPr lang="en-US" sz="1600" dirty="0"/>
              <a:t>, Medium(+$2), Large(+$4), Family(+$5)</a:t>
            </a:r>
          </a:p>
          <a:p>
            <a:pPr lvl="1"/>
            <a:r>
              <a:rPr lang="en-US" sz="1600" dirty="0"/>
              <a:t>Cheese type: Mozzarella, Feta(+$2), Cheddar</a:t>
            </a:r>
          </a:p>
          <a:p>
            <a:pPr lvl="1"/>
            <a:r>
              <a:rPr lang="en-US" sz="1600" dirty="0"/>
              <a:t>Additional topping: </a:t>
            </a:r>
            <a:r>
              <a:rPr lang="en-US" sz="1600" dirty="0" err="1"/>
              <a:t>GroundBeef</a:t>
            </a:r>
            <a:r>
              <a:rPr lang="en-US" sz="1600" dirty="0"/>
              <a:t>(+$3), Hawaiian(+$2), </a:t>
            </a:r>
            <a:r>
              <a:rPr lang="en-US" sz="1600" dirty="0" err="1"/>
              <a:t>BBQChicken</a:t>
            </a:r>
            <a:r>
              <a:rPr lang="en-US" sz="1600" dirty="0"/>
              <a:t>(+$2), Corn(+$1), Spinach(+$1), </a:t>
            </a:r>
            <a:r>
              <a:rPr lang="en-US" sz="1600" dirty="0" err="1"/>
              <a:t>Broce</a:t>
            </a:r>
            <a:r>
              <a:rPr lang="en-US" sz="1600" dirty="0"/>
              <a:t>(+$1)</a:t>
            </a:r>
          </a:p>
          <a:p>
            <a:r>
              <a:rPr lang="en-US" sz="1800" dirty="0"/>
              <a:t>The basic price is $8 and all the above ones are additional</a:t>
            </a:r>
          </a:p>
          <a:p>
            <a:r>
              <a:rPr lang="en-US" sz="1800" dirty="0">
                <a:solidFill>
                  <a:srgbClr val="7030A0"/>
                </a:solidFill>
              </a:rPr>
              <a:t>You may ask customer for optional TIP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1800" dirty="0">
                <a:solidFill>
                  <a:schemeClr val="accent6"/>
                </a:solidFill>
                <a:sym typeface="Wingdings" panose="05000000000000000000" pitchFamily="2" charset="2"/>
              </a:rPr>
              <a:t>Code: </a:t>
            </a:r>
            <a:r>
              <a:rPr lang="en-US" sz="1800" dirty="0" err="1">
                <a:solidFill>
                  <a:schemeClr val="accent6"/>
                </a:solidFill>
                <a:sym typeface="Wingdings" panose="05000000000000000000" pitchFamily="2" charset="2"/>
              </a:rPr>
              <a:t>pizza.cs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8224" y="609434"/>
            <a:ext cx="236448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25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Guess the random number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 that generate a random number between 1-100 and let the user should guess that one in 5 steps.</a:t>
            </a:r>
          </a:p>
          <a:p>
            <a:r>
              <a:rPr lang="en-US" sz="1800" dirty="0"/>
              <a:t>For random number generation </a:t>
            </a:r>
            <a:r>
              <a:rPr lang="en-US" sz="1800" dirty="0">
                <a:solidFill>
                  <a:schemeClr val="accent1"/>
                </a:solidFill>
              </a:rPr>
              <a:t>search class Random in the Internet </a:t>
            </a:r>
            <a:r>
              <a:rPr lang="en-US" sz="1800" dirty="0"/>
              <a:t>for MSDN documentation or other web pages you may find helpful (</a:t>
            </a:r>
            <a:r>
              <a:rPr lang="en-US" sz="1800" dirty="0" err="1"/>
              <a:t>stackoverflow</a:t>
            </a:r>
            <a:r>
              <a:rPr lang="en-US" sz="1800" dirty="0"/>
              <a:t>, …)</a:t>
            </a:r>
          </a:p>
          <a:p>
            <a:r>
              <a:rPr lang="en-US" dirty="0"/>
              <a:t>You will not show the random number.</a:t>
            </a:r>
          </a:p>
          <a:p>
            <a:r>
              <a:rPr lang="en-US" dirty="0"/>
              <a:t>Any time you ask user for the new guess,</a:t>
            </a:r>
          </a:p>
          <a:p>
            <a:r>
              <a:rPr lang="en-US" dirty="0"/>
              <a:t>If the guess is true you can show congratulation message. Otherwise you can </a:t>
            </a:r>
            <a:r>
              <a:rPr lang="en-US" dirty="0">
                <a:solidFill>
                  <a:schemeClr val="accent1"/>
                </a:solidFill>
              </a:rPr>
              <a:t>hint user that the random number is greater/smaller</a:t>
            </a:r>
            <a:r>
              <a:rPr lang="en-US" dirty="0"/>
              <a:t> than the guess.</a:t>
            </a:r>
          </a:p>
          <a:p>
            <a:r>
              <a:rPr lang="en-US" dirty="0"/>
              <a:t>If user couldn’t guess, you just show the number at the end.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randomGuess.cs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030"/>
            <a:ext cx="2331343" cy="10243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770042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Logical variable and comparisons</a:t>
            </a:r>
          </a:p>
          <a:p>
            <a:r>
              <a:rPr lang="en-CA" dirty="0"/>
              <a:t>More example with If-else</a:t>
            </a:r>
          </a:p>
          <a:p>
            <a:r>
              <a:rPr lang="en-CA" dirty="0"/>
              <a:t>Logical operators</a:t>
            </a:r>
          </a:p>
          <a:p>
            <a:r>
              <a:rPr lang="en-CA" dirty="0"/>
              <a:t>Switch-case statement</a:t>
            </a:r>
          </a:p>
          <a:p>
            <a:r>
              <a:rPr lang="en-CA" dirty="0"/>
              <a:t>Random generator</a:t>
            </a:r>
          </a:p>
          <a:p>
            <a:r>
              <a:rPr lang="en-CA" dirty="0"/>
              <a:t>Programming Assignment 2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BME 121 - Lab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10" y="1275606"/>
            <a:ext cx="45048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3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Guess the random number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difficulty level to your random guess program.</a:t>
            </a:r>
          </a:p>
          <a:p>
            <a:r>
              <a:rPr lang="en-US" dirty="0"/>
              <a:t>In this case you can consider 4 different difficulty</a:t>
            </a:r>
          </a:p>
          <a:p>
            <a:pPr lvl="1"/>
            <a:r>
              <a:rPr lang="en-US" dirty="0"/>
              <a:t>Easy: interval [1,10] and 4 steps,</a:t>
            </a:r>
          </a:p>
          <a:p>
            <a:pPr lvl="1"/>
            <a:r>
              <a:rPr lang="en-US" dirty="0"/>
              <a:t>Moderate: interval [1, 100] and 6 steps,</a:t>
            </a:r>
          </a:p>
          <a:p>
            <a:pPr lvl="1"/>
            <a:r>
              <a:rPr lang="en-US" dirty="0"/>
              <a:t>Hard: Interval [1 100] and 4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guess we need to find exactly such random numbers???</a:t>
            </a:r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randomGuess.cs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030"/>
            <a:ext cx="2331343" cy="10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00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 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5" y="1092730"/>
            <a:ext cx="8734223" cy="36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873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…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22</a:t>
            </a:fld>
            <a:endParaRPr lang="en-CA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22" y="550048"/>
            <a:ext cx="3825991" cy="28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247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Boolean variable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52467"/>
            <a:ext cx="4117094" cy="3075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00268"/>
            <a:ext cx="6634743" cy="146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57" y="1059582"/>
            <a:ext cx="3458609" cy="2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2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map a score to grade letter</a:t>
            </a:r>
          </a:p>
          <a:p>
            <a:pPr lvl="1"/>
            <a:r>
              <a:rPr lang="en-US" dirty="0"/>
              <a:t>Score is an integer between 0 to 100</a:t>
            </a:r>
          </a:p>
          <a:p>
            <a:pPr lvl="1"/>
            <a:r>
              <a:rPr lang="en-US" dirty="0"/>
              <a:t>Score intervals corresponding to grade letters:</a:t>
            </a:r>
          </a:p>
          <a:p>
            <a:pPr lvl="2"/>
            <a:r>
              <a:rPr lang="en-US" dirty="0"/>
              <a:t>A: [80-100],</a:t>
            </a:r>
          </a:p>
          <a:p>
            <a:pPr lvl="2"/>
            <a:r>
              <a:rPr lang="en-US" dirty="0"/>
              <a:t>B: [70,80),</a:t>
            </a:r>
          </a:p>
          <a:p>
            <a:pPr lvl="2"/>
            <a:r>
              <a:rPr lang="en-US" dirty="0"/>
              <a:t>C: [60, 70),</a:t>
            </a:r>
          </a:p>
          <a:p>
            <a:pPr lvl="2"/>
            <a:r>
              <a:rPr lang="en-US" dirty="0"/>
              <a:t>D: [50, 60), </a:t>
            </a:r>
          </a:p>
          <a:p>
            <a:pPr lvl="2"/>
            <a:r>
              <a:rPr lang="en-US" dirty="0"/>
              <a:t>F: [0,50).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Code: </a:t>
            </a:r>
            <a:r>
              <a:rPr lang="en-US" dirty="0" err="1">
                <a:solidFill>
                  <a:schemeClr val="accent6"/>
                </a:solidFill>
              </a:rPr>
              <a:t>gradeLetter.cs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31790"/>
            <a:ext cx="2424326" cy="157581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31966"/>
            <a:ext cx="3048000" cy="203911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092529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If, if-else, if-else-if: flow of the program execution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5</a:t>
            </a:fld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31640" y="1714333"/>
          <a:ext cx="504056" cy="2804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6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67822"/>
            <a:ext cx="5686425" cy="2619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1275606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95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303368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If, if-else, if-else-if: flow of the program execution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47438"/>
              </p:ext>
            </p:extLst>
          </p:nvPr>
        </p:nvGraphicFramePr>
        <p:xfrm>
          <a:off x="1331640" y="1714333"/>
          <a:ext cx="504056" cy="281292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r>
                        <a:rPr lang="en-US" sz="1000" dirty="0"/>
                        <a:t> </a:t>
                      </a:r>
                      <a:endParaRPr lang="fa-IR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6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67822"/>
            <a:ext cx="5686425" cy="2619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1275606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95</a:t>
            </a:r>
            <a:endParaRPr lang="fa-I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46348"/>
              </p:ext>
            </p:extLst>
          </p:nvPr>
        </p:nvGraphicFramePr>
        <p:xfrm>
          <a:off x="755576" y="1714333"/>
          <a:ext cx="504056" cy="281292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6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5576" y="1275606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75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843681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If, if/else, if-else-if: flow of the program execution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IF-IF-IF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30603"/>
            <a:ext cx="5981700" cy="3781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1232"/>
              </p:ext>
            </p:extLst>
          </p:nvPr>
        </p:nvGraphicFramePr>
        <p:xfrm>
          <a:off x="1331640" y="1697162"/>
          <a:ext cx="504056" cy="347106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8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31640" y="1275606"/>
            <a:ext cx="504056" cy="35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95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7380312" y="2095194"/>
            <a:ext cx="15791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All the conditions would be checked</a:t>
            </a:r>
            <a:endParaRPr lang="fa-IR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419872" y="2355726"/>
            <a:ext cx="3960440" cy="14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76056" y="2743266"/>
            <a:ext cx="2664296" cy="54856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48064" y="2743266"/>
            <a:ext cx="3487352" cy="134065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606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If, if/else, if-else-if: flow of the program execution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IF-IF-IF: Program should check all the conditions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30603"/>
            <a:ext cx="5981700" cy="3781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640" y="1697162"/>
          <a:ext cx="504056" cy="347106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8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31640" y="1275606"/>
            <a:ext cx="504056" cy="35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95</a:t>
            </a:r>
            <a:endParaRPr lang="fa-I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7741"/>
              </p:ext>
            </p:extLst>
          </p:nvPr>
        </p:nvGraphicFramePr>
        <p:xfrm>
          <a:off x="755576" y="1692531"/>
          <a:ext cx="504056" cy="349575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131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r>
                        <a:rPr lang="en-US" sz="900" dirty="0"/>
                        <a:t>5</a:t>
                      </a:r>
                      <a:r>
                        <a:rPr lang="fa-IR" sz="12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7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5576" y="1270975"/>
            <a:ext cx="504056" cy="35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75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216397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If, if/else, if-else-if: flow of the program execution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IF-Else-IF: Program should check all the conditions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3954"/>
              </p:ext>
            </p:extLst>
          </p:nvPr>
        </p:nvGraphicFramePr>
        <p:xfrm>
          <a:off x="755576" y="1692531"/>
          <a:ext cx="504056" cy="348051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131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900" dirty="0"/>
                        <a:t>5</a:t>
                      </a:r>
                      <a:endParaRPr lang="fa-IR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5576" y="1270975"/>
            <a:ext cx="504056" cy="35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75</a:t>
            </a:r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1475656" y="1344353"/>
            <a:ext cx="5981700" cy="3781425"/>
            <a:chOff x="1475656" y="1330603"/>
            <a:chExt cx="5981700" cy="37814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330603"/>
              <a:ext cx="5981700" cy="3781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6321" y="2239210"/>
              <a:ext cx="4943475" cy="2780812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62809"/>
              </p:ext>
            </p:extLst>
          </p:nvPr>
        </p:nvGraphicFramePr>
        <p:xfrm>
          <a:off x="1331640" y="1697162"/>
          <a:ext cx="504056" cy="347106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162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1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2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3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4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5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algn="ctr" rtl="1"/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 rtl="1"/>
                      <a:endParaRPr lang="fa-IR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/>
                        <a:t>6</a:t>
                      </a:r>
                      <a:endParaRPr lang="fa-IR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649">
                <a:tc>
                  <a:txBody>
                    <a:bodyPr/>
                    <a:lstStyle/>
                    <a:p>
                      <a:pPr algn="ctr" rtl="1"/>
                      <a:endParaRPr lang="fa-I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31640" y="1275606"/>
            <a:ext cx="504056" cy="35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95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885333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6823</TotalTime>
  <Words>1239</Words>
  <Application>Microsoft Office PowerPoint</Application>
  <PresentationFormat>On-screen Show (16:9)</PresentationFormat>
  <Paragraphs>245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Clarity</vt:lpstr>
      <vt:lpstr>Lab 3: Decision Making</vt:lpstr>
      <vt:lpstr>Topics</vt:lpstr>
      <vt:lpstr>Review of Boolean variable</vt:lpstr>
      <vt:lpstr>Practice:</vt:lpstr>
      <vt:lpstr>If, if-else, if-else-if: flow of the program execution</vt:lpstr>
      <vt:lpstr>If, if-else, if-else-if: flow of the program execution</vt:lpstr>
      <vt:lpstr>If, if/else, if-else-if: flow of the program execution</vt:lpstr>
      <vt:lpstr>If, if/else, if-else-if: flow of the program execution</vt:lpstr>
      <vt:lpstr>If, if/else, if-else-if: flow of the program execution</vt:lpstr>
      <vt:lpstr>Practice: Second Min </vt:lpstr>
      <vt:lpstr>Practice</vt:lpstr>
      <vt:lpstr>Switch statement</vt:lpstr>
      <vt:lpstr>Switch statement</vt:lpstr>
      <vt:lpstr>Practice</vt:lpstr>
      <vt:lpstr>Practice</vt:lpstr>
      <vt:lpstr>Switch-case or If-else statement?</vt:lpstr>
      <vt:lpstr>Break …</vt:lpstr>
      <vt:lpstr>Practice: Ordering your pizza</vt:lpstr>
      <vt:lpstr>Practice: Guess the random number</vt:lpstr>
      <vt:lpstr>Practice: Guess the random number</vt:lpstr>
      <vt:lpstr>PA 1</vt:lpstr>
      <vt:lpstr>The end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Jeff Luo</dc:creator>
  <cp:lastModifiedBy>mahzar</cp:lastModifiedBy>
  <cp:revision>3157</cp:revision>
  <dcterms:created xsi:type="dcterms:W3CDTF">2014-10-15T01:39:07Z</dcterms:created>
  <dcterms:modified xsi:type="dcterms:W3CDTF">2016-09-23T11:35:42Z</dcterms:modified>
</cp:coreProperties>
</file>