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8" r:id="rId2"/>
    <p:sldId id="257" r:id="rId3"/>
    <p:sldId id="267" r:id="rId4"/>
    <p:sldId id="262" r:id="rId5"/>
    <p:sldId id="269" r:id="rId6"/>
    <p:sldId id="271" r:id="rId7"/>
    <p:sldId id="272" r:id="rId8"/>
    <p:sldId id="273" r:id="rId9"/>
    <p:sldId id="264" r:id="rId10"/>
    <p:sldId id="265" r:id="rId11"/>
    <p:sldId id="27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8" autoAdjust="0"/>
  </p:normalViewPr>
  <p:slideViewPr>
    <p:cSldViewPr>
      <p:cViewPr varScale="1">
        <p:scale>
          <a:sx n="76" d="100"/>
          <a:sy n="76" d="100"/>
        </p:scale>
        <p:origin x="84" y="11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6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5483-A087-416F-B556-545785E28278}" type="datetimeFigureOut">
              <a:rPr lang="en-CA" smtClean="0"/>
              <a:t>22/09/2016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869B-D91E-4D1E-A0DD-8C55BF156E6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79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3758"/>
            <a:ext cx="9144000" cy="1453207"/>
          </a:xfrm>
          <a:solidFill>
            <a:srgbClr val="FFFFFF">
              <a:alpha val="85098"/>
            </a:srgbClr>
          </a:solidFill>
        </p:spPr>
        <p:txBody>
          <a:bodyPr anchor="b">
            <a:noAutofit/>
          </a:bodyPr>
          <a:lstStyle>
            <a:lvl1pPr algn="ctr">
              <a:defRPr sz="4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7933"/>
            <a:ext cx="9144000" cy="792089"/>
          </a:xfrm>
          <a:solidFill>
            <a:srgbClr val="FFFFFF">
              <a:alpha val="84706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F3DC-8848-404B-8B90-03422C34B669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BME 121 - Lab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0D3-838E-4B89-8985-465231612CF4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365760"/>
            <a:ext cx="2016224" cy="4654262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504" y="365760"/>
            <a:ext cx="6840760" cy="4654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3A44-A98E-4A96-AE08-C974AA0D6FEB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33024" y="13716"/>
            <a:ext cx="971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EE3455-DE32-4DB9-AF62-FBB28BE3251C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3716"/>
            <a:ext cx="710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BME 121 - Lab 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fld id="{D08F7163-9F76-48C6-941B-77A1034FF2D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788A-3DD3-46BD-BF32-9159967CB9D8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48714"/>
            <a:ext cx="4410744" cy="40713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752" y="948714"/>
            <a:ext cx="4410744" cy="40713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3348-D68C-42E2-8F47-5E3C280BE593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29252"/>
            <a:ext cx="4356198" cy="33906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354012"/>
            <a:ext cx="4356198" cy="36660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9504" y="929252"/>
            <a:ext cx="4356992" cy="33906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504" y="1354012"/>
            <a:ext cx="4356992" cy="36660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5532-E796-49C0-A6AC-7807DD160248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929252"/>
            <a:ext cx="0" cy="409077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7808-7FCE-4315-8683-3BB38E409BA2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0552-A4A6-4B72-A1BE-9798C211A937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3" y="365760"/>
            <a:ext cx="2560001" cy="11747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517" y="365760"/>
            <a:ext cx="6153979" cy="4654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4" y="1597915"/>
            <a:ext cx="2560000" cy="34221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762-15F0-42D9-B428-C1D893A4B3AC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361740"/>
            <a:ext cx="0" cy="465828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411510"/>
            <a:ext cx="6132990" cy="4573240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45E5-5D1B-4D5B-B9C6-BD175E053913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BME 121 - Lab 2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503" y="365760"/>
            <a:ext cx="2560001" cy="11747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4" y="1597915"/>
            <a:ext cx="2560000" cy="34221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365760"/>
            <a:ext cx="8928992" cy="47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34998"/>
            <a:ext cx="8928992" cy="408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3024" y="13716"/>
            <a:ext cx="971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D02B51-D241-412D-879B-C9535C5D6FE2}" type="datetime1">
              <a:rPr lang="en-CA" smtClean="0"/>
              <a:t>22/09/2016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3716"/>
            <a:ext cx="710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BME 121 - Lab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fld id="{D08F7163-9F76-48C6-941B-77A1034FF2D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494"/>
            <a:ext cx="9144000" cy="48760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6" name="Picture 2" descr="http://ticketsynergy.com/wp-content/uploads/2015/06/Hello-Worl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" b="271"/>
          <a:stretch/>
        </p:blipFill>
        <p:spPr bwMode="auto">
          <a:xfrm>
            <a:off x="226555" y="267494"/>
            <a:ext cx="8690891" cy="460851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63838"/>
            <a:ext cx="9144000" cy="733127"/>
          </a:xfrm>
        </p:spPr>
        <p:txBody>
          <a:bodyPr/>
          <a:lstStyle/>
          <a:p>
            <a:r>
              <a:rPr lang="en-CA" dirty="0" smtClean="0"/>
              <a:t>Tutorial: </a:t>
            </a:r>
            <a:r>
              <a:rPr lang="en-CA" dirty="0"/>
              <a:t>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BME </a:t>
            </a:r>
            <a:r>
              <a:rPr lang="en-CA" dirty="0" smtClean="0"/>
              <a:t>121, Fall </a:t>
            </a:r>
            <a:r>
              <a:rPr lang="en-CA" dirty="0"/>
              <a:t>2016</a:t>
            </a:r>
          </a:p>
          <a:p>
            <a:r>
              <a:rPr lang="en-CA" dirty="0" err="1"/>
              <a:t>Rasoul</a:t>
            </a:r>
            <a:r>
              <a:rPr lang="en-CA" dirty="0"/>
              <a:t> </a:t>
            </a:r>
            <a:r>
              <a:rPr lang="en-CA" dirty="0" err="1"/>
              <a:t>Nasiri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03" y="195486"/>
            <a:ext cx="432048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input values from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7491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See: WA2.cs,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8420100" cy="2162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19988"/>
            <a:ext cx="1795686" cy="18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9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Making a decision</a:t>
            </a:r>
          </a:p>
          <a:p>
            <a:r>
              <a:rPr lang="en-CA" dirty="0"/>
              <a:t>Logical Variables and comparisons</a:t>
            </a:r>
          </a:p>
          <a:p>
            <a:r>
              <a:rPr lang="en-CA" dirty="0"/>
              <a:t>If-statement</a:t>
            </a:r>
          </a:p>
          <a:p>
            <a:r>
              <a:rPr lang="en-CA" dirty="0"/>
              <a:t>If-else</a:t>
            </a:r>
          </a:p>
          <a:p>
            <a:r>
              <a:rPr lang="en-CA" dirty="0"/>
              <a:t>Logical Operation</a:t>
            </a:r>
          </a:p>
          <a:p>
            <a:pPr lvl="1"/>
            <a:r>
              <a:rPr lang="en-CA" dirty="0"/>
              <a:t>&amp;&amp;, ||, !=</a:t>
            </a:r>
          </a:p>
          <a:p>
            <a:r>
              <a:rPr lang="en-CA" dirty="0"/>
              <a:t> 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BME 121 - Lab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26" y="365760"/>
            <a:ext cx="3697374" cy="2245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48" y="2787774"/>
            <a:ext cx="4280024" cy="21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435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this cat decide?</a:t>
            </a:r>
          </a:p>
          <a:p>
            <a:r>
              <a:rPr lang="en-US" dirty="0"/>
              <a:t>Owns:</a:t>
            </a:r>
          </a:p>
          <a:p>
            <a:pPr lvl="1"/>
            <a:r>
              <a:rPr lang="en-US" dirty="0"/>
              <a:t>Litter box</a:t>
            </a:r>
          </a:p>
          <a:p>
            <a:pPr lvl="1"/>
            <a:r>
              <a:rPr lang="en-US" dirty="0"/>
              <a:t>Fake mouse</a:t>
            </a:r>
          </a:p>
          <a:p>
            <a:r>
              <a:rPr lang="en-US" dirty="0"/>
              <a:t>Does not own?</a:t>
            </a:r>
          </a:p>
          <a:p>
            <a:pPr lvl="1"/>
            <a:r>
              <a:rPr lang="en-US" dirty="0"/>
              <a:t>Your laptop</a:t>
            </a:r>
          </a:p>
          <a:p>
            <a:pPr lvl="1"/>
            <a:r>
              <a:rPr lang="en-US" dirty="0"/>
              <a:t>Your bag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14" y="934998"/>
            <a:ext cx="5184576" cy="38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726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something</a:t>
            </a:r>
            <a:r>
              <a:rPr lang="en-US" dirty="0"/>
              <a:t> is true</a:t>
            </a:r>
          </a:p>
          <a:p>
            <a:r>
              <a:rPr lang="en-US" dirty="0"/>
              <a:t>Boolean variable can have two values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true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false</a:t>
            </a:r>
          </a:p>
          <a:p>
            <a:r>
              <a:rPr lang="en-US" dirty="0"/>
              <a:t>Boolean variables can reflect the status of a concept</a:t>
            </a:r>
          </a:p>
          <a:p>
            <a:pPr lvl="1"/>
            <a:r>
              <a:rPr lang="en-US" dirty="0"/>
              <a:t>The cat has litter box: true</a:t>
            </a:r>
          </a:p>
          <a:p>
            <a:pPr lvl="1"/>
            <a:r>
              <a:rPr lang="en-US" dirty="0"/>
              <a:t>It is very warm in Canada: false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See: 1.booleanVar.cs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3440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values from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two values of the same type to see their relation and use as a Boolean value/variable</a:t>
            </a:r>
          </a:p>
          <a:p>
            <a:r>
              <a:rPr lang="en-US" dirty="0"/>
              <a:t>The result of comparison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true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false</a:t>
            </a:r>
          </a:p>
          <a:p>
            <a:r>
              <a:rPr lang="en-US" dirty="0"/>
              <a:t>We can assign the result to </a:t>
            </a:r>
          </a:p>
          <a:p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See: 2.Comparisons</a:t>
            </a:r>
          </a:p>
          <a:p>
            <a:r>
              <a:rPr lang="en-US" dirty="0">
                <a:solidFill>
                  <a:schemeClr val="accent6"/>
                </a:solidFill>
              </a:rPr>
              <a:t>See: 3.RelationalwithParse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00" y="1439607"/>
            <a:ext cx="4117094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879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 on string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Equality of two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word1 == word2</a:t>
            </a:r>
            <a:r>
              <a:rPr lang="en-US" dirty="0"/>
              <a:t>: is true if they are exactly same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word1 != word2</a:t>
            </a:r>
            <a:r>
              <a:rPr lang="en-US" dirty="0"/>
              <a:t>: is true if the words are different</a:t>
            </a:r>
          </a:p>
          <a:p>
            <a:r>
              <a:rPr lang="en-US" dirty="0"/>
              <a:t>Comparison of strings is case sensitive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Sarah == Sarah : </a:t>
            </a:r>
            <a:r>
              <a:rPr lang="en-US" dirty="0">
                <a:solidFill>
                  <a:schemeClr val="accent1"/>
                </a:solidFill>
              </a:rPr>
              <a:t>true</a:t>
            </a:r>
          </a:p>
          <a:p>
            <a:pPr lvl="1"/>
            <a:r>
              <a:rPr lang="en-US" dirty="0"/>
              <a:t>Sarah != </a:t>
            </a:r>
            <a:r>
              <a:rPr lang="en-US" dirty="0" err="1"/>
              <a:t>sarah</a:t>
            </a:r>
            <a:r>
              <a:rPr lang="en-US" dirty="0"/>
              <a:t> : </a:t>
            </a:r>
            <a:r>
              <a:rPr lang="en-US" dirty="0">
                <a:solidFill>
                  <a:schemeClr val="accent1"/>
                </a:solidFill>
              </a:rPr>
              <a:t>true</a:t>
            </a:r>
          </a:p>
          <a:p>
            <a:pPr lvl="1"/>
            <a:r>
              <a:rPr lang="en-US" dirty="0"/>
              <a:t>Sarah == </a:t>
            </a:r>
            <a:r>
              <a:rPr lang="en-US" dirty="0" err="1"/>
              <a:t>Saraah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en-US" dirty="0"/>
              <a:t>Sarah != Sarah1: </a:t>
            </a:r>
            <a:r>
              <a:rPr lang="en-US" dirty="0">
                <a:solidFill>
                  <a:schemeClr val="accent1"/>
                </a:solidFill>
              </a:rPr>
              <a:t>true</a:t>
            </a:r>
          </a:p>
          <a:p>
            <a:r>
              <a:rPr lang="en-US" dirty="0"/>
              <a:t>If for some case you can accept both capital and small letter: use </a:t>
            </a:r>
            <a:r>
              <a:rPr lang="en-US" dirty="0" err="1"/>
              <a:t>TOUpper</a:t>
            </a:r>
            <a:r>
              <a:rPr lang="en-US" dirty="0"/>
              <a:t>() and </a:t>
            </a:r>
            <a:r>
              <a:rPr lang="en-US" dirty="0" err="1"/>
              <a:t>ToLower</a:t>
            </a:r>
            <a:r>
              <a:rPr lang="en-US" dirty="0"/>
              <a:t>() functions.</a:t>
            </a:r>
          </a:p>
          <a:p>
            <a:r>
              <a:rPr lang="en-US" dirty="0">
                <a:solidFill>
                  <a:schemeClr val="accent6"/>
                </a:solidFill>
              </a:rPr>
              <a:t>See: 4.StringComparison.cs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3378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Logical statement </a:t>
            </a:r>
          </a:p>
          <a:p>
            <a:pPr lvl="1"/>
            <a:r>
              <a:rPr lang="en-US" dirty="0"/>
              <a:t>Single Boolean variable or comparison of values</a:t>
            </a:r>
          </a:p>
          <a:p>
            <a:pPr lvl="1"/>
            <a:r>
              <a:rPr lang="en-US" dirty="0"/>
              <a:t>It can be evaluated to </a:t>
            </a:r>
            <a:r>
              <a:rPr lang="en-US" dirty="0">
                <a:solidFill>
                  <a:schemeClr val="accent1"/>
                </a:solidFill>
              </a:rPr>
              <a:t>true/false</a:t>
            </a:r>
          </a:p>
          <a:p>
            <a:r>
              <a:rPr lang="en-US" dirty="0"/>
              <a:t>Complex statement</a:t>
            </a:r>
          </a:p>
          <a:p>
            <a:pPr lvl="1"/>
            <a:r>
              <a:rPr lang="en-US" dirty="0"/>
              <a:t>Combination of simple logical statements</a:t>
            </a:r>
          </a:p>
          <a:p>
            <a:pPr lvl="1"/>
            <a:r>
              <a:rPr lang="en-US" dirty="0"/>
              <a:t>It can be evaluated to </a:t>
            </a:r>
            <a:r>
              <a:rPr lang="en-US" dirty="0">
                <a:solidFill>
                  <a:schemeClr val="accent1"/>
                </a:solidFill>
              </a:rPr>
              <a:t>true/false </a:t>
            </a:r>
          </a:p>
          <a:p>
            <a:r>
              <a:rPr lang="en-US" dirty="0"/>
              <a:t>Combination is made by logical operators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>
                <a:solidFill>
                  <a:schemeClr val="accent6"/>
                </a:solidFill>
              </a:rPr>
              <a:t>See: 5.LogicalOperators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63838"/>
            <a:ext cx="6634743" cy="14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197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See: 6.IfStatement.cs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16" y="137160"/>
            <a:ext cx="3306404" cy="2698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00" y="903405"/>
            <a:ext cx="2747429" cy="15402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512" y="2851292"/>
            <a:ext cx="3240360" cy="1781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lvl="1" indent="0">
              <a:buNone/>
            </a:pPr>
            <a:r>
              <a:rPr lang="en-US" sz="1400" dirty="0"/>
              <a:t>Bool </a:t>
            </a:r>
            <a:r>
              <a:rPr lang="en-US" sz="1400" dirty="0" err="1"/>
              <a:t>isOddNumber</a:t>
            </a:r>
            <a:r>
              <a:rPr lang="en-US" sz="1400" dirty="0"/>
              <a:t> = (a %2 != 0);</a:t>
            </a:r>
          </a:p>
          <a:p>
            <a:pPr marL="274320" lvl="1" indent="0">
              <a:buNone/>
            </a:pPr>
            <a:r>
              <a:rPr lang="en-US" sz="1400" dirty="0"/>
              <a:t>if( </a:t>
            </a:r>
            <a:r>
              <a:rPr lang="en-US" sz="1400" dirty="0" err="1"/>
              <a:t>isOddNumber</a:t>
            </a:r>
            <a:r>
              <a:rPr lang="en-US" sz="1400" dirty="0"/>
              <a:t>== true)</a:t>
            </a:r>
          </a:p>
          <a:p>
            <a:pPr marL="274320" lvl="1" indent="0">
              <a:buNone/>
            </a:pPr>
            <a:r>
              <a:rPr lang="en-US" sz="1400" dirty="0"/>
              <a:t>{</a:t>
            </a:r>
          </a:p>
          <a:p>
            <a:pPr marL="274320" lvl="1" indent="0">
              <a:buNone/>
            </a:pPr>
            <a:r>
              <a:rPr lang="en-US" sz="1400" dirty="0"/>
              <a:t>…</a:t>
            </a:r>
          </a:p>
          <a:p>
            <a:pPr marL="274320" lvl="1" indent="0">
              <a:buNone/>
            </a:pPr>
            <a:r>
              <a:rPr lang="en-US" sz="1400" dirty="0"/>
              <a:t>}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65414" y="2835770"/>
            <a:ext cx="3310841" cy="1797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lvl="1" indent="0">
              <a:buNone/>
            </a:pPr>
            <a:r>
              <a:rPr lang="en-US" sz="1400" dirty="0"/>
              <a:t>Bool </a:t>
            </a:r>
            <a:r>
              <a:rPr lang="en-US" sz="1400" dirty="0" err="1"/>
              <a:t>isOddNumber</a:t>
            </a:r>
            <a:r>
              <a:rPr lang="en-US" sz="1400" dirty="0"/>
              <a:t> = (a %2 != 0);</a:t>
            </a:r>
          </a:p>
          <a:p>
            <a:pPr marL="274320" lvl="1" indent="0">
              <a:buNone/>
            </a:pPr>
            <a:r>
              <a:rPr lang="en-US" sz="1400" dirty="0"/>
              <a:t>if( </a:t>
            </a:r>
            <a:r>
              <a:rPr lang="en-US" sz="1400" dirty="0" err="1"/>
              <a:t>isOddNumber</a:t>
            </a:r>
            <a:r>
              <a:rPr lang="en-US" sz="1400" dirty="0"/>
              <a:t>)</a:t>
            </a:r>
          </a:p>
          <a:p>
            <a:pPr marL="274320" lvl="1" indent="0">
              <a:buNone/>
            </a:pPr>
            <a:r>
              <a:rPr lang="en-US" sz="1400" dirty="0"/>
              <a:t>{</a:t>
            </a:r>
          </a:p>
          <a:p>
            <a:pPr marL="274320" lvl="1" indent="0">
              <a:buNone/>
            </a:pPr>
            <a:r>
              <a:rPr lang="en-US" sz="1400" dirty="0"/>
              <a:t>…</a:t>
            </a:r>
          </a:p>
          <a:p>
            <a:pPr marL="274320" lvl="1" indent="0">
              <a:buNone/>
            </a:pPr>
            <a:r>
              <a:rPr lang="en-US" sz="1400" dirty="0"/>
              <a:t>}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71302" y="2835770"/>
            <a:ext cx="1813441" cy="1797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lvl="1" indent="0">
              <a:buNone/>
            </a:pPr>
            <a:r>
              <a:rPr lang="en-US" sz="1400" dirty="0"/>
              <a:t>if(a %2 != 0)</a:t>
            </a:r>
          </a:p>
          <a:p>
            <a:pPr marL="274320" lvl="1" indent="0">
              <a:buNone/>
            </a:pPr>
            <a:r>
              <a:rPr lang="en-US" sz="1400" dirty="0"/>
              <a:t>{</a:t>
            </a:r>
          </a:p>
          <a:p>
            <a:pPr marL="274320" lvl="1" indent="0">
              <a:buNone/>
            </a:pPr>
            <a:r>
              <a:rPr lang="en-US" sz="1400" dirty="0"/>
              <a:t>…</a:t>
            </a:r>
          </a:p>
          <a:p>
            <a:pPr marL="274320" lvl="1" indent="0">
              <a:buNone/>
            </a:pPr>
            <a:r>
              <a:rPr lang="en-US" sz="1400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933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See: 7.IfElse.cs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BME 121 - Lab 3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70" y="1347614"/>
            <a:ext cx="4682745" cy="2867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31590"/>
            <a:ext cx="3007743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247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6105</TotalTime>
  <Words>383</Words>
  <Application>Microsoft Office PowerPoint</Application>
  <PresentationFormat>On-screen Show (16:9)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Clarity</vt:lpstr>
      <vt:lpstr>Tutorial: Decision Making</vt:lpstr>
      <vt:lpstr>Topics</vt:lpstr>
      <vt:lpstr>Decision statement</vt:lpstr>
      <vt:lpstr>Boolean Variables</vt:lpstr>
      <vt:lpstr>Boolean values from comparisons</vt:lpstr>
      <vt:lpstr>Note on string comparisons</vt:lpstr>
      <vt:lpstr>Logical Operators</vt:lpstr>
      <vt:lpstr>If statement</vt:lpstr>
      <vt:lpstr>If-else statement</vt:lpstr>
      <vt:lpstr>If-else-if</vt:lpstr>
      <vt:lpstr>WA2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Jeff Luo</dc:creator>
  <cp:lastModifiedBy>Hami</cp:lastModifiedBy>
  <cp:revision>3028</cp:revision>
  <dcterms:created xsi:type="dcterms:W3CDTF">2014-10-15T01:39:07Z</dcterms:created>
  <dcterms:modified xsi:type="dcterms:W3CDTF">2016-09-22T18:44:58Z</dcterms:modified>
</cp:coreProperties>
</file>