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1" r:id="rId1"/>
  </p:sldMasterIdLst>
  <p:notesMasterIdLst>
    <p:notesMasterId r:id="rId27"/>
  </p:notesMasterIdLst>
  <p:sldIdLst>
    <p:sldId id="256" r:id="rId2"/>
    <p:sldId id="257" r:id="rId3"/>
    <p:sldId id="268" r:id="rId4"/>
    <p:sldId id="269" r:id="rId5"/>
    <p:sldId id="258" r:id="rId6"/>
    <p:sldId id="270" r:id="rId7"/>
    <p:sldId id="262" r:id="rId8"/>
    <p:sldId id="263" r:id="rId9"/>
    <p:sldId id="259" r:id="rId10"/>
    <p:sldId id="264" r:id="rId11"/>
    <p:sldId id="265" r:id="rId12"/>
    <p:sldId id="272" r:id="rId13"/>
    <p:sldId id="266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3" r:id="rId22"/>
    <p:sldId id="284" r:id="rId23"/>
    <p:sldId id="282" r:id="rId24"/>
    <p:sldId id="286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1"/>
    <a:srgbClr val="DF0002"/>
    <a:srgbClr val="007F3A"/>
    <a:srgbClr val="543585"/>
    <a:srgbClr val="3E2C00"/>
    <a:srgbClr val="8854DA"/>
    <a:srgbClr val="FFFFFF"/>
    <a:srgbClr val="F8F8F8"/>
    <a:srgbClr val="F1502F"/>
    <a:srgbClr val="B2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>
        <p:scale>
          <a:sx n="121" d="100"/>
          <a:sy n="121" d="100"/>
        </p:scale>
        <p:origin x="992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D9168-1EAD-4670-96A2-9D8B38B31C0D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33AD5-CFE4-4489-B885-C160BF81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528155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2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8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1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1188"/>
            <a:ext cx="10058400" cy="968440"/>
          </a:xfrm>
        </p:spPr>
        <p:txBody>
          <a:bodyPr anchor="b">
            <a:normAutofit/>
          </a:bodyPr>
          <a:lstStyle>
            <a:lvl1pPr marL="0">
              <a:defRPr sz="5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31725" y="6459785"/>
            <a:ext cx="1312025" cy="365125"/>
          </a:xfrm>
        </p:spPr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2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4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6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7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F15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B2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2"/>
                </a:solidFill>
              </a:defRPr>
            </a:lvl1pPr>
          </a:lstStyle>
          <a:p>
            <a:fld id="{6C674568-2F1F-4A3C-8995-FC3DE448422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02142"/>
            <a:ext cx="9966960" cy="0"/>
          </a:xfrm>
          <a:prstGeom prst="line">
            <a:avLst/>
          </a:prstGeom>
          <a:ln w="6350">
            <a:solidFill>
              <a:srgbClr val="3E2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0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3E2C00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rgbClr val="3E2C0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3E2C00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3E2C00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3E2C0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917E76-2EAF-4B52-A7CC-3673B4ACF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0" y="955842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9000" dirty="0"/>
              <a:t>Git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8F03B8-4DD1-4719-A5DE-09F5A3BDC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0" y="2981486"/>
            <a:ext cx="7700211" cy="1946114"/>
          </a:xfrm>
        </p:spPr>
        <p:txBody>
          <a:bodyPr>
            <a:normAutofit/>
          </a:bodyPr>
          <a:lstStyle/>
          <a:p>
            <a:endParaRPr lang="en-US" sz="3000" dirty="0">
              <a:latin typeface="Franklin Gothic Book" panose="020B0503020102020204" pitchFamily="34" charset="0"/>
            </a:endParaRPr>
          </a:p>
          <a:p>
            <a:r>
              <a:rPr lang="en-US" sz="3000" dirty="0">
                <a:latin typeface="Franklin Gothic Book" panose="020B0503020102020204" pitchFamily="34" charset="0"/>
              </a:rPr>
              <a:t>OR: How I Learned To Stop Worrying And Love The Rebase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6C89D87-286B-433A-A69C-256088163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678" y="240626"/>
            <a:ext cx="4082716" cy="4082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D66B411-4137-4EFB-8450-B0AD18CC83C0}"/>
              </a:ext>
            </a:extLst>
          </p:cNvPr>
          <p:cNvSpPr txBox="1"/>
          <p:nvPr/>
        </p:nvSpPr>
        <p:spPr>
          <a:xfrm>
            <a:off x="613610" y="5671325"/>
            <a:ext cx="392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Andrew Wildman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393B127-BD63-42C8-9CD5-C93B21548F5A}"/>
              </a:ext>
            </a:extLst>
          </p:cNvPr>
          <p:cNvSpPr txBox="1"/>
          <p:nvPr/>
        </p:nvSpPr>
        <p:spPr>
          <a:xfrm>
            <a:off x="7796462" y="5671324"/>
            <a:ext cx="392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+mj-lt"/>
              </a:rPr>
              <a:t>May 10, 2019</a:t>
            </a:r>
          </a:p>
        </p:txBody>
      </p:sp>
    </p:spTree>
    <p:extLst>
      <p:ext uri="{BB962C8B-B14F-4D97-AF65-F5344CB8AC3E}">
        <p14:creationId xmlns:p14="http://schemas.microsoft.com/office/powerpoint/2010/main" val="325882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3C3BFF-ABD6-478B-8B87-53CF24BD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Blobs and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0B9048-2C64-4BE9-A92C-F865D20F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32037-B949-413D-B2C5-8DB3F6DC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1CCDEE-7880-4598-B7A4-620D5637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2817958" y="2556162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/>
              <a:t>echo “Hello world”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3918" y="2854775"/>
            <a:ext cx="2441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E2C00"/>
                </a:solidFill>
              </a:rPr>
              <a:t>File name?</a:t>
            </a:r>
          </a:p>
          <a:p>
            <a:r>
              <a:rPr lang="en-US" sz="2400" dirty="0">
                <a:solidFill>
                  <a:srgbClr val="3E2C00"/>
                </a:solidFill>
              </a:rPr>
              <a:t>Path?</a:t>
            </a:r>
          </a:p>
          <a:p>
            <a:r>
              <a:rPr lang="en-US" sz="2400" dirty="0">
                <a:solidFill>
                  <a:srgbClr val="3E2C00"/>
                </a:solidFill>
              </a:rPr>
              <a:t>Permissions?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2817958" y="3547274"/>
            <a:ext cx="2441358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#!/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/bin/env python</a:t>
            </a:r>
          </a:p>
          <a:p>
            <a:r>
              <a:rPr lang="en-US" dirty="0"/>
              <a:t>print(“Hello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300721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32037-B949-413D-B2C5-8DB3F6DC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1CCDEE-7880-4598-B7A4-620D5637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4265019" y="2556162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/>
              <a:t>echo “Hello world”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7869357" y="3733704"/>
            <a:ext cx="2425526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#!/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/bin/env python</a:t>
            </a:r>
          </a:p>
          <a:p>
            <a:r>
              <a:rPr lang="en-US" dirty="0"/>
              <a:t>print(“Hello world”)</a:t>
            </a:r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62163" y="2556162"/>
            <a:ext cx="2241538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4265019" y="3932221"/>
            <a:ext cx="2241538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>
            <a:off x="2903701" y="2854776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2903701" y="2861299"/>
            <a:ext cx="1361318" cy="1369536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endCxn id="7" idx="1"/>
          </p:cNvCxnSpPr>
          <p:nvPr/>
        </p:nvCxnSpPr>
        <p:spPr>
          <a:xfrm flipV="1">
            <a:off x="6506557" y="4213079"/>
            <a:ext cx="1362800" cy="6524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60577" y="2540477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0957" y="3720122"/>
            <a:ext cx="50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64174" y="3927774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64173" y="4213079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Executable!</a:t>
            </a:r>
          </a:p>
        </p:txBody>
      </p:sp>
    </p:spTree>
    <p:extLst>
      <p:ext uri="{BB962C8B-B14F-4D97-AF65-F5344CB8AC3E}">
        <p14:creationId xmlns:p14="http://schemas.microsoft.com/office/powerpoint/2010/main" val="45710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DC0FCD-00AD-4F4E-B86E-590D18F4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702A44-88D5-4B62-90EE-8F1380B5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FBA6EE5-C61C-4C08-981E-526E9B105AB6}"/>
              </a:ext>
            </a:extLst>
          </p:cNvPr>
          <p:cNvSpPr txBox="1"/>
          <p:nvPr/>
        </p:nvSpPr>
        <p:spPr>
          <a:xfrm>
            <a:off x="1097280" y="1181417"/>
            <a:ext cx="101671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Add a file from part 1 to the index.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Look inside the .git folder. Find the index file.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Check the contents of the index with a plumbing command.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US" sz="2400" dirty="0">
                <a:cs typeface="Courier New" panose="02070309020205020404" pitchFamily="49" charset="0"/>
              </a:rPr>
              <a:t> to confirm the contents of the index.</a:t>
            </a:r>
            <a:endParaRPr lang="en-US" sz="2400" dirty="0"/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Save the index as a tree in the object database. Find the file in the database.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Look at the contents of the tree object. Make sure you understand each line.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endParaRPr lang="en-US" dirty="0"/>
          </a:p>
          <a:p>
            <a:pPr>
              <a:buClr>
                <a:schemeClr val="tx2"/>
              </a:buClr>
            </a:pPr>
            <a:r>
              <a:rPr lang="en-US" sz="2400" dirty="0">
                <a:solidFill>
                  <a:schemeClr val="tx2"/>
                </a:solidFill>
              </a:rPr>
              <a:t>Repeat 1-5 until you are comfortable saving trees to the database</a:t>
            </a:r>
          </a:p>
          <a:p>
            <a:pPr>
              <a:buClr>
                <a:schemeClr val="tx2"/>
              </a:buClr>
            </a:pPr>
            <a:endParaRPr lang="en-US" dirty="0"/>
          </a:p>
          <a:p>
            <a:pPr marL="457200" indent="-457200">
              <a:buClr>
                <a:schemeClr val="tx2"/>
              </a:buClr>
              <a:buFont typeface="+mj-lt"/>
              <a:buAutoNum type="arabicPeriod" startAt="6"/>
            </a:pPr>
            <a:r>
              <a:rPr lang="en-US" sz="2400" dirty="0"/>
              <a:t>Change a file and add it to the index. Save the tree to the object database.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What do you expect to be the contents of the tree?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Inspect the object file. Were you right?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6"/>
            </a:pPr>
            <a:r>
              <a:rPr lang="en-US" sz="2400" dirty="0"/>
              <a:t>Save a subdirectory with files to your database. Inspect both the root tree and subtree. Make sure you understand each of the trees’ contents.</a:t>
            </a:r>
          </a:p>
        </p:txBody>
      </p:sp>
    </p:spTree>
    <p:extLst>
      <p:ext uri="{BB962C8B-B14F-4D97-AF65-F5344CB8AC3E}">
        <p14:creationId xmlns:p14="http://schemas.microsoft.com/office/powerpoint/2010/main" val="283025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Commits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6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197874" y="4038733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/>
              <a:t>echo “Hello world”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3613212" y="4038733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197874" y="4917661"/>
            <a:ext cx="1250491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36556" y="4330825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4855578" y="4337346"/>
            <a:ext cx="1342296" cy="878929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448365" y="5196170"/>
            <a:ext cx="1362800" cy="6523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3432" y="402304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3811" y="4888393"/>
            <a:ext cx="50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04156" y="4908497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4156" y="5207111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Executable!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911422" y="3983951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cxnSp>
        <p:nvCxnSpPr>
          <p:cNvPr id="343" name="Straight Arrow Connector 342"/>
          <p:cNvCxnSpPr>
            <a:stCxn id="341" idx="3"/>
            <a:endCxn id="7" idx="1"/>
          </p:cNvCxnSpPr>
          <p:nvPr/>
        </p:nvCxnSpPr>
        <p:spPr>
          <a:xfrm>
            <a:off x="2660323" y="4330825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4">
            <a:extLst>
              <a:ext uri="{FF2B5EF4-FFF2-40B4-BE49-F238E27FC236}">
                <a16:creationId xmlns:a16="http://schemas.microsoft.com/office/drawing/2014/main" xmlns="" id="{49BBB581-511A-4C25-A59D-71D2ED436D77}"/>
              </a:ext>
            </a:extLst>
          </p:cNvPr>
          <p:cNvSpPr/>
          <p:nvPr/>
        </p:nvSpPr>
        <p:spPr>
          <a:xfrm>
            <a:off x="8811165" y="4716795"/>
            <a:ext cx="2425526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#!/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/bin/env python</a:t>
            </a:r>
          </a:p>
          <a:p>
            <a:r>
              <a:rPr lang="en-US" dirty="0"/>
              <a:t>print(“Hello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110758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197874" y="4038733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/>
              <a:t>echo “Hello world”</a:t>
            </a:r>
          </a:p>
        </p:txBody>
      </p:sp>
      <p:sp>
        <p:nvSpPr>
          <p:cNvPr id="32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3613212" y="2014110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9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225989" y="2021953"/>
            <a:ext cx="1250491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4836556" y="2329022"/>
            <a:ext cx="1407368" cy="1739682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5602697" y="3044974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4836556" y="2329022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cxnSpLocks/>
            <a:stCxn id="329" idx="3"/>
          </p:cNvCxnSpPr>
          <p:nvPr/>
        </p:nvCxnSpPr>
        <p:spPr>
          <a:xfrm>
            <a:off x="7476480" y="2320567"/>
            <a:ext cx="2455454" cy="2396228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4981302" y="2008515"/>
            <a:ext cx="12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src_moved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439412" y="296740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8551721" y="3189699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Executable!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911422" y="3983951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sp>
        <p:nvSpPr>
          <p:cNvPr id="344" name="Rounded Rectangle 343"/>
          <p:cNvSpPr/>
          <p:nvPr/>
        </p:nvSpPr>
        <p:spPr>
          <a:xfrm>
            <a:off x="911422" y="1956866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5" name="Straight Arrow Connector 344"/>
          <p:cNvCxnSpPr/>
          <p:nvPr/>
        </p:nvCxnSpPr>
        <p:spPr>
          <a:xfrm>
            <a:off x="2660323" y="2303740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44" idx="2"/>
            <a:endCxn id="341" idx="0"/>
          </p:cNvCxnSpPr>
          <p:nvPr/>
        </p:nvCxnSpPr>
        <p:spPr>
          <a:xfrm>
            <a:off x="1785873" y="2650613"/>
            <a:ext cx="0" cy="1333338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4">
            <a:extLst>
              <a:ext uri="{FF2B5EF4-FFF2-40B4-BE49-F238E27FC236}">
                <a16:creationId xmlns:a16="http://schemas.microsoft.com/office/drawing/2014/main" xmlns="" id="{220D45A1-6FAD-4417-A90D-016300F6A181}"/>
              </a:ext>
            </a:extLst>
          </p:cNvPr>
          <p:cNvSpPr/>
          <p:nvPr/>
        </p:nvSpPr>
        <p:spPr>
          <a:xfrm>
            <a:off x="8811165" y="4716795"/>
            <a:ext cx="2425526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#!/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/bin/env python</a:t>
            </a:r>
          </a:p>
          <a:p>
            <a:r>
              <a:rPr lang="en-US" dirty="0"/>
              <a:t>print(“Hello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136043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197874" y="4038733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/>
              <a:t>echo “Hello world”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3613212" y="4038733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197874" y="4917661"/>
            <a:ext cx="1250491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36556" y="4330825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4855578" y="4337346"/>
            <a:ext cx="1342296" cy="878929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448365" y="5196170"/>
            <a:ext cx="1362800" cy="6523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3432" y="402304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3811" y="4888393"/>
            <a:ext cx="50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04156" y="4908497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4156" y="5207111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Executable!</a:t>
            </a:r>
          </a:p>
        </p:txBody>
      </p:sp>
      <p:sp>
        <p:nvSpPr>
          <p:cNvPr id="32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3613212" y="2014110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9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225989" y="2021953"/>
            <a:ext cx="1250491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4836556" y="2329022"/>
            <a:ext cx="1407368" cy="1739682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5602697" y="3044974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4836556" y="2329022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cxnSpLocks/>
            <a:stCxn id="329" idx="3"/>
          </p:cNvCxnSpPr>
          <p:nvPr/>
        </p:nvCxnSpPr>
        <p:spPr>
          <a:xfrm>
            <a:off x="7476480" y="2320567"/>
            <a:ext cx="2455454" cy="2396228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4981302" y="2008515"/>
            <a:ext cx="12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src_moved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439412" y="296740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8551721" y="3189699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Executable!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911422" y="3983951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cxnSp>
        <p:nvCxnSpPr>
          <p:cNvPr id="343" name="Straight Arrow Connector 342"/>
          <p:cNvCxnSpPr>
            <a:stCxn id="341" idx="3"/>
            <a:endCxn id="7" idx="1"/>
          </p:cNvCxnSpPr>
          <p:nvPr/>
        </p:nvCxnSpPr>
        <p:spPr>
          <a:xfrm>
            <a:off x="2660323" y="4330825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ounded Rectangle 343"/>
          <p:cNvSpPr/>
          <p:nvPr/>
        </p:nvSpPr>
        <p:spPr>
          <a:xfrm>
            <a:off x="911422" y="1956866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5" name="Straight Arrow Connector 344"/>
          <p:cNvCxnSpPr/>
          <p:nvPr/>
        </p:nvCxnSpPr>
        <p:spPr>
          <a:xfrm>
            <a:off x="2660323" y="2303740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44" idx="2"/>
            <a:endCxn id="341" idx="0"/>
          </p:cNvCxnSpPr>
          <p:nvPr/>
        </p:nvCxnSpPr>
        <p:spPr>
          <a:xfrm>
            <a:off x="1785873" y="2650613"/>
            <a:ext cx="0" cy="1333338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4">
            <a:extLst>
              <a:ext uri="{FF2B5EF4-FFF2-40B4-BE49-F238E27FC236}">
                <a16:creationId xmlns:a16="http://schemas.microsoft.com/office/drawing/2014/main" xmlns="" id="{8B49DC34-DE7B-4CF2-95B3-44560E0DBC05}"/>
              </a:ext>
            </a:extLst>
          </p:cNvPr>
          <p:cNvSpPr/>
          <p:nvPr/>
        </p:nvSpPr>
        <p:spPr>
          <a:xfrm>
            <a:off x="8811165" y="4716795"/>
            <a:ext cx="2425526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#!/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/bin/env python</a:t>
            </a:r>
          </a:p>
          <a:p>
            <a:r>
              <a:rPr lang="en-US" dirty="0"/>
              <a:t>print(“Hello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57668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histories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8539542" y="4551157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762886" y="4843249"/>
            <a:ext cx="432674" cy="6522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8539542" y="3339562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9762886" y="3654474"/>
            <a:ext cx="432674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ounded Rectangle 340"/>
          <p:cNvSpPr/>
          <p:nvPr/>
        </p:nvSpPr>
        <p:spPr>
          <a:xfrm>
            <a:off x="5837752" y="4496375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cxnSp>
        <p:nvCxnSpPr>
          <p:cNvPr id="343" name="Straight Arrow Connector 342"/>
          <p:cNvCxnSpPr>
            <a:stCxn id="341" idx="3"/>
            <a:endCxn id="7" idx="1"/>
          </p:cNvCxnSpPr>
          <p:nvPr/>
        </p:nvCxnSpPr>
        <p:spPr>
          <a:xfrm>
            <a:off x="7586653" y="4843249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ounded Rectangle 343"/>
          <p:cNvSpPr/>
          <p:nvPr/>
        </p:nvSpPr>
        <p:spPr>
          <a:xfrm>
            <a:off x="5837752" y="3282318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5" name="Straight Arrow Connector 344"/>
          <p:cNvCxnSpPr/>
          <p:nvPr/>
        </p:nvCxnSpPr>
        <p:spPr>
          <a:xfrm>
            <a:off x="7586653" y="3629192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44" idx="2"/>
            <a:endCxn id="341" idx="0"/>
          </p:cNvCxnSpPr>
          <p:nvPr/>
        </p:nvCxnSpPr>
        <p:spPr>
          <a:xfrm>
            <a:off x="6712203" y="3976065"/>
            <a:ext cx="0" cy="5203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95560" y="3440430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195560" y="4658582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647455" y="3282318"/>
            <a:ext cx="1927519" cy="654471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Renamed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hello.sh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4611215" y="3936789"/>
            <a:ext cx="1320955" cy="559586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2161333" y="3282318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1851660" y="3580931"/>
            <a:ext cx="309673" cy="8984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5" idx="3"/>
          </p:cNvCxnSpPr>
          <p:nvPr/>
        </p:nvCxnSpPr>
        <p:spPr>
          <a:xfrm flipH="1" flipV="1">
            <a:off x="3384677" y="3580932"/>
            <a:ext cx="262778" cy="18839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37867" y="3396265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797558" y="1874461"/>
            <a:ext cx="1843208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Merged histories</a:t>
            </a:r>
          </a:p>
        </p:txBody>
      </p:sp>
      <p:cxnSp>
        <p:nvCxnSpPr>
          <p:cNvPr id="55" name="Straight Arrow Connector 54"/>
          <p:cNvCxnSpPr>
            <a:stCxn id="54" idx="2"/>
            <a:endCxn id="344" idx="0"/>
          </p:cNvCxnSpPr>
          <p:nvPr/>
        </p:nvCxnSpPr>
        <p:spPr>
          <a:xfrm flipH="1">
            <a:off x="6712203" y="2568208"/>
            <a:ext cx="6959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36" idx="0"/>
          </p:cNvCxnSpPr>
          <p:nvPr/>
        </p:nvCxnSpPr>
        <p:spPr>
          <a:xfrm flipH="1">
            <a:off x="4611215" y="2568208"/>
            <a:ext cx="2107947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8603705" y="1963984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827049" y="2278896"/>
            <a:ext cx="432674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650816" y="2253614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259723" y="2064852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05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5DF22AD-429E-4CE9-B82F-602EEAC0945E}"/>
              </a:ext>
            </a:extLst>
          </p:cNvPr>
          <p:cNvSpPr txBox="1"/>
          <p:nvPr/>
        </p:nvSpPr>
        <p:spPr>
          <a:xfrm>
            <a:off x="1097280" y="1748979"/>
            <a:ext cx="101671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Create a commit from a tree from part 2.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Find your commit object in the object database.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Check the contents of the commit you created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endParaRPr lang="en-US" dirty="0"/>
          </a:p>
          <a:p>
            <a:pPr>
              <a:buClr>
                <a:schemeClr val="tx2"/>
              </a:buClr>
            </a:pPr>
            <a:r>
              <a:rPr lang="en-US" sz="2400" dirty="0">
                <a:solidFill>
                  <a:schemeClr val="tx2"/>
                </a:solidFill>
              </a:rPr>
              <a:t>Repeat the above to create a linear history</a:t>
            </a:r>
          </a:p>
          <a:p>
            <a:pPr>
              <a:buClr>
                <a:schemeClr val="tx2"/>
              </a:buClr>
            </a:pPr>
            <a:endParaRPr lang="en-US" dirty="0"/>
          </a:p>
          <a:p>
            <a:pPr marL="457200" indent="-457200">
              <a:buClr>
                <a:schemeClr val="tx2"/>
              </a:buClr>
              <a:buFont typeface="+mj-lt"/>
              <a:buAutoNum type="arabicPeriod" startAt="4"/>
            </a:pPr>
            <a:r>
              <a:rPr lang="en-US" sz="2400" dirty="0"/>
              <a:t>Check the commit history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4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Clr>
                <a:schemeClr val="tx2"/>
              </a:buClr>
              <a:buFont typeface="+mj-lt"/>
              <a:buAutoNum type="arabicPeriod" startAt="4"/>
            </a:pPr>
            <a:r>
              <a:rPr lang="en-US" sz="2400" i="1" dirty="0">
                <a:cs typeface="Courier New" panose="02070309020205020404" pitchFamily="49" charset="0"/>
              </a:rPr>
              <a:t>Bonus:</a:t>
            </a:r>
            <a:r>
              <a:rPr lang="en-US" sz="2400" dirty="0">
                <a:cs typeface="Courier New" panose="02070309020205020404" pitchFamily="49" charset="0"/>
              </a:rPr>
              <a:t> Create a second commit off of your initial commit. Create a merge commit from your two “branches.”</a:t>
            </a:r>
            <a:endParaRPr lang="en-US" sz="24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6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86002-7968-4C57-9D3B-5050682A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1188"/>
            <a:ext cx="10058400" cy="968440"/>
          </a:xfrm>
        </p:spPr>
        <p:txBody>
          <a:bodyPr anchor="b">
            <a:normAutofit/>
          </a:bodyPr>
          <a:lstStyle/>
          <a:p>
            <a:r>
              <a:rPr lang="en-US" sz="5800" dirty="0"/>
              <a:t>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EF4B0A-57A5-4B77-937E-17509878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xmlns="" id="{AB8F38D6-CAC5-48E5-8676-5F95E930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1" y="1321951"/>
            <a:ext cx="3386562" cy="4905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BAB3270-519A-4026-BF18-1E6FCD24CABD}"/>
              </a:ext>
            </a:extLst>
          </p:cNvPr>
          <p:cNvSpPr txBox="1"/>
          <p:nvPr/>
        </p:nvSpPr>
        <p:spPr>
          <a:xfrm>
            <a:off x="148250" y="6487495"/>
            <a:ext cx="251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https://xkcd.com/1597/</a:t>
            </a:r>
          </a:p>
        </p:txBody>
      </p:sp>
    </p:spTree>
    <p:extLst>
      <p:ext uri="{BB962C8B-B14F-4D97-AF65-F5344CB8AC3E}">
        <p14:creationId xmlns:p14="http://schemas.microsoft.com/office/powerpoint/2010/main" val="3903080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3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 accessible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20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496111" y="4793790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496111" y="3579733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370562" y="4273480"/>
            <a:ext cx="0" cy="5203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305814" y="3579733"/>
            <a:ext cx="1927519" cy="654471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Renamed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hello.sh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69574" y="4234204"/>
            <a:ext cx="1320955" cy="559586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455917" y="2171876"/>
            <a:ext cx="1843208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Merged histories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370562" y="2865623"/>
            <a:ext cx="6959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269574" y="2865623"/>
            <a:ext cx="2107947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41917" y="23340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master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853732" y="2518749"/>
            <a:ext cx="260218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11291" y="372185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dev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23106" y="3906522"/>
            <a:ext cx="58270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4C8108-BD72-46B4-B6A2-A4CEF4D2E977}"/>
              </a:ext>
            </a:extLst>
          </p:cNvPr>
          <p:cNvSpPr txBox="1"/>
          <p:nvPr/>
        </p:nvSpPr>
        <p:spPr>
          <a:xfrm>
            <a:off x="1923479" y="1524182"/>
            <a:ext cx="84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843D5DF-DD96-4A3A-8F70-CBD74AA0058C}"/>
              </a:ext>
            </a:extLst>
          </p:cNvPr>
          <p:cNvCxnSpPr>
            <a:cxnSpLocks/>
            <a:stCxn id="3" idx="2"/>
            <a:endCxn id="56" idx="0"/>
          </p:cNvCxnSpPr>
          <p:nvPr/>
        </p:nvCxnSpPr>
        <p:spPr>
          <a:xfrm>
            <a:off x="2347824" y="1893514"/>
            <a:ext cx="1" cy="4405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57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Permanent human accessible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21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96111" y="4793790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96111" y="3579733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70562" y="4273480"/>
            <a:ext cx="0" cy="5203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305814" y="3579733"/>
            <a:ext cx="1927519" cy="654471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Renamed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hello.sh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69574" y="4234204"/>
            <a:ext cx="1320955" cy="559586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455917" y="2171876"/>
            <a:ext cx="1843208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Merged histories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70562" y="2865623"/>
            <a:ext cx="6959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269574" y="2865623"/>
            <a:ext cx="2107947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41917" y="23340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master</a:t>
            </a:r>
          </a:p>
        </p:txBody>
      </p:sp>
      <p:cxnSp>
        <p:nvCxnSpPr>
          <p:cNvPr id="33" name="Straight Arrow Connector 32"/>
          <p:cNvCxnSpPr>
            <a:endCxn id="22" idx="1"/>
          </p:cNvCxnSpPr>
          <p:nvPr/>
        </p:nvCxnSpPr>
        <p:spPr>
          <a:xfrm>
            <a:off x="2853732" y="2518749"/>
            <a:ext cx="260218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1291" y="372185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dev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>
            <a:off x="2723106" y="3906522"/>
            <a:ext cx="58270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99125" y="3807675"/>
            <a:ext cx="209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v0.0.1_rc1</a:t>
            </a:r>
          </a:p>
        </p:txBody>
      </p:sp>
      <p:cxnSp>
        <p:nvCxnSpPr>
          <p:cNvPr id="25" name="Straight Arrow Connector 24"/>
          <p:cNvCxnSpPr>
            <a:endCxn id="21" idx="1"/>
          </p:cNvCxnSpPr>
          <p:nvPr/>
        </p:nvCxnSpPr>
        <p:spPr>
          <a:xfrm flipH="1">
            <a:off x="7299125" y="3989196"/>
            <a:ext cx="598882" cy="3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898007" y="2188082"/>
            <a:ext cx="1407828" cy="677541"/>
          </a:xfrm>
          <a:prstGeom prst="roundRect">
            <a:avLst/>
          </a:prstGeom>
          <a:solidFill>
            <a:srgbClr val="C00000"/>
          </a:solidFill>
          <a:ln>
            <a:solidFill>
              <a:srgbClr val="8A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Tag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v0.0.1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299125" y="2526852"/>
            <a:ext cx="598882" cy="3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988C1E0-1A94-4263-9C9C-F4522EEBCA59}"/>
              </a:ext>
            </a:extLst>
          </p:cNvPr>
          <p:cNvSpPr txBox="1"/>
          <p:nvPr/>
        </p:nvSpPr>
        <p:spPr>
          <a:xfrm>
            <a:off x="1923479" y="1524182"/>
            <a:ext cx="84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50A9574-CF29-4517-AA99-CFC66991180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347824" y="1893514"/>
            <a:ext cx="1" cy="4405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72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C63340-435C-4935-8FFA-9176BC60ADB5}"/>
              </a:ext>
            </a:extLst>
          </p:cNvPr>
          <p:cNvSpPr txBox="1"/>
          <p:nvPr/>
        </p:nvSpPr>
        <p:spPr>
          <a:xfrm>
            <a:off x="1097280" y="1570295"/>
            <a:ext cx="101671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Look inside your .git/refs directory. Check that there are two subdirectories.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 smtClean="0"/>
              <a:t>Take a commit from part 3 and create the “master” branch.</a:t>
            </a:r>
            <a:endParaRPr lang="en-US" sz="2400" dirty="0"/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 smtClean="0"/>
              <a:t>Find the branch inside the .</a:t>
            </a:r>
            <a:r>
              <a:rPr lang="en-US" sz="2400" dirty="0" err="1" smtClean="0"/>
              <a:t>git</a:t>
            </a:r>
            <a:r>
              <a:rPr lang="en-US" sz="2400" dirty="0" smtClean="0"/>
              <a:t>/refs directory</a:t>
            </a:r>
            <a:endParaRPr lang="en-US" sz="2400" dirty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 smtClean="0"/>
              <a:t>Create a new commit and check that master hasn’t changed. Advance master to the newest commit.</a:t>
            </a:r>
            <a:endParaRPr lang="en-US" sz="2400" dirty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 smtClean="0"/>
              <a:t>Create a second branch. Add some more commits, and advance this branch to the newest commit.</a:t>
            </a:r>
            <a:endParaRPr lang="en-US" dirty="0" smtClean="0"/>
          </a:p>
          <a:p>
            <a:pPr marL="457200" indent="-457200">
              <a:buClr>
                <a:schemeClr val="tx2"/>
              </a:buClr>
              <a:buFont typeface="+mj-lt"/>
              <a:buAutoNum type="arabicPeriod" startAt="6"/>
            </a:pPr>
            <a:r>
              <a:rPr lang="en-US" sz="2400" dirty="0" smtClean="0"/>
              <a:t>Create a lightweight tag on the most recent commit.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6"/>
            </a:pPr>
            <a:r>
              <a:rPr lang="en-US" sz="2400" dirty="0" smtClean="0"/>
              <a:t>Create an annotated tag on the same commit referred to by master.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6"/>
            </a:pPr>
            <a:endParaRPr lang="en-US" sz="2400" dirty="0" smtClean="0"/>
          </a:p>
          <a:p>
            <a:pPr marL="457200" indent="-457200">
              <a:buClr>
                <a:schemeClr val="tx2"/>
              </a:buClr>
              <a:buFont typeface="+mj-lt"/>
              <a:buAutoNum type="arabicPeriod" startAt="6"/>
            </a:pPr>
            <a:r>
              <a:rPr lang="en-US" sz="2400" i="1" dirty="0" smtClean="0"/>
              <a:t>Bonus:</a:t>
            </a:r>
            <a:r>
              <a:rPr lang="en-US" sz="2400" dirty="0" smtClean="0"/>
              <a:t> Try to delete a branch using only file manipulation in the .</a:t>
            </a:r>
            <a:r>
              <a:rPr lang="en-US" sz="2400" dirty="0" err="1" smtClean="0"/>
              <a:t>git</a:t>
            </a:r>
            <a:r>
              <a:rPr lang="en-US" sz="2400" dirty="0" smtClean="0"/>
              <a:t> directory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62321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6370A-642D-4FD1-881C-A8E946F7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pPr algn="ctr"/>
            <a:r>
              <a:rPr lang="en-US" dirty="0"/>
              <a:t>Example: Rebase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A118D0-947D-4621-A436-67F7733A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0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6370A-642D-4FD1-881C-A8E946F7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pPr algn="ctr"/>
            <a:r>
              <a:rPr lang="en-US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A118D0-947D-4621-A436-67F7733A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86002-7968-4C57-9D3B-5050682A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1188"/>
            <a:ext cx="10058400" cy="968440"/>
          </a:xfrm>
        </p:spPr>
        <p:txBody>
          <a:bodyPr anchor="b">
            <a:normAutofit/>
          </a:bodyPr>
          <a:lstStyle/>
          <a:p>
            <a:r>
              <a:rPr lang="en-US" sz="5800" dirty="0"/>
              <a:t>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EF4B0A-57A5-4B77-937E-17509878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xmlns="" id="{AB8F38D6-CAC5-48E5-8676-5F95E930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1" y="1321951"/>
            <a:ext cx="3386562" cy="4905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BAB3270-519A-4026-BF18-1E6FCD24CABD}"/>
              </a:ext>
            </a:extLst>
          </p:cNvPr>
          <p:cNvSpPr txBox="1"/>
          <p:nvPr/>
        </p:nvSpPr>
        <p:spPr>
          <a:xfrm>
            <a:off x="148250" y="6487495"/>
            <a:ext cx="251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https://xkcd.com/1597/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416ACF-9461-4F17-AB75-61FE28059B98}"/>
              </a:ext>
            </a:extLst>
          </p:cNvPr>
          <p:cNvSpPr txBox="1"/>
          <p:nvPr/>
        </p:nvSpPr>
        <p:spPr>
          <a:xfrm>
            <a:off x="4461164" y="2530761"/>
            <a:ext cx="7370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Where and how does git store data files?</a:t>
            </a:r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makes up a commit? How do commits form a history?</a:t>
            </a:r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Why does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git rebase </a:t>
            </a:r>
            <a:r>
              <a:rPr lang="en-US" sz="2400" dirty="0">
                <a:cs typeface="Courier New" panose="02070309020205020404" pitchFamily="49" charset="0"/>
              </a:rPr>
              <a:t>create new commits?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B524CB-10F7-4875-B7E7-867F62B03441}"/>
              </a:ext>
            </a:extLst>
          </p:cNvPr>
          <p:cNvSpPr txBox="1"/>
          <p:nvPr/>
        </p:nvSpPr>
        <p:spPr>
          <a:xfrm>
            <a:off x="4313382" y="1468582"/>
            <a:ext cx="7370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Better mental model</a:t>
            </a:r>
          </a:p>
        </p:txBody>
      </p:sp>
    </p:spTree>
    <p:extLst>
      <p:ext uri="{BB962C8B-B14F-4D97-AF65-F5344CB8AC3E}">
        <p14:creationId xmlns:p14="http://schemas.microsoft.com/office/powerpoint/2010/main" val="275654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86002-7968-4C57-9D3B-5050682A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1188"/>
            <a:ext cx="10058400" cy="968440"/>
          </a:xfrm>
        </p:spPr>
        <p:txBody>
          <a:bodyPr anchor="b">
            <a:normAutofit/>
          </a:bodyPr>
          <a:lstStyle/>
          <a:p>
            <a:r>
              <a:rPr lang="en-US" sz="5800" dirty="0"/>
              <a:t>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EF4B0A-57A5-4B77-937E-17509878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xmlns="" id="{AB8F38D6-CAC5-48E5-8676-5F95E930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1" y="1321951"/>
            <a:ext cx="3386562" cy="4905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BAB3270-519A-4026-BF18-1E6FCD24CABD}"/>
              </a:ext>
            </a:extLst>
          </p:cNvPr>
          <p:cNvSpPr txBox="1"/>
          <p:nvPr/>
        </p:nvSpPr>
        <p:spPr>
          <a:xfrm>
            <a:off x="148250" y="6487495"/>
            <a:ext cx="251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https://xkcd.com/1597/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416ACF-9461-4F17-AB75-61FE28059B98}"/>
              </a:ext>
            </a:extLst>
          </p:cNvPr>
          <p:cNvSpPr txBox="1"/>
          <p:nvPr/>
        </p:nvSpPr>
        <p:spPr>
          <a:xfrm>
            <a:off x="4461164" y="2530761"/>
            <a:ext cx="7370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Where and how does git store data files?</a:t>
            </a:r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makes up a commit? How do commits form a history?</a:t>
            </a:r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Why does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git rebase </a:t>
            </a:r>
            <a:r>
              <a:rPr lang="en-US" sz="2400" dirty="0">
                <a:cs typeface="Courier New" panose="02070309020205020404" pitchFamily="49" charset="0"/>
              </a:rPr>
              <a:t>create new commits?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B524CB-10F7-4875-B7E7-867F62B03441}"/>
              </a:ext>
            </a:extLst>
          </p:cNvPr>
          <p:cNvSpPr txBox="1"/>
          <p:nvPr/>
        </p:nvSpPr>
        <p:spPr>
          <a:xfrm>
            <a:off x="4313382" y="1468582"/>
            <a:ext cx="7370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Better mental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C556B3D-4BA3-4FA5-A42A-389B12606726}"/>
              </a:ext>
            </a:extLst>
          </p:cNvPr>
          <p:cNvSpPr txBox="1"/>
          <p:nvPr/>
        </p:nvSpPr>
        <p:spPr>
          <a:xfrm>
            <a:off x="4461164" y="5489193"/>
            <a:ext cx="737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E2C00"/>
              </a:buClr>
            </a:pPr>
            <a:r>
              <a:rPr lang="en-US" sz="1400" u="sng" dirty="0"/>
              <a:t>Git Book</a:t>
            </a:r>
            <a:r>
              <a:rPr lang="en-US" sz="1400" dirty="0"/>
              <a:t>                          		–	https://git-scm.com/book/en/v2</a:t>
            </a:r>
          </a:p>
          <a:p>
            <a:pPr>
              <a:buClr>
                <a:srgbClr val="3E2C00"/>
              </a:buClr>
            </a:pPr>
            <a:r>
              <a:rPr lang="en-US" sz="1400" u="sng" dirty="0"/>
              <a:t>A Plumber’s Guide to Git</a:t>
            </a:r>
            <a:r>
              <a:rPr lang="en-US" sz="1400" dirty="0"/>
              <a:t>   	– 	https://</a:t>
            </a:r>
            <a:r>
              <a:rPr lang="en-US" sz="1400" dirty="0" err="1"/>
              <a:t>alexwlchan.net</a:t>
            </a:r>
            <a:r>
              <a:rPr lang="en-US" sz="1400" dirty="0"/>
              <a:t>/a-plumbers-guide-to-</a:t>
            </a:r>
            <a:r>
              <a:rPr lang="en-US" sz="1400" dirty="0" err="1"/>
              <a:t>git</a:t>
            </a:r>
            <a:r>
              <a:rPr lang="en-US" sz="1400" dirty="0" smtClean="0"/>
              <a:t>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41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75DF4-2269-45CF-9EFB-9DCA3322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Plumbing vs. Porcelain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943FC-87A8-4C71-906F-1A57E8F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xmlns="" id="{6B2B336C-68C4-4E8C-8787-C91EEEACD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84"/>
          <a:stretch/>
        </p:blipFill>
        <p:spPr>
          <a:xfrm>
            <a:off x="893648" y="2565907"/>
            <a:ext cx="3718148" cy="1922204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6BC618-9F1A-4E94-ACFC-C01E61EC0148}"/>
              </a:ext>
            </a:extLst>
          </p:cNvPr>
          <p:cNvSpPr txBox="1"/>
          <p:nvPr/>
        </p:nvSpPr>
        <p:spPr>
          <a:xfrm>
            <a:off x="4144162" y="2827090"/>
            <a:ext cx="1602297" cy="923330"/>
          </a:xfrm>
          <a:prstGeom prst="rect">
            <a:avLst/>
          </a:prstGeom>
          <a:solidFill>
            <a:schemeClr val="bg1"/>
          </a:solidFill>
          <a:ln>
            <a:solidFill>
              <a:srgbClr val="3E2C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10AAF6B-02E3-442F-AC80-BFC5C84ECA4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481432" y="3288755"/>
            <a:ext cx="662730" cy="352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1C1665-D8B0-4952-9734-6F3E013B8A53}"/>
              </a:ext>
            </a:extLst>
          </p:cNvPr>
          <p:cNvSpPr txBox="1"/>
          <p:nvPr/>
        </p:nvSpPr>
        <p:spPr>
          <a:xfrm>
            <a:off x="355945" y="2827090"/>
            <a:ext cx="1741303" cy="369332"/>
          </a:xfrm>
          <a:prstGeom prst="rect">
            <a:avLst/>
          </a:prstGeom>
          <a:solidFill>
            <a:schemeClr val="bg1"/>
          </a:solidFill>
          <a:ln>
            <a:solidFill>
              <a:srgbClr val="3E2C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2C00"/>
                </a:solidFill>
                <a:cs typeface="Courier New" panose="02070309020205020404" pitchFamily="49" charset="0"/>
              </a:rPr>
              <a:t>Our focus today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E47E85D-0682-498E-816B-D5718A50238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26597" y="3196422"/>
            <a:ext cx="912596" cy="330587"/>
          </a:xfrm>
          <a:prstGeom prst="straightConnector1">
            <a:avLst/>
          </a:prstGeom>
          <a:ln>
            <a:solidFill>
              <a:srgbClr val="3E2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5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75DF4-2269-45CF-9EFB-9DCA3322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Plumbing vs. Porcelain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943FC-87A8-4C71-906F-1A57E8F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xmlns="" id="{6B2B336C-68C4-4E8C-8787-C91EEEACD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84"/>
          <a:stretch/>
        </p:blipFill>
        <p:spPr>
          <a:xfrm>
            <a:off x="893648" y="2565907"/>
            <a:ext cx="3718148" cy="1922204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6BC618-9F1A-4E94-ACFC-C01E61EC0148}"/>
              </a:ext>
            </a:extLst>
          </p:cNvPr>
          <p:cNvSpPr txBox="1"/>
          <p:nvPr/>
        </p:nvSpPr>
        <p:spPr>
          <a:xfrm>
            <a:off x="4144162" y="2827090"/>
            <a:ext cx="1602297" cy="923330"/>
          </a:xfrm>
          <a:prstGeom prst="rect">
            <a:avLst/>
          </a:prstGeom>
          <a:solidFill>
            <a:schemeClr val="bg1"/>
          </a:solidFill>
          <a:ln>
            <a:solidFill>
              <a:srgbClr val="3E2C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10AAF6B-02E3-442F-AC80-BFC5C84ECA4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481432" y="3288755"/>
            <a:ext cx="662730" cy="352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1C1665-D8B0-4952-9734-6F3E013B8A53}"/>
              </a:ext>
            </a:extLst>
          </p:cNvPr>
          <p:cNvSpPr txBox="1"/>
          <p:nvPr/>
        </p:nvSpPr>
        <p:spPr>
          <a:xfrm>
            <a:off x="355945" y="2827090"/>
            <a:ext cx="1741303" cy="369332"/>
          </a:xfrm>
          <a:prstGeom prst="rect">
            <a:avLst/>
          </a:prstGeom>
          <a:solidFill>
            <a:schemeClr val="bg1"/>
          </a:solidFill>
          <a:ln>
            <a:solidFill>
              <a:srgbClr val="3E2C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2C00"/>
                </a:solidFill>
                <a:cs typeface="Courier New" panose="02070309020205020404" pitchFamily="49" charset="0"/>
              </a:rPr>
              <a:t>Our focus today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E47E85D-0682-498E-816B-D5718A50238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26597" y="3196422"/>
            <a:ext cx="912596" cy="330587"/>
          </a:xfrm>
          <a:prstGeom prst="straightConnector1">
            <a:avLst/>
          </a:prstGeom>
          <a:ln>
            <a:solidFill>
              <a:srgbClr val="3E2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82C26B-58D5-4835-9D2B-39A6C7247F1F}"/>
              </a:ext>
            </a:extLst>
          </p:cNvPr>
          <p:cNvSpPr txBox="1"/>
          <p:nvPr/>
        </p:nvSpPr>
        <p:spPr>
          <a:xfrm>
            <a:off x="6230246" y="2078199"/>
            <a:ext cx="545839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Not covering</a:t>
            </a:r>
          </a:p>
          <a:p>
            <a:pPr algn="ctr"/>
            <a:endParaRPr lang="en-US" sz="400" u="sng" dirty="0"/>
          </a:p>
          <a:p>
            <a:pPr algn="ctr"/>
            <a:endParaRPr lang="en-US" sz="400" u="sng" dirty="0"/>
          </a:p>
          <a:p>
            <a:pPr algn="ctr"/>
            <a:endParaRPr lang="en-US" sz="400" dirty="0"/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Basics of git, such as:</a:t>
            </a:r>
          </a:p>
          <a:p>
            <a:pPr marL="742950" lvl="1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add/commit/push</a:t>
            </a:r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Git hooks</a:t>
            </a:r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Internet git repositories (GitHub, GitLab, Bitbucket)</a:t>
            </a:r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Diffs and </a:t>
            </a:r>
            <a:r>
              <a:rPr lang="en-US" dirty="0" err="1"/>
              <a:t>packfiles</a:t>
            </a:r>
            <a:endParaRPr lang="en-US" dirty="0"/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Communication protocols (behind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Git tools, such as:</a:t>
            </a:r>
          </a:p>
          <a:p>
            <a:pPr marL="742950" lvl="1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bisect/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rerere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/stash</a:t>
            </a:r>
          </a:p>
        </p:txBody>
      </p:sp>
    </p:spTree>
    <p:extLst>
      <p:ext uri="{BB962C8B-B14F-4D97-AF65-F5344CB8AC3E}">
        <p14:creationId xmlns:p14="http://schemas.microsoft.com/office/powerpoint/2010/main" val="301778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2D1B40-7D69-46BF-A0A2-6041C5C0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F80C52-C2CD-441D-8B6C-5BF5B254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5890" y="6459785"/>
            <a:ext cx="1312025" cy="365125"/>
          </a:xfrm>
        </p:spPr>
        <p:txBody>
          <a:bodyPr/>
          <a:lstStyle/>
          <a:p>
            <a:pPr algn="ctr"/>
            <a:fld id="{6C674568-2F1F-4A3C-8995-FC3DE4484223}" type="slidenum">
              <a:rPr lang="en-US" smtClean="0"/>
              <a:pPr algn="ctr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5E499E-50F3-4CAF-867D-443E2B34D9E4}"/>
              </a:ext>
            </a:extLst>
          </p:cNvPr>
          <p:cNvSpPr txBox="1"/>
          <p:nvPr/>
        </p:nvSpPr>
        <p:spPr>
          <a:xfrm>
            <a:off x="2881199" y="1536174"/>
            <a:ext cx="6490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Git Object Store</a:t>
            </a:r>
          </a:p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Blobs and Trees</a:t>
            </a:r>
          </a:p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Commits</a:t>
            </a:r>
          </a:p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References</a:t>
            </a:r>
          </a:p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Attendees’ Choice(?)</a:t>
            </a:r>
          </a:p>
        </p:txBody>
      </p:sp>
    </p:spTree>
    <p:extLst>
      <p:ext uri="{BB962C8B-B14F-4D97-AF65-F5344CB8AC3E}">
        <p14:creationId xmlns:p14="http://schemas.microsoft.com/office/powerpoint/2010/main" val="186937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7C10C-D6C8-45E2-805F-F60B82C7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Git Object 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4740C5-EDEC-4877-BB25-6E7078E2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4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B9910-2B4E-4768-A8A6-7A1D8B47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5F9710-7E1B-48C7-8D70-E6E64335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BCC580-B380-4384-AF94-213375D8413D}"/>
              </a:ext>
            </a:extLst>
          </p:cNvPr>
          <p:cNvSpPr txBox="1"/>
          <p:nvPr/>
        </p:nvSpPr>
        <p:spPr>
          <a:xfrm>
            <a:off x="1097280" y="1181417"/>
            <a:ext cx="1005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Create a new directory, and initialize git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Look inside the .git folder. Make sure you understand its contents.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Create a file, and put some contents in it.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Save that file to the Git object store. Find it in the Git object database.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Use a plumbing command to see the contents of the object you just saved.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Make a change to a file. Save the changed file to the object database. 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What do you expect to see in .git/objects?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Were you right?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endParaRPr lang="en-US" sz="2400" dirty="0"/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i="1" dirty="0"/>
              <a:t>Bonus:</a:t>
            </a:r>
            <a:r>
              <a:rPr lang="en-US" sz="2400" dirty="0"/>
              <a:t> Delete a file, and recreate it from the Git object database.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i="1" dirty="0"/>
              <a:t>Bonus: </a:t>
            </a:r>
            <a:r>
              <a:rPr lang="en-US" sz="2400" dirty="0"/>
              <a:t>Change the name of a file, and save it to the object database.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What do you expect to see in .git/objects?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Were you right?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98D685DD-6F77-4CF2-9CE3-47F623190ECA}"/>
              </a:ext>
            </a:extLst>
          </p:cNvPr>
          <p:cNvSpPr/>
          <p:nvPr/>
        </p:nvSpPr>
        <p:spPr>
          <a:xfrm>
            <a:off x="764627" y="2088931"/>
            <a:ext cx="394138" cy="851337"/>
          </a:xfrm>
          <a:custGeom>
            <a:avLst/>
            <a:gdLst>
              <a:gd name="connsiteX0" fmla="*/ 394138 w 394138"/>
              <a:gd name="connsiteY0" fmla="*/ 851337 h 851337"/>
              <a:gd name="connsiteX1" fmla="*/ 0 w 394138"/>
              <a:gd name="connsiteY1" fmla="*/ 425669 h 851337"/>
              <a:gd name="connsiteX2" fmla="*/ 394138 w 394138"/>
              <a:gd name="connsiteY2" fmla="*/ 0 h 85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" h="851337">
                <a:moveTo>
                  <a:pt x="394138" y="851337"/>
                </a:moveTo>
                <a:cubicBezTo>
                  <a:pt x="197069" y="709447"/>
                  <a:pt x="0" y="567558"/>
                  <a:pt x="0" y="425669"/>
                </a:cubicBezTo>
                <a:cubicBezTo>
                  <a:pt x="0" y="283780"/>
                  <a:pt x="197069" y="141890"/>
                  <a:pt x="394138" y="0"/>
                </a:cubicBezTo>
              </a:path>
            </a:pathLst>
          </a:custGeom>
          <a:noFill/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EE487F3-2275-42FC-9868-8EF0EF4E74A2}"/>
              </a:ext>
            </a:extLst>
          </p:cNvPr>
          <p:cNvSpPr txBox="1"/>
          <p:nvPr/>
        </p:nvSpPr>
        <p:spPr>
          <a:xfrm>
            <a:off x="283779" y="2329933"/>
            <a:ext cx="48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16564843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rgbClr val="F2F2F2"/>
      </a:lt1>
      <a:dk2>
        <a:srgbClr val="3E2C00"/>
      </a:dk2>
      <a:lt2>
        <a:srgbClr val="F2F2F2"/>
      </a:lt2>
      <a:accent1>
        <a:srgbClr val="B68200"/>
      </a:accent1>
      <a:accent2>
        <a:srgbClr val="F1502F"/>
      </a:accent2>
      <a:accent3>
        <a:srgbClr val="3E2C0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495</TotalTime>
  <Words>902</Words>
  <Application>Microsoft Macintosh PowerPoint</Application>
  <PresentationFormat>Widescreen</PresentationFormat>
  <Paragraphs>249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Courier New</vt:lpstr>
      <vt:lpstr>Franklin Gothic Book</vt:lpstr>
      <vt:lpstr>Arial</vt:lpstr>
      <vt:lpstr>Retrospect</vt:lpstr>
      <vt:lpstr>Git Internals</vt:lpstr>
      <vt:lpstr>Goals</vt:lpstr>
      <vt:lpstr>Goals</vt:lpstr>
      <vt:lpstr>Goals</vt:lpstr>
      <vt:lpstr>Plumbing vs. Porcelain</vt:lpstr>
      <vt:lpstr>Plumbing vs. Porcelain</vt:lpstr>
      <vt:lpstr>Agenda</vt:lpstr>
      <vt:lpstr>Git Object Store</vt:lpstr>
      <vt:lpstr>Exercises</vt:lpstr>
      <vt:lpstr>Blobs and Trees</vt:lpstr>
      <vt:lpstr>Directory structure</vt:lpstr>
      <vt:lpstr>Directory structure</vt:lpstr>
      <vt:lpstr>Exercises</vt:lpstr>
      <vt:lpstr>Commits</vt:lpstr>
      <vt:lpstr>Linear history</vt:lpstr>
      <vt:lpstr>Linear history</vt:lpstr>
      <vt:lpstr>Linear history</vt:lpstr>
      <vt:lpstr>Merging histories</vt:lpstr>
      <vt:lpstr>Exercises</vt:lpstr>
      <vt:lpstr>References</vt:lpstr>
      <vt:lpstr>Human accessible history</vt:lpstr>
      <vt:lpstr>Permanent human accessible history</vt:lpstr>
      <vt:lpstr>Exercises</vt:lpstr>
      <vt:lpstr>Example: Rebase</vt:lpstr>
      <vt:lpstr>Recap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Internals</dc:title>
  <dc:creator>Andrew</dc:creator>
  <cp:lastModifiedBy>Andrew P. Wildman</cp:lastModifiedBy>
  <cp:revision>39</cp:revision>
  <dcterms:created xsi:type="dcterms:W3CDTF">2019-05-08T04:01:50Z</dcterms:created>
  <dcterms:modified xsi:type="dcterms:W3CDTF">2019-05-10T01:40:31Z</dcterms:modified>
</cp:coreProperties>
</file>