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64" r:id="rId3"/>
    <p:sldId id="265" r:id="rId4"/>
    <p:sldId id="261" r:id="rId5"/>
    <p:sldId id="262" r:id="rId6"/>
    <p:sldId id="256" r:id="rId7"/>
    <p:sldId id="258"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782" autoAdjust="0"/>
  </p:normalViewPr>
  <p:slideViewPr>
    <p:cSldViewPr>
      <p:cViewPr>
        <p:scale>
          <a:sx n="75" d="100"/>
          <a:sy n="75" d="100"/>
        </p:scale>
        <p:origin x="-930" y="-720"/>
      </p:cViewPr>
      <p:guideLst>
        <p:guide orient="horz" pos="2160"/>
        <p:guide pos="2880"/>
      </p:guideLst>
    </p:cSldViewPr>
  </p:slideViewPr>
  <p:notesTextViewPr>
    <p:cViewPr>
      <p:scale>
        <a:sx n="100" d="100"/>
        <a:sy n="100" d="100"/>
      </p:scale>
      <p:origin x="0" y="0"/>
    </p:cViewPr>
  </p:notesTextViewPr>
  <p:gridSpacing cx="77716063" cy="777160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1E562-9346-4B9A-940B-F73C7F5BACF5}" type="datetimeFigureOut">
              <a:rPr lang="en-US" smtClean="0"/>
              <a:pPr/>
              <a:t>12/15/2011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A44E6-6EBE-40EE-A178-A0F897852B7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DA44E6-6EBE-40EE-A178-A0F897852B7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8E62E7-C6E0-4660-95D5-44685599FFE9}"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D16AA-2144-4422-A267-3301331C596D}" type="datetime1">
              <a:rPr lang="en-US" smtClean="0"/>
              <a:t>12/15/2011</a:t>
            </a:fld>
            <a:endParaRPr lang="en-US"/>
          </a:p>
        </p:txBody>
      </p:sp>
      <p:sp>
        <p:nvSpPr>
          <p:cNvPr id="5" name="Footer Placeholder 4"/>
          <p:cNvSpPr>
            <a:spLocks noGrp="1"/>
          </p:cNvSpPr>
          <p:nvPr>
            <p:ph type="ftr" sz="quarter" idx="11"/>
          </p:nvPr>
        </p:nvSpPr>
        <p:spPr/>
        <p:txBody>
          <a:bodyPr/>
          <a:lstStyle/>
          <a:p>
            <a:r>
              <a:rPr lang="en-US" smtClean="0"/>
              <a:t>Mechanical Drawings</a:t>
            </a:r>
            <a:endParaRPr lang="en-US"/>
          </a:p>
        </p:txBody>
      </p:sp>
      <p:sp>
        <p:nvSpPr>
          <p:cNvPr id="6" name="Slide Number Placeholder 5"/>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E5B4A-134D-4F27-B6CD-4802A48698D2}" type="datetime1">
              <a:rPr lang="en-US" smtClean="0"/>
              <a:t>12/15/2011</a:t>
            </a:fld>
            <a:endParaRPr lang="en-US"/>
          </a:p>
        </p:txBody>
      </p:sp>
      <p:sp>
        <p:nvSpPr>
          <p:cNvPr id="5" name="Footer Placeholder 4"/>
          <p:cNvSpPr>
            <a:spLocks noGrp="1"/>
          </p:cNvSpPr>
          <p:nvPr>
            <p:ph type="ftr" sz="quarter" idx="11"/>
          </p:nvPr>
        </p:nvSpPr>
        <p:spPr/>
        <p:txBody>
          <a:bodyPr/>
          <a:lstStyle/>
          <a:p>
            <a:r>
              <a:rPr lang="en-US" smtClean="0"/>
              <a:t>Mechanical Drawings</a:t>
            </a:r>
            <a:endParaRPr lang="en-US"/>
          </a:p>
        </p:txBody>
      </p:sp>
      <p:sp>
        <p:nvSpPr>
          <p:cNvPr id="6" name="Slide Number Placeholder 5"/>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A2612-37CD-4C14-A6DC-ABEB4434C2FC}" type="datetime1">
              <a:rPr lang="en-US" smtClean="0"/>
              <a:t>12/15/2011</a:t>
            </a:fld>
            <a:endParaRPr lang="en-US"/>
          </a:p>
        </p:txBody>
      </p:sp>
      <p:sp>
        <p:nvSpPr>
          <p:cNvPr id="5" name="Footer Placeholder 4"/>
          <p:cNvSpPr>
            <a:spLocks noGrp="1"/>
          </p:cNvSpPr>
          <p:nvPr>
            <p:ph type="ftr" sz="quarter" idx="11"/>
          </p:nvPr>
        </p:nvSpPr>
        <p:spPr/>
        <p:txBody>
          <a:bodyPr/>
          <a:lstStyle/>
          <a:p>
            <a:r>
              <a:rPr lang="en-US" smtClean="0"/>
              <a:t>Mechanical Drawings</a:t>
            </a:r>
            <a:endParaRPr lang="en-US"/>
          </a:p>
        </p:txBody>
      </p:sp>
      <p:sp>
        <p:nvSpPr>
          <p:cNvPr id="6" name="Slide Number Placeholder 5"/>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48726-A97B-4B3D-BD2E-A0E6B04F2B22}" type="datetime1">
              <a:rPr lang="en-US" smtClean="0"/>
              <a:t>12/15/2011</a:t>
            </a:fld>
            <a:endParaRPr lang="en-US"/>
          </a:p>
        </p:txBody>
      </p:sp>
      <p:sp>
        <p:nvSpPr>
          <p:cNvPr id="5" name="Footer Placeholder 4"/>
          <p:cNvSpPr>
            <a:spLocks noGrp="1"/>
          </p:cNvSpPr>
          <p:nvPr>
            <p:ph type="ftr" sz="quarter" idx="11"/>
          </p:nvPr>
        </p:nvSpPr>
        <p:spPr/>
        <p:txBody>
          <a:bodyPr/>
          <a:lstStyle/>
          <a:p>
            <a:r>
              <a:rPr lang="en-US" smtClean="0"/>
              <a:t>Mechanical Drawings</a:t>
            </a:r>
            <a:endParaRPr lang="en-US"/>
          </a:p>
        </p:txBody>
      </p:sp>
      <p:sp>
        <p:nvSpPr>
          <p:cNvPr id="6" name="Slide Number Placeholder 5"/>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0B95DB-B4CB-4BEC-96D2-EF4410F19113}" type="datetime1">
              <a:rPr lang="en-US" smtClean="0"/>
              <a:t>12/15/2011</a:t>
            </a:fld>
            <a:endParaRPr lang="en-US"/>
          </a:p>
        </p:txBody>
      </p:sp>
      <p:sp>
        <p:nvSpPr>
          <p:cNvPr id="5" name="Footer Placeholder 4"/>
          <p:cNvSpPr>
            <a:spLocks noGrp="1"/>
          </p:cNvSpPr>
          <p:nvPr>
            <p:ph type="ftr" sz="quarter" idx="11"/>
          </p:nvPr>
        </p:nvSpPr>
        <p:spPr/>
        <p:txBody>
          <a:bodyPr/>
          <a:lstStyle/>
          <a:p>
            <a:r>
              <a:rPr lang="en-US" smtClean="0"/>
              <a:t>Mechanical Drawings</a:t>
            </a:r>
            <a:endParaRPr lang="en-US"/>
          </a:p>
        </p:txBody>
      </p:sp>
      <p:sp>
        <p:nvSpPr>
          <p:cNvPr id="6" name="Slide Number Placeholder 5"/>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CA96B8-2D3F-41A9-9FA3-3B894743E384}" type="datetime1">
              <a:rPr lang="en-US" smtClean="0"/>
              <a:t>12/15/2011</a:t>
            </a:fld>
            <a:endParaRPr lang="en-US"/>
          </a:p>
        </p:txBody>
      </p:sp>
      <p:sp>
        <p:nvSpPr>
          <p:cNvPr id="6" name="Footer Placeholder 5"/>
          <p:cNvSpPr>
            <a:spLocks noGrp="1"/>
          </p:cNvSpPr>
          <p:nvPr>
            <p:ph type="ftr" sz="quarter" idx="11"/>
          </p:nvPr>
        </p:nvSpPr>
        <p:spPr/>
        <p:txBody>
          <a:bodyPr/>
          <a:lstStyle/>
          <a:p>
            <a:r>
              <a:rPr lang="en-US" smtClean="0"/>
              <a:t>Mechanical Drawings</a:t>
            </a:r>
            <a:endParaRPr lang="en-US"/>
          </a:p>
        </p:txBody>
      </p:sp>
      <p:sp>
        <p:nvSpPr>
          <p:cNvPr id="7" name="Slide Number Placeholder 6"/>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779534-B4A2-44BD-B5A0-1FDD5D2F8ADA}" type="datetime1">
              <a:rPr lang="en-US" smtClean="0"/>
              <a:t>12/15/2011</a:t>
            </a:fld>
            <a:endParaRPr lang="en-US"/>
          </a:p>
        </p:txBody>
      </p:sp>
      <p:sp>
        <p:nvSpPr>
          <p:cNvPr id="8" name="Footer Placeholder 7"/>
          <p:cNvSpPr>
            <a:spLocks noGrp="1"/>
          </p:cNvSpPr>
          <p:nvPr>
            <p:ph type="ftr" sz="quarter" idx="11"/>
          </p:nvPr>
        </p:nvSpPr>
        <p:spPr/>
        <p:txBody>
          <a:bodyPr/>
          <a:lstStyle/>
          <a:p>
            <a:r>
              <a:rPr lang="en-US" smtClean="0"/>
              <a:t>Mechanical Drawings</a:t>
            </a:r>
            <a:endParaRPr lang="en-US"/>
          </a:p>
        </p:txBody>
      </p:sp>
      <p:sp>
        <p:nvSpPr>
          <p:cNvPr id="9" name="Slide Number Placeholder 8"/>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AB720D-C8EF-4A39-8CFD-3415798F0F80}" type="datetime1">
              <a:rPr lang="en-US" smtClean="0"/>
              <a:t>12/15/2011</a:t>
            </a:fld>
            <a:endParaRPr lang="en-US"/>
          </a:p>
        </p:txBody>
      </p:sp>
      <p:sp>
        <p:nvSpPr>
          <p:cNvPr id="4" name="Footer Placeholder 3"/>
          <p:cNvSpPr>
            <a:spLocks noGrp="1"/>
          </p:cNvSpPr>
          <p:nvPr>
            <p:ph type="ftr" sz="quarter" idx="11"/>
          </p:nvPr>
        </p:nvSpPr>
        <p:spPr/>
        <p:txBody>
          <a:bodyPr/>
          <a:lstStyle/>
          <a:p>
            <a:r>
              <a:rPr lang="en-US" smtClean="0"/>
              <a:t>Mechanical Drawings</a:t>
            </a:r>
            <a:endParaRPr lang="en-US"/>
          </a:p>
        </p:txBody>
      </p:sp>
      <p:sp>
        <p:nvSpPr>
          <p:cNvPr id="5" name="Slide Number Placeholder 4"/>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03005-44BF-4A01-AC53-1A5589639A96}" type="datetime1">
              <a:rPr lang="en-US" smtClean="0"/>
              <a:t>12/15/2011</a:t>
            </a:fld>
            <a:endParaRPr lang="en-US"/>
          </a:p>
        </p:txBody>
      </p:sp>
      <p:sp>
        <p:nvSpPr>
          <p:cNvPr id="3" name="Footer Placeholder 2"/>
          <p:cNvSpPr>
            <a:spLocks noGrp="1"/>
          </p:cNvSpPr>
          <p:nvPr>
            <p:ph type="ftr" sz="quarter" idx="11"/>
          </p:nvPr>
        </p:nvSpPr>
        <p:spPr/>
        <p:txBody>
          <a:bodyPr/>
          <a:lstStyle/>
          <a:p>
            <a:r>
              <a:rPr lang="en-US" smtClean="0"/>
              <a:t>Mechanical Drawings</a:t>
            </a:r>
            <a:endParaRPr lang="en-US"/>
          </a:p>
        </p:txBody>
      </p:sp>
      <p:sp>
        <p:nvSpPr>
          <p:cNvPr id="4" name="Slide Number Placeholder 3"/>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6EB08-B188-47D8-95EC-C517C184E8E5}" type="datetime1">
              <a:rPr lang="en-US" smtClean="0"/>
              <a:t>12/15/2011</a:t>
            </a:fld>
            <a:endParaRPr lang="en-US"/>
          </a:p>
        </p:txBody>
      </p:sp>
      <p:sp>
        <p:nvSpPr>
          <p:cNvPr id="6" name="Footer Placeholder 5"/>
          <p:cNvSpPr>
            <a:spLocks noGrp="1"/>
          </p:cNvSpPr>
          <p:nvPr>
            <p:ph type="ftr" sz="quarter" idx="11"/>
          </p:nvPr>
        </p:nvSpPr>
        <p:spPr/>
        <p:txBody>
          <a:bodyPr/>
          <a:lstStyle/>
          <a:p>
            <a:r>
              <a:rPr lang="en-US" smtClean="0"/>
              <a:t>Mechanical Drawings</a:t>
            </a:r>
            <a:endParaRPr lang="en-US"/>
          </a:p>
        </p:txBody>
      </p:sp>
      <p:sp>
        <p:nvSpPr>
          <p:cNvPr id="7" name="Slide Number Placeholder 6"/>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8A4DC-68A5-466C-81B8-C8D71C9B86DC}" type="datetime1">
              <a:rPr lang="en-US" smtClean="0"/>
              <a:t>12/15/2011</a:t>
            </a:fld>
            <a:endParaRPr lang="en-US"/>
          </a:p>
        </p:txBody>
      </p:sp>
      <p:sp>
        <p:nvSpPr>
          <p:cNvPr id="6" name="Footer Placeholder 5"/>
          <p:cNvSpPr>
            <a:spLocks noGrp="1"/>
          </p:cNvSpPr>
          <p:nvPr>
            <p:ph type="ftr" sz="quarter" idx="11"/>
          </p:nvPr>
        </p:nvSpPr>
        <p:spPr/>
        <p:txBody>
          <a:bodyPr/>
          <a:lstStyle/>
          <a:p>
            <a:r>
              <a:rPr lang="en-US" smtClean="0"/>
              <a:t>Mechanical Drawings</a:t>
            </a:r>
            <a:endParaRPr lang="en-US"/>
          </a:p>
        </p:txBody>
      </p:sp>
      <p:sp>
        <p:nvSpPr>
          <p:cNvPr id="7" name="Slide Number Placeholder 6"/>
          <p:cNvSpPr>
            <a:spLocks noGrp="1"/>
          </p:cNvSpPr>
          <p:nvPr>
            <p:ph type="sldNum" sz="quarter" idx="12"/>
          </p:nvPr>
        </p:nvSpPr>
        <p:spPr/>
        <p:txBody>
          <a:bodyPr/>
          <a:lstStyle/>
          <a:p>
            <a:fld id="{784BF8C4-0304-4F76-8038-30273A53CC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B3FA0-938B-4C75-BBC2-EE26695D542C}" type="datetime1">
              <a:rPr lang="en-US" smtClean="0"/>
              <a:t>12/15/2011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Mechanical Drawings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BF8C4-0304-4F76-8038-30273A53CC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Mechanical Drawings</a:t>
            </a:r>
            <a:endParaRPr lang="en-US"/>
          </a:p>
        </p:txBody>
      </p:sp>
      <p:sp>
        <p:nvSpPr>
          <p:cNvPr id="3" name="Subtitle 2"/>
          <p:cNvSpPr>
            <a:spLocks noGrp="1"/>
          </p:cNvSpPr>
          <p:nvPr>
            <p:ph type="subTitle" idx="1"/>
          </p:nvPr>
        </p:nvSpPr>
        <p:spPr/>
        <p:txBody>
          <a:bodyPr/>
          <a:lstStyle/>
          <a:p>
            <a:r>
              <a:rPr lang="en-US" smtClean="0"/>
              <a:t>Simulated Phonomicrosurgery Station</a:t>
            </a:r>
            <a:endParaRPr lang="en-US"/>
          </a:p>
        </p:txBody>
      </p:sp>
      <p:sp>
        <p:nvSpPr>
          <p:cNvPr id="4" name="Footer Placeholder 3"/>
          <p:cNvSpPr>
            <a:spLocks noGrp="1"/>
          </p:cNvSpPr>
          <p:nvPr>
            <p:ph type="ftr" sz="quarter" idx="11"/>
          </p:nvPr>
        </p:nvSpPr>
        <p:spPr/>
        <p:txBody>
          <a:bodyPr/>
          <a:lstStyle/>
          <a:p>
            <a:r>
              <a:rPr lang="en-US" smtClean="0"/>
              <a:t>Mechanical Drawings</a:t>
            </a:r>
            <a:endParaRPr lang="en-US"/>
          </a:p>
        </p:txBody>
      </p:sp>
      <p:sp>
        <p:nvSpPr>
          <p:cNvPr id="5" name="Slide Number Placeholder 4"/>
          <p:cNvSpPr>
            <a:spLocks noGrp="1"/>
          </p:cNvSpPr>
          <p:nvPr>
            <p:ph type="sldNum" sz="quarter" idx="12"/>
          </p:nvPr>
        </p:nvSpPr>
        <p:spPr/>
        <p:txBody>
          <a:bodyPr/>
          <a:lstStyle/>
          <a:p>
            <a:fld id="{784BF8C4-0304-4F76-8038-30273A53CCE7}"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Box 313"/>
          <p:cNvSpPr txBox="1"/>
          <p:nvPr/>
        </p:nvSpPr>
        <p:spPr>
          <a:xfrm>
            <a:off x="0" y="0"/>
            <a:ext cx="4007572" cy="369332"/>
          </a:xfrm>
          <a:prstGeom prst="rect">
            <a:avLst/>
          </a:prstGeom>
          <a:noFill/>
        </p:spPr>
        <p:txBody>
          <a:bodyPr wrap="none" rtlCol="0">
            <a:spAutoFit/>
          </a:bodyPr>
          <a:lstStyle/>
          <a:p>
            <a:r>
              <a:rPr lang="en-US" b="1" smtClean="0"/>
              <a:t>Mechanical Setup Base Piece Placement</a:t>
            </a:r>
            <a:endParaRPr lang="en-US" b="1"/>
          </a:p>
        </p:txBody>
      </p:sp>
      <p:sp>
        <p:nvSpPr>
          <p:cNvPr id="371" name="TextBox 370"/>
          <p:cNvSpPr txBox="1"/>
          <p:nvPr/>
        </p:nvSpPr>
        <p:spPr>
          <a:xfrm>
            <a:off x="0" y="381000"/>
            <a:ext cx="1071127" cy="338554"/>
          </a:xfrm>
          <a:prstGeom prst="rect">
            <a:avLst/>
          </a:prstGeom>
          <a:noFill/>
        </p:spPr>
        <p:txBody>
          <a:bodyPr wrap="none" rtlCol="0">
            <a:spAutoFit/>
          </a:bodyPr>
          <a:lstStyle/>
          <a:p>
            <a:r>
              <a:rPr lang="en-US" sz="1600" i="1" smtClean="0"/>
              <a:t>Linear Rail</a:t>
            </a:r>
            <a:endParaRPr lang="en-US" sz="1600" i="1"/>
          </a:p>
        </p:txBody>
      </p:sp>
      <p:sp>
        <p:nvSpPr>
          <p:cNvPr id="394" name="TextBox 393"/>
          <p:cNvSpPr txBox="1"/>
          <p:nvPr/>
        </p:nvSpPr>
        <p:spPr>
          <a:xfrm>
            <a:off x="4876800" y="990600"/>
            <a:ext cx="4267200" cy="1015663"/>
          </a:xfrm>
          <a:prstGeom prst="rect">
            <a:avLst/>
          </a:prstGeom>
          <a:noFill/>
        </p:spPr>
        <p:txBody>
          <a:bodyPr wrap="square" rtlCol="0">
            <a:spAutoFit/>
          </a:bodyPr>
          <a:lstStyle/>
          <a:p>
            <a:r>
              <a:rPr lang="en-US" sz="1200" smtClean="0"/>
              <a:t>2” x 3” base plates were placed on the outside of the rail because it has metric spacing and the board is standard (holes every inch).  Therefore only one screw could be attached to the rail.  The base plates are flush against the rail to ensure alignment and prevent it from moving.</a:t>
            </a:r>
            <a:endParaRPr lang="en-US" sz="1200"/>
          </a:p>
        </p:txBody>
      </p:sp>
      <p:sp>
        <p:nvSpPr>
          <p:cNvPr id="422" name="TextBox 421"/>
          <p:cNvSpPr txBox="1"/>
          <p:nvPr/>
        </p:nvSpPr>
        <p:spPr>
          <a:xfrm>
            <a:off x="0" y="3700046"/>
            <a:ext cx="1236621" cy="338554"/>
          </a:xfrm>
          <a:prstGeom prst="rect">
            <a:avLst/>
          </a:prstGeom>
          <a:noFill/>
        </p:spPr>
        <p:txBody>
          <a:bodyPr wrap="none" rtlCol="0">
            <a:spAutoFit/>
          </a:bodyPr>
          <a:lstStyle/>
          <a:p>
            <a:r>
              <a:rPr lang="en-US" sz="1600" i="1" smtClean="0"/>
              <a:t>Pole Mounts</a:t>
            </a:r>
            <a:endParaRPr lang="en-US" sz="1600" i="1"/>
          </a:p>
        </p:txBody>
      </p:sp>
      <p:grpSp>
        <p:nvGrpSpPr>
          <p:cNvPr id="463" name="Group 462"/>
          <p:cNvGrpSpPr/>
          <p:nvPr/>
        </p:nvGrpSpPr>
        <p:grpSpPr>
          <a:xfrm>
            <a:off x="0" y="4191000"/>
            <a:ext cx="5780870" cy="2362200"/>
            <a:chOff x="0" y="4191000"/>
            <a:chExt cx="5780870" cy="2362200"/>
          </a:xfrm>
        </p:grpSpPr>
        <p:sp>
          <p:nvSpPr>
            <p:cNvPr id="372" name="Rectangle 371"/>
            <p:cNvSpPr/>
            <p:nvPr/>
          </p:nvSpPr>
          <p:spPr>
            <a:xfrm>
              <a:off x="838200" y="4933890"/>
              <a:ext cx="7620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3" name="Rectangle 372"/>
            <p:cNvSpPr/>
            <p:nvPr/>
          </p:nvSpPr>
          <p:spPr>
            <a:xfrm rot="5400000">
              <a:off x="3656806" y="5010090"/>
              <a:ext cx="7620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4" name="Oval 373"/>
            <p:cNvSpPr/>
            <p:nvPr/>
          </p:nvSpPr>
          <p:spPr>
            <a:xfrm>
              <a:off x="1066800" y="516249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5" name="Rounded Rectangle 374"/>
            <p:cNvSpPr/>
            <p:nvPr/>
          </p:nvSpPr>
          <p:spPr>
            <a:xfrm>
              <a:off x="914400" y="5543490"/>
              <a:ext cx="609600" cy="76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3" name="Straight Connector 382"/>
            <p:cNvCxnSpPr/>
            <p:nvPr/>
          </p:nvCxnSpPr>
          <p:spPr>
            <a:xfrm rot="5400000">
              <a:off x="1143794" y="5618896"/>
              <a:ext cx="1516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7" name="Rounded Rectangle 386"/>
            <p:cNvSpPr/>
            <p:nvPr/>
          </p:nvSpPr>
          <p:spPr>
            <a:xfrm>
              <a:off x="914400" y="5010884"/>
              <a:ext cx="609600" cy="76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8" name="Straight Connector 387"/>
            <p:cNvCxnSpPr/>
            <p:nvPr/>
          </p:nvCxnSpPr>
          <p:spPr>
            <a:xfrm rot="5400000">
              <a:off x="1143794" y="5086290"/>
              <a:ext cx="1516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rot="10800000">
              <a:off x="3962400" y="5162490"/>
              <a:ext cx="1516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rot="10800000">
              <a:off x="3656807" y="5391090"/>
              <a:ext cx="1516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5" name="Oval 394"/>
            <p:cNvSpPr/>
            <p:nvPr/>
          </p:nvSpPr>
          <p:spPr>
            <a:xfrm>
              <a:off x="3885406" y="523869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6" name="Rounded Rectangle 395"/>
            <p:cNvSpPr/>
            <p:nvPr/>
          </p:nvSpPr>
          <p:spPr>
            <a:xfrm>
              <a:off x="3733006" y="5086290"/>
              <a:ext cx="76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8" name="Rounded Rectangle 397"/>
            <p:cNvSpPr/>
            <p:nvPr/>
          </p:nvSpPr>
          <p:spPr>
            <a:xfrm>
              <a:off x="4266406" y="5086290"/>
              <a:ext cx="76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0" name="Straight Connector 399"/>
            <p:cNvCxnSpPr/>
            <p:nvPr/>
          </p:nvCxnSpPr>
          <p:spPr>
            <a:xfrm>
              <a:off x="3656806" y="5391090"/>
              <a:ext cx="228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4190206" y="5391090"/>
              <a:ext cx="228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3" name="Rectangle 402"/>
            <p:cNvSpPr/>
            <p:nvPr/>
          </p:nvSpPr>
          <p:spPr>
            <a:xfrm>
              <a:off x="1394460" y="551047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4" name="Rectangle 403"/>
            <p:cNvSpPr/>
            <p:nvPr/>
          </p:nvSpPr>
          <p:spPr>
            <a:xfrm>
              <a:off x="1409700" y="497961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5" name="Rectangle 404"/>
            <p:cNvSpPr/>
            <p:nvPr/>
          </p:nvSpPr>
          <p:spPr>
            <a:xfrm>
              <a:off x="998220" y="495675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6" name="Rectangle 405"/>
            <p:cNvSpPr/>
            <p:nvPr/>
          </p:nvSpPr>
          <p:spPr>
            <a:xfrm>
              <a:off x="998220" y="551301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7" name="Rectangle 406"/>
            <p:cNvSpPr/>
            <p:nvPr/>
          </p:nvSpPr>
          <p:spPr>
            <a:xfrm>
              <a:off x="3702526" y="548253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8" name="Rectangle 407"/>
            <p:cNvSpPr/>
            <p:nvPr/>
          </p:nvSpPr>
          <p:spPr>
            <a:xfrm>
              <a:off x="4235926" y="549015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9" name="Rectangle 408"/>
            <p:cNvSpPr/>
            <p:nvPr/>
          </p:nvSpPr>
          <p:spPr>
            <a:xfrm>
              <a:off x="4228306" y="517773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0" name="Rectangle 409"/>
            <p:cNvSpPr/>
            <p:nvPr/>
          </p:nvSpPr>
          <p:spPr>
            <a:xfrm>
              <a:off x="3694906" y="518535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11" name="Straight Connector 410"/>
            <p:cNvCxnSpPr/>
            <p:nvPr/>
          </p:nvCxnSpPr>
          <p:spPr>
            <a:xfrm rot="5400000">
              <a:off x="-152400" y="5391090"/>
              <a:ext cx="1219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rot="5400000">
              <a:off x="4152900" y="5429190"/>
              <a:ext cx="8374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TextBox 415"/>
            <p:cNvSpPr txBox="1"/>
            <p:nvPr/>
          </p:nvSpPr>
          <p:spPr>
            <a:xfrm>
              <a:off x="1447800" y="6153090"/>
              <a:ext cx="1361270" cy="400110"/>
            </a:xfrm>
            <a:prstGeom prst="rect">
              <a:avLst/>
            </a:prstGeom>
            <a:noFill/>
          </p:spPr>
          <p:txBody>
            <a:bodyPr wrap="none" rtlCol="0">
              <a:spAutoFit/>
            </a:bodyPr>
            <a:lstStyle/>
            <a:p>
              <a:r>
                <a:rPr lang="en-US" sz="1000" smtClean="0"/>
                <a:t>5</a:t>
              </a:r>
              <a:r>
                <a:rPr lang="en-US" sz="1000" baseline="30000" smtClean="0"/>
                <a:t>th</a:t>
              </a:r>
              <a:r>
                <a:rPr lang="en-US" sz="1000" smtClean="0"/>
                <a:t> Hole from left</a:t>
              </a:r>
            </a:p>
            <a:p>
              <a:r>
                <a:rPr lang="en-US" sz="1000" smtClean="0"/>
                <a:t>11</a:t>
              </a:r>
              <a:r>
                <a:rPr lang="en-US" sz="1000" baseline="30000" smtClean="0"/>
                <a:t>th</a:t>
              </a:r>
              <a:r>
                <a:rPr lang="en-US" sz="1000" smtClean="0"/>
                <a:t> Hole from bottom</a:t>
              </a:r>
              <a:endParaRPr lang="en-US" sz="1000"/>
            </a:p>
          </p:txBody>
        </p:sp>
        <p:sp>
          <p:nvSpPr>
            <p:cNvPr id="417" name="TextBox 416"/>
            <p:cNvSpPr txBox="1"/>
            <p:nvPr/>
          </p:nvSpPr>
          <p:spPr>
            <a:xfrm>
              <a:off x="76200" y="6076890"/>
              <a:ext cx="1361270" cy="400110"/>
            </a:xfrm>
            <a:prstGeom prst="rect">
              <a:avLst/>
            </a:prstGeom>
            <a:noFill/>
          </p:spPr>
          <p:txBody>
            <a:bodyPr wrap="none" rtlCol="0">
              <a:spAutoFit/>
            </a:bodyPr>
            <a:lstStyle/>
            <a:p>
              <a:r>
                <a:rPr lang="en-US" sz="1000" smtClean="0"/>
                <a:t>3</a:t>
              </a:r>
              <a:r>
                <a:rPr lang="en-US" sz="1000" baseline="30000" smtClean="0"/>
                <a:t>rd</a:t>
              </a:r>
              <a:r>
                <a:rPr lang="en-US" sz="1000" smtClean="0"/>
                <a:t> Hole from left</a:t>
              </a:r>
            </a:p>
            <a:p>
              <a:r>
                <a:rPr lang="en-US" sz="1000" smtClean="0"/>
                <a:t>11</a:t>
              </a:r>
              <a:r>
                <a:rPr lang="en-US" sz="1000" baseline="30000" smtClean="0"/>
                <a:t>th</a:t>
              </a:r>
              <a:r>
                <a:rPr lang="en-US" sz="1000" smtClean="0"/>
                <a:t> Hole from bottom</a:t>
              </a:r>
              <a:endParaRPr lang="en-US" sz="1000"/>
            </a:p>
          </p:txBody>
        </p:sp>
        <p:sp>
          <p:nvSpPr>
            <p:cNvPr id="423" name="TextBox 422"/>
            <p:cNvSpPr txBox="1"/>
            <p:nvPr/>
          </p:nvSpPr>
          <p:spPr>
            <a:xfrm>
              <a:off x="0" y="4191000"/>
              <a:ext cx="1361270" cy="400110"/>
            </a:xfrm>
            <a:prstGeom prst="rect">
              <a:avLst/>
            </a:prstGeom>
            <a:noFill/>
          </p:spPr>
          <p:txBody>
            <a:bodyPr wrap="none" rtlCol="0">
              <a:spAutoFit/>
            </a:bodyPr>
            <a:lstStyle/>
            <a:p>
              <a:r>
                <a:rPr lang="en-US" sz="1000" smtClean="0"/>
                <a:t>3</a:t>
              </a:r>
              <a:r>
                <a:rPr lang="en-US" sz="1000" baseline="30000" smtClean="0"/>
                <a:t>rd</a:t>
              </a:r>
              <a:r>
                <a:rPr lang="en-US" sz="1000" smtClean="0"/>
                <a:t> Hole from left</a:t>
              </a:r>
            </a:p>
            <a:p>
              <a:r>
                <a:rPr lang="en-US" sz="1000" smtClean="0"/>
                <a:t>13</a:t>
              </a:r>
              <a:r>
                <a:rPr lang="en-US" sz="1000" baseline="30000" smtClean="0"/>
                <a:t>th</a:t>
              </a:r>
              <a:r>
                <a:rPr lang="en-US" sz="1000" smtClean="0"/>
                <a:t> Hole from bottom</a:t>
              </a:r>
              <a:endParaRPr lang="en-US" sz="1000"/>
            </a:p>
          </p:txBody>
        </p:sp>
        <p:sp>
          <p:nvSpPr>
            <p:cNvPr id="424" name="TextBox 423"/>
            <p:cNvSpPr txBox="1"/>
            <p:nvPr/>
          </p:nvSpPr>
          <p:spPr>
            <a:xfrm>
              <a:off x="1371600" y="4191000"/>
              <a:ext cx="1361270" cy="400110"/>
            </a:xfrm>
            <a:prstGeom prst="rect">
              <a:avLst/>
            </a:prstGeom>
            <a:noFill/>
          </p:spPr>
          <p:txBody>
            <a:bodyPr wrap="none" rtlCol="0">
              <a:spAutoFit/>
            </a:bodyPr>
            <a:lstStyle/>
            <a:p>
              <a:r>
                <a:rPr lang="en-US" sz="1000" smtClean="0"/>
                <a:t>5</a:t>
              </a:r>
              <a:r>
                <a:rPr lang="en-US" sz="1000" baseline="30000" smtClean="0"/>
                <a:t>th</a:t>
              </a:r>
              <a:r>
                <a:rPr lang="en-US" sz="1000" smtClean="0"/>
                <a:t> Hole from left</a:t>
              </a:r>
            </a:p>
            <a:p>
              <a:r>
                <a:rPr lang="en-US" sz="1000" smtClean="0"/>
                <a:t>13</a:t>
              </a:r>
              <a:r>
                <a:rPr lang="en-US" sz="1000" baseline="30000" smtClean="0"/>
                <a:t>th</a:t>
              </a:r>
              <a:r>
                <a:rPr lang="en-US" sz="1000" smtClean="0"/>
                <a:t> Hole from bottom</a:t>
              </a:r>
              <a:endParaRPr lang="en-US" sz="1000"/>
            </a:p>
          </p:txBody>
        </p:sp>
        <p:cxnSp>
          <p:nvCxnSpPr>
            <p:cNvPr id="425" name="Straight Connector 424"/>
            <p:cNvCxnSpPr>
              <a:stCxn id="417" idx="0"/>
              <a:endCxn id="406" idx="2"/>
            </p:cNvCxnSpPr>
            <p:nvPr/>
          </p:nvCxnSpPr>
          <p:spPr>
            <a:xfrm rot="5400000" flipH="1" flipV="1">
              <a:off x="709887" y="5712358"/>
              <a:ext cx="411480" cy="3175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a:stCxn id="416" idx="0"/>
              <a:endCxn id="403" idx="2"/>
            </p:cNvCxnSpPr>
            <p:nvPr/>
          </p:nvCxnSpPr>
          <p:spPr>
            <a:xfrm rot="16200000" flipV="1">
              <a:off x="1554438" y="5579092"/>
              <a:ext cx="490220" cy="65777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a:stCxn id="424" idx="2"/>
              <a:endCxn id="404" idx="0"/>
            </p:cNvCxnSpPr>
            <p:nvPr/>
          </p:nvCxnSpPr>
          <p:spPr>
            <a:xfrm rot="5400000">
              <a:off x="1574818" y="4502193"/>
              <a:ext cx="388500" cy="56633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a:stCxn id="423" idx="2"/>
              <a:endCxn id="405" idx="0"/>
            </p:cNvCxnSpPr>
            <p:nvPr/>
          </p:nvCxnSpPr>
          <p:spPr>
            <a:xfrm rot="16200000" flipH="1">
              <a:off x="694707" y="4577037"/>
              <a:ext cx="365640" cy="3937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38" name="TextBox 437"/>
            <p:cNvSpPr txBox="1"/>
            <p:nvPr/>
          </p:nvSpPr>
          <p:spPr>
            <a:xfrm>
              <a:off x="2819400" y="5943600"/>
              <a:ext cx="1361270" cy="400110"/>
            </a:xfrm>
            <a:prstGeom prst="rect">
              <a:avLst/>
            </a:prstGeom>
            <a:noFill/>
          </p:spPr>
          <p:txBody>
            <a:bodyPr wrap="none" rtlCol="0">
              <a:spAutoFit/>
            </a:bodyPr>
            <a:lstStyle/>
            <a:p>
              <a:r>
                <a:rPr lang="en-US" sz="1000" smtClean="0"/>
                <a:t>4</a:t>
              </a:r>
              <a:r>
                <a:rPr lang="en-US" sz="1000" baseline="30000" smtClean="0"/>
                <a:t>th</a:t>
              </a:r>
              <a:r>
                <a:rPr lang="en-US" sz="1000" smtClean="0"/>
                <a:t> Hole from right</a:t>
              </a:r>
            </a:p>
            <a:p>
              <a:r>
                <a:rPr lang="en-US" sz="1000" smtClean="0"/>
                <a:t>11</a:t>
              </a:r>
              <a:r>
                <a:rPr lang="en-US" sz="1000" baseline="30000" smtClean="0"/>
                <a:t>th</a:t>
              </a:r>
              <a:r>
                <a:rPr lang="en-US" sz="1000" smtClean="0"/>
                <a:t> Hole from bottom</a:t>
              </a:r>
              <a:endParaRPr lang="en-US" sz="1000"/>
            </a:p>
          </p:txBody>
        </p:sp>
        <p:sp>
          <p:nvSpPr>
            <p:cNvPr id="439" name="TextBox 438"/>
            <p:cNvSpPr txBox="1"/>
            <p:nvPr/>
          </p:nvSpPr>
          <p:spPr>
            <a:xfrm>
              <a:off x="4343400" y="5943600"/>
              <a:ext cx="1361270" cy="400110"/>
            </a:xfrm>
            <a:prstGeom prst="rect">
              <a:avLst/>
            </a:prstGeom>
            <a:noFill/>
          </p:spPr>
          <p:txBody>
            <a:bodyPr wrap="none" rtlCol="0">
              <a:spAutoFit/>
            </a:bodyPr>
            <a:lstStyle/>
            <a:p>
              <a:r>
                <a:rPr lang="en-US" sz="1000" smtClean="0"/>
                <a:t>2</a:t>
              </a:r>
              <a:r>
                <a:rPr lang="en-US" sz="1000" baseline="30000" smtClean="0"/>
                <a:t>nd</a:t>
              </a:r>
              <a:r>
                <a:rPr lang="en-US" sz="1000" smtClean="0"/>
                <a:t> Hole from right</a:t>
              </a:r>
            </a:p>
            <a:p>
              <a:r>
                <a:rPr lang="en-US" sz="1000" smtClean="0"/>
                <a:t>11</a:t>
              </a:r>
              <a:r>
                <a:rPr lang="en-US" sz="1000" baseline="30000" smtClean="0"/>
                <a:t>th</a:t>
              </a:r>
              <a:r>
                <a:rPr lang="en-US" sz="1000" smtClean="0"/>
                <a:t> Hole from bottom</a:t>
              </a:r>
              <a:endParaRPr lang="en-US" sz="1000"/>
            </a:p>
          </p:txBody>
        </p:sp>
        <p:sp>
          <p:nvSpPr>
            <p:cNvPr id="440" name="TextBox 439"/>
            <p:cNvSpPr txBox="1"/>
            <p:nvPr/>
          </p:nvSpPr>
          <p:spPr>
            <a:xfrm>
              <a:off x="4419600" y="4419600"/>
              <a:ext cx="1361270" cy="400110"/>
            </a:xfrm>
            <a:prstGeom prst="rect">
              <a:avLst/>
            </a:prstGeom>
            <a:noFill/>
          </p:spPr>
          <p:txBody>
            <a:bodyPr wrap="none" rtlCol="0">
              <a:spAutoFit/>
            </a:bodyPr>
            <a:lstStyle/>
            <a:p>
              <a:r>
                <a:rPr lang="en-US" sz="1000" smtClean="0"/>
                <a:t>2</a:t>
              </a:r>
              <a:r>
                <a:rPr lang="en-US" sz="1000" baseline="30000" smtClean="0"/>
                <a:t>nd</a:t>
              </a:r>
              <a:r>
                <a:rPr lang="en-US" sz="1000" smtClean="0"/>
                <a:t> Hole from right</a:t>
              </a:r>
            </a:p>
            <a:p>
              <a:r>
                <a:rPr lang="en-US" sz="1000" smtClean="0"/>
                <a:t>12</a:t>
              </a:r>
              <a:r>
                <a:rPr lang="en-US" sz="1000" baseline="30000" smtClean="0"/>
                <a:t>th</a:t>
              </a:r>
              <a:r>
                <a:rPr lang="en-US" sz="1000" smtClean="0"/>
                <a:t> Hole from bottom</a:t>
              </a:r>
              <a:endParaRPr lang="en-US" sz="1000"/>
            </a:p>
          </p:txBody>
        </p:sp>
        <p:sp>
          <p:nvSpPr>
            <p:cNvPr id="441" name="TextBox 440"/>
            <p:cNvSpPr txBox="1"/>
            <p:nvPr/>
          </p:nvSpPr>
          <p:spPr>
            <a:xfrm>
              <a:off x="2895600" y="4495800"/>
              <a:ext cx="1361270" cy="400110"/>
            </a:xfrm>
            <a:prstGeom prst="rect">
              <a:avLst/>
            </a:prstGeom>
            <a:noFill/>
          </p:spPr>
          <p:txBody>
            <a:bodyPr wrap="none" rtlCol="0">
              <a:spAutoFit/>
            </a:bodyPr>
            <a:lstStyle/>
            <a:p>
              <a:r>
                <a:rPr lang="en-US" sz="1000" smtClean="0"/>
                <a:t>4</a:t>
              </a:r>
              <a:r>
                <a:rPr lang="en-US" sz="1000" baseline="30000" smtClean="0"/>
                <a:t>th</a:t>
              </a:r>
              <a:r>
                <a:rPr lang="en-US" sz="1000" smtClean="0"/>
                <a:t> Hole from right</a:t>
              </a:r>
            </a:p>
            <a:p>
              <a:r>
                <a:rPr lang="en-US" sz="1000" smtClean="0"/>
                <a:t>12</a:t>
              </a:r>
              <a:r>
                <a:rPr lang="en-US" sz="1000" baseline="30000" smtClean="0"/>
                <a:t>th</a:t>
              </a:r>
              <a:r>
                <a:rPr lang="en-US" sz="1000" smtClean="0"/>
                <a:t> Hole from bottom</a:t>
              </a:r>
              <a:endParaRPr lang="en-US" sz="1000"/>
            </a:p>
          </p:txBody>
        </p:sp>
        <p:cxnSp>
          <p:nvCxnSpPr>
            <p:cNvPr id="442" name="Straight Connector 441"/>
            <p:cNvCxnSpPr>
              <a:stCxn id="438" idx="0"/>
              <a:endCxn id="396" idx="2"/>
            </p:cNvCxnSpPr>
            <p:nvPr/>
          </p:nvCxnSpPr>
          <p:spPr>
            <a:xfrm rot="5400000" flipH="1" flipV="1">
              <a:off x="3511715" y="5684210"/>
              <a:ext cx="247710" cy="27107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a:stCxn id="410" idx="0"/>
            </p:cNvCxnSpPr>
            <p:nvPr/>
          </p:nvCxnSpPr>
          <p:spPr>
            <a:xfrm rot="16200000" flipV="1">
              <a:off x="3521978" y="4936222"/>
              <a:ext cx="308550" cy="18970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a:stCxn id="440" idx="2"/>
              <a:endCxn id="409" idx="0"/>
            </p:cNvCxnSpPr>
            <p:nvPr/>
          </p:nvCxnSpPr>
          <p:spPr>
            <a:xfrm rot="5400000">
              <a:off x="4523361" y="4600856"/>
              <a:ext cx="358020" cy="7957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rot="16200000" flipV="1">
              <a:off x="4540416" y="5459980"/>
              <a:ext cx="247710" cy="7195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55" name="TextBox 454"/>
          <p:cNvSpPr txBox="1"/>
          <p:nvPr/>
        </p:nvSpPr>
        <p:spPr>
          <a:xfrm>
            <a:off x="5867400" y="4233446"/>
            <a:ext cx="3276600" cy="1200329"/>
          </a:xfrm>
          <a:prstGeom prst="rect">
            <a:avLst/>
          </a:prstGeom>
          <a:noFill/>
        </p:spPr>
        <p:txBody>
          <a:bodyPr wrap="square" rtlCol="0">
            <a:spAutoFit/>
          </a:bodyPr>
          <a:lstStyle/>
          <a:p>
            <a:r>
              <a:rPr lang="en-US" sz="1200" smtClean="0"/>
              <a:t>One pole was mounted with adjustable horizontal position and the other was mounted with adjustable vertical position.  This is very important as the LDS mounting was slightly off, so these adjustments allow correction such that the LDS could be aligned.</a:t>
            </a:r>
            <a:endParaRPr lang="en-US" sz="1200"/>
          </a:p>
        </p:txBody>
      </p:sp>
      <p:sp>
        <p:nvSpPr>
          <p:cNvPr id="456" name="Rectangle 455"/>
          <p:cNvSpPr/>
          <p:nvPr/>
        </p:nvSpPr>
        <p:spPr>
          <a:xfrm>
            <a:off x="3657600" y="38100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7" name="TextBox 456"/>
          <p:cNvSpPr txBox="1"/>
          <p:nvPr/>
        </p:nvSpPr>
        <p:spPr>
          <a:xfrm>
            <a:off x="3810000" y="304800"/>
            <a:ext cx="3200400" cy="276999"/>
          </a:xfrm>
          <a:prstGeom prst="rect">
            <a:avLst/>
          </a:prstGeom>
          <a:noFill/>
        </p:spPr>
        <p:txBody>
          <a:bodyPr wrap="square" rtlCol="0">
            <a:spAutoFit/>
          </a:bodyPr>
          <a:lstStyle/>
          <a:p>
            <a:r>
              <a:rPr lang="en-US" sz="1200" smtClean="0"/>
              <a:t>Indicates ¼ - 20 screw attached to base board</a:t>
            </a:r>
            <a:endParaRPr lang="en-US" sz="1200"/>
          </a:p>
        </p:txBody>
      </p:sp>
      <p:grpSp>
        <p:nvGrpSpPr>
          <p:cNvPr id="464" name="Group 463"/>
          <p:cNvGrpSpPr/>
          <p:nvPr/>
        </p:nvGrpSpPr>
        <p:grpSpPr>
          <a:xfrm>
            <a:off x="365778" y="914400"/>
            <a:ext cx="4456520" cy="2687598"/>
            <a:chOff x="365778" y="914400"/>
            <a:chExt cx="4456520" cy="2687598"/>
          </a:xfrm>
        </p:grpSpPr>
        <p:cxnSp>
          <p:nvCxnSpPr>
            <p:cNvPr id="316" name="Straight Connector 315"/>
            <p:cNvCxnSpPr/>
            <p:nvPr/>
          </p:nvCxnSpPr>
          <p:spPr>
            <a:xfrm>
              <a:off x="366572" y="2362200"/>
              <a:ext cx="441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8" name="Rectangle 317"/>
            <p:cNvSpPr/>
            <p:nvPr/>
          </p:nvSpPr>
          <p:spPr>
            <a:xfrm>
              <a:off x="1280972" y="1447800"/>
              <a:ext cx="26670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4" name="Rectangle 323"/>
            <p:cNvSpPr/>
            <p:nvPr/>
          </p:nvSpPr>
          <p:spPr>
            <a:xfrm>
              <a:off x="1280972" y="1676400"/>
              <a:ext cx="2667000" cy="152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5" name="Rectangle 324"/>
            <p:cNvSpPr/>
            <p:nvPr/>
          </p:nvSpPr>
          <p:spPr>
            <a:xfrm>
              <a:off x="747572" y="1371600"/>
              <a:ext cx="5334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6" name="Rounded Rectangle 325"/>
            <p:cNvSpPr/>
            <p:nvPr/>
          </p:nvSpPr>
          <p:spPr>
            <a:xfrm>
              <a:off x="823772" y="1447800"/>
              <a:ext cx="381000"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7" name="Rounded Rectangle 326"/>
            <p:cNvSpPr/>
            <p:nvPr/>
          </p:nvSpPr>
          <p:spPr>
            <a:xfrm>
              <a:off x="823772" y="1905000"/>
              <a:ext cx="381000"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8" name="Oval 327"/>
            <p:cNvSpPr/>
            <p:nvPr/>
          </p:nvSpPr>
          <p:spPr>
            <a:xfrm>
              <a:off x="747572" y="16764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9" name="Oval 328"/>
            <p:cNvSpPr/>
            <p:nvPr/>
          </p:nvSpPr>
          <p:spPr>
            <a:xfrm>
              <a:off x="1128572" y="16764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0" name="Oval 329"/>
            <p:cNvSpPr/>
            <p:nvPr/>
          </p:nvSpPr>
          <p:spPr>
            <a:xfrm>
              <a:off x="944422" y="16764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1" name="Rectangle 330"/>
            <p:cNvSpPr/>
            <p:nvPr/>
          </p:nvSpPr>
          <p:spPr>
            <a:xfrm>
              <a:off x="3947972" y="1371600"/>
              <a:ext cx="533400" cy="76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2" name="Rounded Rectangle 331"/>
            <p:cNvSpPr/>
            <p:nvPr/>
          </p:nvSpPr>
          <p:spPr>
            <a:xfrm>
              <a:off x="4024172" y="1447800"/>
              <a:ext cx="381000"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3" name="Rounded Rectangle 332"/>
            <p:cNvSpPr/>
            <p:nvPr/>
          </p:nvSpPr>
          <p:spPr>
            <a:xfrm>
              <a:off x="4024172" y="1905000"/>
              <a:ext cx="381000" cy="15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4" name="Oval 333"/>
            <p:cNvSpPr/>
            <p:nvPr/>
          </p:nvSpPr>
          <p:spPr>
            <a:xfrm>
              <a:off x="3947972" y="16764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5" name="Oval 334"/>
            <p:cNvSpPr/>
            <p:nvPr/>
          </p:nvSpPr>
          <p:spPr>
            <a:xfrm>
              <a:off x="4328972" y="16764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6" name="Oval 335"/>
            <p:cNvSpPr/>
            <p:nvPr/>
          </p:nvSpPr>
          <p:spPr>
            <a:xfrm>
              <a:off x="4144822" y="16764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7" name="Rectangle 336"/>
            <p:cNvSpPr/>
            <p:nvPr/>
          </p:nvSpPr>
          <p:spPr>
            <a:xfrm>
              <a:off x="976172" y="190500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4" name="Rectangle 343"/>
            <p:cNvSpPr/>
            <p:nvPr/>
          </p:nvSpPr>
          <p:spPr>
            <a:xfrm>
              <a:off x="976172" y="144780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5" name="Rectangle 344"/>
            <p:cNvSpPr/>
            <p:nvPr/>
          </p:nvSpPr>
          <p:spPr>
            <a:xfrm>
              <a:off x="4100372" y="144780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6" name="Rectangle 345"/>
            <p:cNvSpPr/>
            <p:nvPr/>
          </p:nvSpPr>
          <p:spPr>
            <a:xfrm>
              <a:off x="4100372" y="190500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Rectangle 346"/>
            <p:cNvSpPr/>
            <p:nvPr/>
          </p:nvSpPr>
          <p:spPr>
            <a:xfrm>
              <a:off x="2500172" y="190500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54" name="Straight Connector 353"/>
            <p:cNvCxnSpPr/>
            <p:nvPr/>
          </p:nvCxnSpPr>
          <p:spPr>
            <a:xfrm rot="5400000">
              <a:off x="-357328" y="1638300"/>
              <a:ext cx="1447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rot="5400000">
              <a:off x="4061478" y="1637506"/>
              <a:ext cx="1447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endCxn id="337" idx="2"/>
            </p:cNvCxnSpPr>
            <p:nvPr/>
          </p:nvCxnSpPr>
          <p:spPr>
            <a:xfrm rot="5400000" flipH="1" flipV="1">
              <a:off x="747572" y="2362200"/>
              <a:ext cx="6096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63" name="TextBox 362"/>
            <p:cNvSpPr txBox="1"/>
            <p:nvPr/>
          </p:nvSpPr>
          <p:spPr>
            <a:xfrm>
              <a:off x="373696" y="2667000"/>
              <a:ext cx="1311578" cy="400110"/>
            </a:xfrm>
            <a:prstGeom prst="rect">
              <a:avLst/>
            </a:prstGeom>
            <a:noFill/>
          </p:spPr>
          <p:txBody>
            <a:bodyPr wrap="none" rtlCol="0">
              <a:spAutoFit/>
            </a:bodyPr>
            <a:lstStyle/>
            <a:p>
              <a:r>
                <a:rPr lang="en-US" sz="1000" smtClean="0"/>
                <a:t>3</a:t>
              </a:r>
              <a:r>
                <a:rPr lang="en-US" sz="1000" baseline="30000" smtClean="0"/>
                <a:t>rd</a:t>
              </a:r>
              <a:r>
                <a:rPr lang="en-US" sz="1000" smtClean="0"/>
                <a:t> Hole from left</a:t>
              </a:r>
            </a:p>
            <a:p>
              <a:r>
                <a:rPr lang="en-US" sz="1000" smtClean="0"/>
                <a:t>2</a:t>
              </a:r>
              <a:r>
                <a:rPr lang="en-US" sz="1000" baseline="30000" smtClean="0"/>
                <a:t>nd</a:t>
              </a:r>
              <a:r>
                <a:rPr lang="en-US" sz="1000" smtClean="0"/>
                <a:t> Hole from bottom</a:t>
              </a:r>
              <a:endParaRPr lang="en-US" sz="1000"/>
            </a:p>
          </p:txBody>
        </p:sp>
        <p:sp>
          <p:nvSpPr>
            <p:cNvPr id="364" name="TextBox 363"/>
            <p:cNvSpPr txBox="1"/>
            <p:nvPr/>
          </p:nvSpPr>
          <p:spPr>
            <a:xfrm>
              <a:off x="3497896" y="2590800"/>
              <a:ext cx="1324402" cy="400110"/>
            </a:xfrm>
            <a:prstGeom prst="rect">
              <a:avLst/>
            </a:prstGeom>
            <a:noFill/>
          </p:spPr>
          <p:txBody>
            <a:bodyPr wrap="none" rtlCol="0">
              <a:spAutoFit/>
            </a:bodyPr>
            <a:lstStyle/>
            <a:p>
              <a:r>
                <a:rPr lang="en-US" sz="1000" smtClean="0"/>
                <a:t>2</a:t>
              </a:r>
              <a:r>
                <a:rPr lang="en-US" sz="1000" baseline="30000" smtClean="0"/>
                <a:t>nd</a:t>
              </a:r>
              <a:r>
                <a:rPr lang="en-US" sz="1000" smtClean="0"/>
                <a:t> Hole from right </a:t>
              </a:r>
            </a:p>
            <a:p>
              <a:r>
                <a:rPr lang="en-US" sz="1000" smtClean="0"/>
                <a:t>2</a:t>
              </a:r>
              <a:r>
                <a:rPr lang="en-US" sz="1000" baseline="30000" smtClean="0"/>
                <a:t>nd</a:t>
              </a:r>
              <a:r>
                <a:rPr lang="en-US" sz="1000" smtClean="0"/>
                <a:t> Hole from bottom</a:t>
              </a:r>
              <a:endParaRPr lang="en-US" sz="1000"/>
            </a:p>
          </p:txBody>
        </p:sp>
        <p:cxnSp>
          <p:nvCxnSpPr>
            <p:cNvPr id="365" name="Straight Connector 364"/>
            <p:cNvCxnSpPr>
              <a:endCxn id="346" idx="2"/>
            </p:cNvCxnSpPr>
            <p:nvPr/>
          </p:nvCxnSpPr>
          <p:spPr>
            <a:xfrm rot="5400000" flipH="1" flipV="1">
              <a:off x="3909872" y="2324100"/>
              <a:ext cx="5334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rot="5400000" flipH="1" flipV="1">
              <a:off x="2081866" y="2551906"/>
              <a:ext cx="9906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70" name="TextBox 369"/>
            <p:cNvSpPr txBox="1"/>
            <p:nvPr/>
          </p:nvSpPr>
          <p:spPr>
            <a:xfrm>
              <a:off x="1890572" y="3048000"/>
              <a:ext cx="1311578" cy="553998"/>
            </a:xfrm>
            <a:prstGeom prst="rect">
              <a:avLst/>
            </a:prstGeom>
            <a:noFill/>
          </p:spPr>
          <p:txBody>
            <a:bodyPr wrap="none" rtlCol="0">
              <a:spAutoFit/>
            </a:bodyPr>
            <a:lstStyle/>
            <a:p>
              <a:r>
                <a:rPr lang="en-US" sz="1000" smtClean="0"/>
                <a:t>10</a:t>
              </a:r>
              <a:r>
                <a:rPr lang="en-US" sz="1000" baseline="30000" smtClean="0"/>
                <a:t>th</a:t>
              </a:r>
              <a:r>
                <a:rPr lang="en-US" sz="1000" smtClean="0"/>
                <a:t>  Hole from Left</a:t>
              </a:r>
            </a:p>
            <a:p>
              <a:r>
                <a:rPr lang="en-US" sz="1000" smtClean="0"/>
                <a:t>9</a:t>
              </a:r>
              <a:r>
                <a:rPr lang="en-US" sz="1000" baseline="30000" smtClean="0"/>
                <a:t>th</a:t>
              </a:r>
              <a:r>
                <a:rPr lang="en-US" sz="1000" smtClean="0"/>
                <a:t> Hole from Right</a:t>
              </a:r>
            </a:p>
            <a:p>
              <a:r>
                <a:rPr lang="en-US" sz="1000" smtClean="0"/>
                <a:t>2</a:t>
              </a:r>
              <a:r>
                <a:rPr lang="en-US" sz="1000" baseline="30000" smtClean="0"/>
                <a:t>nd</a:t>
              </a:r>
              <a:r>
                <a:rPr lang="en-US" sz="1000" smtClean="0"/>
                <a:t> Hole from bottom</a:t>
              </a:r>
              <a:endParaRPr lang="en-US" sz="1000"/>
            </a:p>
          </p:txBody>
        </p:sp>
        <p:sp>
          <p:nvSpPr>
            <p:cNvPr id="460" name="TextBox 459"/>
            <p:cNvSpPr txBox="1"/>
            <p:nvPr/>
          </p:nvSpPr>
          <p:spPr>
            <a:xfrm>
              <a:off x="2286000" y="1078468"/>
              <a:ext cx="526106" cy="369332"/>
            </a:xfrm>
            <a:prstGeom prst="rect">
              <a:avLst/>
            </a:prstGeom>
            <a:noFill/>
          </p:spPr>
          <p:txBody>
            <a:bodyPr wrap="none" rtlCol="0">
              <a:spAutoFit/>
            </a:bodyPr>
            <a:lstStyle/>
            <a:p>
              <a:r>
                <a:rPr lang="en-US" smtClean="0"/>
                <a:t>Rail</a:t>
              </a:r>
              <a:endParaRPr lang="en-US"/>
            </a:p>
          </p:txBody>
        </p:sp>
        <p:sp>
          <p:nvSpPr>
            <p:cNvPr id="461" name="TextBox 460"/>
            <p:cNvSpPr txBox="1"/>
            <p:nvPr/>
          </p:nvSpPr>
          <p:spPr>
            <a:xfrm>
              <a:off x="457200" y="1078468"/>
              <a:ext cx="1148263" cy="369332"/>
            </a:xfrm>
            <a:prstGeom prst="rect">
              <a:avLst/>
            </a:prstGeom>
            <a:noFill/>
          </p:spPr>
          <p:txBody>
            <a:bodyPr wrap="none" rtlCol="0">
              <a:spAutoFit/>
            </a:bodyPr>
            <a:lstStyle/>
            <a:p>
              <a:r>
                <a:rPr lang="en-US" smtClean="0"/>
                <a:t>Base Plate</a:t>
              </a:r>
              <a:endParaRPr lang="en-US"/>
            </a:p>
          </p:txBody>
        </p:sp>
        <p:sp>
          <p:nvSpPr>
            <p:cNvPr id="462" name="TextBox 461"/>
            <p:cNvSpPr txBox="1"/>
            <p:nvPr/>
          </p:nvSpPr>
          <p:spPr>
            <a:xfrm>
              <a:off x="3652337" y="1066800"/>
              <a:ext cx="1148263" cy="369332"/>
            </a:xfrm>
            <a:prstGeom prst="rect">
              <a:avLst/>
            </a:prstGeom>
            <a:noFill/>
          </p:spPr>
          <p:txBody>
            <a:bodyPr wrap="none" rtlCol="0">
              <a:spAutoFit/>
            </a:bodyPr>
            <a:lstStyle/>
            <a:p>
              <a:r>
                <a:rPr lang="en-US" smtClean="0"/>
                <a:t>Base Plate</a:t>
              </a:r>
              <a:endParaRPr lang="en-US"/>
            </a:p>
          </p:txBody>
        </p:sp>
      </p:grpSp>
      <p:sp>
        <p:nvSpPr>
          <p:cNvPr id="465" name="TextBox 464"/>
          <p:cNvSpPr txBox="1"/>
          <p:nvPr/>
        </p:nvSpPr>
        <p:spPr>
          <a:xfrm>
            <a:off x="7848600" y="0"/>
            <a:ext cx="1319592" cy="369332"/>
          </a:xfrm>
          <a:prstGeom prst="rect">
            <a:avLst/>
          </a:prstGeom>
          <a:noFill/>
        </p:spPr>
        <p:txBody>
          <a:bodyPr wrap="none" rtlCol="0">
            <a:spAutoFit/>
          </a:bodyPr>
          <a:lstStyle/>
          <a:p>
            <a:r>
              <a:rPr lang="en-US" smtClean="0"/>
              <a:t>10/27/2011</a:t>
            </a:r>
            <a:endParaRPr lang="en-US"/>
          </a:p>
        </p:txBody>
      </p:sp>
      <p:sp>
        <p:nvSpPr>
          <p:cNvPr id="83" name="Slide Number Placeholder 82"/>
          <p:cNvSpPr>
            <a:spLocks noGrp="1"/>
          </p:cNvSpPr>
          <p:nvPr>
            <p:ph type="sldNum" sz="quarter" idx="12"/>
          </p:nvPr>
        </p:nvSpPr>
        <p:spPr/>
        <p:txBody>
          <a:bodyPr/>
          <a:lstStyle/>
          <a:p>
            <a:fld id="{784BF8C4-0304-4F76-8038-30273A53CCE7}" type="slidenum">
              <a:rPr lang="en-US" smtClean="0"/>
              <a:pPr/>
              <a:t>2</a:t>
            </a:fld>
            <a:endParaRPr lang="en-US"/>
          </a:p>
        </p:txBody>
      </p:sp>
      <p:sp>
        <p:nvSpPr>
          <p:cNvPr id="84" name="Footer Placeholder 83"/>
          <p:cNvSpPr>
            <a:spLocks noGrp="1"/>
          </p:cNvSpPr>
          <p:nvPr>
            <p:ph type="ftr" sz="quarter" idx="11"/>
          </p:nvPr>
        </p:nvSpPr>
        <p:spPr/>
        <p:txBody>
          <a:bodyPr/>
          <a:lstStyle/>
          <a:p>
            <a:r>
              <a:rPr lang="en-US" smtClean="0"/>
              <a:t>Mechanical Drawings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658630" cy="369332"/>
          </a:xfrm>
          <a:prstGeom prst="rect">
            <a:avLst/>
          </a:prstGeom>
          <a:noFill/>
        </p:spPr>
        <p:txBody>
          <a:bodyPr wrap="none" rtlCol="0">
            <a:spAutoFit/>
          </a:bodyPr>
          <a:lstStyle/>
          <a:p>
            <a:r>
              <a:rPr lang="en-US" b="1" smtClean="0"/>
              <a:t>Mechanical Setup Other Dimensions</a:t>
            </a:r>
            <a:endParaRPr lang="en-US" b="1"/>
          </a:p>
        </p:txBody>
      </p:sp>
      <p:grpSp>
        <p:nvGrpSpPr>
          <p:cNvPr id="5" name="Group 4"/>
          <p:cNvGrpSpPr/>
          <p:nvPr/>
        </p:nvGrpSpPr>
        <p:grpSpPr>
          <a:xfrm>
            <a:off x="152400" y="1370012"/>
            <a:ext cx="1219200" cy="1752600"/>
            <a:chOff x="2743200" y="3124200"/>
            <a:chExt cx="1219200" cy="1752600"/>
          </a:xfrm>
        </p:grpSpPr>
        <p:sp>
          <p:nvSpPr>
            <p:cNvPr id="6" name="Rectangle 5"/>
            <p:cNvSpPr/>
            <p:nvPr/>
          </p:nvSpPr>
          <p:spPr>
            <a:xfrm>
              <a:off x="2743200" y="4724400"/>
              <a:ext cx="11430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3048000" y="4495800"/>
              <a:ext cx="5334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3200400" y="3276600"/>
              <a:ext cx="22860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ectangle 8"/>
            <p:cNvSpPr/>
            <p:nvPr/>
          </p:nvSpPr>
          <p:spPr>
            <a:xfrm>
              <a:off x="3124200" y="3352800"/>
              <a:ext cx="6096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3733800" y="3124200"/>
              <a:ext cx="228600"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 name="Rectangle 10"/>
          <p:cNvSpPr/>
          <p:nvPr/>
        </p:nvSpPr>
        <p:spPr>
          <a:xfrm>
            <a:off x="1371600" y="1370012"/>
            <a:ext cx="3505200" cy="45720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47800" y="1217612"/>
            <a:ext cx="33528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2514600" y="1446212"/>
            <a:ext cx="1239378" cy="369332"/>
          </a:xfrm>
          <a:prstGeom prst="rect">
            <a:avLst/>
          </a:prstGeom>
          <a:noFill/>
        </p:spPr>
        <p:txBody>
          <a:bodyPr wrap="none" rtlCol="0">
            <a:spAutoFit/>
          </a:bodyPr>
          <a:lstStyle/>
          <a:p>
            <a:r>
              <a:rPr lang="en-US" smtClean="0"/>
              <a:t>Wood Base</a:t>
            </a:r>
            <a:endParaRPr lang="en-US"/>
          </a:p>
        </p:txBody>
      </p:sp>
      <p:cxnSp>
        <p:nvCxnSpPr>
          <p:cNvPr id="17" name="Straight Connector 16"/>
          <p:cNvCxnSpPr/>
          <p:nvPr/>
        </p:nvCxnSpPr>
        <p:spPr>
          <a:xfrm flipV="1">
            <a:off x="152400" y="3122612"/>
            <a:ext cx="56388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152900" y="2246312"/>
            <a:ext cx="1752600"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00600" y="1370012"/>
            <a:ext cx="228600"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11613" y="2183368"/>
            <a:ext cx="2117887" cy="369332"/>
          </a:xfrm>
          <a:prstGeom prst="rect">
            <a:avLst/>
          </a:prstGeom>
          <a:noFill/>
        </p:spPr>
        <p:txBody>
          <a:bodyPr wrap="none" rtlCol="0">
            <a:spAutoFit/>
          </a:bodyPr>
          <a:lstStyle/>
          <a:p>
            <a:r>
              <a:rPr lang="en-US" smtClean="0"/>
              <a:t>6” above base board</a:t>
            </a:r>
            <a:endParaRPr lang="en-US"/>
          </a:p>
        </p:txBody>
      </p:sp>
      <p:cxnSp>
        <p:nvCxnSpPr>
          <p:cNvPr id="31" name="Straight Connector 30"/>
          <p:cNvCxnSpPr/>
          <p:nvPr/>
        </p:nvCxnSpPr>
        <p:spPr>
          <a:xfrm rot="10800000">
            <a:off x="5029200" y="2359024"/>
            <a:ext cx="228600"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9400" y="836612"/>
            <a:ext cx="530915" cy="369332"/>
          </a:xfrm>
          <a:prstGeom prst="rect">
            <a:avLst/>
          </a:prstGeom>
          <a:noFill/>
        </p:spPr>
        <p:txBody>
          <a:bodyPr wrap="none" rtlCol="0">
            <a:spAutoFit/>
          </a:bodyPr>
          <a:lstStyle/>
          <a:p>
            <a:r>
              <a:rPr lang="en-US" smtClean="0"/>
              <a:t>LDS</a:t>
            </a:r>
            <a:endParaRPr lang="en-US"/>
          </a:p>
        </p:txBody>
      </p:sp>
      <p:sp>
        <p:nvSpPr>
          <p:cNvPr id="36" name="Rectangle 35"/>
          <p:cNvSpPr/>
          <p:nvPr/>
        </p:nvSpPr>
        <p:spPr>
          <a:xfrm>
            <a:off x="1828800" y="1370012"/>
            <a:ext cx="2286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p:cNvSpPr/>
          <p:nvPr/>
        </p:nvSpPr>
        <p:spPr>
          <a:xfrm>
            <a:off x="4191000" y="1370012"/>
            <a:ext cx="2286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TextBox 37"/>
          <p:cNvSpPr txBox="1"/>
          <p:nvPr/>
        </p:nvSpPr>
        <p:spPr>
          <a:xfrm>
            <a:off x="0" y="468868"/>
            <a:ext cx="4145430" cy="369332"/>
          </a:xfrm>
          <a:prstGeom prst="rect">
            <a:avLst/>
          </a:prstGeom>
          <a:noFill/>
        </p:spPr>
        <p:txBody>
          <a:bodyPr wrap="none" rtlCol="0">
            <a:spAutoFit/>
          </a:bodyPr>
          <a:lstStyle/>
          <a:p>
            <a:r>
              <a:rPr lang="en-US" smtClean="0"/>
              <a:t>Base Board to bottom of LDS distance = 6”</a:t>
            </a:r>
            <a:endParaRPr lang="en-US"/>
          </a:p>
        </p:txBody>
      </p:sp>
      <p:sp>
        <p:nvSpPr>
          <p:cNvPr id="22" name="Slide Number Placeholder 21"/>
          <p:cNvSpPr>
            <a:spLocks noGrp="1"/>
          </p:cNvSpPr>
          <p:nvPr>
            <p:ph type="sldNum" sz="quarter" idx="12"/>
          </p:nvPr>
        </p:nvSpPr>
        <p:spPr/>
        <p:txBody>
          <a:bodyPr/>
          <a:lstStyle/>
          <a:p>
            <a:fld id="{784BF8C4-0304-4F76-8038-30273A53CCE7}" type="slidenum">
              <a:rPr lang="en-US" smtClean="0"/>
              <a:pPr/>
              <a:t>3</a:t>
            </a:fld>
            <a:endParaRPr lang="en-US"/>
          </a:p>
        </p:txBody>
      </p:sp>
      <p:sp>
        <p:nvSpPr>
          <p:cNvPr id="23" name="Footer Placeholder 22"/>
          <p:cNvSpPr>
            <a:spLocks noGrp="1"/>
          </p:cNvSpPr>
          <p:nvPr>
            <p:ph type="ftr" sz="quarter" idx="11"/>
          </p:nvPr>
        </p:nvSpPr>
        <p:spPr/>
        <p:txBody>
          <a:bodyPr/>
          <a:lstStyle/>
          <a:p>
            <a:r>
              <a:rPr lang="en-US" smtClean="0"/>
              <a:t>Mechanical Drawings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p:cNvSpPr/>
          <p:nvPr/>
        </p:nvSpPr>
        <p:spPr>
          <a:xfrm>
            <a:off x="6248400" y="4267200"/>
            <a:ext cx="533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0" y="0"/>
            <a:ext cx="4807855" cy="492443"/>
          </a:xfrm>
          <a:prstGeom prst="rect">
            <a:avLst/>
          </a:prstGeom>
          <a:noFill/>
        </p:spPr>
        <p:txBody>
          <a:bodyPr wrap="none" rtlCol="0">
            <a:spAutoFit/>
          </a:bodyPr>
          <a:lstStyle/>
          <a:p>
            <a:r>
              <a:rPr lang="en-US" sz="2600" u="sng" dirty="0" smtClean="0"/>
              <a:t>Camera Rig Mechanical Schematic</a:t>
            </a:r>
            <a:endParaRPr lang="en-US" sz="2600" u="sng" dirty="0"/>
          </a:p>
        </p:txBody>
      </p:sp>
      <p:sp>
        <p:nvSpPr>
          <p:cNvPr id="5" name="TextBox 4"/>
          <p:cNvSpPr txBox="1"/>
          <p:nvPr/>
        </p:nvSpPr>
        <p:spPr>
          <a:xfrm>
            <a:off x="8181877" y="0"/>
            <a:ext cx="962123" cy="307777"/>
          </a:xfrm>
          <a:prstGeom prst="rect">
            <a:avLst/>
          </a:prstGeom>
          <a:noFill/>
        </p:spPr>
        <p:txBody>
          <a:bodyPr wrap="none" rtlCol="0">
            <a:spAutoFit/>
          </a:bodyPr>
          <a:lstStyle/>
          <a:p>
            <a:r>
              <a:rPr lang="en-US" sz="1400" dirty="0" smtClean="0"/>
              <a:t>3/25/2011</a:t>
            </a:r>
            <a:endParaRPr lang="en-US" sz="1400" dirty="0"/>
          </a:p>
        </p:txBody>
      </p:sp>
      <p:grpSp>
        <p:nvGrpSpPr>
          <p:cNvPr id="2" name="Group 5"/>
          <p:cNvGrpSpPr/>
          <p:nvPr/>
        </p:nvGrpSpPr>
        <p:grpSpPr>
          <a:xfrm>
            <a:off x="5943600" y="152400"/>
            <a:ext cx="1524000" cy="1450777"/>
            <a:chOff x="533400" y="457200"/>
            <a:chExt cx="1524000" cy="1450777"/>
          </a:xfrm>
        </p:grpSpPr>
        <p:cxnSp>
          <p:nvCxnSpPr>
            <p:cNvPr id="7" name="Straight Arrow Connector 6"/>
            <p:cNvCxnSpPr/>
            <p:nvPr/>
          </p:nvCxnSpPr>
          <p:spPr>
            <a:xfrm rot="5400000" flipH="1" flipV="1">
              <a:off x="495300" y="1181100"/>
              <a:ext cx="838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914400" y="1600200"/>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62000" y="14478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93968" y="457200"/>
              <a:ext cx="272832" cy="307777"/>
            </a:xfrm>
            <a:prstGeom prst="rect">
              <a:avLst/>
            </a:prstGeom>
            <a:noFill/>
          </p:spPr>
          <p:txBody>
            <a:bodyPr wrap="none" rtlCol="0">
              <a:spAutoFit/>
            </a:bodyPr>
            <a:lstStyle/>
            <a:p>
              <a:r>
                <a:rPr lang="en-US" sz="1400" dirty="0" smtClean="0"/>
                <a:t>Y</a:t>
              </a:r>
              <a:endParaRPr lang="en-US" sz="1400" dirty="0"/>
            </a:p>
          </p:txBody>
        </p:sp>
        <p:sp>
          <p:nvSpPr>
            <p:cNvPr id="11" name="TextBox 10"/>
            <p:cNvSpPr txBox="1"/>
            <p:nvPr/>
          </p:nvSpPr>
          <p:spPr>
            <a:xfrm>
              <a:off x="1779760" y="1447800"/>
              <a:ext cx="277640" cy="307777"/>
            </a:xfrm>
            <a:prstGeom prst="rect">
              <a:avLst/>
            </a:prstGeom>
            <a:noFill/>
          </p:spPr>
          <p:txBody>
            <a:bodyPr wrap="none" rtlCol="0">
              <a:spAutoFit/>
            </a:bodyPr>
            <a:lstStyle/>
            <a:p>
              <a:r>
                <a:rPr lang="en-US" sz="1400" dirty="0" smtClean="0"/>
                <a:t>X</a:t>
              </a:r>
              <a:endParaRPr lang="en-US" sz="1400" dirty="0"/>
            </a:p>
          </p:txBody>
        </p:sp>
        <p:sp>
          <p:nvSpPr>
            <p:cNvPr id="12" name="TextBox 11"/>
            <p:cNvSpPr txBox="1"/>
            <p:nvPr/>
          </p:nvSpPr>
          <p:spPr>
            <a:xfrm>
              <a:off x="533400" y="1600200"/>
              <a:ext cx="277640" cy="307777"/>
            </a:xfrm>
            <a:prstGeom prst="rect">
              <a:avLst/>
            </a:prstGeom>
            <a:noFill/>
          </p:spPr>
          <p:txBody>
            <a:bodyPr wrap="none" rtlCol="0">
              <a:spAutoFit/>
            </a:bodyPr>
            <a:lstStyle/>
            <a:p>
              <a:r>
                <a:rPr lang="en-US" sz="1400" dirty="0" smtClean="0"/>
                <a:t>Z</a:t>
              </a:r>
              <a:endParaRPr lang="en-US" sz="1400" dirty="0"/>
            </a:p>
          </p:txBody>
        </p:sp>
      </p:grpSp>
      <p:grpSp>
        <p:nvGrpSpPr>
          <p:cNvPr id="3" name="Group 168"/>
          <p:cNvGrpSpPr/>
          <p:nvPr/>
        </p:nvGrpSpPr>
        <p:grpSpPr>
          <a:xfrm>
            <a:off x="152400" y="685799"/>
            <a:ext cx="8382000" cy="2971801"/>
            <a:chOff x="152400" y="685799"/>
            <a:chExt cx="8382000" cy="2971801"/>
          </a:xfrm>
        </p:grpSpPr>
        <p:sp>
          <p:nvSpPr>
            <p:cNvPr id="29" name="TextBox 28"/>
            <p:cNvSpPr txBox="1"/>
            <p:nvPr/>
          </p:nvSpPr>
          <p:spPr>
            <a:xfrm>
              <a:off x="6019800" y="2819399"/>
              <a:ext cx="2514600" cy="307777"/>
            </a:xfrm>
            <a:prstGeom prst="rect">
              <a:avLst/>
            </a:prstGeom>
            <a:noFill/>
            <a:ln>
              <a:solidFill>
                <a:schemeClr val="tx1"/>
              </a:solidFill>
            </a:ln>
          </p:spPr>
          <p:txBody>
            <a:bodyPr wrap="square" rtlCol="0">
              <a:spAutoFit/>
            </a:bodyPr>
            <a:lstStyle/>
            <a:p>
              <a:r>
                <a:rPr lang="en-US" sz="1400" dirty="0" smtClean="0"/>
                <a:t>Locking X Position (Linear Rail)</a:t>
              </a:r>
              <a:endParaRPr lang="en-US" sz="1400" dirty="0"/>
            </a:p>
          </p:txBody>
        </p:sp>
        <p:sp>
          <p:nvSpPr>
            <p:cNvPr id="14" name="Oval 13"/>
            <p:cNvSpPr/>
            <p:nvPr/>
          </p:nvSpPr>
          <p:spPr>
            <a:xfrm flipV="1">
              <a:off x="4648200" y="1523999"/>
              <a:ext cx="457200" cy="7619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cxnSp>
          <p:nvCxnSpPr>
            <p:cNvPr id="21" name="Straight Arrow Connector 20"/>
            <p:cNvCxnSpPr/>
            <p:nvPr/>
          </p:nvCxnSpPr>
          <p:spPr>
            <a:xfrm rot="5400000" flipH="1" flipV="1">
              <a:off x="4536453" y="1940547"/>
              <a:ext cx="685800" cy="5106"/>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cxnSp>
          <p:nvCxnSpPr>
            <p:cNvPr id="22" name="Straight Arrow Connector 21"/>
            <p:cNvCxnSpPr>
              <a:endCxn id="29" idx="1"/>
            </p:cNvCxnSpPr>
            <p:nvPr/>
          </p:nvCxnSpPr>
          <p:spPr>
            <a:xfrm>
              <a:off x="5257800" y="2971799"/>
              <a:ext cx="762000" cy="148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362200" y="3124200"/>
              <a:ext cx="3581400" cy="5334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Linear Rail</a:t>
              </a:r>
              <a:endParaRPr lang="en-US" dirty="0"/>
            </a:p>
          </p:txBody>
        </p:sp>
        <p:cxnSp>
          <p:nvCxnSpPr>
            <p:cNvPr id="31" name="Straight Connector 30"/>
            <p:cNvCxnSpPr/>
            <p:nvPr/>
          </p:nvCxnSpPr>
          <p:spPr>
            <a:xfrm>
              <a:off x="2362200" y="3124200"/>
              <a:ext cx="3581400" cy="1588"/>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124200" y="27432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ounded Rectangle 38"/>
            <p:cNvSpPr/>
            <p:nvPr/>
          </p:nvSpPr>
          <p:spPr>
            <a:xfrm>
              <a:off x="4800600" y="2057400"/>
              <a:ext cx="1524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ectangle 40"/>
            <p:cNvSpPr/>
            <p:nvPr/>
          </p:nvSpPr>
          <p:spPr>
            <a:xfrm>
              <a:off x="3505200" y="1905000"/>
              <a:ext cx="86285"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ounded Rectangle 41"/>
            <p:cNvSpPr/>
            <p:nvPr/>
          </p:nvSpPr>
          <p:spPr>
            <a:xfrm>
              <a:off x="3352800" y="2057400"/>
              <a:ext cx="1524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6" name="Straight Arrow Connector 45"/>
            <p:cNvCxnSpPr/>
            <p:nvPr/>
          </p:nvCxnSpPr>
          <p:spPr>
            <a:xfrm flipH="1">
              <a:off x="4495800" y="2133600"/>
              <a:ext cx="258856" cy="1588"/>
            </a:xfrm>
            <a:prstGeom prst="straightConnector1">
              <a:avLst/>
            </a:prstGeom>
            <a:ln>
              <a:tailEnd type="arrow"/>
            </a:ln>
          </p:spPr>
          <p:style>
            <a:lnRef idx="2">
              <a:schemeClr val="accent4"/>
            </a:lnRef>
            <a:fillRef idx="1">
              <a:schemeClr val="lt1"/>
            </a:fillRef>
            <a:effectRef idx="0">
              <a:schemeClr val="accent4"/>
            </a:effectRef>
            <a:fontRef idx="minor">
              <a:schemeClr val="dk1"/>
            </a:fontRef>
          </p:style>
        </p:cxnSp>
        <p:sp>
          <p:nvSpPr>
            <p:cNvPr id="47" name="Oval 46"/>
            <p:cNvSpPr/>
            <p:nvPr/>
          </p:nvSpPr>
          <p:spPr>
            <a:xfrm rot="16200000" flipH="1">
              <a:off x="4310342" y="2090458"/>
              <a:ext cx="304800" cy="862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8" name="TextBox 47"/>
            <p:cNvSpPr txBox="1"/>
            <p:nvPr/>
          </p:nvSpPr>
          <p:spPr>
            <a:xfrm>
              <a:off x="5410200" y="2438399"/>
              <a:ext cx="2895600" cy="307777"/>
            </a:xfrm>
            <a:prstGeom prst="rect">
              <a:avLst/>
            </a:prstGeom>
            <a:noFill/>
            <a:ln>
              <a:solidFill>
                <a:schemeClr val="tx1"/>
              </a:solidFill>
            </a:ln>
          </p:spPr>
          <p:txBody>
            <a:bodyPr wrap="square" rtlCol="0">
              <a:spAutoFit/>
            </a:bodyPr>
            <a:lstStyle/>
            <a:p>
              <a:r>
                <a:rPr lang="en-US" sz="1400" dirty="0" smtClean="0"/>
                <a:t>Locking Y Rotation (Mounting Posts)</a:t>
              </a:r>
              <a:endParaRPr lang="en-US" sz="1400" dirty="0"/>
            </a:p>
          </p:txBody>
        </p:sp>
        <p:cxnSp>
          <p:nvCxnSpPr>
            <p:cNvPr id="53" name="Straight Connector 52"/>
            <p:cNvCxnSpPr>
              <a:stCxn id="48" idx="1"/>
              <a:endCxn id="65" idx="3"/>
            </p:cNvCxnSpPr>
            <p:nvPr/>
          </p:nvCxnSpPr>
          <p:spPr>
            <a:xfrm rot="10800000" flipV="1">
              <a:off x="5029200" y="2592288"/>
              <a:ext cx="381000" cy="3661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410200" y="1828800"/>
              <a:ext cx="2362200" cy="523220"/>
            </a:xfrm>
            <a:prstGeom prst="rect">
              <a:avLst/>
            </a:prstGeom>
            <a:noFill/>
            <a:ln>
              <a:solidFill>
                <a:schemeClr val="tx1"/>
              </a:solidFill>
            </a:ln>
          </p:spPr>
          <p:txBody>
            <a:bodyPr wrap="square" rtlCol="0">
              <a:spAutoFit/>
            </a:bodyPr>
            <a:lstStyle/>
            <a:p>
              <a:r>
                <a:rPr lang="en-US" sz="1400" dirty="0" smtClean="0"/>
                <a:t>Camera Mounting Point.  Provides locking X Rotation</a:t>
              </a:r>
              <a:endParaRPr lang="en-US" sz="1400" dirty="0"/>
            </a:p>
          </p:txBody>
        </p:sp>
        <p:cxnSp>
          <p:nvCxnSpPr>
            <p:cNvPr id="59" name="Straight Connector 58"/>
            <p:cNvCxnSpPr>
              <a:stCxn id="58" idx="1"/>
            </p:cNvCxnSpPr>
            <p:nvPr/>
          </p:nvCxnSpPr>
          <p:spPr>
            <a:xfrm rot="10800000" flipV="1">
              <a:off x="4686978" y="2090410"/>
              <a:ext cx="723222" cy="3964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3276600" y="2514600"/>
              <a:ext cx="304800" cy="228600"/>
            </a:xfrm>
            <a:prstGeom prst="round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Rectangle 76"/>
            <p:cNvSpPr/>
            <p:nvPr/>
          </p:nvSpPr>
          <p:spPr>
            <a:xfrm>
              <a:off x="3352800" y="1905000"/>
              <a:ext cx="152400" cy="152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800600" y="1905000"/>
              <a:ext cx="152400" cy="152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572000" y="27432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Rounded Rectangle 64"/>
            <p:cNvSpPr/>
            <p:nvPr/>
          </p:nvSpPr>
          <p:spPr>
            <a:xfrm>
              <a:off x="4724400" y="2514600"/>
              <a:ext cx="304800" cy="228600"/>
            </a:xfrm>
            <a:prstGeom prst="round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Rectangle 81"/>
            <p:cNvSpPr/>
            <p:nvPr/>
          </p:nvSpPr>
          <p:spPr>
            <a:xfrm>
              <a:off x="4724400" y="1905000"/>
              <a:ext cx="86285"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p:cNvSpPr txBox="1"/>
            <p:nvPr/>
          </p:nvSpPr>
          <p:spPr>
            <a:xfrm>
              <a:off x="1066800" y="1981199"/>
              <a:ext cx="1600199" cy="307777"/>
            </a:xfrm>
            <a:prstGeom prst="rect">
              <a:avLst/>
            </a:prstGeom>
            <a:noFill/>
            <a:ln>
              <a:solidFill>
                <a:schemeClr val="tx1"/>
              </a:solidFill>
            </a:ln>
          </p:spPr>
          <p:txBody>
            <a:bodyPr wrap="square" rtlCol="0">
              <a:spAutoFit/>
            </a:bodyPr>
            <a:lstStyle/>
            <a:p>
              <a:r>
                <a:rPr lang="en-US" sz="1400" dirty="0" smtClean="0"/>
                <a:t>2” x  3” Base Plate</a:t>
              </a:r>
              <a:endParaRPr lang="en-US" sz="1400" dirty="0"/>
            </a:p>
          </p:txBody>
        </p:sp>
        <p:cxnSp>
          <p:nvCxnSpPr>
            <p:cNvPr id="88" name="Straight Connector 87"/>
            <p:cNvCxnSpPr>
              <a:endCxn id="87" idx="3"/>
            </p:cNvCxnSpPr>
            <p:nvPr/>
          </p:nvCxnSpPr>
          <p:spPr>
            <a:xfrm rot="10800000" flipV="1">
              <a:off x="2667000" y="2112334"/>
              <a:ext cx="873643" cy="2275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52400" y="685799"/>
              <a:ext cx="2514600" cy="954107"/>
            </a:xfrm>
            <a:prstGeom prst="rect">
              <a:avLst/>
            </a:prstGeom>
            <a:noFill/>
            <a:ln>
              <a:solidFill>
                <a:schemeClr val="tx1"/>
              </a:solidFill>
            </a:ln>
          </p:spPr>
          <p:txBody>
            <a:bodyPr wrap="square" rtlCol="0">
              <a:spAutoFit/>
            </a:bodyPr>
            <a:lstStyle/>
            <a:p>
              <a:r>
                <a:rPr lang="en-US" sz="1400" dirty="0" smtClean="0"/>
                <a:t>Machined Mounting Rectangle w/ ¼”-20nc Threading to mount base plate, &amp; ¼” hole for post connection</a:t>
              </a:r>
              <a:endParaRPr lang="en-US" sz="1400" dirty="0"/>
            </a:p>
          </p:txBody>
        </p:sp>
        <p:cxnSp>
          <p:nvCxnSpPr>
            <p:cNvPr id="96" name="Straight Connector 95"/>
            <p:cNvCxnSpPr>
              <a:stCxn id="90" idx="3"/>
              <a:endCxn id="77" idx="0"/>
            </p:cNvCxnSpPr>
            <p:nvPr/>
          </p:nvCxnSpPr>
          <p:spPr>
            <a:xfrm>
              <a:off x="2667000" y="1162853"/>
              <a:ext cx="762000" cy="74214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295400" y="2362199"/>
              <a:ext cx="1371599" cy="307777"/>
            </a:xfrm>
            <a:prstGeom prst="rect">
              <a:avLst/>
            </a:prstGeom>
            <a:noFill/>
            <a:ln>
              <a:solidFill>
                <a:schemeClr val="tx1"/>
              </a:solidFill>
            </a:ln>
          </p:spPr>
          <p:txBody>
            <a:bodyPr wrap="square" rtlCol="0">
              <a:spAutoFit/>
            </a:bodyPr>
            <a:lstStyle/>
            <a:p>
              <a:r>
                <a:rPr lang="en-US" sz="1400" dirty="0" smtClean="0"/>
                <a:t>Mounting Post</a:t>
              </a:r>
              <a:endParaRPr lang="en-US" sz="1400" dirty="0"/>
            </a:p>
          </p:txBody>
        </p:sp>
        <p:cxnSp>
          <p:nvCxnSpPr>
            <p:cNvPr id="128" name="Straight Connector 127"/>
            <p:cNvCxnSpPr>
              <a:stCxn id="63" idx="0"/>
              <a:endCxn id="127" idx="3"/>
            </p:cNvCxnSpPr>
            <p:nvPr/>
          </p:nvCxnSpPr>
          <p:spPr>
            <a:xfrm rot="16200000" flipH="1" flipV="1">
              <a:off x="3047256" y="2134343"/>
              <a:ext cx="1488" cy="76200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685800" y="2743199"/>
              <a:ext cx="1981200" cy="307777"/>
            </a:xfrm>
            <a:prstGeom prst="rect">
              <a:avLst/>
            </a:prstGeom>
            <a:noFill/>
            <a:ln>
              <a:solidFill>
                <a:schemeClr val="tx1"/>
              </a:solidFill>
            </a:ln>
          </p:spPr>
          <p:txBody>
            <a:bodyPr wrap="square" rtlCol="0">
              <a:spAutoFit/>
            </a:bodyPr>
            <a:lstStyle/>
            <a:p>
              <a:r>
                <a:rPr lang="en-US" sz="1400" dirty="0" smtClean="0"/>
                <a:t>Linear Translation Stage</a:t>
              </a:r>
              <a:endParaRPr lang="en-US" sz="1400" dirty="0"/>
            </a:p>
          </p:txBody>
        </p:sp>
        <p:cxnSp>
          <p:nvCxnSpPr>
            <p:cNvPr id="132" name="Straight Connector 131"/>
            <p:cNvCxnSpPr/>
            <p:nvPr/>
          </p:nvCxnSpPr>
          <p:spPr>
            <a:xfrm rot="16200000" flipH="1" flipV="1">
              <a:off x="3047256" y="2515343"/>
              <a:ext cx="1488" cy="76200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 name="Group 159"/>
          <p:cNvGrpSpPr/>
          <p:nvPr/>
        </p:nvGrpSpPr>
        <p:grpSpPr>
          <a:xfrm>
            <a:off x="1066800" y="4038600"/>
            <a:ext cx="1524000" cy="1450777"/>
            <a:chOff x="457200" y="3886200"/>
            <a:chExt cx="1524000" cy="1450777"/>
          </a:xfrm>
        </p:grpSpPr>
        <p:cxnSp>
          <p:nvCxnSpPr>
            <p:cNvPr id="140" name="Straight Arrow Connector 139"/>
            <p:cNvCxnSpPr/>
            <p:nvPr/>
          </p:nvCxnSpPr>
          <p:spPr>
            <a:xfrm rot="5400000" flipH="1" flipV="1">
              <a:off x="419100" y="4610100"/>
              <a:ext cx="838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838200" y="5029200"/>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685800" y="48768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717768" y="3886200"/>
              <a:ext cx="272832" cy="307777"/>
            </a:xfrm>
            <a:prstGeom prst="rect">
              <a:avLst/>
            </a:prstGeom>
            <a:noFill/>
          </p:spPr>
          <p:txBody>
            <a:bodyPr wrap="none" rtlCol="0">
              <a:spAutoFit/>
            </a:bodyPr>
            <a:lstStyle/>
            <a:p>
              <a:r>
                <a:rPr lang="en-US" sz="1400" dirty="0" smtClean="0"/>
                <a:t>Y</a:t>
              </a:r>
              <a:endParaRPr lang="en-US" sz="1400" dirty="0"/>
            </a:p>
          </p:txBody>
        </p:sp>
        <p:sp>
          <p:nvSpPr>
            <p:cNvPr id="144" name="TextBox 143"/>
            <p:cNvSpPr txBox="1"/>
            <p:nvPr/>
          </p:nvSpPr>
          <p:spPr>
            <a:xfrm>
              <a:off x="1703560" y="4876800"/>
              <a:ext cx="277640" cy="307777"/>
            </a:xfrm>
            <a:prstGeom prst="rect">
              <a:avLst/>
            </a:prstGeom>
            <a:noFill/>
          </p:spPr>
          <p:txBody>
            <a:bodyPr wrap="none" rtlCol="0">
              <a:spAutoFit/>
            </a:bodyPr>
            <a:lstStyle/>
            <a:p>
              <a:r>
                <a:rPr lang="en-US" sz="1400" dirty="0" smtClean="0"/>
                <a:t>Z</a:t>
              </a:r>
              <a:endParaRPr lang="en-US" sz="1400" dirty="0"/>
            </a:p>
          </p:txBody>
        </p:sp>
        <p:sp>
          <p:nvSpPr>
            <p:cNvPr id="145" name="TextBox 144"/>
            <p:cNvSpPr txBox="1"/>
            <p:nvPr/>
          </p:nvSpPr>
          <p:spPr>
            <a:xfrm>
              <a:off x="457200" y="5029200"/>
              <a:ext cx="277640" cy="307777"/>
            </a:xfrm>
            <a:prstGeom prst="rect">
              <a:avLst/>
            </a:prstGeom>
            <a:noFill/>
          </p:spPr>
          <p:txBody>
            <a:bodyPr wrap="none" rtlCol="0">
              <a:spAutoFit/>
            </a:bodyPr>
            <a:lstStyle/>
            <a:p>
              <a:r>
                <a:rPr lang="en-US" sz="1400" dirty="0" smtClean="0"/>
                <a:t>X</a:t>
              </a:r>
              <a:endParaRPr lang="en-US" sz="1400" dirty="0"/>
            </a:p>
          </p:txBody>
        </p:sp>
      </p:grpSp>
      <p:sp>
        <p:nvSpPr>
          <p:cNvPr id="146" name="Rectangle 145"/>
          <p:cNvSpPr/>
          <p:nvPr/>
        </p:nvSpPr>
        <p:spPr>
          <a:xfrm>
            <a:off x="6172200" y="51054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7" name="Rounded Rectangle 146"/>
          <p:cNvSpPr/>
          <p:nvPr/>
        </p:nvSpPr>
        <p:spPr>
          <a:xfrm>
            <a:off x="6400800" y="4419600"/>
            <a:ext cx="1524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8" name="Rectangle 147"/>
          <p:cNvSpPr/>
          <p:nvPr/>
        </p:nvSpPr>
        <p:spPr>
          <a:xfrm>
            <a:off x="6400800" y="4267200"/>
            <a:ext cx="304800" cy="152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a:off x="6324600" y="4876800"/>
            <a:ext cx="304800" cy="228600"/>
          </a:xfrm>
          <a:prstGeom prst="round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58"/>
          <p:cNvGrpSpPr/>
          <p:nvPr/>
        </p:nvGrpSpPr>
        <p:grpSpPr>
          <a:xfrm>
            <a:off x="2743200" y="4191000"/>
            <a:ext cx="609600" cy="1219200"/>
            <a:chOff x="2133600" y="4038600"/>
            <a:chExt cx="609600" cy="1219200"/>
          </a:xfrm>
        </p:grpSpPr>
        <p:sp>
          <p:nvSpPr>
            <p:cNvPr id="134" name="Rectangle 133"/>
            <p:cNvSpPr/>
            <p:nvPr/>
          </p:nvSpPr>
          <p:spPr>
            <a:xfrm>
              <a:off x="2133600" y="4876800"/>
              <a:ext cx="6096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6" name="Rounded Rectangle 135"/>
            <p:cNvSpPr/>
            <p:nvPr/>
          </p:nvSpPr>
          <p:spPr>
            <a:xfrm>
              <a:off x="2362200" y="4191000"/>
              <a:ext cx="152400" cy="457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7" name="Rectangle 136"/>
            <p:cNvSpPr/>
            <p:nvPr/>
          </p:nvSpPr>
          <p:spPr>
            <a:xfrm>
              <a:off x="2362200" y="4038600"/>
              <a:ext cx="152400" cy="152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a:off x="2286000" y="4648200"/>
              <a:ext cx="304800" cy="228600"/>
            </a:xfrm>
            <a:prstGeom prst="roundRect">
              <a:avLst/>
            </a:prstGeom>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5" name="Rectangle 134"/>
            <p:cNvSpPr/>
            <p:nvPr/>
          </p:nvSpPr>
          <p:spPr>
            <a:xfrm>
              <a:off x="2133600" y="4038600"/>
              <a:ext cx="533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2" name="Oval 151"/>
            <p:cNvSpPr/>
            <p:nvPr/>
          </p:nvSpPr>
          <p:spPr>
            <a:xfrm>
              <a:off x="2590800" y="4083050"/>
              <a:ext cx="45719" cy="228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2362200" y="4038600"/>
              <a:ext cx="76200" cy="762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362200" y="426720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2362200" y="414655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8" name="Oval 157"/>
          <p:cNvSpPr/>
          <p:nvPr/>
        </p:nvSpPr>
        <p:spPr>
          <a:xfrm>
            <a:off x="6280150" y="4292600"/>
            <a:ext cx="45719" cy="228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67"/>
          <p:cNvGrpSpPr/>
          <p:nvPr/>
        </p:nvGrpSpPr>
        <p:grpSpPr>
          <a:xfrm>
            <a:off x="4419600" y="4191000"/>
            <a:ext cx="1685160" cy="1450777"/>
            <a:chOff x="3657600" y="3962400"/>
            <a:chExt cx="1685160" cy="1450777"/>
          </a:xfrm>
        </p:grpSpPr>
        <p:cxnSp>
          <p:nvCxnSpPr>
            <p:cNvPr id="162" name="Straight Arrow Connector 161"/>
            <p:cNvCxnSpPr/>
            <p:nvPr/>
          </p:nvCxnSpPr>
          <p:spPr>
            <a:xfrm rot="5400000" flipH="1" flipV="1">
              <a:off x="3695700" y="4686300"/>
              <a:ext cx="838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4114800" y="5105400"/>
              <a:ext cx="914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3962400" y="4953000"/>
              <a:ext cx="304800" cy="304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3994368" y="3962400"/>
              <a:ext cx="272832" cy="307777"/>
            </a:xfrm>
            <a:prstGeom prst="rect">
              <a:avLst/>
            </a:prstGeom>
            <a:noFill/>
          </p:spPr>
          <p:txBody>
            <a:bodyPr wrap="none" rtlCol="0">
              <a:spAutoFit/>
            </a:bodyPr>
            <a:lstStyle/>
            <a:p>
              <a:r>
                <a:rPr lang="en-US" sz="1400" dirty="0" smtClean="0"/>
                <a:t>Y</a:t>
              </a:r>
              <a:endParaRPr lang="en-US" sz="1400" dirty="0"/>
            </a:p>
          </p:txBody>
        </p:sp>
        <p:sp>
          <p:nvSpPr>
            <p:cNvPr id="166" name="TextBox 165"/>
            <p:cNvSpPr txBox="1"/>
            <p:nvPr/>
          </p:nvSpPr>
          <p:spPr>
            <a:xfrm>
              <a:off x="4980160" y="4953000"/>
              <a:ext cx="362600" cy="307777"/>
            </a:xfrm>
            <a:prstGeom prst="rect">
              <a:avLst/>
            </a:prstGeom>
            <a:noFill/>
          </p:spPr>
          <p:txBody>
            <a:bodyPr wrap="none" rtlCol="0">
              <a:spAutoFit/>
            </a:bodyPr>
            <a:lstStyle/>
            <a:p>
              <a:r>
                <a:rPr lang="en-US" sz="1400" dirty="0" smtClean="0"/>
                <a:t>- Z</a:t>
              </a:r>
              <a:endParaRPr lang="en-US" sz="1400" dirty="0"/>
            </a:p>
          </p:txBody>
        </p:sp>
        <p:sp>
          <p:nvSpPr>
            <p:cNvPr id="167" name="TextBox 166"/>
            <p:cNvSpPr txBox="1"/>
            <p:nvPr/>
          </p:nvSpPr>
          <p:spPr>
            <a:xfrm>
              <a:off x="3657600" y="5105400"/>
              <a:ext cx="372218" cy="307777"/>
            </a:xfrm>
            <a:prstGeom prst="rect">
              <a:avLst/>
            </a:prstGeom>
            <a:noFill/>
          </p:spPr>
          <p:txBody>
            <a:bodyPr wrap="none" rtlCol="0">
              <a:spAutoFit/>
            </a:bodyPr>
            <a:lstStyle/>
            <a:p>
              <a:r>
                <a:rPr lang="en-US" sz="1400" dirty="0" smtClean="0"/>
                <a:t>- X</a:t>
              </a:r>
              <a:endParaRPr lang="en-US" sz="1400" dirty="0"/>
            </a:p>
          </p:txBody>
        </p:sp>
      </p:grpSp>
      <p:sp>
        <p:nvSpPr>
          <p:cNvPr id="73" name="Slide Number Placeholder 72"/>
          <p:cNvSpPr>
            <a:spLocks noGrp="1"/>
          </p:cNvSpPr>
          <p:nvPr>
            <p:ph type="sldNum" sz="quarter" idx="12"/>
          </p:nvPr>
        </p:nvSpPr>
        <p:spPr/>
        <p:txBody>
          <a:bodyPr/>
          <a:lstStyle/>
          <a:p>
            <a:fld id="{784BF8C4-0304-4F76-8038-30273A53CCE7}" type="slidenum">
              <a:rPr lang="en-US" smtClean="0"/>
              <a:pPr/>
              <a:t>4</a:t>
            </a:fld>
            <a:endParaRPr lang="en-US"/>
          </a:p>
        </p:txBody>
      </p:sp>
      <p:sp>
        <p:nvSpPr>
          <p:cNvPr id="74" name="Footer Placeholder 73"/>
          <p:cNvSpPr>
            <a:spLocks noGrp="1"/>
          </p:cNvSpPr>
          <p:nvPr>
            <p:ph type="ftr" sz="quarter" idx="11"/>
          </p:nvPr>
        </p:nvSpPr>
        <p:spPr/>
        <p:txBody>
          <a:bodyPr/>
          <a:lstStyle/>
          <a:p>
            <a:r>
              <a:rPr lang="en-US" smtClean="0"/>
              <a:t>Mechanical Drawings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218895" cy="307777"/>
          </a:xfrm>
          <a:prstGeom prst="rect">
            <a:avLst/>
          </a:prstGeom>
          <a:noFill/>
        </p:spPr>
        <p:txBody>
          <a:bodyPr wrap="none" rtlCol="0">
            <a:spAutoFit/>
          </a:bodyPr>
          <a:lstStyle/>
          <a:p>
            <a:r>
              <a:rPr lang="en-US" sz="1400" b="1" smtClean="0"/>
              <a:t>Camera to Surgical Volume Depth Design</a:t>
            </a:r>
            <a:endParaRPr lang="en-US" sz="1400" b="1"/>
          </a:p>
        </p:txBody>
      </p:sp>
      <p:grpSp>
        <p:nvGrpSpPr>
          <p:cNvPr id="47" name="Group 46"/>
          <p:cNvGrpSpPr/>
          <p:nvPr/>
        </p:nvGrpSpPr>
        <p:grpSpPr>
          <a:xfrm>
            <a:off x="152400" y="609600"/>
            <a:ext cx="2667000" cy="3401199"/>
            <a:chOff x="152400" y="762000"/>
            <a:chExt cx="2667000" cy="3401199"/>
          </a:xfrm>
        </p:grpSpPr>
        <p:sp>
          <p:nvSpPr>
            <p:cNvPr id="8" name="Cube 7"/>
            <p:cNvSpPr/>
            <p:nvPr/>
          </p:nvSpPr>
          <p:spPr>
            <a:xfrm>
              <a:off x="990600" y="914400"/>
              <a:ext cx="1828800" cy="2743200"/>
            </a:xfrm>
            <a:prstGeom prst="cube">
              <a:avLst/>
            </a:prstGeom>
            <a:no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a:off x="-304800" y="2514600"/>
              <a:ext cx="2286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2362200"/>
              <a:ext cx="623889" cy="276999"/>
            </a:xfrm>
            <a:prstGeom prst="rect">
              <a:avLst/>
            </a:prstGeom>
            <a:noFill/>
          </p:spPr>
          <p:txBody>
            <a:bodyPr wrap="none" rtlCol="0">
              <a:spAutoFit/>
            </a:bodyPr>
            <a:lstStyle/>
            <a:p>
              <a:r>
                <a:rPr lang="en-US" sz="1200" smtClean="0"/>
                <a:t>30 mm</a:t>
              </a:r>
              <a:endParaRPr lang="en-US" sz="1200"/>
            </a:p>
          </p:txBody>
        </p:sp>
        <p:cxnSp>
          <p:nvCxnSpPr>
            <p:cNvPr id="12" name="Straight Connector 11"/>
            <p:cNvCxnSpPr/>
            <p:nvPr/>
          </p:nvCxnSpPr>
          <p:spPr>
            <a:xfrm>
              <a:off x="992188" y="3810000"/>
              <a:ext cx="137001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71600" y="3886200"/>
              <a:ext cx="623889" cy="276999"/>
            </a:xfrm>
            <a:prstGeom prst="rect">
              <a:avLst/>
            </a:prstGeom>
            <a:noFill/>
          </p:spPr>
          <p:txBody>
            <a:bodyPr wrap="none" rtlCol="0">
              <a:spAutoFit/>
            </a:bodyPr>
            <a:lstStyle/>
            <a:p>
              <a:r>
                <a:rPr lang="en-US" sz="1200" smtClean="0"/>
                <a:t>20 mm</a:t>
              </a:r>
              <a:endParaRPr lang="en-US" sz="1200"/>
            </a:p>
          </p:txBody>
        </p:sp>
        <p:cxnSp>
          <p:nvCxnSpPr>
            <p:cNvPr id="15" name="Straight Connector 14"/>
            <p:cNvCxnSpPr/>
            <p:nvPr/>
          </p:nvCxnSpPr>
          <p:spPr>
            <a:xfrm rot="10800000" flipV="1">
              <a:off x="914400" y="838199"/>
              <a:ext cx="457200" cy="4293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1000" y="762000"/>
              <a:ext cx="623889" cy="276999"/>
            </a:xfrm>
            <a:prstGeom prst="rect">
              <a:avLst/>
            </a:prstGeom>
            <a:noFill/>
          </p:spPr>
          <p:txBody>
            <a:bodyPr wrap="none" rtlCol="0">
              <a:spAutoFit/>
            </a:bodyPr>
            <a:lstStyle/>
            <a:p>
              <a:r>
                <a:rPr lang="en-US" sz="1200" smtClean="0"/>
                <a:t>20 mm</a:t>
              </a:r>
              <a:endParaRPr lang="en-US" sz="1200"/>
            </a:p>
          </p:txBody>
        </p:sp>
      </p:grpSp>
      <p:pic>
        <p:nvPicPr>
          <p:cNvPr id="22" name="Picture 21" descr="addin_tmp.png"/>
          <p:cNvPicPr>
            <a:picLocks noChangeAspect="1"/>
          </p:cNvPicPr>
          <p:nvPr>
            <p:custDataLst>
              <p:tags r:id="rId1"/>
            </p:custDataLst>
          </p:nvPr>
        </p:nvPicPr>
        <p:blipFill>
          <a:blip r:embed="rId4" cstate="print"/>
          <a:stretch>
            <a:fillRect/>
          </a:stretch>
        </p:blipFill>
        <p:spPr>
          <a:xfrm>
            <a:off x="7158758" y="3810000"/>
            <a:ext cx="1466850" cy="558165"/>
          </a:xfrm>
          <a:prstGeom prst="rect">
            <a:avLst/>
          </a:prstGeom>
        </p:spPr>
      </p:pic>
      <p:grpSp>
        <p:nvGrpSpPr>
          <p:cNvPr id="48" name="Group 47"/>
          <p:cNvGrpSpPr/>
          <p:nvPr/>
        </p:nvGrpSpPr>
        <p:grpSpPr>
          <a:xfrm>
            <a:off x="3505200" y="762000"/>
            <a:ext cx="2895600" cy="2743200"/>
            <a:chOff x="5943600" y="3886200"/>
            <a:chExt cx="2895600" cy="2743200"/>
          </a:xfrm>
        </p:grpSpPr>
        <p:grpSp>
          <p:nvGrpSpPr>
            <p:cNvPr id="26" name="Group 25"/>
            <p:cNvGrpSpPr/>
            <p:nvPr/>
          </p:nvGrpSpPr>
          <p:grpSpPr>
            <a:xfrm rot="19647177">
              <a:off x="6632017" y="4471400"/>
              <a:ext cx="1981200" cy="304800"/>
              <a:chOff x="3048000" y="4800600"/>
              <a:chExt cx="1981200" cy="304800"/>
            </a:xfrm>
          </p:grpSpPr>
          <p:sp>
            <p:nvSpPr>
              <p:cNvPr id="23" name="Rectangle 22"/>
              <p:cNvSpPr/>
              <p:nvPr/>
            </p:nvSpPr>
            <p:spPr>
              <a:xfrm>
                <a:off x="3276600" y="4800600"/>
                <a:ext cx="17526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ight Triangle 24"/>
              <p:cNvSpPr/>
              <p:nvPr/>
            </p:nvSpPr>
            <p:spPr>
              <a:xfrm rot="10800000">
                <a:off x="3048000" y="4800600"/>
                <a:ext cx="228600" cy="304800"/>
              </a:xfrm>
              <a:prstGeom prst="r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9" name="Group 28"/>
            <p:cNvGrpSpPr/>
            <p:nvPr/>
          </p:nvGrpSpPr>
          <p:grpSpPr>
            <a:xfrm rot="3063180">
              <a:off x="7083796" y="5832958"/>
              <a:ext cx="762000" cy="533400"/>
              <a:chOff x="6324600" y="5181600"/>
              <a:chExt cx="762000" cy="533400"/>
            </a:xfrm>
          </p:grpSpPr>
          <p:sp>
            <p:nvSpPr>
              <p:cNvPr id="27" name="Rectangle 26"/>
              <p:cNvSpPr/>
              <p:nvPr/>
            </p:nvSpPr>
            <p:spPr>
              <a:xfrm>
                <a:off x="6324600" y="5334000"/>
                <a:ext cx="2286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p:cNvSpPr/>
              <p:nvPr/>
            </p:nvSpPr>
            <p:spPr>
              <a:xfrm>
                <a:off x="6553200" y="5181600"/>
                <a:ext cx="533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30" name="Rounded Rectangle 29"/>
            <p:cNvSpPr/>
            <p:nvPr/>
          </p:nvSpPr>
          <p:spPr>
            <a:xfrm rot="19351374">
              <a:off x="6481581" y="5168547"/>
              <a:ext cx="112191"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2" name="Straight Connector 31"/>
            <p:cNvCxnSpPr/>
            <p:nvPr/>
          </p:nvCxnSpPr>
          <p:spPr>
            <a:xfrm rot="16200000" flipH="1">
              <a:off x="6806977" y="5385022"/>
              <a:ext cx="469344" cy="367299"/>
            </a:xfrm>
            <a:prstGeom prst="line">
              <a:avLst/>
            </a:prstGeom>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7162800" y="5257800"/>
              <a:ext cx="292068" cy="369332"/>
            </a:xfrm>
            <a:prstGeom prst="rect">
              <a:avLst/>
            </a:prstGeom>
            <a:noFill/>
          </p:spPr>
          <p:txBody>
            <a:bodyPr wrap="none" rtlCol="0">
              <a:spAutoFit/>
            </a:bodyPr>
            <a:lstStyle/>
            <a:p>
              <a:r>
                <a:rPr lang="en-US" smtClean="0"/>
                <a:t>Z</a:t>
              </a:r>
              <a:endParaRPr lang="en-US"/>
            </a:p>
          </p:txBody>
        </p:sp>
        <p:sp>
          <p:nvSpPr>
            <p:cNvPr id="34" name="Rectangle 33"/>
            <p:cNvSpPr/>
            <p:nvPr/>
          </p:nvSpPr>
          <p:spPr>
            <a:xfrm>
              <a:off x="5943600" y="3886200"/>
              <a:ext cx="28956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endCxn id="33" idx="1"/>
            </p:cNvCxnSpPr>
            <p:nvPr/>
          </p:nvCxnSpPr>
          <p:spPr>
            <a:xfrm flipV="1">
              <a:off x="7010400" y="5442466"/>
              <a:ext cx="152400" cy="4393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rot="19814441">
              <a:off x="7233292" y="4367839"/>
              <a:ext cx="1187954" cy="307777"/>
            </a:xfrm>
            <a:prstGeom prst="rect">
              <a:avLst/>
            </a:prstGeom>
            <a:noFill/>
          </p:spPr>
          <p:txBody>
            <a:bodyPr wrap="none" rtlCol="0">
              <a:spAutoFit/>
            </a:bodyPr>
            <a:lstStyle/>
            <a:p>
              <a:r>
                <a:rPr lang="en-US" sz="1400" smtClean="0"/>
                <a:t>Laryngoscope</a:t>
              </a:r>
              <a:endParaRPr lang="en-US" sz="1400"/>
            </a:p>
          </p:txBody>
        </p:sp>
        <p:sp>
          <p:nvSpPr>
            <p:cNvPr id="38" name="TextBox 37"/>
            <p:cNvSpPr txBox="1"/>
            <p:nvPr/>
          </p:nvSpPr>
          <p:spPr>
            <a:xfrm>
              <a:off x="6019800" y="5638800"/>
              <a:ext cx="666977" cy="461665"/>
            </a:xfrm>
            <a:prstGeom prst="rect">
              <a:avLst/>
            </a:prstGeom>
            <a:noFill/>
          </p:spPr>
          <p:txBody>
            <a:bodyPr wrap="none" rtlCol="0">
              <a:spAutoFit/>
            </a:bodyPr>
            <a:lstStyle/>
            <a:p>
              <a:r>
                <a:rPr lang="en-US" sz="1200" smtClean="0"/>
                <a:t>Surgical</a:t>
              </a:r>
            </a:p>
            <a:p>
              <a:r>
                <a:rPr lang="en-US" sz="1200" smtClean="0"/>
                <a:t>Plane</a:t>
              </a:r>
              <a:endParaRPr lang="en-US" sz="1200"/>
            </a:p>
          </p:txBody>
        </p:sp>
        <p:cxnSp>
          <p:nvCxnSpPr>
            <p:cNvPr id="39" name="Straight Connector 38"/>
            <p:cNvCxnSpPr>
              <a:stCxn id="38" idx="0"/>
              <a:endCxn id="30" idx="1"/>
            </p:cNvCxnSpPr>
            <p:nvPr/>
          </p:nvCxnSpPr>
          <p:spPr>
            <a:xfrm rot="5400000" flipH="1" flipV="1">
              <a:off x="6319463" y="5465104"/>
              <a:ext cx="207522" cy="13987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924800" y="5791200"/>
              <a:ext cx="664028" cy="276999"/>
            </a:xfrm>
            <a:prstGeom prst="rect">
              <a:avLst/>
            </a:prstGeom>
            <a:noFill/>
          </p:spPr>
          <p:txBody>
            <a:bodyPr wrap="none" rtlCol="0">
              <a:spAutoFit/>
            </a:bodyPr>
            <a:lstStyle/>
            <a:p>
              <a:r>
                <a:rPr lang="en-US" sz="1200" smtClean="0"/>
                <a:t>Camera</a:t>
              </a:r>
              <a:endParaRPr lang="en-US" sz="1200"/>
            </a:p>
          </p:txBody>
        </p:sp>
        <p:cxnSp>
          <p:nvCxnSpPr>
            <p:cNvPr id="43" name="Straight Connector 42"/>
            <p:cNvCxnSpPr>
              <a:endCxn id="42" idx="1"/>
            </p:cNvCxnSpPr>
            <p:nvPr/>
          </p:nvCxnSpPr>
          <p:spPr>
            <a:xfrm flipV="1">
              <a:off x="7467600" y="5929700"/>
              <a:ext cx="457200" cy="24250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rot="3042216">
              <a:off x="6618253" y="4897519"/>
              <a:ext cx="313516" cy="548685"/>
            </a:xfrm>
            <a:prstGeom prst="rect">
              <a:avLst/>
            </a:prstGeom>
            <a:noFill/>
            <a:ln>
              <a:solidFill>
                <a:schemeClr val="tx2">
                  <a:lumMod val="60000"/>
                  <a:lumOff val="4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1" name="TextBox 30"/>
          <p:cNvSpPr txBox="1"/>
          <p:nvPr/>
        </p:nvSpPr>
        <p:spPr>
          <a:xfrm>
            <a:off x="0" y="228600"/>
            <a:ext cx="1208792" cy="276999"/>
          </a:xfrm>
          <a:prstGeom prst="rect">
            <a:avLst/>
          </a:prstGeom>
          <a:noFill/>
        </p:spPr>
        <p:txBody>
          <a:bodyPr wrap="none" rtlCol="0">
            <a:spAutoFit/>
          </a:bodyPr>
          <a:lstStyle/>
          <a:p>
            <a:r>
              <a:rPr lang="en-US" sz="1200" i="1" smtClean="0"/>
              <a:t>Surgical Volume</a:t>
            </a:r>
            <a:endParaRPr lang="en-US" sz="1200" i="1"/>
          </a:p>
        </p:txBody>
      </p:sp>
      <p:sp>
        <p:nvSpPr>
          <p:cNvPr id="40" name="TextBox 39"/>
          <p:cNvSpPr txBox="1"/>
          <p:nvPr/>
        </p:nvSpPr>
        <p:spPr>
          <a:xfrm>
            <a:off x="3429000" y="381000"/>
            <a:ext cx="1898533" cy="276999"/>
          </a:xfrm>
          <a:prstGeom prst="rect">
            <a:avLst/>
          </a:prstGeom>
          <a:noFill/>
        </p:spPr>
        <p:txBody>
          <a:bodyPr wrap="none" rtlCol="0">
            <a:spAutoFit/>
          </a:bodyPr>
          <a:lstStyle/>
          <a:p>
            <a:r>
              <a:rPr lang="en-US" sz="1200" i="1" smtClean="0"/>
              <a:t>Camera to Surgical Volume</a:t>
            </a:r>
            <a:endParaRPr lang="en-US" sz="1200" i="1"/>
          </a:p>
        </p:txBody>
      </p:sp>
      <p:sp>
        <p:nvSpPr>
          <p:cNvPr id="41" name="TextBox 40"/>
          <p:cNvSpPr txBox="1"/>
          <p:nvPr/>
        </p:nvSpPr>
        <p:spPr>
          <a:xfrm>
            <a:off x="0" y="4495800"/>
            <a:ext cx="9144000" cy="2308324"/>
          </a:xfrm>
          <a:prstGeom prst="rect">
            <a:avLst/>
          </a:prstGeom>
          <a:noFill/>
        </p:spPr>
        <p:txBody>
          <a:bodyPr wrap="square" rtlCol="0">
            <a:spAutoFit/>
          </a:bodyPr>
          <a:lstStyle/>
          <a:p>
            <a:r>
              <a:rPr lang="en-US" sz="1200" smtClean="0"/>
              <a:t>The cameras must be placed such that they capture a volume of space at the exit of the laryngoscope where the surgical instruments interact with the surgical plane.  The depth between the lens and the surgical plane determines how distances in the world are projected onto the camera’s sensor.  This projection can be modeled using a pinhole model (eq. 1) where </a:t>
            </a:r>
            <a:r>
              <a:rPr lang="en-US" sz="1200" i="1" smtClean="0"/>
              <a:t>f</a:t>
            </a:r>
            <a:r>
              <a:rPr lang="en-US" sz="1200" smtClean="0"/>
              <a:t> is the focal length.  We want to design the camera to volume depth </a:t>
            </a:r>
            <a:r>
              <a:rPr lang="en-US" sz="1200" i="1" smtClean="0"/>
              <a:t>Z</a:t>
            </a:r>
            <a:r>
              <a:rPr lang="en-US" sz="1200" smtClean="0"/>
              <a:t> such that the entire volume is projected onto the sensor (so we capture the entire scene).  This comes down to choosing Z such that the 30 mm x 20 mm frontal plane of the volume fits within the sensor.  A simplification can be made because the camera is oriented such that the larger dimension of the sensor is aligned with the larger dimension of the volume.  </a:t>
            </a:r>
            <a:r>
              <a:rPr lang="en-US" sz="1200" i="1" smtClean="0"/>
              <a:t>Z</a:t>
            </a:r>
            <a:r>
              <a:rPr lang="en-US" sz="1200" smtClean="0"/>
              <a:t> is designed for such that larger dimension of the volume is projected onto the larger dimension of the sensor (the other dimension will fit due to the aspect ratio difference of the 4/3 sensor and 1.5/1 volume frontal plane).  Based on this equation 2 is utilized to find the minimum Z needed to capture the entire volume.</a:t>
            </a:r>
          </a:p>
          <a:p>
            <a:endParaRPr lang="en-US" sz="1200" smtClean="0"/>
          </a:p>
          <a:p>
            <a:r>
              <a:rPr lang="en-US" sz="1200" smtClean="0"/>
              <a:t>f = 25 mm (Fujinon TV Lens)</a:t>
            </a:r>
          </a:p>
          <a:p>
            <a:r>
              <a:rPr lang="en-US" sz="1200" smtClean="0"/>
              <a:t>x</a:t>
            </a:r>
            <a:r>
              <a:rPr lang="en-US" sz="1200" baseline="-25000" smtClean="0"/>
              <a:t>sensor</a:t>
            </a:r>
            <a:r>
              <a:rPr lang="en-US" sz="1200" smtClean="0"/>
              <a:t> = 3.2 mm (1/4” sensor) X</a:t>
            </a:r>
            <a:r>
              <a:rPr lang="en-US" sz="1200" baseline="-25000" smtClean="0"/>
              <a:t>world</a:t>
            </a:r>
            <a:r>
              <a:rPr lang="en-US" sz="1200" smtClean="0"/>
              <a:t> = 30 mm</a:t>
            </a:r>
          </a:p>
          <a:p>
            <a:r>
              <a:rPr lang="en-US" sz="1200" b="1" smtClean="0"/>
              <a:t>Z &gt; 9.23 inches (234.4 mm)</a:t>
            </a:r>
          </a:p>
        </p:txBody>
      </p:sp>
      <p:pic>
        <p:nvPicPr>
          <p:cNvPr id="45" name="Picture 44" descr="addin_tmp.png"/>
          <p:cNvPicPr>
            <a:picLocks noChangeAspect="1"/>
          </p:cNvPicPr>
          <p:nvPr>
            <p:custDataLst>
              <p:tags r:id="rId2"/>
            </p:custDataLst>
          </p:nvPr>
        </p:nvPicPr>
        <p:blipFill>
          <a:blip r:embed="rId5" cstate="print"/>
          <a:stretch>
            <a:fillRect/>
          </a:stretch>
        </p:blipFill>
        <p:spPr>
          <a:xfrm>
            <a:off x="4567958" y="3810000"/>
            <a:ext cx="2025015" cy="518160"/>
          </a:xfrm>
          <a:prstGeom prst="rect">
            <a:avLst/>
          </a:prstGeom>
        </p:spPr>
      </p:pic>
      <p:sp>
        <p:nvSpPr>
          <p:cNvPr id="49" name="TextBox 48"/>
          <p:cNvSpPr txBox="1"/>
          <p:nvPr/>
        </p:nvSpPr>
        <p:spPr>
          <a:xfrm>
            <a:off x="8682758" y="3962400"/>
            <a:ext cx="385042" cy="307777"/>
          </a:xfrm>
          <a:prstGeom prst="rect">
            <a:avLst/>
          </a:prstGeom>
          <a:noFill/>
        </p:spPr>
        <p:txBody>
          <a:bodyPr wrap="none" rtlCol="0">
            <a:spAutoFit/>
          </a:bodyPr>
          <a:lstStyle/>
          <a:p>
            <a:r>
              <a:rPr lang="en-US" sz="1400" smtClean="0"/>
              <a:t>(2)</a:t>
            </a:r>
            <a:endParaRPr lang="en-US" sz="1400"/>
          </a:p>
        </p:txBody>
      </p:sp>
      <p:sp>
        <p:nvSpPr>
          <p:cNvPr id="50" name="TextBox 49"/>
          <p:cNvSpPr txBox="1"/>
          <p:nvPr/>
        </p:nvSpPr>
        <p:spPr>
          <a:xfrm>
            <a:off x="6625358" y="3959423"/>
            <a:ext cx="385042" cy="307777"/>
          </a:xfrm>
          <a:prstGeom prst="rect">
            <a:avLst/>
          </a:prstGeom>
          <a:noFill/>
        </p:spPr>
        <p:txBody>
          <a:bodyPr wrap="none" rtlCol="0">
            <a:spAutoFit/>
          </a:bodyPr>
          <a:lstStyle/>
          <a:p>
            <a:r>
              <a:rPr lang="en-US" sz="1400" smtClean="0"/>
              <a:t>(1)</a:t>
            </a:r>
            <a:endParaRPr lang="en-US" sz="1400"/>
          </a:p>
        </p:txBody>
      </p:sp>
      <p:sp>
        <p:nvSpPr>
          <p:cNvPr id="44" name="Slide Number Placeholder 43"/>
          <p:cNvSpPr>
            <a:spLocks noGrp="1"/>
          </p:cNvSpPr>
          <p:nvPr>
            <p:ph type="sldNum" sz="quarter" idx="12"/>
          </p:nvPr>
        </p:nvSpPr>
        <p:spPr/>
        <p:txBody>
          <a:bodyPr/>
          <a:lstStyle/>
          <a:p>
            <a:fld id="{784BF8C4-0304-4F76-8038-30273A53CCE7}" type="slidenum">
              <a:rPr lang="en-US" smtClean="0"/>
              <a:pPr/>
              <a:t>5</a:t>
            </a:fld>
            <a:endParaRPr lang="en-US"/>
          </a:p>
        </p:txBody>
      </p:sp>
      <p:sp>
        <p:nvSpPr>
          <p:cNvPr id="51" name="Footer Placeholder 50"/>
          <p:cNvSpPr>
            <a:spLocks noGrp="1"/>
          </p:cNvSpPr>
          <p:nvPr>
            <p:ph type="ftr" sz="quarter" idx="11"/>
          </p:nvPr>
        </p:nvSpPr>
        <p:spPr/>
        <p:txBody>
          <a:bodyPr/>
          <a:lstStyle/>
          <a:p>
            <a:r>
              <a:rPr lang="en-US" smtClean="0"/>
              <a:t>Mechanical Drawings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28600" y="533400"/>
            <a:ext cx="2514600" cy="1969532"/>
            <a:chOff x="304800" y="392668"/>
            <a:chExt cx="2514600" cy="1969532"/>
          </a:xfrm>
        </p:grpSpPr>
        <p:sp>
          <p:nvSpPr>
            <p:cNvPr id="4" name="Rectangle 3"/>
            <p:cNvSpPr/>
            <p:nvPr/>
          </p:nvSpPr>
          <p:spPr>
            <a:xfrm>
              <a:off x="1371600" y="1094601"/>
              <a:ext cx="7620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ectangle 4"/>
            <p:cNvSpPr/>
            <p:nvPr/>
          </p:nvSpPr>
          <p:spPr>
            <a:xfrm>
              <a:off x="1143000" y="1247001"/>
              <a:ext cx="2286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Connector 6"/>
            <p:cNvCxnSpPr/>
            <p:nvPr/>
          </p:nvCxnSpPr>
          <p:spPr>
            <a:xfrm>
              <a:off x="1371600" y="2009001"/>
              <a:ext cx="762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2237601"/>
              <a:ext cx="990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6582" y="1856601"/>
              <a:ext cx="623889" cy="276999"/>
            </a:xfrm>
            <a:prstGeom prst="rect">
              <a:avLst/>
            </a:prstGeom>
            <a:noFill/>
          </p:spPr>
          <p:txBody>
            <a:bodyPr wrap="none" rtlCol="0">
              <a:spAutoFit/>
            </a:bodyPr>
            <a:lstStyle/>
            <a:p>
              <a:r>
                <a:rPr lang="en-US" sz="1200" dirty="0" smtClean="0"/>
                <a:t>29 mm</a:t>
              </a:r>
              <a:endParaRPr lang="en-US" sz="1200" dirty="0"/>
            </a:p>
          </p:txBody>
        </p:sp>
        <p:sp>
          <p:nvSpPr>
            <p:cNvPr id="12" name="TextBox 11"/>
            <p:cNvSpPr txBox="1"/>
            <p:nvPr/>
          </p:nvSpPr>
          <p:spPr>
            <a:xfrm>
              <a:off x="2133600" y="2085201"/>
              <a:ext cx="623889" cy="276999"/>
            </a:xfrm>
            <a:prstGeom prst="rect">
              <a:avLst/>
            </a:prstGeom>
            <a:noFill/>
          </p:spPr>
          <p:txBody>
            <a:bodyPr wrap="none" rtlCol="0">
              <a:spAutoFit/>
            </a:bodyPr>
            <a:lstStyle/>
            <a:p>
              <a:r>
                <a:rPr lang="en-US" sz="1200" dirty="0" smtClean="0"/>
                <a:t>35 mm</a:t>
              </a:r>
              <a:endParaRPr lang="en-US" sz="1200" dirty="0"/>
            </a:p>
          </p:txBody>
        </p:sp>
        <p:sp>
          <p:nvSpPr>
            <p:cNvPr id="13" name="Rectangle 12"/>
            <p:cNvSpPr/>
            <p:nvPr/>
          </p:nvSpPr>
          <p:spPr>
            <a:xfrm>
              <a:off x="1143000" y="1399401"/>
              <a:ext cx="762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p:cNvSpPr txBox="1"/>
            <p:nvPr/>
          </p:nvSpPr>
          <p:spPr>
            <a:xfrm>
              <a:off x="304800" y="1323201"/>
              <a:ext cx="651140" cy="276999"/>
            </a:xfrm>
            <a:prstGeom prst="rect">
              <a:avLst/>
            </a:prstGeom>
            <a:noFill/>
          </p:spPr>
          <p:txBody>
            <a:bodyPr wrap="none" rtlCol="0">
              <a:spAutoFit/>
            </a:bodyPr>
            <a:lstStyle/>
            <a:p>
              <a:r>
                <a:rPr lang="en-US" sz="1200" dirty="0" smtClean="0"/>
                <a:t>¼” – 20</a:t>
              </a:r>
              <a:endParaRPr lang="en-US" sz="1200" dirty="0"/>
            </a:p>
          </p:txBody>
        </p:sp>
        <p:cxnSp>
          <p:nvCxnSpPr>
            <p:cNvPr id="19" name="Straight Connector 18"/>
            <p:cNvCxnSpPr/>
            <p:nvPr/>
          </p:nvCxnSpPr>
          <p:spPr>
            <a:xfrm>
              <a:off x="914400" y="1475601"/>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1905000" y="1475601"/>
              <a:ext cx="762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981200" y="789801"/>
              <a:ext cx="623889" cy="276999"/>
            </a:xfrm>
            <a:prstGeom prst="rect">
              <a:avLst/>
            </a:prstGeom>
            <a:noFill/>
          </p:spPr>
          <p:txBody>
            <a:bodyPr wrap="none" rtlCol="0">
              <a:spAutoFit/>
            </a:bodyPr>
            <a:lstStyle/>
            <a:p>
              <a:r>
                <a:rPr lang="en-US" sz="1200" dirty="0" smtClean="0"/>
                <a:t>29 mm</a:t>
              </a:r>
              <a:endParaRPr lang="en-US" sz="1200" dirty="0"/>
            </a:p>
          </p:txBody>
        </p:sp>
        <p:sp>
          <p:nvSpPr>
            <p:cNvPr id="24" name="TextBox 23"/>
            <p:cNvSpPr txBox="1"/>
            <p:nvPr/>
          </p:nvSpPr>
          <p:spPr>
            <a:xfrm>
              <a:off x="369627" y="392668"/>
              <a:ext cx="2449773" cy="369332"/>
            </a:xfrm>
            <a:prstGeom prst="rect">
              <a:avLst/>
            </a:prstGeom>
            <a:noFill/>
          </p:spPr>
          <p:txBody>
            <a:bodyPr wrap="none" rtlCol="0">
              <a:spAutoFit/>
            </a:bodyPr>
            <a:lstStyle/>
            <a:p>
              <a:r>
                <a:rPr lang="en-US" dirty="0" smtClean="0"/>
                <a:t>Ace Camera Dimensions</a:t>
              </a:r>
              <a:endParaRPr lang="en-US" dirty="0"/>
            </a:p>
          </p:txBody>
        </p:sp>
      </p:grpSp>
      <p:grpSp>
        <p:nvGrpSpPr>
          <p:cNvPr id="87" name="Group 86"/>
          <p:cNvGrpSpPr/>
          <p:nvPr/>
        </p:nvGrpSpPr>
        <p:grpSpPr>
          <a:xfrm>
            <a:off x="3112536" y="332601"/>
            <a:ext cx="2678664" cy="2410599"/>
            <a:chOff x="3112536" y="332601"/>
            <a:chExt cx="2678664" cy="2410599"/>
          </a:xfrm>
        </p:grpSpPr>
        <p:sp>
          <p:nvSpPr>
            <p:cNvPr id="25" name="TextBox 24"/>
            <p:cNvSpPr txBox="1"/>
            <p:nvPr/>
          </p:nvSpPr>
          <p:spPr>
            <a:xfrm>
              <a:off x="3112536" y="332601"/>
              <a:ext cx="1383264" cy="307777"/>
            </a:xfrm>
            <a:prstGeom prst="rect">
              <a:avLst/>
            </a:prstGeom>
            <a:noFill/>
          </p:spPr>
          <p:txBody>
            <a:bodyPr wrap="none" rtlCol="0">
              <a:spAutoFit/>
            </a:bodyPr>
            <a:lstStyle/>
            <a:p>
              <a:r>
                <a:rPr lang="en-US" sz="1400" dirty="0" smtClean="0"/>
                <a:t>Linear Rail Stage</a:t>
              </a:r>
              <a:endParaRPr lang="en-US" sz="1400" dirty="0"/>
            </a:p>
          </p:txBody>
        </p:sp>
        <p:sp>
          <p:nvSpPr>
            <p:cNvPr id="28" name="Rectangle 27"/>
            <p:cNvSpPr/>
            <p:nvPr/>
          </p:nvSpPr>
          <p:spPr>
            <a:xfrm>
              <a:off x="4419600" y="789801"/>
              <a:ext cx="1371600"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 name="Straight Connector 28"/>
            <p:cNvCxnSpPr/>
            <p:nvPr/>
          </p:nvCxnSpPr>
          <p:spPr>
            <a:xfrm rot="5400000" flipH="1" flipV="1">
              <a:off x="3467894" y="1512907"/>
              <a:ext cx="1447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81400" y="1247001"/>
              <a:ext cx="623889" cy="276999"/>
            </a:xfrm>
            <a:prstGeom prst="rect">
              <a:avLst/>
            </a:prstGeom>
            <a:noFill/>
          </p:spPr>
          <p:txBody>
            <a:bodyPr wrap="none" rtlCol="0">
              <a:spAutoFit/>
            </a:bodyPr>
            <a:lstStyle/>
            <a:p>
              <a:r>
                <a:rPr lang="en-US" sz="1200" dirty="0" smtClean="0"/>
                <a:t>61 mm</a:t>
              </a:r>
              <a:endParaRPr lang="en-US" sz="1200" dirty="0"/>
            </a:p>
          </p:txBody>
        </p:sp>
        <p:cxnSp>
          <p:nvCxnSpPr>
            <p:cNvPr id="32" name="Straight Connector 31"/>
            <p:cNvCxnSpPr/>
            <p:nvPr/>
          </p:nvCxnSpPr>
          <p:spPr>
            <a:xfrm>
              <a:off x="4419600" y="2466201"/>
              <a:ext cx="1371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00600" y="2466201"/>
              <a:ext cx="623889" cy="276999"/>
            </a:xfrm>
            <a:prstGeom prst="rect">
              <a:avLst/>
            </a:prstGeom>
            <a:noFill/>
          </p:spPr>
          <p:txBody>
            <a:bodyPr wrap="none" rtlCol="0">
              <a:spAutoFit/>
            </a:bodyPr>
            <a:lstStyle/>
            <a:p>
              <a:r>
                <a:rPr lang="en-US" sz="1200" dirty="0" smtClean="0"/>
                <a:t>60 mm</a:t>
              </a:r>
              <a:endParaRPr lang="en-US" sz="1200" dirty="0"/>
            </a:p>
          </p:txBody>
        </p:sp>
        <p:sp>
          <p:nvSpPr>
            <p:cNvPr id="35" name="Oval 34"/>
            <p:cNvSpPr/>
            <p:nvPr/>
          </p:nvSpPr>
          <p:spPr>
            <a:xfrm>
              <a:off x="4495800" y="86600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4495800" y="200900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5562600" y="86600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5562600" y="2009001"/>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Connector 38"/>
            <p:cNvCxnSpPr/>
            <p:nvPr/>
          </p:nvCxnSpPr>
          <p:spPr>
            <a:xfrm>
              <a:off x="4572000" y="637401"/>
              <a:ext cx="1066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800600" y="408801"/>
              <a:ext cx="623889" cy="276999"/>
            </a:xfrm>
            <a:prstGeom prst="rect">
              <a:avLst/>
            </a:prstGeom>
            <a:noFill/>
          </p:spPr>
          <p:txBody>
            <a:bodyPr wrap="none" rtlCol="0">
              <a:spAutoFit/>
            </a:bodyPr>
            <a:lstStyle/>
            <a:p>
              <a:r>
                <a:rPr lang="en-US" sz="1200" dirty="0" smtClean="0"/>
                <a:t>50 mm</a:t>
              </a:r>
              <a:endParaRPr lang="en-US" sz="1200" dirty="0"/>
            </a:p>
          </p:txBody>
        </p:sp>
      </p:grpSp>
      <p:sp>
        <p:nvSpPr>
          <p:cNvPr id="33" name="TextBox 32"/>
          <p:cNvSpPr txBox="1"/>
          <p:nvPr/>
        </p:nvSpPr>
        <p:spPr>
          <a:xfrm>
            <a:off x="0" y="0"/>
            <a:ext cx="1298753" cy="369332"/>
          </a:xfrm>
          <a:prstGeom prst="rect">
            <a:avLst/>
          </a:prstGeom>
          <a:noFill/>
        </p:spPr>
        <p:txBody>
          <a:bodyPr wrap="none" rtlCol="0">
            <a:spAutoFit/>
          </a:bodyPr>
          <a:lstStyle/>
          <a:p>
            <a:r>
              <a:rPr lang="en-US" b="1" smtClean="0"/>
              <a:t>Dimensions</a:t>
            </a:r>
            <a:endParaRPr lang="en-US" b="1"/>
          </a:p>
        </p:txBody>
      </p:sp>
      <p:grpSp>
        <p:nvGrpSpPr>
          <p:cNvPr id="83" name="Group 82"/>
          <p:cNvGrpSpPr/>
          <p:nvPr/>
        </p:nvGrpSpPr>
        <p:grpSpPr>
          <a:xfrm>
            <a:off x="152400" y="2971800"/>
            <a:ext cx="4882845" cy="2819401"/>
            <a:chOff x="152400" y="2971800"/>
            <a:chExt cx="4882845" cy="2819401"/>
          </a:xfrm>
        </p:grpSpPr>
        <p:sp>
          <p:nvSpPr>
            <p:cNvPr id="40" name="Rounded Rectangle 39"/>
            <p:cNvSpPr/>
            <p:nvPr/>
          </p:nvSpPr>
          <p:spPr>
            <a:xfrm>
              <a:off x="152400" y="3581400"/>
              <a:ext cx="3733800" cy="2209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TextBox 41"/>
            <p:cNvSpPr txBox="1"/>
            <p:nvPr/>
          </p:nvSpPr>
          <p:spPr>
            <a:xfrm>
              <a:off x="152400" y="2971800"/>
              <a:ext cx="530915" cy="369332"/>
            </a:xfrm>
            <a:prstGeom prst="rect">
              <a:avLst/>
            </a:prstGeom>
            <a:noFill/>
          </p:spPr>
          <p:txBody>
            <a:bodyPr wrap="none" rtlCol="0">
              <a:spAutoFit/>
            </a:bodyPr>
            <a:lstStyle/>
            <a:p>
              <a:r>
                <a:rPr lang="en-US" smtClean="0"/>
                <a:t>LDS</a:t>
              </a:r>
              <a:endParaRPr lang="en-US"/>
            </a:p>
          </p:txBody>
        </p:sp>
        <p:cxnSp>
          <p:nvCxnSpPr>
            <p:cNvPr id="44" name="Straight Connector 43"/>
            <p:cNvCxnSpPr/>
            <p:nvPr/>
          </p:nvCxnSpPr>
          <p:spPr>
            <a:xfrm>
              <a:off x="152400" y="3429000"/>
              <a:ext cx="3733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47800" y="3048000"/>
              <a:ext cx="1011815" cy="307777"/>
            </a:xfrm>
            <a:prstGeom prst="rect">
              <a:avLst/>
            </a:prstGeom>
            <a:noFill/>
          </p:spPr>
          <p:txBody>
            <a:bodyPr wrap="none" rtlCol="0">
              <a:spAutoFit/>
            </a:bodyPr>
            <a:lstStyle/>
            <a:p>
              <a:r>
                <a:rPr lang="en-US" sz="1400" smtClean="0"/>
                <a:t>331.79 mm</a:t>
              </a:r>
              <a:endParaRPr lang="en-US" sz="1400"/>
            </a:p>
          </p:txBody>
        </p:sp>
        <p:cxnSp>
          <p:nvCxnSpPr>
            <p:cNvPr id="47" name="Straight Connector 46"/>
            <p:cNvCxnSpPr/>
            <p:nvPr/>
          </p:nvCxnSpPr>
          <p:spPr>
            <a:xfrm rot="5400000" flipH="1" flipV="1">
              <a:off x="2858294" y="4609306"/>
              <a:ext cx="2362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114800" y="4495800"/>
              <a:ext cx="920445" cy="307777"/>
            </a:xfrm>
            <a:prstGeom prst="rect">
              <a:avLst/>
            </a:prstGeom>
            <a:noFill/>
          </p:spPr>
          <p:txBody>
            <a:bodyPr wrap="none" rtlCol="0">
              <a:spAutoFit/>
            </a:bodyPr>
            <a:lstStyle/>
            <a:p>
              <a:r>
                <a:rPr lang="en-US" sz="1400" smtClean="0"/>
                <a:t>241.3 mm</a:t>
              </a:r>
              <a:endParaRPr lang="en-US" sz="1400"/>
            </a:p>
          </p:txBody>
        </p:sp>
        <p:sp>
          <p:nvSpPr>
            <p:cNvPr id="52" name="Oval 51"/>
            <p:cNvSpPr/>
            <p:nvPr/>
          </p:nvSpPr>
          <p:spPr>
            <a:xfrm>
              <a:off x="3429000" y="45720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609600" y="4572000"/>
              <a:ext cx="304800" cy="304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2133600" y="52578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2133600" y="38862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Oval 55"/>
            <p:cNvSpPr/>
            <p:nvPr/>
          </p:nvSpPr>
          <p:spPr>
            <a:xfrm>
              <a:off x="228600" y="52578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228600" y="38862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609600" y="38862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609600" y="52578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990600" y="52578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990600" y="38862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Connector 62"/>
            <p:cNvCxnSpPr/>
            <p:nvPr/>
          </p:nvCxnSpPr>
          <p:spPr>
            <a:xfrm>
              <a:off x="304800" y="3962400"/>
              <a:ext cx="38338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85800" y="5334000"/>
              <a:ext cx="38338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28600" y="3657600"/>
              <a:ext cx="647934" cy="246221"/>
            </a:xfrm>
            <a:prstGeom prst="rect">
              <a:avLst/>
            </a:prstGeom>
            <a:noFill/>
          </p:spPr>
          <p:txBody>
            <a:bodyPr wrap="none" rtlCol="0">
              <a:spAutoFit/>
            </a:bodyPr>
            <a:lstStyle/>
            <a:p>
              <a:r>
                <a:rPr lang="en-US" sz="1000" smtClean="0"/>
                <a:t>50.8 mm</a:t>
              </a:r>
              <a:endParaRPr lang="en-US" sz="1000"/>
            </a:p>
          </p:txBody>
        </p:sp>
        <p:sp>
          <p:nvSpPr>
            <p:cNvPr id="70" name="TextBox 69"/>
            <p:cNvSpPr txBox="1"/>
            <p:nvPr/>
          </p:nvSpPr>
          <p:spPr>
            <a:xfrm>
              <a:off x="571266" y="5410200"/>
              <a:ext cx="647934" cy="246221"/>
            </a:xfrm>
            <a:prstGeom prst="rect">
              <a:avLst/>
            </a:prstGeom>
            <a:noFill/>
          </p:spPr>
          <p:txBody>
            <a:bodyPr wrap="none" rtlCol="0">
              <a:spAutoFit/>
            </a:bodyPr>
            <a:lstStyle/>
            <a:p>
              <a:r>
                <a:rPr lang="en-US" sz="1000" smtClean="0"/>
                <a:t>50.8 mm</a:t>
              </a:r>
              <a:endParaRPr lang="en-US" sz="1000"/>
            </a:p>
          </p:txBody>
        </p:sp>
        <p:cxnSp>
          <p:nvCxnSpPr>
            <p:cNvPr id="74" name="Straight Connector 73"/>
            <p:cNvCxnSpPr/>
            <p:nvPr/>
          </p:nvCxnSpPr>
          <p:spPr>
            <a:xfrm>
              <a:off x="1066800" y="39624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295400" y="3733800"/>
              <a:ext cx="713657" cy="246221"/>
            </a:xfrm>
            <a:prstGeom prst="rect">
              <a:avLst/>
            </a:prstGeom>
            <a:noFill/>
            <a:ln>
              <a:noFill/>
            </a:ln>
          </p:spPr>
          <p:txBody>
            <a:bodyPr wrap="none" rtlCol="0">
              <a:spAutoFit/>
            </a:bodyPr>
            <a:lstStyle/>
            <a:p>
              <a:r>
                <a:rPr lang="en-US" sz="1000" smtClean="0"/>
                <a:t>101.6 mm</a:t>
              </a:r>
              <a:endParaRPr lang="en-US" sz="1000"/>
            </a:p>
          </p:txBody>
        </p:sp>
        <p:cxnSp>
          <p:nvCxnSpPr>
            <p:cNvPr id="80" name="Straight Connector 79"/>
            <p:cNvCxnSpPr/>
            <p:nvPr/>
          </p:nvCxnSpPr>
          <p:spPr>
            <a:xfrm>
              <a:off x="152400" y="4724400"/>
              <a:ext cx="61833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52400" y="4419600"/>
              <a:ext cx="647934" cy="246221"/>
            </a:xfrm>
            <a:prstGeom prst="rect">
              <a:avLst/>
            </a:prstGeom>
            <a:noFill/>
          </p:spPr>
          <p:txBody>
            <a:bodyPr wrap="none" rtlCol="0">
              <a:spAutoFit/>
            </a:bodyPr>
            <a:lstStyle/>
            <a:p>
              <a:r>
                <a:rPr lang="en-US" sz="1000" smtClean="0"/>
                <a:t>76.2 mm</a:t>
              </a:r>
              <a:endParaRPr lang="en-US" sz="1000"/>
            </a:p>
          </p:txBody>
        </p:sp>
        <p:sp>
          <p:nvSpPr>
            <p:cNvPr id="85" name="TextBox 84"/>
            <p:cNvSpPr txBox="1"/>
            <p:nvPr/>
          </p:nvSpPr>
          <p:spPr>
            <a:xfrm>
              <a:off x="3276600" y="4343400"/>
              <a:ext cx="647934" cy="246221"/>
            </a:xfrm>
            <a:prstGeom prst="rect">
              <a:avLst/>
            </a:prstGeom>
            <a:noFill/>
          </p:spPr>
          <p:txBody>
            <a:bodyPr wrap="none" rtlCol="0">
              <a:spAutoFit/>
            </a:bodyPr>
            <a:lstStyle/>
            <a:p>
              <a:r>
                <a:rPr lang="en-US" sz="1000" smtClean="0"/>
                <a:t>76.2 mm</a:t>
              </a:r>
              <a:endParaRPr lang="en-US" sz="1000"/>
            </a:p>
          </p:txBody>
        </p:sp>
        <p:cxnSp>
          <p:nvCxnSpPr>
            <p:cNvPr id="86" name="Straight Connector 85"/>
            <p:cNvCxnSpPr/>
            <p:nvPr/>
          </p:nvCxnSpPr>
          <p:spPr>
            <a:xfrm rot="16200000" flipH="1">
              <a:off x="3733006" y="4572794"/>
              <a:ext cx="1588"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flipH="1" flipV="1">
              <a:off x="1983184" y="5562204"/>
              <a:ext cx="455612" cy="2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286000" y="5486400"/>
              <a:ext cx="713657" cy="246221"/>
            </a:xfrm>
            <a:prstGeom prst="rect">
              <a:avLst/>
            </a:prstGeom>
            <a:noFill/>
          </p:spPr>
          <p:txBody>
            <a:bodyPr wrap="none" rtlCol="0">
              <a:spAutoFit/>
            </a:bodyPr>
            <a:lstStyle/>
            <a:p>
              <a:r>
                <a:rPr lang="en-US" sz="1000" smtClean="0"/>
                <a:t>31.75 mm</a:t>
              </a:r>
              <a:endParaRPr lang="en-US" sz="1000"/>
            </a:p>
          </p:txBody>
        </p:sp>
      </p:grpSp>
      <p:grpSp>
        <p:nvGrpSpPr>
          <p:cNvPr id="73" name="Group 72"/>
          <p:cNvGrpSpPr/>
          <p:nvPr/>
        </p:nvGrpSpPr>
        <p:grpSpPr>
          <a:xfrm>
            <a:off x="146355" y="5791200"/>
            <a:ext cx="4273245" cy="762000"/>
            <a:chOff x="4419600" y="4114800"/>
            <a:chExt cx="4273245" cy="762000"/>
          </a:xfrm>
        </p:grpSpPr>
        <p:sp>
          <p:nvSpPr>
            <p:cNvPr id="62" name="Rectangle 61"/>
            <p:cNvSpPr/>
            <p:nvPr/>
          </p:nvSpPr>
          <p:spPr>
            <a:xfrm>
              <a:off x="4419600" y="4572000"/>
              <a:ext cx="30480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ectangle 63"/>
            <p:cNvSpPr/>
            <p:nvPr/>
          </p:nvSpPr>
          <p:spPr>
            <a:xfrm>
              <a:off x="4572000" y="4724400"/>
              <a:ext cx="1524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Rectangle 64"/>
            <p:cNvSpPr/>
            <p:nvPr/>
          </p:nvSpPr>
          <p:spPr>
            <a:xfrm>
              <a:off x="7162800" y="4724400"/>
              <a:ext cx="1524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6" name="Straight Connector 65"/>
            <p:cNvCxnSpPr/>
            <p:nvPr/>
          </p:nvCxnSpPr>
          <p:spPr>
            <a:xfrm>
              <a:off x="4419600" y="4419600"/>
              <a:ext cx="3048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410200" y="4114800"/>
              <a:ext cx="1011815" cy="307777"/>
            </a:xfrm>
            <a:prstGeom prst="rect">
              <a:avLst/>
            </a:prstGeom>
            <a:noFill/>
          </p:spPr>
          <p:txBody>
            <a:bodyPr wrap="none" rtlCol="0">
              <a:spAutoFit/>
            </a:bodyPr>
            <a:lstStyle/>
            <a:p>
              <a:r>
                <a:rPr lang="en-US" sz="1400" smtClean="0"/>
                <a:t>331.79 mm</a:t>
              </a:r>
              <a:endParaRPr lang="en-US" sz="1400"/>
            </a:p>
          </p:txBody>
        </p:sp>
        <p:cxnSp>
          <p:nvCxnSpPr>
            <p:cNvPr id="72" name="Straight Connector 71"/>
            <p:cNvCxnSpPr/>
            <p:nvPr/>
          </p:nvCxnSpPr>
          <p:spPr>
            <a:xfrm rot="5400000" flipH="1" flipV="1">
              <a:off x="7544594" y="4648994"/>
              <a:ext cx="15081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772400" y="4495800"/>
              <a:ext cx="920445" cy="307777"/>
            </a:xfrm>
            <a:prstGeom prst="rect">
              <a:avLst/>
            </a:prstGeom>
            <a:noFill/>
          </p:spPr>
          <p:txBody>
            <a:bodyPr wrap="none" rtlCol="0">
              <a:spAutoFit/>
            </a:bodyPr>
            <a:lstStyle/>
            <a:p>
              <a:r>
                <a:rPr lang="en-US" sz="1400" smtClean="0"/>
                <a:t>15.95 mm</a:t>
              </a:r>
              <a:endParaRPr lang="en-US" sz="1400"/>
            </a:p>
          </p:txBody>
        </p:sp>
      </p:grpSp>
      <p:sp>
        <p:nvSpPr>
          <p:cNvPr id="67" name="Rectangle 66"/>
          <p:cNvSpPr/>
          <p:nvPr/>
        </p:nvSpPr>
        <p:spPr>
          <a:xfrm>
            <a:off x="152400" y="381000"/>
            <a:ext cx="2590800" cy="2209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0" y="2971800"/>
            <a:ext cx="5181600" cy="3810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Rectangle 78"/>
          <p:cNvSpPr/>
          <p:nvPr/>
        </p:nvSpPr>
        <p:spPr>
          <a:xfrm>
            <a:off x="3048000" y="304800"/>
            <a:ext cx="2895600" cy="2438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Slide Number Placeholder 80"/>
          <p:cNvSpPr>
            <a:spLocks noGrp="1"/>
          </p:cNvSpPr>
          <p:nvPr>
            <p:ph type="sldNum" sz="quarter" idx="12"/>
          </p:nvPr>
        </p:nvSpPr>
        <p:spPr/>
        <p:txBody>
          <a:bodyPr/>
          <a:lstStyle/>
          <a:p>
            <a:fld id="{784BF8C4-0304-4F76-8038-30273A53CCE7}" type="slidenum">
              <a:rPr lang="en-US" smtClean="0"/>
              <a:pPr/>
              <a:t>6</a:t>
            </a:fld>
            <a:endParaRPr lang="en-US"/>
          </a:p>
        </p:txBody>
      </p:sp>
      <p:sp>
        <p:nvSpPr>
          <p:cNvPr id="82" name="Footer Placeholder 81"/>
          <p:cNvSpPr>
            <a:spLocks noGrp="1"/>
          </p:cNvSpPr>
          <p:nvPr>
            <p:ph type="ftr" sz="quarter" idx="11"/>
          </p:nvPr>
        </p:nvSpPr>
        <p:spPr/>
        <p:txBody>
          <a:bodyPr/>
          <a:lstStyle/>
          <a:p>
            <a:r>
              <a:rPr lang="en-US" smtClean="0"/>
              <a:t>Mechanical Drawings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506537" cy="369332"/>
          </a:xfrm>
          <a:prstGeom prst="rect">
            <a:avLst/>
          </a:prstGeom>
          <a:noFill/>
        </p:spPr>
        <p:txBody>
          <a:bodyPr wrap="none" rtlCol="0">
            <a:spAutoFit/>
          </a:bodyPr>
          <a:lstStyle/>
          <a:p>
            <a:r>
              <a:rPr lang="en-US" b="1" smtClean="0"/>
              <a:t>Experimental Setup #1 Dimensions</a:t>
            </a:r>
            <a:endParaRPr lang="en-US" b="1"/>
          </a:p>
        </p:txBody>
      </p:sp>
      <p:grpSp>
        <p:nvGrpSpPr>
          <p:cNvPr id="76" name="Group 75"/>
          <p:cNvGrpSpPr/>
          <p:nvPr/>
        </p:nvGrpSpPr>
        <p:grpSpPr>
          <a:xfrm>
            <a:off x="76200" y="381000"/>
            <a:ext cx="4547358" cy="3584377"/>
            <a:chOff x="152400" y="457200"/>
            <a:chExt cx="4547358" cy="3584377"/>
          </a:xfrm>
        </p:grpSpPr>
        <p:sp>
          <p:nvSpPr>
            <p:cNvPr id="5" name="TextBox 4"/>
            <p:cNvSpPr txBox="1"/>
            <p:nvPr/>
          </p:nvSpPr>
          <p:spPr>
            <a:xfrm>
              <a:off x="152400" y="457200"/>
              <a:ext cx="2478499" cy="369332"/>
            </a:xfrm>
            <a:prstGeom prst="rect">
              <a:avLst/>
            </a:prstGeom>
            <a:noFill/>
          </p:spPr>
          <p:txBody>
            <a:bodyPr wrap="none" rtlCol="0">
              <a:spAutoFit/>
            </a:bodyPr>
            <a:lstStyle/>
            <a:p>
              <a:r>
                <a:rPr lang="en-US" smtClean="0"/>
                <a:t>Particle Board Base (old)</a:t>
              </a:r>
              <a:endParaRPr lang="en-US"/>
            </a:p>
          </p:txBody>
        </p:sp>
        <p:sp>
          <p:nvSpPr>
            <p:cNvPr id="6" name="Rectangle 5"/>
            <p:cNvSpPr/>
            <p:nvPr/>
          </p:nvSpPr>
          <p:spPr>
            <a:xfrm>
              <a:off x="228600" y="838200"/>
              <a:ext cx="2895600"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p:cNvCxnSpPr/>
            <p:nvPr/>
          </p:nvCxnSpPr>
          <p:spPr>
            <a:xfrm rot="5400000" flipH="1" flipV="1">
              <a:off x="2439194" y="1751806"/>
              <a:ext cx="1828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05200" y="1600200"/>
              <a:ext cx="1194558" cy="307777"/>
            </a:xfrm>
            <a:prstGeom prst="rect">
              <a:avLst/>
            </a:prstGeom>
            <a:noFill/>
          </p:spPr>
          <p:txBody>
            <a:bodyPr wrap="none" rtlCol="0">
              <a:spAutoFit/>
            </a:bodyPr>
            <a:lstStyle/>
            <a:p>
              <a:r>
                <a:rPr lang="en-US" sz="1400" smtClean="0"/>
                <a:t>360.3625 mm</a:t>
              </a:r>
            </a:p>
          </p:txBody>
        </p:sp>
        <p:cxnSp>
          <p:nvCxnSpPr>
            <p:cNvPr id="12" name="Straight Connector 11"/>
            <p:cNvCxnSpPr/>
            <p:nvPr/>
          </p:nvCxnSpPr>
          <p:spPr>
            <a:xfrm rot="10800000">
              <a:off x="228600" y="2819400"/>
              <a:ext cx="2895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66800" y="2895600"/>
              <a:ext cx="1011815" cy="307777"/>
            </a:xfrm>
            <a:prstGeom prst="rect">
              <a:avLst/>
            </a:prstGeom>
            <a:noFill/>
          </p:spPr>
          <p:txBody>
            <a:bodyPr wrap="none" rtlCol="0">
              <a:spAutoFit/>
            </a:bodyPr>
            <a:lstStyle/>
            <a:p>
              <a:r>
                <a:rPr lang="en-US" sz="1400" smtClean="0"/>
                <a:t>450.85 mm</a:t>
              </a:r>
            </a:p>
          </p:txBody>
        </p:sp>
        <p:grpSp>
          <p:nvGrpSpPr>
            <p:cNvPr id="75" name="Group 74"/>
            <p:cNvGrpSpPr/>
            <p:nvPr/>
          </p:nvGrpSpPr>
          <p:grpSpPr>
            <a:xfrm>
              <a:off x="152400" y="3276600"/>
              <a:ext cx="4044645" cy="764977"/>
              <a:chOff x="4876800" y="457200"/>
              <a:chExt cx="4044645" cy="764977"/>
            </a:xfrm>
          </p:grpSpPr>
          <p:sp>
            <p:nvSpPr>
              <p:cNvPr id="16" name="Rectangle 15"/>
              <p:cNvSpPr/>
              <p:nvPr/>
            </p:nvSpPr>
            <p:spPr>
              <a:xfrm>
                <a:off x="4876800" y="914400"/>
                <a:ext cx="28956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Connector 16"/>
              <p:cNvCxnSpPr/>
              <p:nvPr/>
            </p:nvCxnSpPr>
            <p:spPr>
              <a:xfrm rot="10800000">
                <a:off x="4876800" y="762000"/>
                <a:ext cx="2895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457200"/>
                <a:ext cx="1011815" cy="307777"/>
              </a:xfrm>
              <a:prstGeom prst="rect">
                <a:avLst/>
              </a:prstGeom>
              <a:noFill/>
            </p:spPr>
            <p:txBody>
              <a:bodyPr wrap="none" rtlCol="0">
                <a:spAutoFit/>
              </a:bodyPr>
              <a:lstStyle/>
              <a:p>
                <a:r>
                  <a:rPr lang="en-US" sz="1400" smtClean="0"/>
                  <a:t>450.85 mm</a:t>
                </a:r>
              </a:p>
            </p:txBody>
          </p:sp>
          <p:cxnSp>
            <p:nvCxnSpPr>
              <p:cNvPr id="19" name="Straight Connector 18"/>
              <p:cNvCxnSpPr/>
              <p:nvPr/>
            </p:nvCxnSpPr>
            <p:spPr>
              <a:xfrm rot="5400000">
                <a:off x="7810500" y="1028700"/>
                <a:ext cx="228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001000" y="914400"/>
                <a:ext cx="920445" cy="307777"/>
              </a:xfrm>
              <a:prstGeom prst="rect">
                <a:avLst/>
              </a:prstGeom>
              <a:noFill/>
            </p:spPr>
            <p:txBody>
              <a:bodyPr wrap="none" rtlCol="0">
                <a:spAutoFit/>
              </a:bodyPr>
              <a:lstStyle/>
              <a:p>
                <a:r>
                  <a:rPr lang="en-US" sz="1400" smtClean="0"/>
                  <a:t>19.05 mm</a:t>
                </a:r>
              </a:p>
            </p:txBody>
          </p:sp>
          <p:sp>
            <p:nvSpPr>
              <p:cNvPr id="23" name="Rectangle 22"/>
              <p:cNvSpPr/>
              <p:nvPr/>
            </p:nvSpPr>
            <p:spPr>
              <a:xfrm>
                <a:off x="4953000" y="1143000"/>
                <a:ext cx="1524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p:cNvSpPr/>
              <p:nvPr/>
            </p:nvSpPr>
            <p:spPr>
              <a:xfrm>
                <a:off x="7543800" y="1143000"/>
                <a:ext cx="1524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74" name="Group 73"/>
          <p:cNvGrpSpPr/>
          <p:nvPr/>
        </p:nvGrpSpPr>
        <p:grpSpPr>
          <a:xfrm>
            <a:off x="5334000" y="533400"/>
            <a:ext cx="2038655" cy="2763798"/>
            <a:chOff x="457200" y="3502223"/>
            <a:chExt cx="2038655" cy="2763798"/>
          </a:xfrm>
        </p:grpSpPr>
        <p:cxnSp>
          <p:nvCxnSpPr>
            <p:cNvPr id="31" name="Straight Connector 30"/>
            <p:cNvCxnSpPr/>
            <p:nvPr/>
          </p:nvCxnSpPr>
          <p:spPr>
            <a:xfrm>
              <a:off x="457200" y="3733800"/>
              <a:ext cx="1066800" cy="1588"/>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533400" y="3502223"/>
              <a:ext cx="819455" cy="276999"/>
            </a:xfrm>
            <a:prstGeom prst="rect">
              <a:avLst/>
            </a:prstGeom>
            <a:noFill/>
          </p:spPr>
          <p:txBody>
            <a:bodyPr wrap="none" rtlCol="0">
              <a:spAutoFit/>
            </a:bodyPr>
            <a:lstStyle/>
            <a:p>
              <a:r>
                <a:rPr lang="en-US" sz="1200" smtClean="0"/>
                <a:t>76.17 mm</a:t>
              </a:r>
              <a:endParaRPr lang="en-US" sz="1200"/>
            </a:p>
          </p:txBody>
        </p:sp>
        <p:cxnSp>
          <p:nvCxnSpPr>
            <p:cNvPr id="33" name="Straight Connector 32"/>
            <p:cNvCxnSpPr/>
            <p:nvPr/>
          </p:nvCxnSpPr>
          <p:spPr>
            <a:xfrm rot="5400000">
              <a:off x="1143794" y="4342606"/>
              <a:ext cx="1066800" cy="1588"/>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676400" y="4191000"/>
              <a:ext cx="819455" cy="276999"/>
            </a:xfrm>
            <a:prstGeom prst="rect">
              <a:avLst/>
            </a:prstGeom>
            <a:noFill/>
          </p:spPr>
          <p:txBody>
            <a:bodyPr wrap="none" rtlCol="0">
              <a:spAutoFit/>
            </a:bodyPr>
            <a:lstStyle/>
            <a:p>
              <a:r>
                <a:rPr lang="en-US" sz="1200" smtClean="0"/>
                <a:t>76.25 mm</a:t>
              </a:r>
              <a:endParaRPr lang="en-US" sz="1200"/>
            </a:p>
          </p:txBody>
        </p:sp>
        <p:grpSp>
          <p:nvGrpSpPr>
            <p:cNvPr id="39" name="Group 38"/>
            <p:cNvGrpSpPr/>
            <p:nvPr/>
          </p:nvGrpSpPr>
          <p:grpSpPr>
            <a:xfrm>
              <a:off x="457200" y="3810000"/>
              <a:ext cx="1066800" cy="1066800"/>
              <a:chOff x="914400" y="3810000"/>
              <a:chExt cx="1066800" cy="1066800"/>
            </a:xfrm>
          </p:grpSpPr>
          <p:sp>
            <p:nvSpPr>
              <p:cNvPr id="20" name="Rectangle 19"/>
              <p:cNvSpPr/>
              <p:nvPr/>
            </p:nvSpPr>
            <p:spPr>
              <a:xfrm>
                <a:off x="914400" y="3810000"/>
                <a:ext cx="1066800"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ounded Rectangle 20"/>
              <p:cNvSpPr/>
              <p:nvPr/>
            </p:nvSpPr>
            <p:spPr>
              <a:xfrm>
                <a:off x="990600" y="3886200"/>
                <a:ext cx="152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ounded Rectangle 24"/>
              <p:cNvSpPr/>
              <p:nvPr/>
            </p:nvSpPr>
            <p:spPr>
              <a:xfrm>
                <a:off x="990600" y="4343400"/>
                <a:ext cx="152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ounded Rectangle 25"/>
              <p:cNvSpPr/>
              <p:nvPr/>
            </p:nvSpPr>
            <p:spPr>
              <a:xfrm>
                <a:off x="1752600" y="3886200"/>
                <a:ext cx="152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ounded Rectangle 26"/>
              <p:cNvSpPr/>
              <p:nvPr/>
            </p:nvSpPr>
            <p:spPr>
              <a:xfrm>
                <a:off x="1752600" y="4343400"/>
                <a:ext cx="152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1219200" y="41148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1371600" y="39624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1371600" y="45720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0" name="Rectangle 39"/>
            <p:cNvSpPr/>
            <p:nvPr/>
          </p:nvSpPr>
          <p:spPr>
            <a:xfrm>
              <a:off x="457200" y="5715000"/>
              <a:ext cx="11430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p:cNvSpPr/>
            <p:nvPr/>
          </p:nvSpPr>
          <p:spPr>
            <a:xfrm>
              <a:off x="762000" y="5486400"/>
              <a:ext cx="5334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p:cNvCxnSpPr/>
            <p:nvPr/>
          </p:nvCxnSpPr>
          <p:spPr>
            <a:xfrm>
              <a:off x="457200" y="6019800"/>
              <a:ext cx="1143000" cy="1588"/>
            </a:xfrm>
            <a:prstGeom prst="line">
              <a:avLst/>
            </a:prstGeom>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609600" y="6019800"/>
              <a:ext cx="713657" cy="246221"/>
            </a:xfrm>
            <a:prstGeom prst="rect">
              <a:avLst/>
            </a:prstGeom>
            <a:noFill/>
          </p:spPr>
          <p:txBody>
            <a:bodyPr wrap="none" rtlCol="0">
              <a:spAutoFit/>
            </a:bodyPr>
            <a:lstStyle/>
            <a:p>
              <a:r>
                <a:rPr lang="en-US" sz="1000" smtClean="0"/>
                <a:t>76.17 mm</a:t>
              </a:r>
              <a:endParaRPr lang="en-US" sz="1000"/>
            </a:p>
          </p:txBody>
        </p:sp>
        <p:cxnSp>
          <p:nvCxnSpPr>
            <p:cNvPr id="46" name="Straight Connector 45"/>
            <p:cNvCxnSpPr/>
            <p:nvPr/>
          </p:nvCxnSpPr>
          <p:spPr>
            <a:xfrm rot="5400000">
              <a:off x="1562894" y="5599906"/>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1618945" y="5410200"/>
              <a:ext cx="713657" cy="246221"/>
            </a:xfrm>
            <a:prstGeom prst="rect">
              <a:avLst/>
            </a:prstGeom>
            <a:noFill/>
          </p:spPr>
          <p:txBody>
            <a:bodyPr wrap="none" rtlCol="0">
              <a:spAutoFit/>
            </a:bodyPr>
            <a:lstStyle/>
            <a:p>
              <a:r>
                <a:rPr lang="en-US" sz="1000" smtClean="0"/>
                <a:t>25.10 mm</a:t>
              </a:r>
              <a:endParaRPr lang="en-US" sz="1000"/>
            </a:p>
          </p:txBody>
        </p:sp>
        <p:cxnSp>
          <p:nvCxnSpPr>
            <p:cNvPr id="49" name="Straight Connector 48"/>
            <p:cNvCxnSpPr/>
            <p:nvPr/>
          </p:nvCxnSpPr>
          <p:spPr>
            <a:xfrm rot="5400000">
              <a:off x="1677194" y="5790406"/>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1695145" y="5742801"/>
              <a:ext cx="713657" cy="246221"/>
            </a:xfrm>
            <a:prstGeom prst="rect">
              <a:avLst/>
            </a:prstGeom>
            <a:noFill/>
          </p:spPr>
          <p:txBody>
            <a:bodyPr wrap="none" rtlCol="0">
              <a:spAutoFit/>
            </a:bodyPr>
            <a:lstStyle/>
            <a:p>
              <a:r>
                <a:rPr lang="en-US" sz="1000" smtClean="0"/>
                <a:t>12.75 mm</a:t>
              </a:r>
              <a:endParaRPr lang="en-US" sz="1000"/>
            </a:p>
          </p:txBody>
        </p:sp>
        <p:sp>
          <p:nvSpPr>
            <p:cNvPr id="52" name="Oval 51"/>
            <p:cNvSpPr/>
            <p:nvPr/>
          </p:nvSpPr>
          <p:spPr>
            <a:xfrm>
              <a:off x="914400" y="42672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p:cNvGrpSpPr/>
          <p:nvPr/>
        </p:nvGrpSpPr>
        <p:grpSpPr>
          <a:xfrm>
            <a:off x="7391400" y="1295400"/>
            <a:ext cx="1219200" cy="1752600"/>
            <a:chOff x="2743200" y="3124200"/>
            <a:chExt cx="1219200" cy="1752600"/>
          </a:xfrm>
        </p:grpSpPr>
        <p:sp>
          <p:nvSpPr>
            <p:cNvPr id="43" name="Rectangle 42"/>
            <p:cNvSpPr/>
            <p:nvPr/>
          </p:nvSpPr>
          <p:spPr>
            <a:xfrm>
              <a:off x="2743200" y="4724400"/>
              <a:ext cx="11430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44"/>
            <p:cNvSpPr/>
            <p:nvPr/>
          </p:nvSpPr>
          <p:spPr>
            <a:xfrm>
              <a:off x="3048000" y="4495800"/>
              <a:ext cx="5334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46"/>
            <p:cNvSpPr/>
            <p:nvPr/>
          </p:nvSpPr>
          <p:spPr>
            <a:xfrm>
              <a:off x="3200400" y="3276600"/>
              <a:ext cx="22860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Rectangle 49"/>
            <p:cNvSpPr/>
            <p:nvPr/>
          </p:nvSpPr>
          <p:spPr>
            <a:xfrm>
              <a:off x="3124200" y="3352800"/>
              <a:ext cx="6096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Rectangle 52"/>
            <p:cNvSpPr/>
            <p:nvPr/>
          </p:nvSpPr>
          <p:spPr>
            <a:xfrm>
              <a:off x="3733800" y="3124200"/>
              <a:ext cx="228600" cy="1066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3" name="Group 72"/>
          <p:cNvGrpSpPr/>
          <p:nvPr/>
        </p:nvGrpSpPr>
        <p:grpSpPr>
          <a:xfrm>
            <a:off x="152400" y="4419600"/>
            <a:ext cx="4267200" cy="2209800"/>
            <a:chOff x="4724400" y="4495800"/>
            <a:chExt cx="4267200" cy="2209800"/>
          </a:xfrm>
        </p:grpSpPr>
        <p:grpSp>
          <p:nvGrpSpPr>
            <p:cNvPr id="71" name="Group 70"/>
            <p:cNvGrpSpPr/>
            <p:nvPr/>
          </p:nvGrpSpPr>
          <p:grpSpPr>
            <a:xfrm>
              <a:off x="4724400" y="4980801"/>
              <a:ext cx="4267200" cy="1724799"/>
              <a:chOff x="4572000" y="3124200"/>
              <a:chExt cx="4267200" cy="1724799"/>
            </a:xfrm>
          </p:grpSpPr>
          <p:grpSp>
            <p:nvGrpSpPr>
              <p:cNvPr id="69" name="Group 68"/>
              <p:cNvGrpSpPr/>
              <p:nvPr/>
            </p:nvGrpSpPr>
            <p:grpSpPr>
              <a:xfrm>
                <a:off x="4572000" y="3124200"/>
                <a:ext cx="4267200" cy="458788"/>
                <a:chOff x="4572000" y="3124200"/>
                <a:chExt cx="4267200" cy="458788"/>
              </a:xfrm>
            </p:grpSpPr>
            <p:sp>
              <p:nvSpPr>
                <p:cNvPr id="55" name="Rectangle 54"/>
                <p:cNvSpPr/>
                <p:nvPr/>
              </p:nvSpPr>
              <p:spPr>
                <a:xfrm>
                  <a:off x="4572000" y="3200400"/>
                  <a:ext cx="42672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Rectangle 55"/>
                <p:cNvSpPr/>
                <p:nvPr/>
              </p:nvSpPr>
              <p:spPr>
                <a:xfrm>
                  <a:off x="4648200" y="3124200"/>
                  <a:ext cx="41148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8" name="Straight Connector 57"/>
                <p:cNvCxnSpPr/>
                <p:nvPr/>
              </p:nvCxnSpPr>
              <p:spPr>
                <a:xfrm>
                  <a:off x="4572000" y="3581400"/>
                  <a:ext cx="4267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6264797" y="3581400"/>
                <a:ext cx="898003" cy="276999"/>
              </a:xfrm>
              <a:prstGeom prst="rect">
                <a:avLst/>
              </a:prstGeom>
              <a:noFill/>
            </p:spPr>
            <p:txBody>
              <a:bodyPr wrap="none" rtlCol="0">
                <a:spAutoFit/>
              </a:bodyPr>
              <a:lstStyle/>
              <a:p>
                <a:r>
                  <a:rPr lang="en-US" sz="1200" smtClean="0"/>
                  <a:t>307.18 mm</a:t>
                </a:r>
                <a:endParaRPr lang="en-US" sz="1200"/>
              </a:p>
            </p:txBody>
          </p:sp>
          <p:grpSp>
            <p:nvGrpSpPr>
              <p:cNvPr id="70" name="Group 69"/>
              <p:cNvGrpSpPr/>
              <p:nvPr/>
            </p:nvGrpSpPr>
            <p:grpSpPr>
              <a:xfrm>
                <a:off x="4572000" y="4038600"/>
                <a:ext cx="1752600" cy="810399"/>
                <a:chOff x="6324600" y="4495800"/>
                <a:chExt cx="1752600" cy="810399"/>
              </a:xfrm>
            </p:grpSpPr>
            <p:sp>
              <p:nvSpPr>
                <p:cNvPr id="60" name="Rectangle 59"/>
                <p:cNvSpPr/>
                <p:nvPr/>
              </p:nvSpPr>
              <p:spPr>
                <a:xfrm>
                  <a:off x="6400800" y="4648200"/>
                  <a:ext cx="685800" cy="228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Rectangle 60"/>
                <p:cNvSpPr/>
                <p:nvPr/>
              </p:nvSpPr>
              <p:spPr>
                <a:xfrm>
                  <a:off x="6629400" y="4495800"/>
                  <a:ext cx="2286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Rectangle 61"/>
                <p:cNvSpPr/>
                <p:nvPr/>
              </p:nvSpPr>
              <p:spPr>
                <a:xfrm>
                  <a:off x="6553200" y="4572000"/>
                  <a:ext cx="3810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3" name="Straight Connector 62"/>
                <p:cNvCxnSpPr/>
                <p:nvPr/>
              </p:nvCxnSpPr>
              <p:spPr>
                <a:xfrm>
                  <a:off x="6400800" y="5029200"/>
                  <a:ext cx="685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324600" y="5029200"/>
                  <a:ext cx="819455" cy="276999"/>
                </a:xfrm>
                <a:prstGeom prst="rect">
                  <a:avLst/>
                </a:prstGeom>
                <a:noFill/>
              </p:spPr>
              <p:txBody>
                <a:bodyPr wrap="none" rtlCol="0">
                  <a:spAutoFit/>
                </a:bodyPr>
                <a:lstStyle/>
                <a:p>
                  <a:r>
                    <a:rPr lang="en-US" sz="1200" smtClean="0"/>
                    <a:t>61.88 mm</a:t>
                  </a:r>
                  <a:endParaRPr lang="en-US" sz="1200"/>
                </a:p>
              </p:txBody>
            </p:sp>
            <p:cxnSp>
              <p:nvCxnSpPr>
                <p:cNvPr id="66" name="Straight Connector 65"/>
                <p:cNvCxnSpPr/>
                <p:nvPr/>
              </p:nvCxnSpPr>
              <p:spPr>
                <a:xfrm rot="5400000">
                  <a:off x="7048500" y="4686300"/>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257745" y="4572000"/>
                  <a:ext cx="819455" cy="276999"/>
                </a:xfrm>
                <a:prstGeom prst="rect">
                  <a:avLst/>
                </a:prstGeom>
                <a:noFill/>
              </p:spPr>
              <p:txBody>
                <a:bodyPr wrap="none" rtlCol="0">
                  <a:spAutoFit/>
                </a:bodyPr>
                <a:lstStyle/>
                <a:p>
                  <a:r>
                    <a:rPr lang="en-US" sz="1200" smtClean="0"/>
                    <a:t>21.00 mm</a:t>
                  </a:r>
                  <a:endParaRPr lang="en-US" sz="1200"/>
                </a:p>
              </p:txBody>
            </p:sp>
          </p:grpSp>
        </p:grpSp>
        <p:sp>
          <p:nvSpPr>
            <p:cNvPr id="72" name="TextBox 71"/>
            <p:cNvSpPr txBox="1"/>
            <p:nvPr/>
          </p:nvSpPr>
          <p:spPr>
            <a:xfrm>
              <a:off x="4724400" y="4495800"/>
              <a:ext cx="1157689" cy="369332"/>
            </a:xfrm>
            <a:prstGeom prst="rect">
              <a:avLst/>
            </a:prstGeom>
            <a:noFill/>
          </p:spPr>
          <p:txBody>
            <a:bodyPr wrap="none" rtlCol="0">
              <a:spAutoFit/>
            </a:bodyPr>
            <a:lstStyle/>
            <a:p>
              <a:r>
                <a:rPr lang="en-US" smtClean="0"/>
                <a:t>Linear Rail</a:t>
              </a:r>
              <a:endParaRPr lang="en-US"/>
            </a:p>
          </p:txBody>
        </p:sp>
      </p:grpSp>
      <p:sp>
        <p:nvSpPr>
          <p:cNvPr id="77" name="Rectangle 76"/>
          <p:cNvSpPr/>
          <p:nvPr/>
        </p:nvSpPr>
        <p:spPr>
          <a:xfrm>
            <a:off x="0" y="381000"/>
            <a:ext cx="4648200" cy="3810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0" y="4419600"/>
            <a:ext cx="4648200" cy="2209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Rectangle 78"/>
          <p:cNvSpPr/>
          <p:nvPr/>
        </p:nvSpPr>
        <p:spPr>
          <a:xfrm>
            <a:off x="5105400" y="457200"/>
            <a:ext cx="3733800" cy="2971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Slide Number Placeholder 66"/>
          <p:cNvSpPr>
            <a:spLocks noGrp="1"/>
          </p:cNvSpPr>
          <p:nvPr>
            <p:ph type="sldNum" sz="quarter" idx="12"/>
          </p:nvPr>
        </p:nvSpPr>
        <p:spPr/>
        <p:txBody>
          <a:bodyPr/>
          <a:lstStyle/>
          <a:p>
            <a:fld id="{784BF8C4-0304-4F76-8038-30273A53CCE7}" type="slidenum">
              <a:rPr lang="en-US" smtClean="0"/>
              <a:pPr/>
              <a:t>7</a:t>
            </a:fld>
            <a:endParaRPr lang="en-US"/>
          </a:p>
        </p:txBody>
      </p:sp>
      <p:sp>
        <p:nvSpPr>
          <p:cNvPr id="80" name="Footer Placeholder 79"/>
          <p:cNvSpPr>
            <a:spLocks noGrp="1"/>
          </p:cNvSpPr>
          <p:nvPr>
            <p:ph type="ftr" sz="quarter" idx="11"/>
          </p:nvPr>
        </p:nvSpPr>
        <p:spPr/>
        <p:txBody>
          <a:bodyPr/>
          <a:lstStyle/>
          <a:p>
            <a:r>
              <a:rPr lang="en-US" smtClean="0"/>
              <a:t>Mechanical Drawings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228600" y="533400"/>
            <a:ext cx="3875241" cy="1981200"/>
            <a:chOff x="457200" y="1600200"/>
            <a:chExt cx="3875241" cy="1981200"/>
          </a:xfrm>
        </p:grpSpPr>
        <p:sp>
          <p:nvSpPr>
            <p:cNvPr id="8" name="Rectangle 7"/>
            <p:cNvSpPr/>
            <p:nvPr/>
          </p:nvSpPr>
          <p:spPr>
            <a:xfrm>
              <a:off x="685800" y="2438400"/>
              <a:ext cx="22098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457200" y="1981200"/>
              <a:ext cx="228600" cy="1600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990600" y="2057400"/>
              <a:ext cx="1447800" cy="1447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900">
                <a:solidFill>
                  <a:schemeClr val="accent6"/>
                </a:solidFill>
              </a:endParaRPr>
            </a:p>
          </p:txBody>
        </p:sp>
        <p:cxnSp>
          <p:nvCxnSpPr>
            <p:cNvPr id="6" name="Straight Connector 5"/>
            <p:cNvCxnSpPr/>
            <p:nvPr/>
          </p:nvCxnSpPr>
          <p:spPr>
            <a:xfrm rot="5400000">
              <a:off x="2477294" y="2780506"/>
              <a:ext cx="1447800" cy="1588"/>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200400" y="2590800"/>
              <a:ext cx="1132041" cy="369332"/>
            </a:xfrm>
            <a:prstGeom prst="rect">
              <a:avLst/>
            </a:prstGeom>
            <a:noFill/>
          </p:spPr>
          <p:txBody>
            <a:bodyPr wrap="none" rtlCol="0">
              <a:spAutoFit/>
            </a:bodyPr>
            <a:lstStyle/>
            <a:p>
              <a:r>
                <a:rPr lang="en-US" smtClean="0"/>
                <a:t>44.75 mm</a:t>
              </a:r>
              <a:endParaRPr lang="en-US"/>
            </a:p>
          </p:txBody>
        </p:sp>
        <p:cxnSp>
          <p:nvCxnSpPr>
            <p:cNvPr id="10" name="Straight Connector 9"/>
            <p:cNvCxnSpPr/>
            <p:nvPr/>
          </p:nvCxnSpPr>
          <p:spPr>
            <a:xfrm>
              <a:off x="990600" y="1905000"/>
              <a:ext cx="1447800" cy="1588"/>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1143000" y="1600200"/>
              <a:ext cx="1132041" cy="369332"/>
            </a:xfrm>
            <a:prstGeom prst="rect">
              <a:avLst/>
            </a:prstGeom>
            <a:noFill/>
          </p:spPr>
          <p:txBody>
            <a:bodyPr wrap="none" rtlCol="0">
              <a:spAutoFit/>
            </a:bodyPr>
            <a:lstStyle/>
            <a:p>
              <a:r>
                <a:rPr lang="en-US" smtClean="0"/>
                <a:t>44.75 mm</a:t>
              </a:r>
              <a:endParaRPr lang="en-US"/>
            </a:p>
          </p:txBody>
        </p:sp>
        <p:sp>
          <p:nvSpPr>
            <p:cNvPr id="15" name="Oval 14"/>
            <p:cNvSpPr/>
            <p:nvPr/>
          </p:nvSpPr>
          <p:spPr>
            <a:xfrm>
              <a:off x="1295400" y="22860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1295400" y="30480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p:cNvSpPr/>
            <p:nvPr/>
          </p:nvSpPr>
          <p:spPr>
            <a:xfrm>
              <a:off x="2057400" y="22860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p:cNvSpPr/>
            <p:nvPr/>
          </p:nvSpPr>
          <p:spPr>
            <a:xfrm>
              <a:off x="2057400" y="30480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Oval 18"/>
            <p:cNvSpPr/>
            <p:nvPr/>
          </p:nvSpPr>
          <p:spPr>
            <a:xfrm>
              <a:off x="1676400" y="22098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1676400" y="32004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p:cNvSpPr/>
            <p:nvPr/>
          </p:nvSpPr>
          <p:spPr>
            <a:xfrm>
              <a:off x="1219200" y="26670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p:cNvSpPr/>
            <p:nvPr/>
          </p:nvSpPr>
          <p:spPr>
            <a:xfrm>
              <a:off x="2133600" y="2667000"/>
              <a:ext cx="152400"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 name="Straight Connector 23"/>
            <p:cNvCxnSpPr/>
            <p:nvPr/>
          </p:nvCxnSpPr>
          <p:spPr>
            <a:xfrm rot="5400000" flipH="1" flipV="1">
              <a:off x="1752600" y="2742406"/>
              <a:ext cx="1588" cy="762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p:cNvCxnSpPr/>
            <p:nvPr/>
          </p:nvCxnSpPr>
          <p:spPr>
            <a:xfrm rot="10800000" flipH="1" flipV="1">
              <a:off x="2133600" y="2362200"/>
              <a:ext cx="1588" cy="762000"/>
            </a:xfrm>
            <a:prstGeom prst="line">
              <a:avLst/>
            </a:prstGeom>
          </p:spPr>
          <p:style>
            <a:lnRef idx="1">
              <a:schemeClr val="accent6"/>
            </a:lnRef>
            <a:fillRef idx="0">
              <a:schemeClr val="accent6"/>
            </a:fillRef>
            <a:effectRef idx="0">
              <a:schemeClr val="accent6"/>
            </a:effectRef>
            <a:fontRef idx="minor">
              <a:schemeClr val="tx1"/>
            </a:fontRef>
          </p:style>
        </p:cxnSp>
        <p:sp>
          <p:nvSpPr>
            <p:cNvPr id="30" name="TextBox 29"/>
            <p:cNvSpPr txBox="1"/>
            <p:nvPr/>
          </p:nvSpPr>
          <p:spPr>
            <a:xfrm>
              <a:off x="1447800" y="2895600"/>
              <a:ext cx="598241" cy="230832"/>
            </a:xfrm>
            <a:prstGeom prst="rect">
              <a:avLst/>
            </a:prstGeom>
            <a:noFill/>
          </p:spPr>
          <p:txBody>
            <a:bodyPr wrap="none" rtlCol="0">
              <a:spAutoFit/>
            </a:bodyPr>
            <a:lstStyle/>
            <a:p>
              <a:r>
                <a:rPr lang="en-US" sz="900" smtClean="0">
                  <a:solidFill>
                    <a:schemeClr val="accent6"/>
                  </a:solidFill>
                </a:rPr>
                <a:t>24.7 mm</a:t>
              </a:r>
            </a:p>
          </p:txBody>
        </p:sp>
        <p:sp>
          <p:nvSpPr>
            <p:cNvPr id="31" name="TextBox 30"/>
            <p:cNvSpPr txBox="1"/>
            <p:nvPr/>
          </p:nvSpPr>
          <p:spPr>
            <a:xfrm>
              <a:off x="2133600" y="2819400"/>
              <a:ext cx="598241" cy="230832"/>
            </a:xfrm>
            <a:prstGeom prst="rect">
              <a:avLst/>
            </a:prstGeom>
            <a:noFill/>
          </p:spPr>
          <p:txBody>
            <a:bodyPr wrap="none" rtlCol="0">
              <a:spAutoFit/>
            </a:bodyPr>
            <a:lstStyle/>
            <a:p>
              <a:r>
                <a:rPr lang="en-US" sz="900" smtClean="0">
                  <a:solidFill>
                    <a:schemeClr val="accent6"/>
                  </a:solidFill>
                </a:rPr>
                <a:t>24.7 mm</a:t>
              </a:r>
            </a:p>
          </p:txBody>
        </p:sp>
      </p:grpSp>
      <p:sp>
        <p:nvSpPr>
          <p:cNvPr id="33" name="TextBox 32"/>
          <p:cNvSpPr txBox="1"/>
          <p:nvPr/>
        </p:nvSpPr>
        <p:spPr>
          <a:xfrm>
            <a:off x="228600" y="228600"/>
            <a:ext cx="2460610" cy="369332"/>
          </a:xfrm>
          <a:prstGeom prst="rect">
            <a:avLst/>
          </a:prstGeom>
          <a:noFill/>
        </p:spPr>
        <p:txBody>
          <a:bodyPr wrap="none" rtlCol="0">
            <a:spAutoFit/>
          </a:bodyPr>
          <a:lstStyle/>
          <a:p>
            <a:r>
              <a:rPr lang="en-US" smtClean="0"/>
              <a:t>Precision Stage Platform</a:t>
            </a:r>
            <a:endParaRPr lang="en-US"/>
          </a:p>
        </p:txBody>
      </p:sp>
      <p:sp>
        <p:nvSpPr>
          <p:cNvPr id="34" name="Rectangle 33"/>
          <p:cNvSpPr/>
          <p:nvPr/>
        </p:nvSpPr>
        <p:spPr>
          <a:xfrm>
            <a:off x="0" y="152400"/>
            <a:ext cx="4191000" cy="2667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Slide Number Placeholder 24"/>
          <p:cNvSpPr>
            <a:spLocks noGrp="1"/>
          </p:cNvSpPr>
          <p:nvPr>
            <p:ph type="sldNum" sz="quarter" idx="12"/>
          </p:nvPr>
        </p:nvSpPr>
        <p:spPr/>
        <p:txBody>
          <a:bodyPr/>
          <a:lstStyle/>
          <a:p>
            <a:fld id="{784BF8C4-0304-4F76-8038-30273A53CCE7}" type="slidenum">
              <a:rPr lang="en-US" smtClean="0"/>
              <a:pPr/>
              <a:t>8</a:t>
            </a:fld>
            <a:endParaRPr lang="en-US"/>
          </a:p>
        </p:txBody>
      </p:sp>
      <p:sp>
        <p:nvSpPr>
          <p:cNvPr id="26" name="Footer Placeholder 25"/>
          <p:cNvSpPr>
            <a:spLocks noGrp="1"/>
          </p:cNvSpPr>
          <p:nvPr>
            <p:ph type="ftr" sz="quarter" idx="11"/>
          </p:nvPr>
        </p:nvSpPr>
        <p:spPr/>
        <p:txBody>
          <a:bodyPr/>
          <a:lstStyle/>
          <a:p>
            <a:r>
              <a:rPr lang="en-US" smtClean="0"/>
              <a:t>Mechanical Drawings</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Z &gt; f \frac{X_{world}}{x_{sensor}}&#10;\]&#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x_{sensor} = f \frac{X_{world}}{Z}&#10;\]&#10;&#10;&#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704</Words>
  <Application>Microsoft Office PowerPoint</Application>
  <PresentationFormat>On-screen Show (4:3)</PresentationFormat>
  <Paragraphs>136</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Mechanical Drawings</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Voice Lab</dc:creator>
  <cp:lastModifiedBy>KS</cp:lastModifiedBy>
  <cp:revision>156</cp:revision>
  <dcterms:created xsi:type="dcterms:W3CDTF">2011-03-17T18:45:42Z</dcterms:created>
  <dcterms:modified xsi:type="dcterms:W3CDTF">2011-12-15T14:12:39Z</dcterms:modified>
</cp:coreProperties>
</file>