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Lato" panose="020B0604020202020204" charset="0"/>
      <p:regular r:id="rId30"/>
      <p:bold r:id="rId31"/>
      <p:italic r:id="rId32"/>
      <p:boldItalic r:id="rId33"/>
    </p:embeddedFont>
    <p:embeddedFont>
      <p:font typeface="Open Sans" panose="020B0604020202020204" charset="0"/>
      <p:regular r:id="rId34"/>
      <p:bold r:id="rId35"/>
      <p:italic r:id="rId36"/>
      <p:boldItalic r:id="rId37"/>
    </p:embeddedFont>
    <p:embeddedFont>
      <p:font typeface="PT Sans Narrow" panose="020B0604020202020204" charset="0"/>
      <p:regular r:id="rId38"/>
      <p:bold r:id="rId39"/>
    </p:embeddedFont>
    <p:embeddedFont>
      <p:font typeface="Roboto"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09671B-A3A7-4A57-BE4C-3EC422E3B547}">
  <a:tblStyle styleId="{4309671B-A3A7-4A57-BE4C-3EC422E3B5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7" d="100"/>
          <a:sy n="127" d="100"/>
        </p:scale>
        <p:origin x="108" y="1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12b50342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12b50342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10b008120_5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10b008120_5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specific scientific claims we sought to replicate were the precision, recall and F1 scores of the original project.</a:t>
            </a:r>
            <a:endParaRPr/>
          </a:p>
          <a:p>
            <a:pPr marL="457200" lvl="0" indent="-298450" algn="l" rtl="0">
              <a:spcBef>
                <a:spcPts val="0"/>
              </a:spcBef>
              <a:spcAft>
                <a:spcPts val="0"/>
              </a:spcAft>
              <a:buSzPts val="1100"/>
              <a:buChar char="●"/>
            </a:pPr>
            <a:r>
              <a:rPr lang="en"/>
              <a:t>We additionally also showed the accuracy of our replication.</a:t>
            </a:r>
            <a:endParaRPr/>
          </a:p>
          <a:p>
            <a:pPr marL="457200" lvl="0" indent="-298450" algn="l" rtl="0">
              <a:spcBef>
                <a:spcPts val="0"/>
              </a:spcBef>
              <a:spcAft>
                <a:spcPts val="0"/>
              </a:spcAft>
              <a:buSzPts val="1100"/>
              <a:buChar char="●"/>
            </a:pPr>
            <a:r>
              <a:rPr lang="en"/>
              <a:t>We had 3 main categories for classification: hateful, offensive, normal tweets</a:t>
            </a:r>
            <a:endParaRPr/>
          </a:p>
          <a:p>
            <a:pPr marL="457200" lvl="0" indent="-298450" algn="l" rtl="0">
              <a:spcBef>
                <a:spcPts val="0"/>
              </a:spcBef>
              <a:spcAft>
                <a:spcPts val="0"/>
              </a:spcAft>
              <a:buSzPts val="1100"/>
              <a:buChar char="●"/>
            </a:pPr>
            <a:r>
              <a:rPr lang="en"/>
              <a:t>We chose the logistic regression model (proven to be the most accurate)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10b008120_5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10b008120_5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specific scientific claims we sought to replicate were the precision, recall and F1 scores of the original project.</a:t>
            </a:r>
            <a:endParaRPr/>
          </a:p>
          <a:p>
            <a:pPr marL="457200" lvl="0" indent="-298450" algn="l" rtl="0">
              <a:spcBef>
                <a:spcPts val="0"/>
              </a:spcBef>
              <a:spcAft>
                <a:spcPts val="0"/>
              </a:spcAft>
              <a:buSzPts val="1100"/>
              <a:buChar char="●"/>
            </a:pPr>
            <a:r>
              <a:rPr lang="en"/>
              <a:t>We additionally also showed the accuracy of our replication.</a:t>
            </a:r>
            <a:endParaRPr/>
          </a:p>
          <a:p>
            <a:pPr marL="457200" lvl="0" indent="-298450" algn="l" rtl="0">
              <a:spcBef>
                <a:spcPts val="0"/>
              </a:spcBef>
              <a:spcAft>
                <a:spcPts val="0"/>
              </a:spcAft>
              <a:buSzPts val="1100"/>
              <a:buChar char="●"/>
            </a:pPr>
            <a:r>
              <a:rPr lang="en"/>
              <a:t>We had 3 main categories for classification: hateful, offensive, normal tweets</a:t>
            </a:r>
            <a:endParaRPr/>
          </a:p>
          <a:p>
            <a:pPr marL="457200" lvl="0" indent="-298450" algn="l" rtl="0">
              <a:spcBef>
                <a:spcPts val="0"/>
              </a:spcBef>
              <a:spcAft>
                <a:spcPts val="0"/>
              </a:spcAft>
              <a:buSzPts val="1100"/>
              <a:buChar char="●"/>
            </a:pPr>
            <a:r>
              <a:rPr lang="en"/>
              <a:t>We chose the logistic regression model (proven to be the most accurate)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108e0ac6d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108e0ac6d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Precision: </a:t>
            </a:r>
            <a:r>
              <a:rPr lang="en" sz="1200">
                <a:solidFill>
                  <a:srgbClr val="222222"/>
                </a:solidFill>
                <a:highlight>
                  <a:srgbClr val="FFFFFF"/>
                </a:highlight>
                <a:latin typeface="Roboto"/>
                <a:ea typeface="Roboto"/>
                <a:cs typeface="Roboto"/>
                <a:sym typeface="Roboto"/>
              </a:rPr>
              <a:t> ratio of correctly predicted positive observations to the total predicted positive observations</a:t>
            </a:r>
            <a:endParaRPr sz="1200">
              <a:solidFill>
                <a:srgbClr val="222222"/>
              </a:solidFill>
              <a:highlight>
                <a:srgbClr val="FFFFFF"/>
              </a:highlight>
              <a:latin typeface="Roboto"/>
              <a:ea typeface="Roboto"/>
              <a:cs typeface="Roboto"/>
              <a:sym typeface="Roboto"/>
            </a:endParaRPr>
          </a:p>
          <a:p>
            <a:pPr marL="457200" lvl="0" indent="-304800" algn="l" rtl="0">
              <a:spcBef>
                <a:spcPts val="0"/>
              </a:spcBef>
              <a:spcAft>
                <a:spcPts val="0"/>
              </a:spcAft>
              <a:buClr>
                <a:srgbClr val="222222"/>
              </a:buClr>
              <a:buSzPts val="1200"/>
              <a:buFont typeface="Roboto"/>
              <a:buChar char="●"/>
            </a:pPr>
            <a:r>
              <a:rPr lang="en" sz="1200">
                <a:solidFill>
                  <a:srgbClr val="222222"/>
                </a:solidFill>
                <a:highlight>
                  <a:srgbClr val="FFFFFF"/>
                </a:highlight>
                <a:latin typeface="Roboto"/>
                <a:ea typeface="Roboto"/>
                <a:cs typeface="Roboto"/>
                <a:sym typeface="Roboto"/>
              </a:rPr>
              <a:t>Recall: </a:t>
            </a:r>
            <a:r>
              <a:rPr lang="en" sz="1200">
                <a:highlight>
                  <a:srgbClr val="FFFFFF"/>
                </a:highlight>
              </a:rPr>
              <a:t>ratio of correctly predicted positive observations to the all observations in actual class</a:t>
            </a:r>
            <a:endParaRPr sz="1200">
              <a:highlight>
                <a:srgbClr val="FFFFFF"/>
              </a:highlight>
            </a:endParaRPr>
          </a:p>
          <a:p>
            <a:pPr marL="457200" lvl="0" indent="-304800" algn="l" rtl="0">
              <a:spcBef>
                <a:spcPts val="0"/>
              </a:spcBef>
              <a:spcAft>
                <a:spcPts val="0"/>
              </a:spcAft>
              <a:buSzPts val="1200"/>
              <a:buChar char="●"/>
            </a:pPr>
            <a:r>
              <a:rPr lang="en" sz="1200">
                <a:highlight>
                  <a:srgbClr val="FFFFFF"/>
                </a:highlight>
              </a:rPr>
              <a:t>F1-score: weighted average of precision and recall</a:t>
            </a:r>
            <a:endParaRPr/>
          </a:p>
          <a:p>
            <a:pPr marL="457200" lvl="0" indent="-298450" algn="l" rtl="0">
              <a:spcBef>
                <a:spcPts val="0"/>
              </a:spcBef>
              <a:spcAft>
                <a:spcPts val="0"/>
              </a:spcAft>
              <a:buSzPts val="1100"/>
              <a:buChar char="●"/>
            </a:pPr>
            <a:r>
              <a:rPr lang="en"/>
              <a:t>Original vs. ours: </a:t>
            </a:r>
            <a:endParaRPr/>
          </a:p>
          <a:p>
            <a:pPr marL="914400" lvl="1" indent="-298450" algn="l" rtl="0">
              <a:spcBef>
                <a:spcPts val="0"/>
              </a:spcBef>
              <a:spcAft>
                <a:spcPts val="0"/>
              </a:spcAft>
              <a:buSzPts val="1100"/>
              <a:buChar char="○"/>
            </a:pPr>
            <a:r>
              <a:rPr lang="en"/>
              <a:t>For the “Hateful” tweets, we had a higher recall and F1 score</a:t>
            </a:r>
            <a:endParaRPr/>
          </a:p>
          <a:p>
            <a:pPr marL="914400" lvl="1" indent="-298450" algn="l" rtl="0">
              <a:spcBef>
                <a:spcPts val="0"/>
              </a:spcBef>
              <a:spcAft>
                <a:spcPts val="0"/>
              </a:spcAft>
              <a:buSzPts val="1100"/>
              <a:buChar char="○"/>
            </a:pPr>
            <a:r>
              <a:rPr lang="en"/>
              <a:t>For the “Not offensive” tweets, we had a higher precision and F1 score</a:t>
            </a:r>
            <a:endParaRPr/>
          </a:p>
          <a:p>
            <a:pPr marL="914400" lvl="1" indent="-298450" algn="l" rtl="0">
              <a:spcBef>
                <a:spcPts val="0"/>
              </a:spcBef>
              <a:spcAft>
                <a:spcPts val="0"/>
              </a:spcAft>
              <a:buSzPts val="1100"/>
              <a:buChar char="○"/>
            </a:pPr>
            <a:r>
              <a:rPr lang="en"/>
              <a:t>For the “Offensive, not hateful” tweets, we had a lower precision, recall and F1 score</a:t>
            </a:r>
            <a:endParaRPr/>
          </a:p>
          <a:p>
            <a:pPr marL="914400" lvl="1" indent="-298450" algn="l" rtl="0">
              <a:spcBef>
                <a:spcPts val="0"/>
              </a:spcBef>
              <a:spcAft>
                <a:spcPts val="0"/>
              </a:spcAft>
              <a:buSzPts val="1100"/>
              <a:buChar char="○"/>
            </a:pPr>
            <a:r>
              <a:rPr lang="en"/>
              <a:t>Overall: Our model underperformed slightly in comparison to theirs: could be because of smaller dataset</a:t>
            </a:r>
            <a:endParaRPr/>
          </a:p>
          <a:p>
            <a:pPr marL="914400" lvl="1" indent="-298450" algn="l" rtl="0">
              <a:spcBef>
                <a:spcPts val="0"/>
              </a:spcBef>
              <a:spcAft>
                <a:spcPts val="0"/>
              </a:spcAft>
              <a:buSzPts val="1100"/>
              <a:buChar char="○"/>
            </a:pPr>
            <a:r>
              <a:rPr lang="en"/>
              <a:t>75% accuracy</a:t>
            </a:r>
            <a:endParaRPr/>
          </a:p>
          <a:p>
            <a:pPr marL="0" lvl="0" indent="0" algn="l" rtl="0">
              <a:spcBef>
                <a:spcPts val="0"/>
              </a:spcBef>
              <a:spcAft>
                <a:spcPts val="0"/>
              </a:spcAft>
              <a:buNone/>
            </a:pPr>
            <a:endParaRPr sz="1200">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10b008120_5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10b008120_5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Precision: </a:t>
            </a:r>
            <a:r>
              <a:rPr lang="en" sz="1200">
                <a:solidFill>
                  <a:srgbClr val="222222"/>
                </a:solidFill>
                <a:highlight>
                  <a:srgbClr val="FFFFFF"/>
                </a:highlight>
                <a:latin typeface="Roboto"/>
                <a:ea typeface="Roboto"/>
                <a:cs typeface="Roboto"/>
                <a:sym typeface="Roboto"/>
              </a:rPr>
              <a:t> ratio of correctly predicted positive observations to the total predicted positive observations</a:t>
            </a:r>
            <a:endParaRPr sz="1200">
              <a:solidFill>
                <a:srgbClr val="222222"/>
              </a:solidFill>
              <a:highlight>
                <a:srgbClr val="FFFFFF"/>
              </a:highlight>
              <a:latin typeface="Roboto"/>
              <a:ea typeface="Roboto"/>
              <a:cs typeface="Roboto"/>
              <a:sym typeface="Roboto"/>
            </a:endParaRPr>
          </a:p>
          <a:p>
            <a:pPr marL="457200" lvl="0" indent="-304800" algn="l" rtl="0">
              <a:spcBef>
                <a:spcPts val="0"/>
              </a:spcBef>
              <a:spcAft>
                <a:spcPts val="0"/>
              </a:spcAft>
              <a:buClr>
                <a:srgbClr val="222222"/>
              </a:buClr>
              <a:buSzPts val="1200"/>
              <a:buFont typeface="Roboto"/>
              <a:buChar char="●"/>
            </a:pPr>
            <a:r>
              <a:rPr lang="en" sz="1200">
                <a:solidFill>
                  <a:srgbClr val="222222"/>
                </a:solidFill>
                <a:highlight>
                  <a:srgbClr val="FFFFFF"/>
                </a:highlight>
                <a:latin typeface="Roboto"/>
                <a:ea typeface="Roboto"/>
                <a:cs typeface="Roboto"/>
                <a:sym typeface="Roboto"/>
              </a:rPr>
              <a:t>Recall: </a:t>
            </a:r>
            <a:r>
              <a:rPr lang="en" sz="1200">
                <a:highlight>
                  <a:srgbClr val="FFFFFF"/>
                </a:highlight>
              </a:rPr>
              <a:t>ratio of correctly predicted positive observations to the all observations in actual class</a:t>
            </a:r>
            <a:endParaRPr sz="1200">
              <a:highlight>
                <a:srgbClr val="FFFFFF"/>
              </a:highlight>
            </a:endParaRPr>
          </a:p>
          <a:p>
            <a:pPr marL="457200" lvl="0" indent="-304800" algn="l" rtl="0">
              <a:spcBef>
                <a:spcPts val="0"/>
              </a:spcBef>
              <a:spcAft>
                <a:spcPts val="0"/>
              </a:spcAft>
              <a:buSzPts val="1200"/>
              <a:buChar char="●"/>
            </a:pPr>
            <a:r>
              <a:rPr lang="en" sz="1200">
                <a:highlight>
                  <a:srgbClr val="FFFFFF"/>
                </a:highlight>
              </a:rPr>
              <a:t>F1-score: weighted average of precision and recall</a:t>
            </a:r>
            <a:endParaRPr/>
          </a:p>
          <a:p>
            <a:pPr marL="457200" lvl="0" indent="-298450" algn="l" rtl="0">
              <a:spcBef>
                <a:spcPts val="0"/>
              </a:spcBef>
              <a:spcAft>
                <a:spcPts val="0"/>
              </a:spcAft>
              <a:buSzPts val="1100"/>
              <a:buChar char="●"/>
            </a:pPr>
            <a:r>
              <a:rPr lang="en"/>
              <a:t>Original vs. ours: </a:t>
            </a:r>
            <a:endParaRPr/>
          </a:p>
          <a:p>
            <a:pPr marL="914400" lvl="1" indent="-298450" algn="l" rtl="0">
              <a:spcBef>
                <a:spcPts val="0"/>
              </a:spcBef>
              <a:spcAft>
                <a:spcPts val="0"/>
              </a:spcAft>
              <a:buSzPts val="1100"/>
              <a:buChar char="○"/>
            </a:pPr>
            <a:r>
              <a:rPr lang="en"/>
              <a:t>For the “Hateful” tweets, we had a higher recall and F1 score</a:t>
            </a:r>
            <a:endParaRPr/>
          </a:p>
          <a:p>
            <a:pPr marL="914400" lvl="1" indent="-298450" algn="l" rtl="0">
              <a:spcBef>
                <a:spcPts val="0"/>
              </a:spcBef>
              <a:spcAft>
                <a:spcPts val="0"/>
              </a:spcAft>
              <a:buSzPts val="1100"/>
              <a:buChar char="○"/>
            </a:pPr>
            <a:r>
              <a:rPr lang="en"/>
              <a:t>For the “Not offensive” tweets, we had a higher precision and F1 score</a:t>
            </a:r>
            <a:endParaRPr/>
          </a:p>
          <a:p>
            <a:pPr marL="914400" lvl="1" indent="-298450" algn="l" rtl="0">
              <a:spcBef>
                <a:spcPts val="0"/>
              </a:spcBef>
              <a:spcAft>
                <a:spcPts val="0"/>
              </a:spcAft>
              <a:buSzPts val="1100"/>
              <a:buChar char="○"/>
            </a:pPr>
            <a:r>
              <a:rPr lang="en"/>
              <a:t>For the “Offensive, not hateful” tweets, we had a lower precision, recall and F1 score</a:t>
            </a:r>
            <a:endParaRPr/>
          </a:p>
          <a:p>
            <a:pPr marL="914400" lvl="1" indent="-298450" algn="l" rtl="0">
              <a:spcBef>
                <a:spcPts val="0"/>
              </a:spcBef>
              <a:spcAft>
                <a:spcPts val="0"/>
              </a:spcAft>
              <a:buSzPts val="1100"/>
              <a:buChar char="○"/>
            </a:pPr>
            <a:r>
              <a:rPr lang="en"/>
              <a:t>Overall: Our model underperformed slightly in comparison to theirs: could be because of smaller dataset</a:t>
            </a:r>
            <a:endParaRPr/>
          </a:p>
          <a:p>
            <a:pPr marL="914400" lvl="1" indent="-298450" algn="l" rtl="0">
              <a:spcBef>
                <a:spcPts val="0"/>
              </a:spcBef>
              <a:spcAft>
                <a:spcPts val="0"/>
              </a:spcAft>
              <a:buSzPts val="1100"/>
              <a:buChar char="○"/>
            </a:pPr>
            <a:r>
              <a:rPr lang="en"/>
              <a:t>75% accuracy</a:t>
            </a:r>
            <a:endParaRPr/>
          </a:p>
          <a:p>
            <a:pPr marL="0" lvl="0" indent="0" algn="l" rtl="0">
              <a:spcBef>
                <a:spcPts val="0"/>
              </a:spcBef>
              <a:spcAft>
                <a:spcPts val="0"/>
              </a:spcAft>
              <a:buNone/>
            </a:pPr>
            <a:endParaRPr sz="1200">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10b008120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10b008120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108e0ac6d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108e0ac6d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50" b="1">
                <a:solidFill>
                  <a:srgbClr val="0000FF"/>
                </a:solidFill>
                <a:highlight>
                  <a:srgbClr val="CFE2F3"/>
                </a:highlight>
                <a:latin typeface="Roboto"/>
                <a:ea typeface="Roboto"/>
                <a:cs typeface="Roboto"/>
                <a:sym typeface="Roboto"/>
              </a:rPr>
              <a:t>Software</a:t>
            </a:r>
            <a:r>
              <a:rPr lang="en" sz="1050">
                <a:solidFill>
                  <a:srgbClr val="2D3B45"/>
                </a:solidFill>
                <a:highlight>
                  <a:schemeClr val="lt1"/>
                </a:highlight>
                <a:latin typeface="Roboto"/>
                <a:ea typeface="Roboto"/>
                <a:cs typeface="Roboto"/>
                <a:sym typeface="Roboto"/>
              </a:rPr>
              <a:t>: Converted the entire data processing and machine learning algorithms from Python and TensorFlow to R. This involved using different </a:t>
            </a:r>
            <a:r>
              <a:rPr lang="en" sz="1050" b="1">
                <a:solidFill>
                  <a:srgbClr val="2D3B45"/>
                </a:solidFill>
                <a:highlight>
                  <a:schemeClr val="lt1"/>
                </a:highlight>
                <a:latin typeface="Roboto"/>
                <a:ea typeface="Roboto"/>
                <a:cs typeface="Roboto"/>
                <a:sym typeface="Roboto"/>
              </a:rPr>
              <a:t>packages </a:t>
            </a:r>
            <a:r>
              <a:rPr lang="en" sz="1050">
                <a:solidFill>
                  <a:srgbClr val="2D3B45"/>
                </a:solidFill>
                <a:highlight>
                  <a:schemeClr val="lt1"/>
                </a:highlight>
                <a:latin typeface="Roboto"/>
                <a:ea typeface="Roboto"/>
                <a:cs typeface="Roboto"/>
                <a:sym typeface="Roboto"/>
              </a:rPr>
              <a:t>and </a:t>
            </a:r>
            <a:r>
              <a:rPr lang="en" sz="1050" b="1">
                <a:solidFill>
                  <a:srgbClr val="2D3B45"/>
                </a:solidFill>
                <a:highlight>
                  <a:schemeClr val="lt1"/>
                </a:highlight>
                <a:latin typeface="Roboto"/>
                <a:ea typeface="Roboto"/>
                <a:cs typeface="Roboto"/>
                <a:sym typeface="Roboto"/>
              </a:rPr>
              <a:t>functions </a:t>
            </a:r>
            <a:r>
              <a:rPr lang="en" sz="1050">
                <a:solidFill>
                  <a:srgbClr val="2D3B45"/>
                </a:solidFill>
                <a:highlight>
                  <a:schemeClr val="lt1"/>
                </a:highlight>
                <a:latin typeface="Roboto"/>
                <a:ea typeface="Roboto"/>
                <a:cs typeface="Roboto"/>
                <a:sym typeface="Roboto"/>
              </a:rPr>
              <a:t>in R to process the data as well as build the model and obtain the results.</a:t>
            </a:r>
            <a:endParaRPr sz="1050">
              <a:solidFill>
                <a:srgbClr val="2D3B45"/>
              </a:solidFill>
              <a:highlight>
                <a:schemeClr val="lt1"/>
              </a:highlight>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108e0ac6d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108e0ac6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50" b="1">
                <a:solidFill>
                  <a:srgbClr val="0000FF"/>
                </a:solidFill>
                <a:highlight>
                  <a:srgbClr val="CFE2F3"/>
                </a:highlight>
                <a:latin typeface="Roboto"/>
                <a:ea typeface="Roboto"/>
                <a:cs typeface="Roboto"/>
                <a:sym typeface="Roboto"/>
              </a:rPr>
              <a:t>Data</a:t>
            </a:r>
            <a:r>
              <a:rPr lang="en" sz="1050">
                <a:solidFill>
                  <a:srgbClr val="2D3B45"/>
                </a:solidFill>
                <a:highlight>
                  <a:schemeClr val="lt1"/>
                </a:highlight>
                <a:latin typeface="Roboto"/>
                <a:ea typeface="Roboto"/>
                <a:cs typeface="Roboto"/>
                <a:sym typeface="Roboto"/>
              </a:rPr>
              <a:t>: The original research was carried out using 100k tweets. We chose a random sample of 3000 tweets due to limited computational resources available. </a:t>
            </a:r>
            <a:r>
              <a:rPr lang="en" sz="1050">
                <a:latin typeface="Roboto"/>
                <a:ea typeface="Roboto"/>
                <a:cs typeface="Roboto"/>
                <a:sym typeface="Roboto"/>
              </a:rPr>
              <a:t>This was not necessary for us as we were not building the complex neural network models which require large amounts of data.</a:t>
            </a:r>
            <a:endParaRPr sz="1050">
              <a:solidFill>
                <a:srgbClr val="2D3B45"/>
              </a:solidFill>
              <a:highlight>
                <a:schemeClr val="lt1"/>
              </a:highlight>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108e0ac6d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108e0ac6d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solidFill>
                  <a:srgbClr val="0000FF"/>
                </a:solidFill>
                <a:highlight>
                  <a:srgbClr val="CFE2F3"/>
                </a:highlight>
                <a:latin typeface="Roboto"/>
                <a:ea typeface="Roboto"/>
                <a:cs typeface="Roboto"/>
                <a:sym typeface="Roboto"/>
              </a:rPr>
              <a:t>Algorithm</a:t>
            </a:r>
            <a:r>
              <a:rPr lang="en" sz="1000">
                <a:solidFill>
                  <a:srgbClr val="2D3B45"/>
                </a:solidFill>
                <a:highlight>
                  <a:schemeClr val="lt1"/>
                </a:highlight>
                <a:latin typeface="Roboto"/>
                <a:ea typeface="Roboto"/>
                <a:cs typeface="Roboto"/>
                <a:sym typeface="Roboto"/>
              </a:rPr>
              <a:t>: Chose to replicate ‘Logistic Regression’ model using word-level features. This choice was made as the author stated that this model outperformed all the machine learning techniques and had an F1-score which was equivalent to the best CNN model. For our project, we also had limited computational resources due to which execution of other machine learning and deep learning models was out of scope.</a:t>
            </a:r>
            <a:endParaRPr sz="1050">
              <a:solidFill>
                <a:srgbClr val="2D3B45"/>
              </a:solidFill>
              <a:highlight>
                <a:schemeClr val="lt1"/>
              </a:highlight>
              <a:latin typeface="Roboto"/>
              <a:ea typeface="Roboto"/>
              <a:cs typeface="Roboto"/>
              <a:sym typeface="Roboto"/>
            </a:endParaRPr>
          </a:p>
          <a:p>
            <a:pPr marL="0" lvl="0" indent="0" algn="l" rtl="0">
              <a:lnSpc>
                <a:spcPct val="115000"/>
              </a:lnSpc>
              <a:spcBef>
                <a:spcPts val="1600"/>
              </a:spcBef>
              <a:spcAft>
                <a:spcPts val="1600"/>
              </a:spcAft>
              <a:buNone/>
            </a:pPr>
            <a:endParaRPr sz="1050">
              <a:solidFill>
                <a:srgbClr val="2D3B45"/>
              </a:solidFill>
              <a:highlight>
                <a:schemeClr val="lt1"/>
              </a:highlight>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108e0ac6d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108e0ac6d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1000" b="1">
                <a:solidFill>
                  <a:srgbClr val="0000FF"/>
                </a:solidFill>
                <a:highlight>
                  <a:srgbClr val="CFE2F3"/>
                </a:highlight>
                <a:latin typeface="Roboto"/>
                <a:ea typeface="Roboto"/>
                <a:cs typeface="Roboto"/>
                <a:sym typeface="Roboto"/>
              </a:rPr>
              <a:t>Features</a:t>
            </a:r>
            <a:r>
              <a:rPr lang="en" sz="1000" b="1">
                <a:solidFill>
                  <a:srgbClr val="0000FF"/>
                </a:solidFill>
                <a:highlight>
                  <a:schemeClr val="lt1"/>
                </a:highlight>
                <a:latin typeface="Roboto"/>
                <a:ea typeface="Roboto"/>
                <a:cs typeface="Roboto"/>
                <a:sym typeface="Roboto"/>
              </a:rPr>
              <a:t>:</a:t>
            </a:r>
            <a:r>
              <a:rPr lang="en" sz="1000">
                <a:solidFill>
                  <a:srgbClr val="2D3B45"/>
                </a:solidFill>
                <a:highlight>
                  <a:schemeClr val="lt1"/>
                </a:highlight>
                <a:latin typeface="Roboto"/>
                <a:ea typeface="Roboto"/>
                <a:cs typeface="Roboto"/>
                <a:sym typeface="Roboto"/>
              </a:rPr>
              <a:t> The original paper modeled all algorithms at word and character levels separately. But, they stated that character levels models reduced the accuracy for hate and abusive speech data. Therefore, we have chosen only the word-level representation for our replication study.</a:t>
            </a:r>
            <a:endParaRPr sz="1050">
              <a:solidFill>
                <a:srgbClr val="2D3B45"/>
              </a:solidFill>
              <a:highlight>
                <a:schemeClr val="lt1"/>
              </a:highlight>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108e0ac6d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108e0ac6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5275" algn="l" rtl="0">
              <a:lnSpc>
                <a:spcPct val="115000"/>
              </a:lnSpc>
              <a:spcBef>
                <a:spcPts val="0"/>
              </a:spcBef>
              <a:spcAft>
                <a:spcPts val="0"/>
              </a:spcAft>
              <a:buSzPts val="1050"/>
              <a:buAutoNum type="arabicPeriod"/>
            </a:pPr>
            <a:r>
              <a:rPr lang="en" sz="1050" b="1">
                <a:solidFill>
                  <a:srgbClr val="0000FF"/>
                </a:solidFill>
                <a:highlight>
                  <a:srgbClr val="CFE2F3"/>
                </a:highlight>
                <a:latin typeface="Roboto"/>
                <a:ea typeface="Roboto"/>
                <a:cs typeface="Roboto"/>
                <a:sym typeface="Roboto"/>
              </a:rPr>
              <a:t>Software</a:t>
            </a:r>
            <a:r>
              <a:rPr lang="en" sz="1050">
                <a:solidFill>
                  <a:srgbClr val="2D3B45"/>
                </a:solidFill>
                <a:highlight>
                  <a:schemeClr val="lt1"/>
                </a:highlight>
                <a:latin typeface="Roboto"/>
                <a:ea typeface="Roboto"/>
                <a:cs typeface="Roboto"/>
                <a:sym typeface="Roboto"/>
              </a:rPr>
              <a:t>: Converted the entire data processing and machine learning algorithms from Python and TensorFlow to R. This involved using different </a:t>
            </a:r>
            <a:r>
              <a:rPr lang="en" sz="1050" b="1">
                <a:solidFill>
                  <a:srgbClr val="2D3B45"/>
                </a:solidFill>
                <a:highlight>
                  <a:schemeClr val="lt1"/>
                </a:highlight>
                <a:latin typeface="Roboto"/>
                <a:ea typeface="Roboto"/>
                <a:cs typeface="Roboto"/>
                <a:sym typeface="Roboto"/>
              </a:rPr>
              <a:t>packages </a:t>
            </a:r>
            <a:r>
              <a:rPr lang="en" sz="1050">
                <a:solidFill>
                  <a:srgbClr val="2D3B45"/>
                </a:solidFill>
                <a:highlight>
                  <a:schemeClr val="lt1"/>
                </a:highlight>
                <a:latin typeface="Roboto"/>
                <a:ea typeface="Roboto"/>
                <a:cs typeface="Roboto"/>
                <a:sym typeface="Roboto"/>
              </a:rPr>
              <a:t>and </a:t>
            </a:r>
            <a:r>
              <a:rPr lang="en" sz="1050" b="1">
                <a:solidFill>
                  <a:srgbClr val="2D3B45"/>
                </a:solidFill>
                <a:highlight>
                  <a:schemeClr val="lt1"/>
                </a:highlight>
                <a:latin typeface="Roboto"/>
                <a:ea typeface="Roboto"/>
                <a:cs typeface="Roboto"/>
                <a:sym typeface="Roboto"/>
              </a:rPr>
              <a:t>functions </a:t>
            </a:r>
            <a:r>
              <a:rPr lang="en" sz="1050">
                <a:solidFill>
                  <a:srgbClr val="2D3B45"/>
                </a:solidFill>
                <a:highlight>
                  <a:schemeClr val="lt1"/>
                </a:highlight>
                <a:latin typeface="Roboto"/>
                <a:ea typeface="Roboto"/>
                <a:cs typeface="Roboto"/>
                <a:sym typeface="Roboto"/>
              </a:rPr>
              <a:t>in R to process the data as well as build the model and obtain the results.</a:t>
            </a:r>
            <a:endParaRPr sz="1050">
              <a:solidFill>
                <a:srgbClr val="2D3B45"/>
              </a:solidFill>
              <a:highlight>
                <a:schemeClr val="lt1"/>
              </a:highlight>
              <a:latin typeface="Roboto"/>
              <a:ea typeface="Roboto"/>
              <a:cs typeface="Roboto"/>
              <a:sym typeface="Roboto"/>
            </a:endParaRPr>
          </a:p>
          <a:p>
            <a:pPr marL="457200" lvl="0" indent="-295275" algn="l" rtl="0">
              <a:lnSpc>
                <a:spcPct val="115000"/>
              </a:lnSpc>
              <a:spcBef>
                <a:spcPts val="0"/>
              </a:spcBef>
              <a:spcAft>
                <a:spcPts val="0"/>
              </a:spcAft>
              <a:buClr>
                <a:srgbClr val="2D3B45"/>
              </a:buClr>
              <a:buSzPts val="1050"/>
              <a:buFont typeface="Lato"/>
              <a:buAutoNum type="arabicPeriod"/>
            </a:pPr>
            <a:r>
              <a:rPr lang="en" sz="1050" b="1">
                <a:solidFill>
                  <a:srgbClr val="0000FF"/>
                </a:solidFill>
                <a:highlight>
                  <a:srgbClr val="CFE2F3"/>
                </a:highlight>
                <a:latin typeface="Roboto"/>
                <a:ea typeface="Roboto"/>
                <a:cs typeface="Roboto"/>
                <a:sym typeface="Roboto"/>
              </a:rPr>
              <a:t>Data</a:t>
            </a:r>
            <a:r>
              <a:rPr lang="en" sz="1050">
                <a:solidFill>
                  <a:srgbClr val="2D3B45"/>
                </a:solidFill>
                <a:highlight>
                  <a:schemeClr val="lt1"/>
                </a:highlight>
                <a:latin typeface="Roboto"/>
                <a:ea typeface="Roboto"/>
                <a:cs typeface="Roboto"/>
                <a:sym typeface="Roboto"/>
              </a:rPr>
              <a:t>: The original research was carried out using 100k tweets. We chose a random sample of 3000 tweets due to limited computational resources available. </a:t>
            </a:r>
            <a:r>
              <a:rPr lang="en" sz="1050">
                <a:latin typeface="Roboto"/>
                <a:ea typeface="Roboto"/>
                <a:cs typeface="Roboto"/>
                <a:sym typeface="Roboto"/>
              </a:rPr>
              <a:t>This was not necessary for us as we were not building the complex neural network models which require large amounts of data.</a:t>
            </a:r>
            <a:endParaRPr sz="1050">
              <a:solidFill>
                <a:srgbClr val="2D3B45"/>
              </a:solidFill>
              <a:highlight>
                <a:schemeClr val="lt1"/>
              </a:highlight>
              <a:latin typeface="Roboto"/>
              <a:ea typeface="Roboto"/>
              <a:cs typeface="Roboto"/>
              <a:sym typeface="Roboto"/>
            </a:endParaRPr>
          </a:p>
          <a:p>
            <a:pPr marL="457200" lvl="0" indent="-292100" algn="l" rtl="0">
              <a:lnSpc>
                <a:spcPct val="115000"/>
              </a:lnSpc>
              <a:spcBef>
                <a:spcPts val="0"/>
              </a:spcBef>
              <a:spcAft>
                <a:spcPts val="0"/>
              </a:spcAft>
              <a:buClr>
                <a:srgbClr val="2D3B45"/>
              </a:buClr>
              <a:buSzPts val="1000"/>
              <a:buFont typeface="Lato"/>
              <a:buAutoNum type="arabicPeriod"/>
            </a:pPr>
            <a:r>
              <a:rPr lang="en" sz="1000" b="1">
                <a:solidFill>
                  <a:srgbClr val="0000FF"/>
                </a:solidFill>
                <a:highlight>
                  <a:srgbClr val="CFE2F3"/>
                </a:highlight>
                <a:latin typeface="Roboto"/>
                <a:ea typeface="Roboto"/>
                <a:cs typeface="Roboto"/>
                <a:sym typeface="Roboto"/>
              </a:rPr>
              <a:t>Algorithm</a:t>
            </a:r>
            <a:r>
              <a:rPr lang="en" sz="1000">
                <a:solidFill>
                  <a:srgbClr val="2D3B45"/>
                </a:solidFill>
                <a:highlight>
                  <a:schemeClr val="lt1"/>
                </a:highlight>
                <a:latin typeface="Roboto"/>
                <a:ea typeface="Roboto"/>
                <a:cs typeface="Roboto"/>
                <a:sym typeface="Roboto"/>
              </a:rPr>
              <a:t>: Chose to replicate ‘Logistic Regression’ model using word-level features. This choice was made as the author stated that this model outperformed all the machine learning techniques and had an F1-score which was equivalent to the best CNN model. For our project, we also had limited computational resources due to which execution of other machine learning and deep learning models was out of scope.</a:t>
            </a:r>
            <a:endParaRPr sz="1000">
              <a:solidFill>
                <a:srgbClr val="2D3B45"/>
              </a:solidFill>
              <a:highlight>
                <a:schemeClr val="lt1"/>
              </a:highlight>
              <a:latin typeface="Roboto"/>
              <a:ea typeface="Roboto"/>
              <a:cs typeface="Roboto"/>
              <a:sym typeface="Roboto"/>
            </a:endParaRPr>
          </a:p>
          <a:p>
            <a:pPr marL="457200" lvl="0" indent="-295275" algn="l" rtl="0">
              <a:lnSpc>
                <a:spcPct val="115000"/>
              </a:lnSpc>
              <a:spcBef>
                <a:spcPts val="0"/>
              </a:spcBef>
              <a:spcAft>
                <a:spcPts val="0"/>
              </a:spcAft>
              <a:buClr>
                <a:srgbClr val="2D3B45"/>
              </a:buClr>
              <a:buSzPts val="1050"/>
              <a:buFont typeface="Roboto"/>
              <a:buAutoNum type="arabicPeriod"/>
            </a:pPr>
            <a:r>
              <a:rPr lang="en" sz="1000" b="1">
                <a:solidFill>
                  <a:srgbClr val="0000FF"/>
                </a:solidFill>
                <a:highlight>
                  <a:srgbClr val="CFE2F3"/>
                </a:highlight>
                <a:latin typeface="Roboto"/>
                <a:ea typeface="Roboto"/>
                <a:cs typeface="Roboto"/>
                <a:sym typeface="Roboto"/>
              </a:rPr>
              <a:t>Features</a:t>
            </a:r>
            <a:r>
              <a:rPr lang="en" sz="1000" b="1">
                <a:solidFill>
                  <a:srgbClr val="0000FF"/>
                </a:solidFill>
                <a:highlight>
                  <a:schemeClr val="lt1"/>
                </a:highlight>
                <a:latin typeface="Roboto"/>
                <a:ea typeface="Roboto"/>
                <a:cs typeface="Roboto"/>
                <a:sym typeface="Roboto"/>
              </a:rPr>
              <a:t>:</a:t>
            </a:r>
            <a:r>
              <a:rPr lang="en" sz="1000">
                <a:solidFill>
                  <a:srgbClr val="2D3B45"/>
                </a:solidFill>
                <a:highlight>
                  <a:schemeClr val="lt1"/>
                </a:highlight>
                <a:latin typeface="Roboto"/>
                <a:ea typeface="Roboto"/>
                <a:cs typeface="Roboto"/>
                <a:sym typeface="Roboto"/>
              </a:rPr>
              <a:t> The original paper modeled all algorithms at word and character levels separately. But, they stated that character levels models reduced the accuracy for hate and abusive speech data. Therefore, we have chosen only the word-level representation for our replication study.</a:t>
            </a:r>
            <a:endParaRPr sz="1050">
              <a:solidFill>
                <a:srgbClr val="2D3B45"/>
              </a:solidFill>
              <a:highlight>
                <a:schemeClr val="lt1"/>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10b008120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10b008120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10b008120_2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10b008120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10b00812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10b00812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Cleaning libraries were not exact, so need to figure out on our own</a:t>
            </a:r>
            <a:endParaRPr/>
          </a:p>
          <a:p>
            <a:pPr marL="0" lvl="0" indent="0" algn="l" rtl="0">
              <a:spcBef>
                <a:spcPts val="0"/>
              </a:spcBef>
              <a:spcAft>
                <a:spcPts val="0"/>
              </a:spcAft>
              <a:buNone/>
            </a:pPr>
            <a:r>
              <a:rPr lang="en"/>
              <a:t>Intermediate output reached 26 GB</a:t>
            </a:r>
            <a:endParaRPr/>
          </a:p>
          <a:p>
            <a:pPr marL="0" lvl="0" indent="0" algn="l" rtl="0">
              <a:spcBef>
                <a:spcPts val="0"/>
              </a:spcBef>
              <a:spcAft>
                <a:spcPts val="0"/>
              </a:spcAft>
              <a:buNone/>
            </a:pPr>
            <a:r>
              <a:rPr lang="en"/>
              <a:t>Number of features reached 21000</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10b008120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10b008120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Cleaning libraries were not exact, so need to figure out on our own</a:t>
            </a:r>
            <a:endParaRPr/>
          </a:p>
          <a:p>
            <a:pPr marL="0" lvl="0" indent="0" algn="l" rtl="0">
              <a:spcBef>
                <a:spcPts val="0"/>
              </a:spcBef>
              <a:spcAft>
                <a:spcPts val="0"/>
              </a:spcAft>
              <a:buNone/>
            </a:pPr>
            <a:r>
              <a:rPr lang="en"/>
              <a:t>Intermediate output reached 26 GB</a:t>
            </a:r>
            <a:endParaRPr/>
          </a:p>
          <a:p>
            <a:pPr marL="0" lvl="0" indent="0" algn="l" rtl="0">
              <a:spcBef>
                <a:spcPts val="0"/>
              </a:spcBef>
              <a:spcAft>
                <a:spcPts val="0"/>
              </a:spcAft>
              <a:buNone/>
            </a:pPr>
            <a:r>
              <a:rPr lang="en"/>
              <a:t>Number of features reached 21000</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10b008120_4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10b008120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Cleaning libraries were not exact, so need to figure out on our own</a:t>
            </a:r>
            <a:endParaRPr/>
          </a:p>
          <a:p>
            <a:pPr marL="0" lvl="0" indent="0" algn="l" rtl="0">
              <a:spcBef>
                <a:spcPts val="0"/>
              </a:spcBef>
              <a:spcAft>
                <a:spcPts val="0"/>
              </a:spcAft>
              <a:buNone/>
            </a:pPr>
            <a:r>
              <a:rPr lang="en"/>
              <a:t>Intermediate output reached 26 GB</a:t>
            </a:r>
            <a:endParaRPr/>
          </a:p>
          <a:p>
            <a:pPr marL="0" lvl="0" indent="0" algn="l" rtl="0">
              <a:spcBef>
                <a:spcPts val="0"/>
              </a:spcBef>
              <a:spcAft>
                <a:spcPts val="0"/>
              </a:spcAft>
              <a:buNone/>
            </a:pPr>
            <a:r>
              <a:rPr lang="en"/>
              <a:t>Number of features reached 21000</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10b008120_4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710b008120_4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Cleaning libraries were not exact, so need to figure out on our own</a:t>
            </a:r>
            <a:endParaRPr/>
          </a:p>
          <a:p>
            <a:pPr marL="0" lvl="0" indent="0" algn="l" rtl="0">
              <a:spcBef>
                <a:spcPts val="0"/>
              </a:spcBef>
              <a:spcAft>
                <a:spcPts val="0"/>
              </a:spcAft>
              <a:buNone/>
            </a:pPr>
            <a:r>
              <a:rPr lang="en"/>
              <a:t>Intermediate output reached 26 GB</a:t>
            </a:r>
            <a:endParaRPr/>
          </a:p>
          <a:p>
            <a:pPr marL="0" lvl="0" indent="0" algn="l" rtl="0">
              <a:spcBef>
                <a:spcPts val="0"/>
              </a:spcBef>
              <a:spcAft>
                <a:spcPts val="0"/>
              </a:spcAft>
              <a:buNone/>
            </a:pPr>
            <a:r>
              <a:rPr lang="en"/>
              <a:t>Number of features reached 21000</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7108e0ac6d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7108e0ac6d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10b008120_4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710b008120_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7108e0ac6d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7108e0ac6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12b503428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12b50342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the increasing outreach of social media on the internet, there has been a growing concern about the sharing of abusive statements over platforms like twitter. Such content is often offensive to certain people or groups, and spread hatred. Such malign content ought not be shared to create public discomfort, and hence we chose this topic to research upon.  (why you chose it.) </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an interest in mitigating this phenomenon, we sought prior research on identifying the usage of abusive language on social media platforms. The research question that our target paper tries to address is the detection of abusive language on Twitter. (What is the research question?)</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Our target paper uses machine learning based supervised learning approaches to classify tweets into three categories: 1. Not offensive 2. Offensive, not hateful 3. Hateful. Precisely, the target paper compares the results obtained from using classical Machine Learning models as well as Neural Network based models. (What methods did they use? )</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The authors of the target paper find that among traditional machine learning models, the most accurate in classifying abusive language is the Logistic Regression model. For neural network models, Recurrent Neural Network with Latent Topic Clustering modules have the highest accuracy score(What did they find?)</a:t>
            </a:r>
            <a:endParaRPr sz="1200">
              <a:solidFill>
                <a:srgbClr val="2D3B45"/>
              </a:solidFill>
              <a:highlight>
                <a:schemeClr val="lt1"/>
              </a:highlight>
              <a:latin typeface="Lato"/>
              <a:ea typeface="Lato"/>
              <a:cs typeface="Lato"/>
              <a:sym typeface="Lato"/>
            </a:endParaRPr>
          </a:p>
          <a:p>
            <a:pPr marL="0" lvl="0" indent="0" algn="l" rtl="0">
              <a:spcBef>
                <a:spcPts val="100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12b50342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12b50342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the increasing outreach of social media on the internet, there has been a growing concern about the sharing of abusive statements over platforms like twitter. Such content is often offensive to certain people or groups, and spread hatred. Such malign content ought not be shared to create public discomfort, and hence we chose this topic to research upon.  (why you chose it.) </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an interest in mitigating this phenomenon, we sought prior research on identifying the usage of abusive language on social media platforms. The research question that our target paper tries to address is the detection of abusive language on Twitter. (What is the research question?)</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Our target paper uses machine learning based supervised learning approaches to classify tweets into three categories: 1. Not offensive 2. Offensive, not hateful 3. Hateful. Precisely, the target paper compares the results obtained from using classical Machine Learning models as well as Neural Network based models. (What methods did they use? )</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The authors of the target paper find that among traditional machine learning models, the most accurate in classifying abusive language is the Logistic Regression model. For neural network models, Recurrent Neural Network with Latent Topic Clustering modules have the highest accuracy score(What did they find?)</a:t>
            </a:r>
            <a:endParaRPr sz="1200">
              <a:solidFill>
                <a:srgbClr val="2D3B45"/>
              </a:solidFill>
              <a:highlight>
                <a:schemeClr val="lt1"/>
              </a:highlight>
              <a:latin typeface="Lato"/>
              <a:ea typeface="Lato"/>
              <a:cs typeface="Lato"/>
              <a:sym typeface="Lato"/>
            </a:endParaRPr>
          </a:p>
          <a:p>
            <a:pPr marL="0" lvl="0" indent="0" algn="l" rtl="0">
              <a:spcBef>
                <a:spcPts val="10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12b503428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12b50342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the increasing outreach of social media on the internet, there has been a growing concern about the sharing of abusive statements over platforms like twitter. Such content is often offensive to certain people or groups, and spread hatred. Such malign content ought not be shared to create public discomfort, and hence we chose this topic to research upon.  (why you chose it.) </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an interest in mitigating this phenomenon, we sought prior research on identifying the usage of abusive language on social media platforms. The research question that our target paper tries to address is the detection of abusive language on Twitter. (What is the research question?)</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Our target paper uses machine learning based supervised learning approaches to classify tweets into three categories: 1. Not offensive 2. Offensive, not hateful 3. Hateful. Precisely, the target paper compares the results obtained from using classical Machine Learning models as well as Neural Network based models. (What methods did they use? )</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The authors of the target paper find that among traditional machine learning models, the most accurate in classifying abusive language is the Logistic Regression model. For neural network models, Recurrent Neural Network with Latent Topic Clustering modules have the highest accuracy score(What did they find?)</a:t>
            </a:r>
            <a:endParaRPr sz="1200">
              <a:solidFill>
                <a:srgbClr val="2D3B45"/>
              </a:solidFill>
              <a:highlight>
                <a:schemeClr val="lt1"/>
              </a:highlight>
              <a:latin typeface="Lato"/>
              <a:ea typeface="Lato"/>
              <a:cs typeface="Lato"/>
              <a:sym typeface="Lato"/>
            </a:endParaRPr>
          </a:p>
          <a:p>
            <a:pPr marL="0" lvl="0" indent="0" algn="l" rtl="0">
              <a:spcBef>
                <a:spcPts val="10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12b503428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12b50342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the increasing outreach of social media on the internet, there has been a growing concern about the sharing of abusive statements over platforms like twitter. Such content is often offensive to certain people or groups, and spread hatred. Such malign content ought not be shared to create public discomfort, and hence we chose this topic to research upon.  (why you chose it.) </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an interest in mitigating this phenomenon, we sought prior research on identifying the usage of abusive language on social media platforms. The research question that our target paper tries to address is the detection of abusive language on Twitter. (What is the research question?)</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Our target paper uses machine learning based supervised learning approaches to classify tweets into three categories: 1. Not offensive 2. Offensive, not hateful 3. Hateful. Precisely, the target paper compares the results obtained from using classical Machine Learning models as well as Neural Network based models. (What methods did they use? )</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The authors of the target paper find that among traditional machine learning models, the most accurate in classifying abusive language is the Logistic Regression model. For neural network models, Recurrent Neural Network with Latent Topic Clustering modules have the highest accuracy score(What did they find?)</a:t>
            </a:r>
            <a:endParaRPr sz="1200">
              <a:solidFill>
                <a:srgbClr val="2D3B45"/>
              </a:solidFill>
              <a:highlight>
                <a:schemeClr val="lt1"/>
              </a:highlight>
              <a:latin typeface="Lato"/>
              <a:ea typeface="Lato"/>
              <a:cs typeface="Lato"/>
              <a:sym typeface="Lato"/>
            </a:endParaRPr>
          </a:p>
          <a:p>
            <a:pPr marL="0" lvl="0" indent="0" algn="l" rtl="0">
              <a:spcBef>
                <a:spcPts val="10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10b008120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10b008120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108e0ac6d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108e0ac6d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specific scientific claims we sought to replicate were the precision, recall and F1 scores of the original project.</a:t>
            </a:r>
            <a:endParaRPr/>
          </a:p>
          <a:p>
            <a:pPr marL="457200" lvl="0" indent="-298450" algn="l" rtl="0">
              <a:spcBef>
                <a:spcPts val="0"/>
              </a:spcBef>
              <a:spcAft>
                <a:spcPts val="0"/>
              </a:spcAft>
              <a:buSzPts val="1100"/>
              <a:buChar char="●"/>
            </a:pPr>
            <a:r>
              <a:rPr lang="en"/>
              <a:t>We additionally also showed the accuracy of our replication.</a:t>
            </a:r>
            <a:endParaRPr/>
          </a:p>
          <a:p>
            <a:pPr marL="457200" lvl="0" indent="-298450" algn="l" rtl="0">
              <a:spcBef>
                <a:spcPts val="0"/>
              </a:spcBef>
              <a:spcAft>
                <a:spcPts val="0"/>
              </a:spcAft>
              <a:buSzPts val="1100"/>
              <a:buChar char="●"/>
            </a:pPr>
            <a:r>
              <a:rPr lang="en"/>
              <a:t>We had 3 main categories for classification: hateful, offensive, normal tweets</a:t>
            </a:r>
            <a:endParaRPr/>
          </a:p>
          <a:p>
            <a:pPr marL="457200" lvl="0" indent="-298450" algn="l" rtl="0">
              <a:spcBef>
                <a:spcPts val="0"/>
              </a:spcBef>
              <a:spcAft>
                <a:spcPts val="0"/>
              </a:spcAft>
              <a:buSzPts val="1100"/>
              <a:buChar char="●"/>
            </a:pPr>
            <a:r>
              <a:rPr lang="en"/>
              <a:t>We chose the logistic regression model (proven to be the most accurate)</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10b008120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10b008120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specific scientific claims we sought to replicate were the precision, recall and F1 scores of the original project.</a:t>
            </a:r>
            <a:endParaRPr/>
          </a:p>
          <a:p>
            <a:pPr marL="457200" lvl="0" indent="-298450" algn="l" rtl="0">
              <a:spcBef>
                <a:spcPts val="0"/>
              </a:spcBef>
              <a:spcAft>
                <a:spcPts val="0"/>
              </a:spcAft>
              <a:buSzPts val="1100"/>
              <a:buChar char="●"/>
            </a:pPr>
            <a:r>
              <a:rPr lang="en"/>
              <a:t>We additionally also showed the accuracy of our replication.</a:t>
            </a:r>
            <a:endParaRPr/>
          </a:p>
          <a:p>
            <a:pPr marL="457200" lvl="0" indent="-298450" algn="l" rtl="0">
              <a:spcBef>
                <a:spcPts val="0"/>
              </a:spcBef>
              <a:spcAft>
                <a:spcPts val="0"/>
              </a:spcAft>
              <a:buSzPts val="1100"/>
              <a:buChar char="●"/>
            </a:pPr>
            <a:r>
              <a:rPr lang="en"/>
              <a:t>We had 3 main categories for classification: hateful, offensive, normal tweets</a:t>
            </a:r>
            <a:endParaRPr/>
          </a:p>
          <a:p>
            <a:pPr marL="457200" lvl="0" indent="-298450" algn="l" rtl="0">
              <a:spcBef>
                <a:spcPts val="0"/>
              </a:spcBef>
              <a:spcAft>
                <a:spcPts val="0"/>
              </a:spcAft>
              <a:buSzPts val="1100"/>
              <a:buChar char="●"/>
            </a:pPr>
            <a:r>
              <a:rPr lang="en"/>
              <a:t>We chose the logistic regression model (proven to be the most accurate)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xiv.org/abs/1808.10245"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g"/></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37425" y="1168825"/>
            <a:ext cx="7584900" cy="145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Replication of Comparative Studies of Detecting Abusive Language on Twitter </a:t>
            </a:r>
            <a:endParaRPr sz="3600"/>
          </a:p>
          <a:p>
            <a:pPr marL="0" lvl="0" indent="0" algn="l" rtl="0">
              <a:spcBef>
                <a:spcPts val="0"/>
              </a:spcBef>
              <a:spcAft>
                <a:spcPts val="0"/>
              </a:spcAft>
              <a:buNone/>
            </a:pPr>
            <a:endParaRPr sz="1000"/>
          </a:p>
        </p:txBody>
      </p:sp>
      <p:sp>
        <p:nvSpPr>
          <p:cNvPr id="67" name="Google Shape;67;p13"/>
          <p:cNvSpPr txBox="1">
            <a:spLocks noGrp="1"/>
          </p:cNvSpPr>
          <p:nvPr>
            <p:ph type="subTitle" idx="1"/>
          </p:nvPr>
        </p:nvSpPr>
        <p:spPr>
          <a:xfrm>
            <a:off x="2137225" y="2697650"/>
            <a:ext cx="4870500" cy="115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b="1" i="1">
                <a:latin typeface="Roboto"/>
                <a:ea typeface="Roboto"/>
                <a:cs typeface="Roboto"/>
                <a:sym typeface="Roboto"/>
              </a:rPr>
              <a:t>Team Members</a:t>
            </a:r>
            <a:endParaRPr sz="1200" b="1" i="1">
              <a:latin typeface="Roboto"/>
              <a:ea typeface="Roboto"/>
              <a:cs typeface="Roboto"/>
              <a:sym typeface="Roboto"/>
            </a:endParaRPr>
          </a:p>
          <a:p>
            <a:pPr marL="0" lvl="0" indent="0" algn="ctr" rtl="0">
              <a:spcBef>
                <a:spcPts val="0"/>
              </a:spcBef>
              <a:spcAft>
                <a:spcPts val="0"/>
              </a:spcAft>
              <a:buNone/>
            </a:pPr>
            <a:endParaRPr sz="1200" b="1" i="1">
              <a:latin typeface="Roboto"/>
              <a:ea typeface="Roboto"/>
              <a:cs typeface="Roboto"/>
              <a:sym typeface="Roboto"/>
            </a:endParaRPr>
          </a:p>
          <a:p>
            <a:pPr marL="0" lvl="0" indent="0" algn="ctr" rtl="0">
              <a:spcBef>
                <a:spcPts val="0"/>
              </a:spcBef>
              <a:spcAft>
                <a:spcPts val="0"/>
              </a:spcAft>
              <a:buNone/>
            </a:pPr>
            <a:r>
              <a:rPr lang="en" sz="1100" i="1">
                <a:latin typeface="Roboto"/>
                <a:ea typeface="Roboto"/>
                <a:cs typeface="Roboto"/>
                <a:sym typeface="Roboto"/>
              </a:rPr>
              <a:t>Goel, Mayank</a:t>
            </a:r>
            <a:endParaRPr sz="1100" i="1">
              <a:latin typeface="Roboto"/>
              <a:ea typeface="Roboto"/>
              <a:cs typeface="Roboto"/>
              <a:sym typeface="Roboto"/>
            </a:endParaRPr>
          </a:p>
          <a:p>
            <a:pPr marL="0" lvl="0" indent="0" algn="ctr" rtl="0">
              <a:spcBef>
                <a:spcPts val="0"/>
              </a:spcBef>
              <a:spcAft>
                <a:spcPts val="0"/>
              </a:spcAft>
              <a:buNone/>
            </a:pPr>
            <a:r>
              <a:rPr lang="en" sz="1100" i="1">
                <a:latin typeface="Roboto"/>
                <a:ea typeface="Roboto"/>
                <a:cs typeface="Roboto"/>
                <a:sym typeface="Roboto"/>
              </a:rPr>
              <a:t> Modi, Samarth</a:t>
            </a:r>
            <a:endParaRPr sz="1100" i="1">
              <a:latin typeface="Roboto"/>
              <a:ea typeface="Roboto"/>
              <a:cs typeface="Roboto"/>
              <a:sym typeface="Roboto"/>
            </a:endParaRPr>
          </a:p>
          <a:p>
            <a:pPr marL="0" lvl="0" indent="0" algn="ctr" rtl="0">
              <a:spcBef>
                <a:spcPts val="0"/>
              </a:spcBef>
              <a:spcAft>
                <a:spcPts val="0"/>
              </a:spcAft>
              <a:buNone/>
            </a:pPr>
            <a:r>
              <a:rPr lang="en" sz="1100" i="1">
                <a:latin typeface="Roboto"/>
                <a:ea typeface="Roboto"/>
                <a:cs typeface="Roboto"/>
                <a:sym typeface="Roboto"/>
              </a:rPr>
              <a:t>Moroney, Aboli </a:t>
            </a:r>
            <a:endParaRPr sz="1100" i="1">
              <a:latin typeface="Roboto"/>
              <a:ea typeface="Roboto"/>
              <a:cs typeface="Roboto"/>
              <a:sym typeface="Roboto"/>
            </a:endParaRPr>
          </a:p>
          <a:p>
            <a:pPr marL="0" lvl="0" indent="0" algn="ctr" rtl="0">
              <a:spcBef>
                <a:spcPts val="0"/>
              </a:spcBef>
              <a:spcAft>
                <a:spcPts val="0"/>
              </a:spcAft>
              <a:buNone/>
            </a:pPr>
            <a:r>
              <a:rPr lang="en" sz="1100" i="1">
                <a:latin typeface="Roboto"/>
                <a:ea typeface="Roboto"/>
                <a:cs typeface="Roboto"/>
                <a:sym typeface="Roboto"/>
              </a:rPr>
              <a:t>Ram Prasad, Harini </a:t>
            </a:r>
            <a:endParaRPr sz="1100" i="1">
              <a:latin typeface="Roboto"/>
              <a:ea typeface="Roboto"/>
              <a:cs typeface="Roboto"/>
              <a:sym typeface="Roboto"/>
            </a:endParaRPr>
          </a:p>
          <a:p>
            <a:pPr marL="0" lvl="0" indent="0" algn="l" rtl="0">
              <a:spcBef>
                <a:spcPts val="0"/>
              </a:spcBef>
              <a:spcAft>
                <a:spcPts val="0"/>
              </a:spcAft>
              <a:buNone/>
            </a:pPr>
            <a:endParaRPr sz="1100" i="1">
              <a:latin typeface="Roboto"/>
              <a:ea typeface="Roboto"/>
              <a:cs typeface="Roboto"/>
              <a:sym typeface="Roboto"/>
            </a:endParaRPr>
          </a:p>
          <a:p>
            <a:pPr marL="0" lvl="0" indent="0" algn="ctr" rtl="0">
              <a:spcBef>
                <a:spcPts val="0"/>
              </a:spcBef>
              <a:spcAft>
                <a:spcPts val="0"/>
              </a:spcAft>
              <a:buNone/>
            </a:pPr>
            <a:endParaRPr sz="1100" i="1">
              <a:latin typeface="Roboto"/>
              <a:ea typeface="Roboto"/>
              <a:cs typeface="Roboto"/>
              <a:sym typeface="Roboto"/>
            </a:endParaRPr>
          </a:p>
        </p:txBody>
      </p:sp>
      <p:sp>
        <p:nvSpPr>
          <p:cNvPr id="68" name="Google Shape;68;p13"/>
          <p:cNvSpPr txBox="1"/>
          <p:nvPr/>
        </p:nvSpPr>
        <p:spPr>
          <a:xfrm>
            <a:off x="988825" y="4249725"/>
            <a:ext cx="7154400" cy="785700"/>
          </a:xfrm>
          <a:prstGeom prst="rect">
            <a:avLst/>
          </a:prstGeom>
          <a:noFill/>
          <a:ln>
            <a:noFill/>
          </a:ln>
        </p:spPr>
        <p:txBody>
          <a:bodyPr spcFirstLastPara="1" wrap="square" lIns="91425" tIns="91425" rIns="91425" bIns="91425" anchor="t" anchorCtr="0">
            <a:noAutofit/>
          </a:bodyPr>
          <a:lstStyle/>
          <a:p>
            <a:pPr lvl="0"/>
            <a:r>
              <a:rPr lang="en" sz="900" b="1" dirty="0">
                <a:solidFill>
                  <a:srgbClr val="434343"/>
                </a:solidFill>
                <a:latin typeface="Roboto"/>
                <a:ea typeface="Roboto"/>
                <a:cs typeface="Roboto"/>
                <a:sym typeface="Roboto"/>
              </a:rPr>
              <a:t>Replication Project GitHub Repository:</a:t>
            </a:r>
            <a:r>
              <a:rPr lang="en" sz="900" i="1" dirty="0">
                <a:solidFill>
                  <a:schemeClr val="dk2"/>
                </a:solidFill>
                <a:latin typeface="Roboto"/>
                <a:ea typeface="Roboto"/>
                <a:cs typeface="Roboto"/>
                <a:sym typeface="Roboto"/>
              </a:rPr>
              <a:t> </a:t>
            </a:r>
          </a:p>
          <a:p>
            <a:pPr lvl="0"/>
            <a:r>
              <a:rPr lang="en-US" sz="900" u="sng" dirty="0">
                <a:solidFill>
                  <a:srgbClr val="0000FF"/>
                </a:solidFill>
                <a:latin typeface="Roboto"/>
                <a:ea typeface="Roboto"/>
                <a:cs typeface="Roboto"/>
                <a:sym typeface="Roboto"/>
              </a:rPr>
              <a:t>https://github.com/UW-MSDS-DATA-598-Reproducibility-WI20/goel-modi-moroney-ramprasad-replication-project</a:t>
            </a:r>
            <a:endParaRPr sz="900" i="1" dirty="0">
              <a:solidFill>
                <a:srgbClr val="0000FF"/>
              </a:solidFill>
              <a:latin typeface="Roboto"/>
              <a:ea typeface="Roboto"/>
              <a:cs typeface="Roboto"/>
              <a:sym typeface="Roboto"/>
            </a:endParaRPr>
          </a:p>
          <a:p>
            <a:pPr marL="0" lvl="0" indent="0" algn="l" rtl="0">
              <a:spcBef>
                <a:spcPts val="0"/>
              </a:spcBef>
              <a:spcAft>
                <a:spcPts val="0"/>
              </a:spcAft>
              <a:buNone/>
            </a:pPr>
            <a:endParaRPr lang="en" sz="400" b="1" dirty="0">
              <a:solidFill>
                <a:srgbClr val="434343"/>
              </a:solidFill>
              <a:highlight>
                <a:schemeClr val="lt1"/>
              </a:highlight>
              <a:latin typeface="Roboto"/>
              <a:ea typeface="Roboto"/>
              <a:cs typeface="Roboto"/>
              <a:sym typeface="Roboto"/>
            </a:endParaRPr>
          </a:p>
          <a:p>
            <a:pPr marL="0" lvl="0" indent="0" algn="l" rtl="0">
              <a:spcBef>
                <a:spcPts val="0"/>
              </a:spcBef>
              <a:spcAft>
                <a:spcPts val="0"/>
              </a:spcAft>
              <a:buNone/>
            </a:pPr>
            <a:r>
              <a:rPr lang="en" sz="900" b="1" dirty="0">
                <a:solidFill>
                  <a:srgbClr val="434343"/>
                </a:solidFill>
                <a:highlight>
                  <a:schemeClr val="lt1"/>
                </a:highlight>
                <a:latin typeface="Roboto"/>
                <a:ea typeface="Roboto"/>
                <a:cs typeface="Roboto"/>
                <a:sym typeface="Roboto"/>
              </a:rPr>
              <a:t>Original Paper Citation:</a:t>
            </a:r>
            <a:r>
              <a:rPr lang="en" sz="900" dirty="0">
                <a:solidFill>
                  <a:srgbClr val="434343"/>
                </a:solidFill>
                <a:highlight>
                  <a:schemeClr val="lt1"/>
                </a:highlight>
                <a:latin typeface="Roboto"/>
                <a:ea typeface="Roboto"/>
                <a:cs typeface="Roboto"/>
                <a:sym typeface="Roboto"/>
              </a:rPr>
              <a:t> Lee, Y., Yoon, S., &amp; Jung, K. (2018). Comparative studies of detecting abusive language on twitter. arXiv preprint arXiv:1808.10245. </a:t>
            </a:r>
            <a:r>
              <a:rPr lang="en" sz="900" b="1" dirty="0">
                <a:solidFill>
                  <a:srgbClr val="24292E"/>
                </a:solidFill>
                <a:highlight>
                  <a:schemeClr val="lt1"/>
                </a:highlight>
                <a:latin typeface="Roboto"/>
                <a:ea typeface="Roboto"/>
                <a:cs typeface="Roboto"/>
                <a:sym typeface="Roboto"/>
              </a:rPr>
              <a:t>URL</a:t>
            </a:r>
            <a:r>
              <a:rPr lang="en" sz="900" dirty="0">
                <a:solidFill>
                  <a:srgbClr val="24292E"/>
                </a:solidFill>
                <a:highlight>
                  <a:schemeClr val="lt1"/>
                </a:highlight>
                <a:latin typeface="Roboto"/>
                <a:ea typeface="Roboto"/>
                <a:cs typeface="Roboto"/>
                <a:sym typeface="Roboto"/>
              </a:rPr>
              <a:t>: </a:t>
            </a:r>
            <a:r>
              <a:rPr lang="en" sz="900" dirty="0">
                <a:solidFill>
                  <a:srgbClr val="0366D6"/>
                </a:solidFill>
                <a:highlight>
                  <a:schemeClr val="lt1"/>
                </a:highlight>
                <a:uFill>
                  <a:noFill/>
                </a:uFill>
                <a:latin typeface="Roboto"/>
                <a:ea typeface="Roboto"/>
                <a:cs typeface="Roboto"/>
                <a:sym typeface="Roboto"/>
                <a:hlinkClick r:id="rId3"/>
              </a:rPr>
              <a:t>https://arxiv.org/abs/1808.10245</a:t>
            </a:r>
            <a:endParaRPr sz="900"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body" idx="1"/>
          </p:nvPr>
        </p:nvSpPr>
        <p:spPr>
          <a:xfrm>
            <a:off x="311700" y="1266325"/>
            <a:ext cx="8520600" cy="525300"/>
          </a:xfrm>
          <a:prstGeom prst="rect">
            <a:avLst/>
          </a:prstGeom>
        </p:spPr>
        <p:txBody>
          <a:bodyPr spcFirstLastPara="1" wrap="square" lIns="91425" tIns="91425" rIns="91425" bIns="91425" anchor="t" anchorCtr="0">
            <a:noAutofit/>
          </a:bodyPr>
          <a:lstStyle/>
          <a:p>
            <a:pPr marL="698500" lvl="0" indent="-342900" algn="l" rtl="0">
              <a:spcBef>
                <a:spcPts val="0"/>
              </a:spcBef>
              <a:spcAft>
                <a:spcPts val="0"/>
              </a:spcAft>
              <a:buClr>
                <a:srgbClr val="2D3B45"/>
              </a:buClr>
              <a:buSzPts val="1800"/>
              <a:buFont typeface="Lato"/>
              <a:buChar char="●"/>
            </a:pPr>
            <a:r>
              <a:rPr lang="en">
                <a:solidFill>
                  <a:srgbClr val="2D3B45"/>
                </a:solidFill>
                <a:highlight>
                  <a:srgbClr val="FFFFFF"/>
                </a:highlight>
                <a:latin typeface="Roboto"/>
                <a:ea typeface="Roboto"/>
                <a:cs typeface="Roboto"/>
                <a:sym typeface="Roboto"/>
              </a:rPr>
              <a:t>Classification of </a:t>
            </a:r>
            <a:r>
              <a:rPr lang="en" b="1">
                <a:solidFill>
                  <a:srgbClr val="2D3B45"/>
                </a:solidFill>
                <a:highlight>
                  <a:srgbClr val="FFFFFF"/>
                </a:highlight>
                <a:latin typeface="Roboto"/>
                <a:ea typeface="Roboto"/>
                <a:cs typeface="Roboto"/>
                <a:sym typeface="Roboto"/>
              </a:rPr>
              <a:t>hateful</a:t>
            </a:r>
            <a:r>
              <a:rPr lang="en">
                <a:solidFill>
                  <a:srgbClr val="2D3B45"/>
                </a:solidFill>
                <a:highlight>
                  <a:srgbClr val="FFFFFF"/>
                </a:highlight>
                <a:latin typeface="Roboto"/>
                <a:ea typeface="Roboto"/>
                <a:cs typeface="Roboto"/>
                <a:sym typeface="Roboto"/>
              </a:rPr>
              <a:t>, </a:t>
            </a:r>
            <a:r>
              <a:rPr lang="en" b="1">
                <a:solidFill>
                  <a:srgbClr val="2D3B45"/>
                </a:solidFill>
                <a:highlight>
                  <a:srgbClr val="FFFFFF"/>
                </a:highlight>
                <a:latin typeface="Roboto"/>
                <a:ea typeface="Roboto"/>
                <a:cs typeface="Roboto"/>
                <a:sym typeface="Roboto"/>
              </a:rPr>
              <a:t>offensive</a:t>
            </a:r>
            <a:r>
              <a:rPr lang="en">
                <a:solidFill>
                  <a:srgbClr val="2D3B45"/>
                </a:solidFill>
                <a:highlight>
                  <a:srgbClr val="FFFFFF"/>
                </a:highlight>
                <a:latin typeface="Roboto"/>
                <a:ea typeface="Roboto"/>
                <a:cs typeface="Roboto"/>
                <a:sym typeface="Roboto"/>
              </a:rPr>
              <a:t> and </a:t>
            </a:r>
            <a:r>
              <a:rPr lang="en" b="1">
                <a:solidFill>
                  <a:srgbClr val="2D3B45"/>
                </a:solidFill>
                <a:highlight>
                  <a:srgbClr val="FFFFFF"/>
                </a:highlight>
                <a:latin typeface="Roboto"/>
                <a:ea typeface="Roboto"/>
                <a:cs typeface="Roboto"/>
                <a:sym typeface="Roboto"/>
              </a:rPr>
              <a:t>normal </a:t>
            </a:r>
            <a:r>
              <a:rPr lang="en">
                <a:solidFill>
                  <a:srgbClr val="2D3B45"/>
                </a:solidFill>
                <a:highlight>
                  <a:srgbClr val="FFFFFF"/>
                </a:highlight>
                <a:latin typeface="Roboto"/>
                <a:ea typeface="Roboto"/>
                <a:cs typeface="Roboto"/>
                <a:sym typeface="Roboto"/>
              </a:rPr>
              <a:t>tweets </a:t>
            </a:r>
            <a:endParaRPr>
              <a:solidFill>
                <a:srgbClr val="2D3B45"/>
              </a:solidFill>
              <a:highlight>
                <a:srgbClr val="FFFFFF"/>
              </a:highlight>
              <a:latin typeface="Roboto"/>
              <a:ea typeface="Roboto"/>
              <a:cs typeface="Roboto"/>
              <a:sym typeface="Roboto"/>
            </a:endParaRPr>
          </a:p>
          <a:p>
            <a:pPr marL="0" lvl="0" indent="0" algn="l" rtl="0">
              <a:spcBef>
                <a:spcPts val="1000"/>
              </a:spcBef>
              <a:spcAft>
                <a:spcPts val="1000"/>
              </a:spcAft>
              <a:buNone/>
            </a:pPr>
            <a:endParaRPr sz="1200">
              <a:solidFill>
                <a:srgbClr val="2D3B45"/>
              </a:solidFill>
              <a:highlight>
                <a:srgbClr val="FFFFFF"/>
              </a:highlight>
              <a:latin typeface="Lato"/>
              <a:ea typeface="Lato"/>
              <a:cs typeface="Lato"/>
              <a:sym typeface="Lato"/>
            </a:endParaRPr>
          </a:p>
        </p:txBody>
      </p:sp>
      <p:sp>
        <p:nvSpPr>
          <p:cNvPr id="131" name="Google Shape;131;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Scientific Claims</a:t>
            </a:r>
            <a:endParaRPr/>
          </a:p>
        </p:txBody>
      </p:sp>
      <p:sp>
        <p:nvSpPr>
          <p:cNvPr id="132" name="Google Shape;132;p22"/>
          <p:cNvSpPr txBox="1"/>
          <p:nvPr/>
        </p:nvSpPr>
        <p:spPr>
          <a:xfrm>
            <a:off x="311700" y="1714650"/>
            <a:ext cx="7345800" cy="857100"/>
          </a:xfrm>
          <a:prstGeom prst="rect">
            <a:avLst/>
          </a:prstGeom>
          <a:noFill/>
          <a:ln>
            <a:noFill/>
          </a:ln>
        </p:spPr>
        <p:txBody>
          <a:bodyPr spcFirstLastPara="1" wrap="square" lIns="91425" tIns="91425" rIns="91425" bIns="91425" anchor="t" anchorCtr="0">
            <a:noAutofit/>
          </a:bodyPr>
          <a:lstStyle/>
          <a:p>
            <a:pPr marL="698500" lvl="0" indent="-342900" algn="l" rtl="0">
              <a:lnSpc>
                <a:spcPct val="115000"/>
              </a:lnSpc>
              <a:spcBef>
                <a:spcPts val="0"/>
              </a:spcBef>
              <a:spcAft>
                <a:spcPts val="0"/>
              </a:spcAft>
              <a:buClr>
                <a:srgbClr val="2D3B45"/>
              </a:buClr>
              <a:buSzPts val="1800"/>
              <a:buFont typeface="Lato"/>
              <a:buChar char="●"/>
            </a:pPr>
            <a:r>
              <a:rPr lang="en" sz="1800" b="1">
                <a:solidFill>
                  <a:srgbClr val="2D3B45"/>
                </a:solidFill>
                <a:highlight>
                  <a:schemeClr val="lt1"/>
                </a:highlight>
                <a:latin typeface="Roboto"/>
                <a:ea typeface="Roboto"/>
                <a:cs typeface="Roboto"/>
                <a:sym typeface="Roboto"/>
              </a:rPr>
              <a:t>Logistic </a:t>
            </a:r>
            <a:r>
              <a:rPr lang="en" sz="1800">
                <a:solidFill>
                  <a:srgbClr val="2D3B45"/>
                </a:solidFill>
                <a:highlight>
                  <a:schemeClr val="lt1"/>
                </a:highlight>
                <a:latin typeface="Roboto"/>
                <a:ea typeface="Roboto"/>
                <a:cs typeface="Roboto"/>
                <a:sym typeface="Roboto"/>
              </a:rPr>
              <a:t>regression classification  model</a:t>
            </a:r>
            <a:endParaRPr>
              <a:latin typeface="Roboto"/>
              <a:ea typeface="Roboto"/>
              <a:cs typeface="Roboto"/>
              <a:sym typeface="Roboto"/>
            </a:endParaRPr>
          </a:p>
        </p:txBody>
      </p:sp>
      <p:sp>
        <p:nvSpPr>
          <p:cNvPr id="133" name="Google Shape;133;p22"/>
          <p:cNvSpPr txBox="1"/>
          <p:nvPr/>
        </p:nvSpPr>
        <p:spPr>
          <a:xfrm>
            <a:off x="326725" y="2171300"/>
            <a:ext cx="7345800" cy="857100"/>
          </a:xfrm>
          <a:prstGeom prst="rect">
            <a:avLst/>
          </a:prstGeom>
          <a:noFill/>
          <a:ln>
            <a:noFill/>
          </a:ln>
        </p:spPr>
        <p:txBody>
          <a:bodyPr spcFirstLastPara="1" wrap="square" lIns="91425" tIns="91425" rIns="91425" bIns="91425" anchor="t" anchorCtr="0">
            <a:noAutofit/>
          </a:bodyPr>
          <a:lstStyle/>
          <a:p>
            <a:pPr marL="698500" lvl="0" indent="-342900" algn="l" rtl="0">
              <a:lnSpc>
                <a:spcPct val="115000"/>
              </a:lnSpc>
              <a:spcBef>
                <a:spcPts val="0"/>
              </a:spcBef>
              <a:spcAft>
                <a:spcPts val="0"/>
              </a:spcAft>
              <a:buClr>
                <a:srgbClr val="2D3B45"/>
              </a:buClr>
              <a:buSzPts val="1800"/>
              <a:buFont typeface="Lato"/>
              <a:buChar char="●"/>
            </a:pPr>
            <a:r>
              <a:rPr lang="en" sz="1800">
                <a:solidFill>
                  <a:srgbClr val="2D3B45"/>
                </a:solidFill>
                <a:highlight>
                  <a:schemeClr val="lt1"/>
                </a:highlight>
                <a:latin typeface="Roboto"/>
                <a:ea typeface="Roboto"/>
                <a:cs typeface="Roboto"/>
                <a:sym typeface="Roboto"/>
              </a:rPr>
              <a:t>Claim to replicate</a:t>
            </a:r>
            <a:r>
              <a:rPr lang="en" sz="1800" b="1">
                <a:solidFill>
                  <a:srgbClr val="2D3B45"/>
                </a:solidFill>
                <a:highlight>
                  <a:schemeClr val="lt1"/>
                </a:highlight>
                <a:latin typeface="Roboto"/>
                <a:ea typeface="Roboto"/>
                <a:cs typeface="Roboto"/>
                <a:sym typeface="Roboto"/>
              </a:rPr>
              <a:t> precision, recall</a:t>
            </a:r>
            <a:r>
              <a:rPr lang="en" sz="1800">
                <a:solidFill>
                  <a:srgbClr val="2D3B45"/>
                </a:solidFill>
                <a:highlight>
                  <a:schemeClr val="lt1"/>
                </a:highlight>
                <a:latin typeface="Roboto"/>
                <a:ea typeface="Roboto"/>
                <a:cs typeface="Roboto"/>
                <a:sym typeface="Roboto"/>
              </a:rPr>
              <a:t> and </a:t>
            </a:r>
            <a:r>
              <a:rPr lang="en" sz="1800" b="1">
                <a:solidFill>
                  <a:srgbClr val="2D3B45"/>
                </a:solidFill>
                <a:highlight>
                  <a:schemeClr val="lt1"/>
                </a:highlight>
                <a:latin typeface="Roboto"/>
                <a:ea typeface="Roboto"/>
                <a:cs typeface="Roboto"/>
                <a:sym typeface="Roboto"/>
              </a:rPr>
              <a:t>F1 score</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body" idx="1"/>
          </p:nvPr>
        </p:nvSpPr>
        <p:spPr>
          <a:xfrm>
            <a:off x="311700" y="1266325"/>
            <a:ext cx="8520600" cy="525300"/>
          </a:xfrm>
          <a:prstGeom prst="rect">
            <a:avLst/>
          </a:prstGeom>
        </p:spPr>
        <p:txBody>
          <a:bodyPr spcFirstLastPara="1" wrap="square" lIns="91425" tIns="91425" rIns="91425" bIns="91425" anchor="t" anchorCtr="0">
            <a:noAutofit/>
          </a:bodyPr>
          <a:lstStyle/>
          <a:p>
            <a:pPr marL="698500" lvl="0" indent="-342900" algn="l" rtl="0">
              <a:spcBef>
                <a:spcPts val="0"/>
              </a:spcBef>
              <a:spcAft>
                <a:spcPts val="0"/>
              </a:spcAft>
              <a:buClr>
                <a:srgbClr val="2D3B45"/>
              </a:buClr>
              <a:buSzPts val="1800"/>
              <a:buFont typeface="Lato"/>
              <a:buChar char="●"/>
            </a:pPr>
            <a:r>
              <a:rPr lang="en">
                <a:solidFill>
                  <a:srgbClr val="2D3B45"/>
                </a:solidFill>
                <a:highlight>
                  <a:srgbClr val="FFFFFF"/>
                </a:highlight>
                <a:latin typeface="Roboto"/>
                <a:ea typeface="Roboto"/>
                <a:cs typeface="Roboto"/>
                <a:sym typeface="Roboto"/>
              </a:rPr>
              <a:t>Classification of </a:t>
            </a:r>
            <a:r>
              <a:rPr lang="en" b="1">
                <a:solidFill>
                  <a:srgbClr val="2D3B45"/>
                </a:solidFill>
                <a:highlight>
                  <a:srgbClr val="FFFFFF"/>
                </a:highlight>
                <a:latin typeface="Roboto"/>
                <a:ea typeface="Roboto"/>
                <a:cs typeface="Roboto"/>
                <a:sym typeface="Roboto"/>
              </a:rPr>
              <a:t>hateful</a:t>
            </a:r>
            <a:r>
              <a:rPr lang="en">
                <a:solidFill>
                  <a:srgbClr val="2D3B45"/>
                </a:solidFill>
                <a:highlight>
                  <a:srgbClr val="FFFFFF"/>
                </a:highlight>
                <a:latin typeface="Roboto"/>
                <a:ea typeface="Roboto"/>
                <a:cs typeface="Roboto"/>
                <a:sym typeface="Roboto"/>
              </a:rPr>
              <a:t>, </a:t>
            </a:r>
            <a:r>
              <a:rPr lang="en" b="1">
                <a:solidFill>
                  <a:srgbClr val="2D3B45"/>
                </a:solidFill>
                <a:highlight>
                  <a:srgbClr val="FFFFFF"/>
                </a:highlight>
                <a:latin typeface="Roboto"/>
                <a:ea typeface="Roboto"/>
                <a:cs typeface="Roboto"/>
                <a:sym typeface="Roboto"/>
              </a:rPr>
              <a:t>offensive</a:t>
            </a:r>
            <a:r>
              <a:rPr lang="en">
                <a:solidFill>
                  <a:srgbClr val="2D3B45"/>
                </a:solidFill>
                <a:highlight>
                  <a:srgbClr val="FFFFFF"/>
                </a:highlight>
                <a:latin typeface="Roboto"/>
                <a:ea typeface="Roboto"/>
                <a:cs typeface="Roboto"/>
                <a:sym typeface="Roboto"/>
              </a:rPr>
              <a:t> and </a:t>
            </a:r>
            <a:r>
              <a:rPr lang="en" b="1">
                <a:solidFill>
                  <a:srgbClr val="2D3B45"/>
                </a:solidFill>
                <a:highlight>
                  <a:srgbClr val="FFFFFF"/>
                </a:highlight>
                <a:latin typeface="Roboto"/>
                <a:ea typeface="Roboto"/>
                <a:cs typeface="Roboto"/>
                <a:sym typeface="Roboto"/>
              </a:rPr>
              <a:t>normal </a:t>
            </a:r>
            <a:r>
              <a:rPr lang="en">
                <a:solidFill>
                  <a:srgbClr val="2D3B45"/>
                </a:solidFill>
                <a:highlight>
                  <a:srgbClr val="FFFFFF"/>
                </a:highlight>
                <a:latin typeface="Roboto"/>
                <a:ea typeface="Roboto"/>
                <a:cs typeface="Roboto"/>
                <a:sym typeface="Roboto"/>
              </a:rPr>
              <a:t>tweets </a:t>
            </a:r>
            <a:endParaRPr>
              <a:solidFill>
                <a:srgbClr val="2D3B45"/>
              </a:solidFill>
              <a:highlight>
                <a:srgbClr val="FFFFFF"/>
              </a:highlight>
              <a:latin typeface="Roboto"/>
              <a:ea typeface="Roboto"/>
              <a:cs typeface="Roboto"/>
              <a:sym typeface="Roboto"/>
            </a:endParaRPr>
          </a:p>
          <a:p>
            <a:pPr marL="0" lvl="0" indent="0" algn="l" rtl="0">
              <a:spcBef>
                <a:spcPts val="1000"/>
              </a:spcBef>
              <a:spcAft>
                <a:spcPts val="1000"/>
              </a:spcAft>
              <a:buNone/>
            </a:pPr>
            <a:endParaRPr sz="1200">
              <a:solidFill>
                <a:srgbClr val="2D3B45"/>
              </a:solidFill>
              <a:highlight>
                <a:srgbClr val="FFFFFF"/>
              </a:highlight>
              <a:latin typeface="Lato"/>
              <a:ea typeface="Lato"/>
              <a:cs typeface="Lato"/>
              <a:sym typeface="Lato"/>
            </a:endParaRPr>
          </a:p>
        </p:txBody>
      </p:sp>
      <p:sp>
        <p:nvSpPr>
          <p:cNvPr id="139" name="Google Shape;139;p23"/>
          <p:cNvSpPr txBox="1"/>
          <p:nvPr/>
        </p:nvSpPr>
        <p:spPr>
          <a:xfrm>
            <a:off x="927700" y="4278800"/>
            <a:ext cx="6501900" cy="52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pen Sans"/>
                <a:ea typeface="Open Sans"/>
                <a:cs typeface="Open Sans"/>
                <a:sym typeface="Open Sans"/>
              </a:rPr>
              <a:t>Figure: Original research results (Logistic Regression)</a:t>
            </a:r>
            <a:endParaRPr sz="1200">
              <a:latin typeface="Open Sans"/>
              <a:ea typeface="Open Sans"/>
              <a:cs typeface="Open Sans"/>
              <a:sym typeface="Open Sans"/>
            </a:endParaRPr>
          </a:p>
        </p:txBody>
      </p:sp>
      <p:sp>
        <p:nvSpPr>
          <p:cNvPr id="140" name="Google Shape;140;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Scientific Claims</a:t>
            </a:r>
            <a:endParaRPr/>
          </a:p>
        </p:txBody>
      </p:sp>
      <p:sp>
        <p:nvSpPr>
          <p:cNvPr id="141" name="Google Shape;141;p23"/>
          <p:cNvSpPr txBox="1"/>
          <p:nvPr/>
        </p:nvSpPr>
        <p:spPr>
          <a:xfrm>
            <a:off x="311700" y="1714650"/>
            <a:ext cx="7345800" cy="857100"/>
          </a:xfrm>
          <a:prstGeom prst="rect">
            <a:avLst/>
          </a:prstGeom>
          <a:noFill/>
          <a:ln>
            <a:noFill/>
          </a:ln>
        </p:spPr>
        <p:txBody>
          <a:bodyPr spcFirstLastPara="1" wrap="square" lIns="91425" tIns="91425" rIns="91425" bIns="91425" anchor="t" anchorCtr="0">
            <a:noAutofit/>
          </a:bodyPr>
          <a:lstStyle/>
          <a:p>
            <a:pPr marL="698500" lvl="0" indent="-342900" algn="l" rtl="0">
              <a:lnSpc>
                <a:spcPct val="115000"/>
              </a:lnSpc>
              <a:spcBef>
                <a:spcPts val="0"/>
              </a:spcBef>
              <a:spcAft>
                <a:spcPts val="0"/>
              </a:spcAft>
              <a:buClr>
                <a:srgbClr val="2D3B45"/>
              </a:buClr>
              <a:buSzPts val="1800"/>
              <a:buFont typeface="Lato"/>
              <a:buChar char="●"/>
            </a:pPr>
            <a:r>
              <a:rPr lang="en" sz="1800" b="1">
                <a:solidFill>
                  <a:srgbClr val="2D3B45"/>
                </a:solidFill>
                <a:highlight>
                  <a:schemeClr val="lt1"/>
                </a:highlight>
                <a:latin typeface="Roboto"/>
                <a:ea typeface="Roboto"/>
                <a:cs typeface="Roboto"/>
                <a:sym typeface="Roboto"/>
              </a:rPr>
              <a:t>Logistic </a:t>
            </a:r>
            <a:r>
              <a:rPr lang="en" sz="1800">
                <a:solidFill>
                  <a:srgbClr val="2D3B45"/>
                </a:solidFill>
                <a:highlight>
                  <a:schemeClr val="lt1"/>
                </a:highlight>
                <a:latin typeface="Roboto"/>
                <a:ea typeface="Roboto"/>
                <a:cs typeface="Roboto"/>
                <a:sym typeface="Roboto"/>
              </a:rPr>
              <a:t>regression classification  model</a:t>
            </a:r>
            <a:endParaRPr>
              <a:latin typeface="Roboto"/>
              <a:ea typeface="Roboto"/>
              <a:cs typeface="Roboto"/>
              <a:sym typeface="Roboto"/>
            </a:endParaRPr>
          </a:p>
        </p:txBody>
      </p:sp>
      <p:sp>
        <p:nvSpPr>
          <p:cNvPr id="142" name="Google Shape;142;p23"/>
          <p:cNvSpPr txBox="1"/>
          <p:nvPr/>
        </p:nvSpPr>
        <p:spPr>
          <a:xfrm>
            <a:off x="326725" y="2171300"/>
            <a:ext cx="7345800" cy="857100"/>
          </a:xfrm>
          <a:prstGeom prst="rect">
            <a:avLst/>
          </a:prstGeom>
          <a:noFill/>
          <a:ln>
            <a:noFill/>
          </a:ln>
        </p:spPr>
        <p:txBody>
          <a:bodyPr spcFirstLastPara="1" wrap="square" lIns="91425" tIns="91425" rIns="91425" bIns="91425" anchor="t" anchorCtr="0">
            <a:noAutofit/>
          </a:bodyPr>
          <a:lstStyle/>
          <a:p>
            <a:pPr marL="698500" lvl="0" indent="-342900" algn="l" rtl="0">
              <a:lnSpc>
                <a:spcPct val="115000"/>
              </a:lnSpc>
              <a:spcBef>
                <a:spcPts val="0"/>
              </a:spcBef>
              <a:spcAft>
                <a:spcPts val="0"/>
              </a:spcAft>
              <a:buClr>
                <a:srgbClr val="2D3B45"/>
              </a:buClr>
              <a:buSzPts val="1800"/>
              <a:buFont typeface="Lato"/>
              <a:buChar char="●"/>
            </a:pPr>
            <a:r>
              <a:rPr lang="en" sz="1800">
                <a:solidFill>
                  <a:srgbClr val="2D3B45"/>
                </a:solidFill>
                <a:highlight>
                  <a:schemeClr val="lt1"/>
                </a:highlight>
                <a:latin typeface="Roboto"/>
                <a:ea typeface="Roboto"/>
                <a:cs typeface="Roboto"/>
                <a:sym typeface="Roboto"/>
              </a:rPr>
              <a:t>Claim to replicate</a:t>
            </a:r>
            <a:r>
              <a:rPr lang="en" sz="1800" b="1">
                <a:solidFill>
                  <a:srgbClr val="2D3B45"/>
                </a:solidFill>
                <a:highlight>
                  <a:schemeClr val="lt1"/>
                </a:highlight>
                <a:latin typeface="Roboto"/>
                <a:ea typeface="Roboto"/>
                <a:cs typeface="Roboto"/>
                <a:sym typeface="Roboto"/>
              </a:rPr>
              <a:t> precision, recall</a:t>
            </a:r>
            <a:r>
              <a:rPr lang="en" sz="1800">
                <a:solidFill>
                  <a:srgbClr val="2D3B45"/>
                </a:solidFill>
                <a:highlight>
                  <a:schemeClr val="lt1"/>
                </a:highlight>
                <a:latin typeface="Roboto"/>
                <a:ea typeface="Roboto"/>
                <a:cs typeface="Roboto"/>
                <a:sym typeface="Roboto"/>
              </a:rPr>
              <a:t> and </a:t>
            </a:r>
            <a:r>
              <a:rPr lang="en" sz="1800" b="1">
                <a:solidFill>
                  <a:srgbClr val="2D3B45"/>
                </a:solidFill>
                <a:highlight>
                  <a:schemeClr val="lt1"/>
                </a:highlight>
                <a:latin typeface="Roboto"/>
                <a:ea typeface="Roboto"/>
                <a:cs typeface="Roboto"/>
                <a:sym typeface="Roboto"/>
              </a:rPr>
              <a:t>F1 score</a:t>
            </a:r>
            <a:endParaRPr>
              <a:latin typeface="Roboto"/>
              <a:ea typeface="Roboto"/>
              <a:cs typeface="Roboto"/>
              <a:sym typeface="Roboto"/>
            </a:endParaRPr>
          </a:p>
        </p:txBody>
      </p:sp>
      <p:pic>
        <p:nvPicPr>
          <p:cNvPr id="143" name="Google Shape;143;p23"/>
          <p:cNvPicPr preferRelativeResize="0"/>
          <p:nvPr/>
        </p:nvPicPr>
        <p:blipFill>
          <a:blip r:embed="rId3">
            <a:alphaModFix/>
          </a:blip>
          <a:stretch>
            <a:fillRect/>
          </a:stretch>
        </p:blipFill>
        <p:spPr>
          <a:xfrm>
            <a:off x="505675" y="2929325"/>
            <a:ext cx="8089000" cy="1360725"/>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11700" y="3688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Scientific Claims</a:t>
            </a:r>
            <a:endParaRPr/>
          </a:p>
        </p:txBody>
      </p:sp>
      <p:sp>
        <p:nvSpPr>
          <p:cNvPr id="149" name="Google Shape;149;p24"/>
          <p:cNvSpPr txBox="1"/>
          <p:nvPr/>
        </p:nvSpPr>
        <p:spPr>
          <a:xfrm>
            <a:off x="851500" y="2626500"/>
            <a:ext cx="6501900" cy="52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Figure: Original research results (Logistic Regression)</a:t>
            </a:r>
            <a:endParaRPr>
              <a:latin typeface="Roboto"/>
              <a:ea typeface="Roboto"/>
              <a:cs typeface="Roboto"/>
              <a:sym typeface="Roboto"/>
            </a:endParaRPr>
          </a:p>
        </p:txBody>
      </p:sp>
      <p:pic>
        <p:nvPicPr>
          <p:cNvPr id="150" name="Google Shape;150;p24"/>
          <p:cNvPicPr preferRelativeResize="0"/>
          <p:nvPr/>
        </p:nvPicPr>
        <p:blipFill>
          <a:blip r:embed="rId3">
            <a:alphaModFix/>
          </a:blip>
          <a:stretch>
            <a:fillRect/>
          </a:stretch>
        </p:blipFill>
        <p:spPr>
          <a:xfrm>
            <a:off x="461863" y="1265775"/>
            <a:ext cx="8089000" cy="1360725"/>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311700" y="3688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Scientific Claims</a:t>
            </a:r>
            <a:endParaRPr/>
          </a:p>
        </p:txBody>
      </p:sp>
      <p:pic>
        <p:nvPicPr>
          <p:cNvPr id="156" name="Google Shape;156;p25"/>
          <p:cNvPicPr preferRelativeResize="0"/>
          <p:nvPr/>
        </p:nvPicPr>
        <p:blipFill>
          <a:blip r:embed="rId3">
            <a:alphaModFix/>
          </a:blip>
          <a:stretch>
            <a:fillRect/>
          </a:stretch>
        </p:blipFill>
        <p:spPr>
          <a:xfrm>
            <a:off x="387900" y="3250525"/>
            <a:ext cx="8389325" cy="1396200"/>
          </a:xfrm>
          <a:prstGeom prst="rect">
            <a:avLst/>
          </a:prstGeom>
          <a:noFill/>
          <a:ln w="28575" cap="flat" cmpd="sng">
            <a:solidFill>
              <a:schemeClr val="dk1"/>
            </a:solidFill>
            <a:prstDash val="solid"/>
            <a:round/>
            <a:headEnd type="none" w="sm" len="sm"/>
            <a:tailEnd type="none" w="sm" len="sm"/>
          </a:ln>
        </p:spPr>
      </p:pic>
      <p:sp>
        <p:nvSpPr>
          <p:cNvPr id="157" name="Google Shape;157;p25"/>
          <p:cNvSpPr txBox="1"/>
          <p:nvPr/>
        </p:nvSpPr>
        <p:spPr>
          <a:xfrm>
            <a:off x="851500" y="4659800"/>
            <a:ext cx="6501900" cy="52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Figure: Our replication results (Logistic Regression)</a:t>
            </a:r>
            <a:endParaRPr>
              <a:latin typeface="Roboto"/>
              <a:ea typeface="Roboto"/>
              <a:cs typeface="Roboto"/>
              <a:sym typeface="Roboto"/>
            </a:endParaRPr>
          </a:p>
        </p:txBody>
      </p:sp>
      <p:sp>
        <p:nvSpPr>
          <p:cNvPr id="158" name="Google Shape;158;p25"/>
          <p:cNvSpPr txBox="1"/>
          <p:nvPr/>
        </p:nvSpPr>
        <p:spPr>
          <a:xfrm>
            <a:off x="851500" y="2626500"/>
            <a:ext cx="6501900" cy="52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Figure: Original research results (Logistic Regression)</a:t>
            </a:r>
            <a:endParaRPr>
              <a:latin typeface="Roboto"/>
              <a:ea typeface="Roboto"/>
              <a:cs typeface="Roboto"/>
              <a:sym typeface="Roboto"/>
            </a:endParaRPr>
          </a:p>
        </p:txBody>
      </p:sp>
      <p:pic>
        <p:nvPicPr>
          <p:cNvPr id="159" name="Google Shape;159;p25"/>
          <p:cNvPicPr preferRelativeResize="0"/>
          <p:nvPr/>
        </p:nvPicPr>
        <p:blipFill>
          <a:blip r:embed="rId4">
            <a:alphaModFix/>
          </a:blip>
          <a:stretch>
            <a:fillRect/>
          </a:stretch>
        </p:blipFill>
        <p:spPr>
          <a:xfrm>
            <a:off x="461863" y="1265775"/>
            <a:ext cx="8089000" cy="1360725"/>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84150" y="2038800"/>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TECHNICAL DETAILS</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graphicFrame>
        <p:nvGraphicFramePr>
          <p:cNvPr id="169" name="Google Shape;169;p27"/>
          <p:cNvGraphicFramePr/>
          <p:nvPr/>
        </p:nvGraphicFramePr>
        <p:xfrm>
          <a:off x="426913" y="1406650"/>
          <a:ext cx="3000000" cy="3000000"/>
        </p:xfrm>
        <a:graphic>
          <a:graphicData uri="http://schemas.openxmlformats.org/drawingml/2006/table">
            <a:tbl>
              <a:tblPr>
                <a:noFill/>
                <a:tableStyleId>{4309671B-A3A7-4A57-BE4C-3EC422E3B547}</a:tableStyleId>
              </a:tblPr>
              <a:tblGrid>
                <a:gridCol w="1035950">
                  <a:extLst>
                    <a:ext uri="{9D8B030D-6E8A-4147-A177-3AD203B41FA5}">
                      <a16:colId xmlns:a16="http://schemas.microsoft.com/office/drawing/2014/main" val="20000"/>
                    </a:ext>
                  </a:extLst>
                </a:gridCol>
                <a:gridCol w="2040750">
                  <a:extLst>
                    <a:ext uri="{9D8B030D-6E8A-4147-A177-3AD203B41FA5}">
                      <a16:colId xmlns:a16="http://schemas.microsoft.com/office/drawing/2014/main" val="20001"/>
                    </a:ext>
                  </a:extLst>
                </a:gridCol>
                <a:gridCol w="1829825">
                  <a:extLst>
                    <a:ext uri="{9D8B030D-6E8A-4147-A177-3AD203B41FA5}">
                      <a16:colId xmlns:a16="http://schemas.microsoft.com/office/drawing/2014/main" val="20002"/>
                    </a:ext>
                  </a:extLst>
                </a:gridCol>
                <a:gridCol w="3356375">
                  <a:extLst>
                    <a:ext uri="{9D8B030D-6E8A-4147-A177-3AD203B41FA5}">
                      <a16:colId xmlns:a16="http://schemas.microsoft.com/office/drawing/2014/main" val="20003"/>
                    </a:ext>
                  </a:extLst>
                </a:gridCol>
              </a:tblGrid>
              <a:tr h="586650">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VARIANT </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ORIGINAL </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REPLICATION</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SCIENTIFIC IMPORTANCE</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586650">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SOFTWARE</a:t>
                      </a:r>
                      <a:endParaRPr sz="1100" b="1">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00000"/>
                        </a:lnSpc>
                        <a:spcBef>
                          <a:spcPts val="0"/>
                        </a:spcBef>
                        <a:spcAft>
                          <a:spcPts val="0"/>
                        </a:spcAft>
                        <a:buNone/>
                      </a:pPr>
                      <a:endParaRPr sz="1100">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Requirement of the replication project</a:t>
                      </a: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170" name="Google Shape;170;p27"/>
          <p:cNvPicPr preferRelativeResize="0"/>
          <p:nvPr/>
        </p:nvPicPr>
        <p:blipFill>
          <a:blip r:embed="rId3">
            <a:alphaModFix/>
          </a:blip>
          <a:stretch>
            <a:fillRect/>
          </a:stretch>
        </p:blipFill>
        <p:spPr>
          <a:xfrm>
            <a:off x="1499302" y="2030576"/>
            <a:ext cx="1112924" cy="375900"/>
          </a:xfrm>
          <a:prstGeom prst="rect">
            <a:avLst/>
          </a:prstGeom>
          <a:noFill/>
          <a:ln>
            <a:noFill/>
          </a:ln>
        </p:spPr>
      </p:pic>
      <p:pic>
        <p:nvPicPr>
          <p:cNvPr id="171" name="Google Shape;171;p27"/>
          <p:cNvPicPr preferRelativeResize="0"/>
          <p:nvPr/>
        </p:nvPicPr>
        <p:blipFill>
          <a:blip r:embed="rId4">
            <a:alphaModFix/>
          </a:blip>
          <a:stretch>
            <a:fillRect/>
          </a:stretch>
        </p:blipFill>
        <p:spPr>
          <a:xfrm>
            <a:off x="2446150" y="2294326"/>
            <a:ext cx="1014475" cy="226875"/>
          </a:xfrm>
          <a:prstGeom prst="rect">
            <a:avLst/>
          </a:prstGeom>
          <a:noFill/>
          <a:ln>
            <a:noFill/>
          </a:ln>
        </p:spPr>
      </p:pic>
      <p:pic>
        <p:nvPicPr>
          <p:cNvPr id="172" name="Google Shape;172;p27"/>
          <p:cNvPicPr preferRelativeResize="0"/>
          <p:nvPr/>
        </p:nvPicPr>
        <p:blipFill>
          <a:blip r:embed="rId5">
            <a:alphaModFix/>
          </a:blip>
          <a:stretch>
            <a:fillRect/>
          </a:stretch>
        </p:blipFill>
        <p:spPr>
          <a:xfrm>
            <a:off x="4068500" y="2099375"/>
            <a:ext cx="544399" cy="421824"/>
          </a:xfrm>
          <a:prstGeom prst="rect">
            <a:avLst/>
          </a:prstGeom>
          <a:noFill/>
          <a:ln>
            <a:noFill/>
          </a:ln>
        </p:spPr>
      </p:pic>
      <p:sp>
        <p:nvSpPr>
          <p:cNvPr id="173" name="Google Shape;173;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Details</a:t>
            </a:r>
            <a:endParaRPr/>
          </a:p>
        </p:txBody>
      </p:sp>
      <p:sp>
        <p:nvSpPr>
          <p:cNvPr id="174" name="Google Shape;174;p27"/>
          <p:cNvSpPr txBox="1"/>
          <p:nvPr/>
        </p:nvSpPr>
        <p:spPr>
          <a:xfrm>
            <a:off x="440550" y="2924900"/>
            <a:ext cx="8262900" cy="155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D3B45"/>
                </a:solidFill>
                <a:highlight>
                  <a:schemeClr val="lt1"/>
                </a:highlight>
                <a:latin typeface="Roboto"/>
                <a:ea typeface="Roboto"/>
                <a:cs typeface="Roboto"/>
                <a:sym typeface="Roboto"/>
              </a:rPr>
              <a:t>Leveraged multiple </a:t>
            </a:r>
            <a:r>
              <a:rPr lang="en" b="1">
                <a:solidFill>
                  <a:srgbClr val="2D3B45"/>
                </a:solidFill>
                <a:highlight>
                  <a:schemeClr val="lt1"/>
                </a:highlight>
                <a:latin typeface="Roboto"/>
                <a:ea typeface="Roboto"/>
                <a:cs typeface="Roboto"/>
                <a:sym typeface="Roboto"/>
              </a:rPr>
              <a:t>R packages </a:t>
            </a:r>
            <a:r>
              <a:rPr lang="en">
                <a:solidFill>
                  <a:srgbClr val="2D3B45"/>
                </a:solidFill>
                <a:highlight>
                  <a:schemeClr val="lt1"/>
                </a:highlight>
                <a:latin typeface="Roboto"/>
                <a:ea typeface="Roboto"/>
                <a:cs typeface="Roboto"/>
                <a:sym typeface="Roboto"/>
              </a:rPr>
              <a:t>and </a:t>
            </a:r>
            <a:r>
              <a:rPr lang="en" b="1">
                <a:solidFill>
                  <a:srgbClr val="2D3B45"/>
                </a:solidFill>
                <a:highlight>
                  <a:schemeClr val="lt1"/>
                </a:highlight>
                <a:latin typeface="Roboto"/>
                <a:ea typeface="Roboto"/>
                <a:cs typeface="Roboto"/>
                <a:sym typeface="Roboto"/>
              </a:rPr>
              <a:t>functions </a:t>
            </a:r>
            <a:r>
              <a:rPr lang="en">
                <a:solidFill>
                  <a:srgbClr val="2D3B45"/>
                </a:solidFill>
                <a:highlight>
                  <a:schemeClr val="lt1"/>
                </a:highlight>
                <a:latin typeface="Roboto"/>
                <a:ea typeface="Roboto"/>
                <a:cs typeface="Roboto"/>
                <a:sym typeface="Roboto"/>
              </a:rPr>
              <a:t>for data processing, machine learning and visualization</a:t>
            </a:r>
            <a:endParaRPr>
              <a:solidFill>
                <a:srgbClr val="2D3B45"/>
              </a:solidFill>
              <a:highlight>
                <a:schemeClr val="lt1"/>
              </a:highlight>
              <a:latin typeface="Roboto"/>
              <a:ea typeface="Roboto"/>
              <a:cs typeface="Roboto"/>
              <a:sym typeface="Roboto"/>
            </a:endParaRPr>
          </a:p>
          <a:p>
            <a:pPr marL="0" lvl="0" indent="0" algn="l" rtl="0">
              <a:lnSpc>
                <a:spcPct val="115000"/>
              </a:lnSpc>
              <a:spcBef>
                <a:spcPts val="1600"/>
              </a:spcBef>
              <a:spcAft>
                <a:spcPts val="0"/>
              </a:spcAft>
              <a:buNone/>
            </a:pPr>
            <a:r>
              <a:rPr lang="en">
                <a:solidFill>
                  <a:srgbClr val="2D3B45"/>
                </a:solidFill>
                <a:highlight>
                  <a:schemeClr val="lt1"/>
                </a:highlight>
                <a:latin typeface="Roboto"/>
                <a:ea typeface="Roboto"/>
                <a:cs typeface="Roboto"/>
                <a:sym typeface="Roboto"/>
              </a:rPr>
              <a:t>Changing the software should not change the results of the replication process.</a:t>
            </a:r>
            <a:endParaRPr>
              <a:solidFill>
                <a:srgbClr val="2D3B45"/>
              </a:solidFill>
              <a:highlight>
                <a:schemeClr val="lt1"/>
              </a:highlight>
              <a:latin typeface="Roboto"/>
              <a:ea typeface="Roboto"/>
              <a:cs typeface="Roboto"/>
              <a:sym typeface="Roboto"/>
            </a:endParaRPr>
          </a:p>
          <a:p>
            <a:pPr marL="457200" lvl="0" indent="0" algn="l" rtl="0">
              <a:lnSpc>
                <a:spcPct val="115000"/>
              </a:lnSpc>
              <a:spcBef>
                <a:spcPts val="1600"/>
              </a:spcBef>
              <a:spcAft>
                <a:spcPts val="1600"/>
              </a:spcAft>
              <a:buNone/>
            </a:pPr>
            <a:endParaRPr>
              <a:solidFill>
                <a:srgbClr val="2D3B45"/>
              </a:solidFill>
              <a:highlight>
                <a:schemeClr val="lt1"/>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aphicFrame>
        <p:nvGraphicFramePr>
          <p:cNvPr id="179" name="Google Shape;179;p28"/>
          <p:cNvGraphicFramePr/>
          <p:nvPr/>
        </p:nvGraphicFramePr>
        <p:xfrm>
          <a:off x="426913" y="1406650"/>
          <a:ext cx="3000000" cy="3000000"/>
        </p:xfrm>
        <a:graphic>
          <a:graphicData uri="http://schemas.openxmlformats.org/drawingml/2006/table">
            <a:tbl>
              <a:tblPr>
                <a:noFill/>
                <a:tableStyleId>{4309671B-A3A7-4A57-BE4C-3EC422E3B547}</a:tableStyleId>
              </a:tblPr>
              <a:tblGrid>
                <a:gridCol w="1035950">
                  <a:extLst>
                    <a:ext uri="{9D8B030D-6E8A-4147-A177-3AD203B41FA5}">
                      <a16:colId xmlns:a16="http://schemas.microsoft.com/office/drawing/2014/main" val="20000"/>
                    </a:ext>
                  </a:extLst>
                </a:gridCol>
                <a:gridCol w="2040750">
                  <a:extLst>
                    <a:ext uri="{9D8B030D-6E8A-4147-A177-3AD203B41FA5}">
                      <a16:colId xmlns:a16="http://schemas.microsoft.com/office/drawing/2014/main" val="20001"/>
                    </a:ext>
                  </a:extLst>
                </a:gridCol>
                <a:gridCol w="1829825">
                  <a:extLst>
                    <a:ext uri="{9D8B030D-6E8A-4147-A177-3AD203B41FA5}">
                      <a16:colId xmlns:a16="http://schemas.microsoft.com/office/drawing/2014/main" val="20002"/>
                    </a:ext>
                  </a:extLst>
                </a:gridCol>
                <a:gridCol w="3356375">
                  <a:extLst>
                    <a:ext uri="{9D8B030D-6E8A-4147-A177-3AD203B41FA5}">
                      <a16:colId xmlns:a16="http://schemas.microsoft.com/office/drawing/2014/main" val="20003"/>
                    </a:ext>
                  </a:extLst>
                </a:gridCol>
              </a:tblGrid>
              <a:tr h="586650">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VARIANT </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ORIGINAL </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REPLICATION</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SCIENTIFIC IMPORTANCE</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586650">
                <a:tc>
                  <a:txBody>
                    <a:bodyPr/>
                    <a:lstStyle/>
                    <a:p>
                      <a:pPr marL="0" lvl="0" indent="0" algn="l" rtl="0">
                        <a:lnSpc>
                          <a:spcPct val="100000"/>
                        </a:lnSpc>
                        <a:spcBef>
                          <a:spcPts val="0"/>
                        </a:spcBef>
                        <a:spcAft>
                          <a:spcPts val="0"/>
                        </a:spcAft>
                        <a:buNone/>
                      </a:pPr>
                      <a:r>
                        <a:rPr lang="en" sz="1100" b="1">
                          <a:solidFill>
                            <a:srgbClr val="B7B7B7"/>
                          </a:solidFill>
                          <a:latin typeface="Roboto"/>
                          <a:ea typeface="Roboto"/>
                          <a:cs typeface="Roboto"/>
                          <a:sym typeface="Roboto"/>
                        </a:rPr>
                        <a:t>SOFTWARE</a:t>
                      </a:r>
                      <a:endParaRPr sz="1100" b="1">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00000"/>
                        </a:lnSpc>
                        <a:spcBef>
                          <a:spcPts val="0"/>
                        </a:spcBef>
                        <a:spcAft>
                          <a:spcPts val="0"/>
                        </a:spcAft>
                        <a:buNone/>
                      </a:pPr>
                      <a:endParaRPr sz="1100">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endParaRPr sz="1100">
                        <a:solidFill>
                          <a:srgbClr val="B7B7B7"/>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Requirement of replication project</a:t>
                      </a:r>
                      <a:endParaRPr sz="1100">
                        <a:solidFill>
                          <a:srgbClr val="B7B7B7"/>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1"/>
                  </a:ext>
                </a:extLst>
              </a:tr>
              <a:tr h="586650">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DATA</a:t>
                      </a:r>
                      <a:endParaRPr sz="1100" b="1">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100,000 Tweets</a:t>
                      </a:r>
                      <a:endParaRPr sz="1100">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3000 Tweets</a:t>
                      </a:r>
                      <a:endParaRPr sz="1100" b="1">
                        <a:latin typeface="Roboto"/>
                        <a:ea typeface="Roboto"/>
                        <a:cs typeface="Roboto"/>
                        <a:sym typeface="Roboto"/>
                      </a:endParaRPr>
                    </a:p>
                    <a:p>
                      <a:pPr marL="0" lvl="0" indent="0" algn="l" rtl="0">
                        <a:lnSpc>
                          <a:spcPct val="100000"/>
                        </a:lnSpc>
                        <a:spcBef>
                          <a:spcPts val="0"/>
                        </a:spcBef>
                        <a:spcAft>
                          <a:spcPts val="0"/>
                        </a:spcAft>
                        <a:buNone/>
                      </a:pPr>
                      <a:r>
                        <a:rPr lang="en" sz="1100" i="1">
                          <a:latin typeface="Roboto"/>
                          <a:ea typeface="Roboto"/>
                          <a:cs typeface="Roboto"/>
                          <a:sym typeface="Roboto"/>
                        </a:rPr>
                        <a:t>Randomly sampled</a:t>
                      </a:r>
                      <a:endParaRPr sz="1100" i="1">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Limited computational resources available</a:t>
                      </a:r>
                      <a:endParaRPr sz="1100">
                        <a:latin typeface="Roboto"/>
                        <a:ea typeface="Roboto"/>
                        <a:cs typeface="Roboto"/>
                        <a:sym typeface="Roboto"/>
                      </a:endParaRPr>
                    </a:p>
                    <a:p>
                      <a:pPr marL="0" lvl="0" indent="0" algn="l" rtl="0">
                        <a:lnSpc>
                          <a:spcPct val="100000"/>
                        </a:lnSpc>
                        <a:spcBef>
                          <a:spcPts val="0"/>
                        </a:spcBef>
                        <a:spcAft>
                          <a:spcPts val="0"/>
                        </a:spcAft>
                        <a:buNone/>
                      </a:pPr>
                      <a:r>
                        <a:rPr lang="en" sz="1100">
                          <a:latin typeface="Roboto"/>
                          <a:ea typeface="Roboto"/>
                          <a:cs typeface="Roboto"/>
                          <a:sym typeface="Roboto"/>
                        </a:rPr>
                        <a:t>Large data required for complex Neural Networks</a:t>
                      </a: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bl>
          </a:graphicData>
        </a:graphic>
      </p:graphicFrame>
      <p:pic>
        <p:nvPicPr>
          <p:cNvPr id="180" name="Google Shape;180;p28"/>
          <p:cNvPicPr preferRelativeResize="0"/>
          <p:nvPr/>
        </p:nvPicPr>
        <p:blipFill>
          <a:blip r:embed="rId3">
            <a:alphaModFix/>
          </a:blip>
          <a:stretch>
            <a:fillRect/>
          </a:stretch>
        </p:blipFill>
        <p:spPr>
          <a:xfrm>
            <a:off x="1499302" y="2030576"/>
            <a:ext cx="1112924" cy="375900"/>
          </a:xfrm>
          <a:prstGeom prst="rect">
            <a:avLst/>
          </a:prstGeom>
          <a:noFill/>
          <a:ln>
            <a:noFill/>
          </a:ln>
        </p:spPr>
      </p:pic>
      <p:pic>
        <p:nvPicPr>
          <p:cNvPr id="181" name="Google Shape;181;p28"/>
          <p:cNvPicPr preferRelativeResize="0"/>
          <p:nvPr/>
        </p:nvPicPr>
        <p:blipFill>
          <a:blip r:embed="rId4">
            <a:alphaModFix/>
          </a:blip>
          <a:stretch>
            <a:fillRect/>
          </a:stretch>
        </p:blipFill>
        <p:spPr>
          <a:xfrm>
            <a:off x="2446150" y="2294326"/>
            <a:ext cx="1014475" cy="226875"/>
          </a:xfrm>
          <a:prstGeom prst="rect">
            <a:avLst/>
          </a:prstGeom>
          <a:noFill/>
          <a:ln>
            <a:noFill/>
          </a:ln>
        </p:spPr>
      </p:pic>
      <p:pic>
        <p:nvPicPr>
          <p:cNvPr id="182" name="Google Shape;182;p28"/>
          <p:cNvPicPr preferRelativeResize="0"/>
          <p:nvPr/>
        </p:nvPicPr>
        <p:blipFill>
          <a:blip r:embed="rId5">
            <a:alphaModFix/>
          </a:blip>
          <a:stretch>
            <a:fillRect/>
          </a:stretch>
        </p:blipFill>
        <p:spPr>
          <a:xfrm>
            <a:off x="4068500" y="2099375"/>
            <a:ext cx="544399" cy="421824"/>
          </a:xfrm>
          <a:prstGeom prst="rect">
            <a:avLst/>
          </a:prstGeom>
          <a:noFill/>
          <a:ln>
            <a:noFill/>
          </a:ln>
        </p:spPr>
      </p:pic>
      <p:sp>
        <p:nvSpPr>
          <p:cNvPr id="183" name="Google Shape;183;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Details</a:t>
            </a:r>
            <a:endParaRPr/>
          </a:p>
        </p:txBody>
      </p:sp>
      <p:sp>
        <p:nvSpPr>
          <p:cNvPr id="184" name="Google Shape;184;p28"/>
          <p:cNvSpPr txBox="1"/>
          <p:nvPr/>
        </p:nvSpPr>
        <p:spPr>
          <a:xfrm>
            <a:off x="426925" y="3519975"/>
            <a:ext cx="8262900" cy="89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rgbClr val="2D3B45"/>
                </a:solidFill>
                <a:highlight>
                  <a:schemeClr val="lt1"/>
                </a:highlight>
                <a:latin typeface="Roboto"/>
                <a:ea typeface="Roboto"/>
                <a:cs typeface="Roboto"/>
                <a:sym typeface="Roboto"/>
              </a:rPr>
              <a:t>Varying the selection of tweets or the number of tweets may not produce the identical results but it should not significantly impact the replication process.</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aphicFrame>
        <p:nvGraphicFramePr>
          <p:cNvPr id="189" name="Google Shape;189;p29"/>
          <p:cNvGraphicFramePr/>
          <p:nvPr/>
        </p:nvGraphicFramePr>
        <p:xfrm>
          <a:off x="426913" y="1254250"/>
          <a:ext cx="3000000" cy="3000000"/>
        </p:xfrm>
        <a:graphic>
          <a:graphicData uri="http://schemas.openxmlformats.org/drawingml/2006/table">
            <a:tbl>
              <a:tblPr>
                <a:noFill/>
                <a:tableStyleId>{4309671B-A3A7-4A57-BE4C-3EC422E3B547}</a:tableStyleId>
              </a:tblPr>
              <a:tblGrid>
                <a:gridCol w="1035950">
                  <a:extLst>
                    <a:ext uri="{9D8B030D-6E8A-4147-A177-3AD203B41FA5}">
                      <a16:colId xmlns:a16="http://schemas.microsoft.com/office/drawing/2014/main" val="20000"/>
                    </a:ext>
                  </a:extLst>
                </a:gridCol>
                <a:gridCol w="2040750">
                  <a:extLst>
                    <a:ext uri="{9D8B030D-6E8A-4147-A177-3AD203B41FA5}">
                      <a16:colId xmlns:a16="http://schemas.microsoft.com/office/drawing/2014/main" val="20001"/>
                    </a:ext>
                  </a:extLst>
                </a:gridCol>
                <a:gridCol w="1829825">
                  <a:extLst>
                    <a:ext uri="{9D8B030D-6E8A-4147-A177-3AD203B41FA5}">
                      <a16:colId xmlns:a16="http://schemas.microsoft.com/office/drawing/2014/main" val="20002"/>
                    </a:ext>
                  </a:extLst>
                </a:gridCol>
                <a:gridCol w="3356375">
                  <a:extLst>
                    <a:ext uri="{9D8B030D-6E8A-4147-A177-3AD203B41FA5}">
                      <a16:colId xmlns:a16="http://schemas.microsoft.com/office/drawing/2014/main" val="20003"/>
                    </a:ext>
                  </a:extLst>
                </a:gridCol>
              </a:tblGrid>
              <a:tr h="586650">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VARIANT </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ORIGINAL </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REPLICATION</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SCIENTIFIC IMPORTANCE</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586650">
                <a:tc>
                  <a:txBody>
                    <a:bodyPr/>
                    <a:lstStyle/>
                    <a:p>
                      <a:pPr marL="0" lvl="0" indent="0" algn="l" rtl="0">
                        <a:lnSpc>
                          <a:spcPct val="100000"/>
                        </a:lnSpc>
                        <a:spcBef>
                          <a:spcPts val="0"/>
                        </a:spcBef>
                        <a:spcAft>
                          <a:spcPts val="0"/>
                        </a:spcAft>
                        <a:buNone/>
                      </a:pPr>
                      <a:r>
                        <a:rPr lang="en" sz="1100" b="1">
                          <a:solidFill>
                            <a:srgbClr val="B7B7B7"/>
                          </a:solidFill>
                          <a:latin typeface="Roboto"/>
                          <a:ea typeface="Roboto"/>
                          <a:cs typeface="Roboto"/>
                          <a:sym typeface="Roboto"/>
                        </a:rPr>
                        <a:t>SOFTWARE</a:t>
                      </a:r>
                      <a:endParaRPr sz="1100" b="1">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00000"/>
                        </a:lnSpc>
                        <a:spcBef>
                          <a:spcPts val="0"/>
                        </a:spcBef>
                        <a:spcAft>
                          <a:spcPts val="0"/>
                        </a:spcAft>
                        <a:buNone/>
                      </a:pPr>
                      <a:endParaRPr sz="1100">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endParaRPr sz="1100">
                        <a:solidFill>
                          <a:srgbClr val="B7B7B7"/>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Requirement of replication project</a:t>
                      </a:r>
                      <a:endParaRPr sz="1100">
                        <a:solidFill>
                          <a:srgbClr val="B7B7B7"/>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1"/>
                  </a:ext>
                </a:extLst>
              </a:tr>
              <a:tr h="586650">
                <a:tc>
                  <a:txBody>
                    <a:bodyPr/>
                    <a:lstStyle/>
                    <a:p>
                      <a:pPr marL="0" lvl="0" indent="0" algn="l" rtl="0">
                        <a:lnSpc>
                          <a:spcPct val="100000"/>
                        </a:lnSpc>
                        <a:spcBef>
                          <a:spcPts val="0"/>
                        </a:spcBef>
                        <a:spcAft>
                          <a:spcPts val="0"/>
                        </a:spcAft>
                        <a:buNone/>
                      </a:pPr>
                      <a:r>
                        <a:rPr lang="en" sz="1100" b="1">
                          <a:solidFill>
                            <a:srgbClr val="B7B7B7"/>
                          </a:solidFill>
                          <a:latin typeface="Roboto"/>
                          <a:ea typeface="Roboto"/>
                          <a:cs typeface="Roboto"/>
                          <a:sym typeface="Roboto"/>
                        </a:rPr>
                        <a:t>DATA</a:t>
                      </a:r>
                      <a:endParaRPr sz="1100" b="1">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100,000 Tweets</a:t>
                      </a:r>
                      <a:endParaRPr sz="1100">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3000 Tweets</a:t>
                      </a:r>
                      <a:endParaRPr sz="1100">
                        <a:solidFill>
                          <a:srgbClr val="B7B7B7"/>
                        </a:solidFill>
                        <a:latin typeface="Roboto"/>
                        <a:ea typeface="Roboto"/>
                        <a:cs typeface="Roboto"/>
                        <a:sym typeface="Roboto"/>
                      </a:endParaRPr>
                    </a:p>
                    <a:p>
                      <a:pPr marL="0" lvl="0" indent="0" algn="l" rtl="0">
                        <a:lnSpc>
                          <a:spcPct val="100000"/>
                        </a:lnSpc>
                        <a:spcBef>
                          <a:spcPts val="0"/>
                        </a:spcBef>
                        <a:spcAft>
                          <a:spcPts val="0"/>
                        </a:spcAft>
                        <a:buNone/>
                      </a:pPr>
                      <a:r>
                        <a:rPr lang="en" sz="1100" i="1">
                          <a:solidFill>
                            <a:srgbClr val="B7B7B7"/>
                          </a:solidFill>
                          <a:latin typeface="Roboto"/>
                          <a:ea typeface="Roboto"/>
                          <a:cs typeface="Roboto"/>
                          <a:sym typeface="Roboto"/>
                        </a:rPr>
                        <a:t>Randomly sampled</a:t>
                      </a:r>
                      <a:endParaRPr sz="1100" i="1">
                        <a:solidFill>
                          <a:srgbClr val="B7B7B7"/>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Limited computational resources available</a:t>
                      </a:r>
                      <a:endParaRPr sz="1100">
                        <a:solidFill>
                          <a:srgbClr val="B7B7B7"/>
                        </a:solidFill>
                        <a:latin typeface="Roboto"/>
                        <a:ea typeface="Roboto"/>
                        <a:cs typeface="Roboto"/>
                        <a:sym typeface="Roboto"/>
                      </a:endParaRPr>
                    </a:p>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Large data required for complex Neural Networks</a:t>
                      </a:r>
                      <a:endParaRPr sz="1100">
                        <a:solidFill>
                          <a:srgbClr val="B7B7B7"/>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2"/>
                  </a:ext>
                </a:extLst>
              </a:tr>
              <a:tr h="586650">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ALGORITHM</a:t>
                      </a:r>
                      <a:endParaRPr sz="1100" b="1">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Naive Bayes, SVM,</a:t>
                      </a:r>
                      <a:endParaRPr sz="1100">
                        <a:latin typeface="Roboto"/>
                        <a:ea typeface="Roboto"/>
                        <a:cs typeface="Roboto"/>
                        <a:sym typeface="Roboto"/>
                      </a:endParaRPr>
                    </a:p>
                    <a:p>
                      <a:pPr marL="0" lvl="0" indent="0" algn="l" rtl="0">
                        <a:lnSpc>
                          <a:spcPct val="100000"/>
                        </a:lnSpc>
                        <a:spcBef>
                          <a:spcPts val="0"/>
                        </a:spcBef>
                        <a:spcAft>
                          <a:spcPts val="0"/>
                        </a:spcAft>
                        <a:buNone/>
                      </a:pPr>
                      <a:r>
                        <a:rPr lang="en" sz="1100">
                          <a:latin typeface="Roboto"/>
                          <a:ea typeface="Roboto"/>
                          <a:cs typeface="Roboto"/>
                          <a:sym typeface="Roboto"/>
                        </a:rPr>
                        <a:t>Logistic Regression, </a:t>
                      </a:r>
                      <a:endParaRPr sz="1100">
                        <a:latin typeface="Roboto"/>
                        <a:ea typeface="Roboto"/>
                        <a:cs typeface="Roboto"/>
                        <a:sym typeface="Roboto"/>
                      </a:endParaRPr>
                    </a:p>
                    <a:p>
                      <a:pPr marL="0" lvl="0" indent="0" algn="l" rtl="0">
                        <a:lnSpc>
                          <a:spcPct val="100000"/>
                        </a:lnSpc>
                        <a:spcBef>
                          <a:spcPts val="0"/>
                        </a:spcBef>
                        <a:spcAft>
                          <a:spcPts val="0"/>
                        </a:spcAft>
                        <a:buNone/>
                      </a:pPr>
                      <a:r>
                        <a:rPr lang="en" sz="1100">
                          <a:latin typeface="Roboto"/>
                          <a:ea typeface="Roboto"/>
                          <a:cs typeface="Roboto"/>
                          <a:sym typeface="Roboto"/>
                        </a:rPr>
                        <a:t>Random Forest, </a:t>
                      </a:r>
                      <a:endParaRPr sz="1100">
                        <a:latin typeface="Roboto"/>
                        <a:ea typeface="Roboto"/>
                        <a:cs typeface="Roboto"/>
                        <a:sym typeface="Roboto"/>
                      </a:endParaRPr>
                    </a:p>
                    <a:p>
                      <a:pPr marL="0" lvl="0" indent="0" algn="l" rtl="0">
                        <a:lnSpc>
                          <a:spcPct val="100000"/>
                        </a:lnSpc>
                        <a:spcBef>
                          <a:spcPts val="0"/>
                        </a:spcBef>
                        <a:spcAft>
                          <a:spcPts val="0"/>
                        </a:spcAft>
                        <a:buNone/>
                      </a:pPr>
                      <a:r>
                        <a:rPr lang="en" sz="1100">
                          <a:latin typeface="Roboto"/>
                          <a:ea typeface="Roboto"/>
                          <a:cs typeface="Roboto"/>
                          <a:sym typeface="Roboto"/>
                        </a:rPr>
                        <a:t>GBT, CNNs, RNNs</a:t>
                      </a:r>
                      <a:endParaRPr sz="1100">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None/>
                      </a:pPr>
                      <a:r>
                        <a:rPr lang="en" sz="1100" b="1">
                          <a:latin typeface="Roboto"/>
                          <a:ea typeface="Roboto"/>
                          <a:cs typeface="Roboto"/>
                          <a:sym typeface="Roboto"/>
                        </a:rPr>
                        <a:t>Logistic Regression</a:t>
                      </a:r>
                      <a:endParaRPr sz="1100" b="1">
                        <a:solidFill>
                          <a:srgbClr val="2D3B45"/>
                        </a:solidFill>
                        <a:highlight>
                          <a:schemeClr val="lt1"/>
                        </a:highlight>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Roboto"/>
                          <a:ea typeface="Roboto"/>
                          <a:cs typeface="Roboto"/>
                          <a:sym typeface="Roboto"/>
                        </a:rPr>
                        <a:t>Outperformed all ML models</a:t>
                      </a: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F1-Score comparable to CNNs</a:t>
                      </a: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High precision and accuracy</a:t>
                      </a: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Limited computational resources</a:t>
                      </a: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bl>
          </a:graphicData>
        </a:graphic>
      </p:graphicFrame>
      <p:pic>
        <p:nvPicPr>
          <p:cNvPr id="190" name="Google Shape;190;p29"/>
          <p:cNvPicPr preferRelativeResize="0"/>
          <p:nvPr/>
        </p:nvPicPr>
        <p:blipFill>
          <a:blip r:embed="rId3">
            <a:alphaModFix/>
          </a:blip>
          <a:stretch>
            <a:fillRect/>
          </a:stretch>
        </p:blipFill>
        <p:spPr>
          <a:xfrm>
            <a:off x="1499302" y="1878176"/>
            <a:ext cx="1112924" cy="375900"/>
          </a:xfrm>
          <a:prstGeom prst="rect">
            <a:avLst/>
          </a:prstGeom>
          <a:noFill/>
          <a:ln>
            <a:noFill/>
          </a:ln>
        </p:spPr>
      </p:pic>
      <p:pic>
        <p:nvPicPr>
          <p:cNvPr id="191" name="Google Shape;191;p29"/>
          <p:cNvPicPr preferRelativeResize="0"/>
          <p:nvPr/>
        </p:nvPicPr>
        <p:blipFill>
          <a:blip r:embed="rId4">
            <a:alphaModFix/>
          </a:blip>
          <a:stretch>
            <a:fillRect/>
          </a:stretch>
        </p:blipFill>
        <p:spPr>
          <a:xfrm>
            <a:off x="2446150" y="2141926"/>
            <a:ext cx="1014475" cy="226875"/>
          </a:xfrm>
          <a:prstGeom prst="rect">
            <a:avLst/>
          </a:prstGeom>
          <a:noFill/>
          <a:ln>
            <a:noFill/>
          </a:ln>
        </p:spPr>
      </p:pic>
      <p:pic>
        <p:nvPicPr>
          <p:cNvPr id="192" name="Google Shape;192;p29"/>
          <p:cNvPicPr preferRelativeResize="0"/>
          <p:nvPr/>
        </p:nvPicPr>
        <p:blipFill>
          <a:blip r:embed="rId5">
            <a:alphaModFix/>
          </a:blip>
          <a:stretch>
            <a:fillRect/>
          </a:stretch>
        </p:blipFill>
        <p:spPr>
          <a:xfrm>
            <a:off x="4068500" y="1946975"/>
            <a:ext cx="544399" cy="421824"/>
          </a:xfrm>
          <a:prstGeom prst="rect">
            <a:avLst/>
          </a:prstGeom>
          <a:noFill/>
          <a:ln>
            <a:noFill/>
          </a:ln>
        </p:spPr>
      </p:pic>
      <p:sp>
        <p:nvSpPr>
          <p:cNvPr id="193" name="Google Shape;193;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Details</a:t>
            </a:r>
            <a:endParaRPr/>
          </a:p>
        </p:txBody>
      </p:sp>
      <p:sp>
        <p:nvSpPr>
          <p:cNvPr id="194" name="Google Shape;194;p29"/>
          <p:cNvSpPr txBox="1"/>
          <p:nvPr/>
        </p:nvSpPr>
        <p:spPr>
          <a:xfrm>
            <a:off x="426925" y="3952925"/>
            <a:ext cx="8262900" cy="92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2D3B45"/>
                </a:solidFill>
                <a:highlight>
                  <a:schemeClr val="lt1"/>
                </a:highlight>
                <a:latin typeface="Roboto"/>
                <a:ea typeface="Roboto"/>
                <a:cs typeface="Roboto"/>
                <a:sym typeface="Roboto"/>
              </a:rPr>
              <a:t>LibLinear R package was deployed to build the Logistic Regression Model.</a:t>
            </a:r>
            <a:endParaRPr>
              <a:solidFill>
                <a:srgbClr val="2D3B45"/>
              </a:solidFill>
              <a:highlight>
                <a:schemeClr val="lt1"/>
              </a:highlight>
              <a:latin typeface="Roboto"/>
              <a:ea typeface="Roboto"/>
              <a:cs typeface="Roboto"/>
              <a:sym typeface="Roboto"/>
            </a:endParaRPr>
          </a:p>
          <a:p>
            <a:pPr marL="0" lvl="0" indent="0" algn="l" rtl="0">
              <a:lnSpc>
                <a:spcPct val="100000"/>
              </a:lnSpc>
              <a:spcBef>
                <a:spcPts val="1600"/>
              </a:spcBef>
              <a:spcAft>
                <a:spcPts val="0"/>
              </a:spcAft>
              <a:buNone/>
            </a:pPr>
            <a:r>
              <a:rPr lang="en">
                <a:solidFill>
                  <a:srgbClr val="2D3B45"/>
                </a:solidFill>
                <a:highlight>
                  <a:schemeClr val="lt1"/>
                </a:highlight>
                <a:latin typeface="Roboto"/>
                <a:ea typeface="Roboto"/>
                <a:cs typeface="Roboto"/>
                <a:sym typeface="Roboto"/>
              </a:rPr>
              <a:t>Using </a:t>
            </a:r>
            <a:r>
              <a:rPr lang="en" b="1">
                <a:solidFill>
                  <a:srgbClr val="2D3B45"/>
                </a:solidFill>
                <a:highlight>
                  <a:schemeClr val="lt1"/>
                </a:highlight>
                <a:latin typeface="Roboto"/>
                <a:ea typeface="Roboto"/>
                <a:cs typeface="Roboto"/>
                <a:sym typeface="Roboto"/>
              </a:rPr>
              <a:t>different packages</a:t>
            </a:r>
            <a:r>
              <a:rPr lang="en">
                <a:solidFill>
                  <a:srgbClr val="2D3B45"/>
                </a:solidFill>
                <a:highlight>
                  <a:schemeClr val="lt1"/>
                </a:highlight>
                <a:latin typeface="Roboto"/>
                <a:ea typeface="Roboto"/>
                <a:cs typeface="Roboto"/>
                <a:sym typeface="Roboto"/>
              </a:rPr>
              <a:t> from another software should not significantly impact the replication of results.</a:t>
            </a:r>
            <a:endParaRPr>
              <a:latin typeface="Roboto"/>
              <a:ea typeface="Roboto"/>
              <a:cs typeface="Roboto"/>
              <a:sym typeface="Roboto"/>
            </a:endParaRPr>
          </a:p>
          <a:p>
            <a:pPr marL="0" lvl="0" indent="0" algn="l" rtl="0">
              <a:lnSpc>
                <a:spcPct val="115000"/>
              </a:lnSpc>
              <a:spcBef>
                <a:spcPts val="1600"/>
              </a:spcBef>
              <a:spcAft>
                <a:spcPts val="1600"/>
              </a:spcAft>
              <a:buNone/>
            </a:pPr>
            <a:r>
              <a:rPr lang="en">
                <a:solidFill>
                  <a:srgbClr val="2D3B45"/>
                </a:solidFill>
                <a:highlight>
                  <a:schemeClr val="lt1"/>
                </a:highlight>
                <a:latin typeface="Roboto"/>
                <a:ea typeface="Roboto"/>
                <a:cs typeface="Roboto"/>
                <a:sym typeface="Roboto"/>
              </a:rPr>
              <a:t> </a:t>
            </a:r>
            <a:endParaRPr>
              <a:solidFill>
                <a:srgbClr val="2D3B45"/>
              </a:solidFill>
              <a:highlight>
                <a:schemeClr val="lt1"/>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graphicFrame>
        <p:nvGraphicFramePr>
          <p:cNvPr id="199" name="Google Shape;199;p30"/>
          <p:cNvGraphicFramePr/>
          <p:nvPr/>
        </p:nvGraphicFramePr>
        <p:xfrm>
          <a:off x="426913" y="1178050"/>
          <a:ext cx="3000000" cy="3000000"/>
        </p:xfrm>
        <a:graphic>
          <a:graphicData uri="http://schemas.openxmlformats.org/drawingml/2006/table">
            <a:tbl>
              <a:tblPr>
                <a:noFill/>
                <a:tableStyleId>{4309671B-A3A7-4A57-BE4C-3EC422E3B547}</a:tableStyleId>
              </a:tblPr>
              <a:tblGrid>
                <a:gridCol w="1035950">
                  <a:extLst>
                    <a:ext uri="{9D8B030D-6E8A-4147-A177-3AD203B41FA5}">
                      <a16:colId xmlns:a16="http://schemas.microsoft.com/office/drawing/2014/main" val="20000"/>
                    </a:ext>
                  </a:extLst>
                </a:gridCol>
                <a:gridCol w="2040750">
                  <a:extLst>
                    <a:ext uri="{9D8B030D-6E8A-4147-A177-3AD203B41FA5}">
                      <a16:colId xmlns:a16="http://schemas.microsoft.com/office/drawing/2014/main" val="20001"/>
                    </a:ext>
                  </a:extLst>
                </a:gridCol>
                <a:gridCol w="1829825">
                  <a:extLst>
                    <a:ext uri="{9D8B030D-6E8A-4147-A177-3AD203B41FA5}">
                      <a16:colId xmlns:a16="http://schemas.microsoft.com/office/drawing/2014/main" val="20002"/>
                    </a:ext>
                  </a:extLst>
                </a:gridCol>
                <a:gridCol w="3356375">
                  <a:extLst>
                    <a:ext uri="{9D8B030D-6E8A-4147-A177-3AD203B41FA5}">
                      <a16:colId xmlns:a16="http://schemas.microsoft.com/office/drawing/2014/main" val="20003"/>
                    </a:ext>
                  </a:extLst>
                </a:gridCol>
              </a:tblGrid>
              <a:tr h="586650">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VARIANT </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ORIGINAL </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REPLICATION</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SCIENTIFIC IMPORTANCE</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586650">
                <a:tc>
                  <a:txBody>
                    <a:bodyPr/>
                    <a:lstStyle/>
                    <a:p>
                      <a:pPr marL="0" lvl="0" indent="0" algn="l" rtl="0">
                        <a:lnSpc>
                          <a:spcPct val="100000"/>
                        </a:lnSpc>
                        <a:spcBef>
                          <a:spcPts val="0"/>
                        </a:spcBef>
                        <a:spcAft>
                          <a:spcPts val="0"/>
                        </a:spcAft>
                        <a:buNone/>
                      </a:pPr>
                      <a:r>
                        <a:rPr lang="en" sz="1100" b="1">
                          <a:solidFill>
                            <a:srgbClr val="B7B7B7"/>
                          </a:solidFill>
                          <a:latin typeface="Roboto"/>
                          <a:ea typeface="Roboto"/>
                          <a:cs typeface="Roboto"/>
                          <a:sym typeface="Roboto"/>
                        </a:rPr>
                        <a:t>SOFTWARE</a:t>
                      </a:r>
                      <a:endParaRPr sz="1100" b="1">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00000"/>
                        </a:lnSpc>
                        <a:spcBef>
                          <a:spcPts val="0"/>
                        </a:spcBef>
                        <a:spcAft>
                          <a:spcPts val="0"/>
                        </a:spcAft>
                        <a:buNone/>
                      </a:pPr>
                      <a:endParaRPr sz="1100">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endParaRPr sz="1100">
                        <a:solidFill>
                          <a:srgbClr val="B7B7B7"/>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Requirement of replication project</a:t>
                      </a:r>
                      <a:endParaRPr sz="1100">
                        <a:solidFill>
                          <a:srgbClr val="B7B7B7"/>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1"/>
                  </a:ext>
                </a:extLst>
              </a:tr>
              <a:tr h="586650">
                <a:tc>
                  <a:txBody>
                    <a:bodyPr/>
                    <a:lstStyle/>
                    <a:p>
                      <a:pPr marL="0" lvl="0" indent="0" algn="l" rtl="0">
                        <a:lnSpc>
                          <a:spcPct val="100000"/>
                        </a:lnSpc>
                        <a:spcBef>
                          <a:spcPts val="0"/>
                        </a:spcBef>
                        <a:spcAft>
                          <a:spcPts val="0"/>
                        </a:spcAft>
                        <a:buNone/>
                      </a:pPr>
                      <a:r>
                        <a:rPr lang="en" sz="1100" b="1">
                          <a:solidFill>
                            <a:srgbClr val="B7B7B7"/>
                          </a:solidFill>
                          <a:latin typeface="Roboto"/>
                          <a:ea typeface="Roboto"/>
                          <a:cs typeface="Roboto"/>
                          <a:sym typeface="Roboto"/>
                        </a:rPr>
                        <a:t>DATA</a:t>
                      </a:r>
                      <a:endParaRPr sz="1100" b="1">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100,000 Tweets</a:t>
                      </a:r>
                      <a:endParaRPr sz="1100">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3000 Tweets</a:t>
                      </a:r>
                      <a:endParaRPr sz="1100">
                        <a:solidFill>
                          <a:srgbClr val="B7B7B7"/>
                        </a:solidFill>
                        <a:latin typeface="Roboto"/>
                        <a:ea typeface="Roboto"/>
                        <a:cs typeface="Roboto"/>
                        <a:sym typeface="Roboto"/>
                      </a:endParaRPr>
                    </a:p>
                    <a:p>
                      <a:pPr marL="0" lvl="0" indent="0" algn="l" rtl="0">
                        <a:lnSpc>
                          <a:spcPct val="100000"/>
                        </a:lnSpc>
                        <a:spcBef>
                          <a:spcPts val="0"/>
                        </a:spcBef>
                        <a:spcAft>
                          <a:spcPts val="0"/>
                        </a:spcAft>
                        <a:buNone/>
                      </a:pPr>
                      <a:r>
                        <a:rPr lang="en" sz="1100" i="1">
                          <a:solidFill>
                            <a:srgbClr val="B7B7B7"/>
                          </a:solidFill>
                          <a:latin typeface="Roboto"/>
                          <a:ea typeface="Roboto"/>
                          <a:cs typeface="Roboto"/>
                          <a:sym typeface="Roboto"/>
                        </a:rPr>
                        <a:t>Randomly sampled</a:t>
                      </a:r>
                      <a:endParaRPr sz="1100" i="1">
                        <a:solidFill>
                          <a:srgbClr val="B7B7B7"/>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Limited computational resources available</a:t>
                      </a:r>
                      <a:endParaRPr sz="1100">
                        <a:solidFill>
                          <a:srgbClr val="B7B7B7"/>
                        </a:solidFill>
                        <a:latin typeface="Roboto"/>
                        <a:ea typeface="Roboto"/>
                        <a:cs typeface="Roboto"/>
                        <a:sym typeface="Roboto"/>
                      </a:endParaRPr>
                    </a:p>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Large data required for complex Neural Networks</a:t>
                      </a:r>
                      <a:endParaRPr sz="1100">
                        <a:solidFill>
                          <a:srgbClr val="B7B7B7"/>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2"/>
                  </a:ext>
                </a:extLst>
              </a:tr>
              <a:tr h="586650">
                <a:tc>
                  <a:txBody>
                    <a:bodyPr/>
                    <a:lstStyle/>
                    <a:p>
                      <a:pPr marL="0" lvl="0" indent="0" algn="l" rtl="0">
                        <a:lnSpc>
                          <a:spcPct val="100000"/>
                        </a:lnSpc>
                        <a:spcBef>
                          <a:spcPts val="0"/>
                        </a:spcBef>
                        <a:spcAft>
                          <a:spcPts val="0"/>
                        </a:spcAft>
                        <a:buNone/>
                      </a:pPr>
                      <a:r>
                        <a:rPr lang="en" sz="1100" b="1">
                          <a:solidFill>
                            <a:srgbClr val="B7B7B7"/>
                          </a:solidFill>
                          <a:latin typeface="Roboto"/>
                          <a:ea typeface="Roboto"/>
                          <a:cs typeface="Roboto"/>
                          <a:sym typeface="Roboto"/>
                        </a:rPr>
                        <a:t>ALGORITHM</a:t>
                      </a:r>
                      <a:endParaRPr sz="1100" b="1">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Naive Bayes, SVM,</a:t>
                      </a:r>
                      <a:endParaRPr sz="1100">
                        <a:solidFill>
                          <a:srgbClr val="B7B7B7"/>
                        </a:solidFill>
                        <a:latin typeface="Roboto"/>
                        <a:ea typeface="Roboto"/>
                        <a:cs typeface="Roboto"/>
                        <a:sym typeface="Roboto"/>
                      </a:endParaRPr>
                    </a:p>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Logistic Regression, </a:t>
                      </a:r>
                      <a:endParaRPr sz="1100">
                        <a:solidFill>
                          <a:srgbClr val="B7B7B7"/>
                        </a:solidFill>
                        <a:latin typeface="Roboto"/>
                        <a:ea typeface="Roboto"/>
                        <a:cs typeface="Roboto"/>
                        <a:sym typeface="Roboto"/>
                      </a:endParaRPr>
                    </a:p>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Random Forest, </a:t>
                      </a:r>
                      <a:endParaRPr sz="1100">
                        <a:solidFill>
                          <a:srgbClr val="B7B7B7"/>
                        </a:solidFill>
                        <a:latin typeface="Roboto"/>
                        <a:ea typeface="Roboto"/>
                        <a:cs typeface="Roboto"/>
                        <a:sym typeface="Roboto"/>
                      </a:endParaRPr>
                    </a:p>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GBT, CNNs, RNNs</a:t>
                      </a:r>
                      <a:endParaRPr sz="1100">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100">
                          <a:solidFill>
                            <a:srgbClr val="B7B7B7"/>
                          </a:solidFill>
                          <a:latin typeface="Roboto"/>
                          <a:ea typeface="Roboto"/>
                          <a:cs typeface="Roboto"/>
                          <a:sym typeface="Roboto"/>
                        </a:rPr>
                        <a:t>Logistic Regression</a:t>
                      </a:r>
                      <a:endParaRPr sz="1100">
                        <a:solidFill>
                          <a:srgbClr val="B7B7B7"/>
                        </a:solidFill>
                        <a:highlight>
                          <a:schemeClr val="lt1"/>
                        </a:highlight>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B7B7B7"/>
                          </a:solidFill>
                          <a:latin typeface="Roboto"/>
                          <a:ea typeface="Roboto"/>
                          <a:cs typeface="Roboto"/>
                          <a:sym typeface="Roboto"/>
                        </a:rPr>
                        <a:t>Outperformed all ML models</a:t>
                      </a:r>
                      <a:endParaRPr sz="1100">
                        <a:solidFill>
                          <a:srgbClr val="B7B7B7"/>
                        </a:solidFill>
                        <a:latin typeface="Roboto"/>
                        <a:ea typeface="Roboto"/>
                        <a:cs typeface="Roboto"/>
                        <a:sym typeface="Roboto"/>
                      </a:endParaRPr>
                    </a:p>
                    <a:p>
                      <a:pPr marL="0" lvl="0" indent="0" algn="l" rtl="0">
                        <a:spcBef>
                          <a:spcPts val="0"/>
                        </a:spcBef>
                        <a:spcAft>
                          <a:spcPts val="0"/>
                        </a:spcAft>
                        <a:buNone/>
                      </a:pPr>
                      <a:r>
                        <a:rPr lang="en" sz="1100">
                          <a:solidFill>
                            <a:srgbClr val="B7B7B7"/>
                          </a:solidFill>
                          <a:latin typeface="Roboto"/>
                          <a:ea typeface="Roboto"/>
                          <a:cs typeface="Roboto"/>
                          <a:sym typeface="Roboto"/>
                        </a:rPr>
                        <a:t>F1-Score comparable to CNNs</a:t>
                      </a:r>
                      <a:endParaRPr sz="1100">
                        <a:solidFill>
                          <a:srgbClr val="B7B7B7"/>
                        </a:solidFill>
                        <a:latin typeface="Roboto"/>
                        <a:ea typeface="Roboto"/>
                        <a:cs typeface="Roboto"/>
                        <a:sym typeface="Roboto"/>
                      </a:endParaRPr>
                    </a:p>
                    <a:p>
                      <a:pPr marL="0" lvl="0" indent="0" algn="l" rtl="0">
                        <a:spcBef>
                          <a:spcPts val="0"/>
                        </a:spcBef>
                        <a:spcAft>
                          <a:spcPts val="0"/>
                        </a:spcAft>
                        <a:buNone/>
                      </a:pPr>
                      <a:r>
                        <a:rPr lang="en" sz="1100">
                          <a:solidFill>
                            <a:srgbClr val="B7B7B7"/>
                          </a:solidFill>
                          <a:latin typeface="Roboto"/>
                          <a:ea typeface="Roboto"/>
                          <a:cs typeface="Roboto"/>
                          <a:sym typeface="Roboto"/>
                        </a:rPr>
                        <a:t>High precision and accuracy</a:t>
                      </a:r>
                      <a:endParaRPr sz="1100">
                        <a:solidFill>
                          <a:srgbClr val="B7B7B7"/>
                        </a:solidFill>
                        <a:latin typeface="Roboto"/>
                        <a:ea typeface="Roboto"/>
                        <a:cs typeface="Roboto"/>
                        <a:sym typeface="Roboto"/>
                      </a:endParaRPr>
                    </a:p>
                    <a:p>
                      <a:pPr marL="0" lvl="0" indent="0" algn="l" rtl="0">
                        <a:spcBef>
                          <a:spcPts val="0"/>
                        </a:spcBef>
                        <a:spcAft>
                          <a:spcPts val="0"/>
                        </a:spcAft>
                        <a:buNone/>
                      </a:pPr>
                      <a:r>
                        <a:rPr lang="en" sz="1100">
                          <a:solidFill>
                            <a:srgbClr val="B7B7B7"/>
                          </a:solidFill>
                          <a:latin typeface="Roboto"/>
                          <a:ea typeface="Roboto"/>
                          <a:cs typeface="Roboto"/>
                          <a:sym typeface="Roboto"/>
                        </a:rPr>
                        <a:t>Limited computational resources</a:t>
                      </a:r>
                      <a:endParaRPr sz="1100">
                        <a:solidFill>
                          <a:srgbClr val="B7B7B7"/>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3"/>
                  </a:ext>
                </a:extLst>
              </a:tr>
              <a:tr h="586650">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FEATURES</a:t>
                      </a:r>
                      <a:endParaRPr sz="1100" b="1">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Word-level</a:t>
                      </a:r>
                      <a:endParaRPr sz="1100">
                        <a:latin typeface="Roboto"/>
                        <a:ea typeface="Roboto"/>
                        <a:cs typeface="Roboto"/>
                        <a:sym typeface="Roboto"/>
                      </a:endParaRPr>
                    </a:p>
                    <a:p>
                      <a:pPr marL="0" lvl="0" indent="0" algn="l" rtl="0">
                        <a:lnSpc>
                          <a:spcPct val="100000"/>
                        </a:lnSpc>
                        <a:spcBef>
                          <a:spcPts val="0"/>
                        </a:spcBef>
                        <a:spcAft>
                          <a:spcPts val="0"/>
                        </a:spcAft>
                        <a:buNone/>
                      </a:pPr>
                      <a:r>
                        <a:rPr lang="en" sz="1100">
                          <a:latin typeface="Roboto"/>
                          <a:ea typeface="Roboto"/>
                          <a:cs typeface="Roboto"/>
                          <a:sym typeface="Roboto"/>
                        </a:rPr>
                        <a:t>Character-level</a:t>
                      </a:r>
                      <a:endParaRPr sz="1100">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Word-level</a:t>
                      </a: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Better accuracy for word-level features</a:t>
                      </a: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bl>
          </a:graphicData>
        </a:graphic>
      </p:graphicFrame>
      <p:pic>
        <p:nvPicPr>
          <p:cNvPr id="200" name="Google Shape;200;p30"/>
          <p:cNvPicPr preferRelativeResize="0"/>
          <p:nvPr/>
        </p:nvPicPr>
        <p:blipFill>
          <a:blip r:embed="rId3">
            <a:alphaModFix/>
          </a:blip>
          <a:stretch>
            <a:fillRect/>
          </a:stretch>
        </p:blipFill>
        <p:spPr>
          <a:xfrm>
            <a:off x="1499302" y="1878176"/>
            <a:ext cx="1112924" cy="375900"/>
          </a:xfrm>
          <a:prstGeom prst="rect">
            <a:avLst/>
          </a:prstGeom>
          <a:noFill/>
          <a:ln>
            <a:noFill/>
          </a:ln>
        </p:spPr>
      </p:pic>
      <p:pic>
        <p:nvPicPr>
          <p:cNvPr id="201" name="Google Shape;201;p30"/>
          <p:cNvPicPr preferRelativeResize="0"/>
          <p:nvPr/>
        </p:nvPicPr>
        <p:blipFill>
          <a:blip r:embed="rId4">
            <a:alphaModFix/>
          </a:blip>
          <a:stretch>
            <a:fillRect/>
          </a:stretch>
        </p:blipFill>
        <p:spPr>
          <a:xfrm>
            <a:off x="2446150" y="2065726"/>
            <a:ext cx="1014475" cy="226875"/>
          </a:xfrm>
          <a:prstGeom prst="rect">
            <a:avLst/>
          </a:prstGeom>
          <a:noFill/>
          <a:ln>
            <a:noFill/>
          </a:ln>
        </p:spPr>
      </p:pic>
      <p:pic>
        <p:nvPicPr>
          <p:cNvPr id="202" name="Google Shape;202;p30"/>
          <p:cNvPicPr preferRelativeResize="0"/>
          <p:nvPr/>
        </p:nvPicPr>
        <p:blipFill>
          <a:blip r:embed="rId5">
            <a:alphaModFix/>
          </a:blip>
          <a:stretch>
            <a:fillRect/>
          </a:stretch>
        </p:blipFill>
        <p:spPr>
          <a:xfrm>
            <a:off x="4068500" y="1870775"/>
            <a:ext cx="544399" cy="421824"/>
          </a:xfrm>
          <a:prstGeom prst="rect">
            <a:avLst/>
          </a:prstGeom>
          <a:noFill/>
          <a:ln>
            <a:noFill/>
          </a:ln>
        </p:spPr>
      </p:pic>
      <p:sp>
        <p:nvSpPr>
          <p:cNvPr id="203" name="Google Shape;203;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Details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graphicFrame>
        <p:nvGraphicFramePr>
          <p:cNvPr id="208" name="Google Shape;208;p31"/>
          <p:cNvGraphicFramePr/>
          <p:nvPr/>
        </p:nvGraphicFramePr>
        <p:xfrm>
          <a:off x="426913" y="1330450"/>
          <a:ext cx="3000000" cy="3000000"/>
        </p:xfrm>
        <a:graphic>
          <a:graphicData uri="http://schemas.openxmlformats.org/drawingml/2006/table">
            <a:tbl>
              <a:tblPr>
                <a:noFill/>
                <a:tableStyleId>{4309671B-A3A7-4A57-BE4C-3EC422E3B547}</a:tableStyleId>
              </a:tblPr>
              <a:tblGrid>
                <a:gridCol w="1035950">
                  <a:extLst>
                    <a:ext uri="{9D8B030D-6E8A-4147-A177-3AD203B41FA5}">
                      <a16:colId xmlns:a16="http://schemas.microsoft.com/office/drawing/2014/main" val="20000"/>
                    </a:ext>
                  </a:extLst>
                </a:gridCol>
                <a:gridCol w="2040750">
                  <a:extLst>
                    <a:ext uri="{9D8B030D-6E8A-4147-A177-3AD203B41FA5}">
                      <a16:colId xmlns:a16="http://schemas.microsoft.com/office/drawing/2014/main" val="20001"/>
                    </a:ext>
                  </a:extLst>
                </a:gridCol>
                <a:gridCol w="1829825">
                  <a:extLst>
                    <a:ext uri="{9D8B030D-6E8A-4147-A177-3AD203B41FA5}">
                      <a16:colId xmlns:a16="http://schemas.microsoft.com/office/drawing/2014/main" val="20002"/>
                    </a:ext>
                  </a:extLst>
                </a:gridCol>
                <a:gridCol w="3356375">
                  <a:extLst>
                    <a:ext uri="{9D8B030D-6E8A-4147-A177-3AD203B41FA5}">
                      <a16:colId xmlns:a16="http://schemas.microsoft.com/office/drawing/2014/main" val="20003"/>
                    </a:ext>
                  </a:extLst>
                </a:gridCol>
              </a:tblGrid>
              <a:tr h="586650">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VARIANT </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ORIGINAL </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REPLICATION</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SCIENTIFIC IMPORTANCE</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586650">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SOFTWARE</a:t>
                      </a:r>
                      <a:endParaRPr sz="1100" b="1">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00000"/>
                        </a:lnSpc>
                        <a:spcBef>
                          <a:spcPts val="0"/>
                        </a:spcBef>
                        <a:spcAft>
                          <a:spcPts val="0"/>
                        </a:spcAft>
                        <a:buNone/>
                      </a:pPr>
                      <a:endParaRPr sz="1100">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Requirement of replication project</a:t>
                      </a: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1"/>
                  </a:ext>
                </a:extLst>
              </a:tr>
              <a:tr h="586650">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DATA</a:t>
                      </a:r>
                      <a:endParaRPr sz="1100" b="1">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100,000 Tweets</a:t>
                      </a:r>
                      <a:endParaRPr sz="1100">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3000 Tweets</a:t>
                      </a:r>
                      <a:endParaRPr sz="1100">
                        <a:latin typeface="Roboto"/>
                        <a:ea typeface="Roboto"/>
                        <a:cs typeface="Roboto"/>
                        <a:sym typeface="Roboto"/>
                      </a:endParaRPr>
                    </a:p>
                    <a:p>
                      <a:pPr marL="0" lvl="0" indent="0" algn="l" rtl="0">
                        <a:lnSpc>
                          <a:spcPct val="100000"/>
                        </a:lnSpc>
                        <a:spcBef>
                          <a:spcPts val="0"/>
                        </a:spcBef>
                        <a:spcAft>
                          <a:spcPts val="0"/>
                        </a:spcAft>
                        <a:buNone/>
                      </a:pPr>
                      <a:r>
                        <a:rPr lang="en" sz="1100" i="1">
                          <a:latin typeface="Roboto"/>
                          <a:ea typeface="Roboto"/>
                          <a:cs typeface="Roboto"/>
                          <a:sym typeface="Roboto"/>
                        </a:rPr>
                        <a:t>Randomly sampled</a:t>
                      </a:r>
                      <a:endParaRPr sz="1100" i="1">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Limited computational resources available</a:t>
                      </a:r>
                      <a:endParaRPr sz="1100">
                        <a:latin typeface="Roboto"/>
                        <a:ea typeface="Roboto"/>
                        <a:cs typeface="Roboto"/>
                        <a:sym typeface="Roboto"/>
                      </a:endParaRPr>
                    </a:p>
                    <a:p>
                      <a:pPr marL="0" lvl="0" indent="0" algn="l" rtl="0">
                        <a:lnSpc>
                          <a:spcPct val="100000"/>
                        </a:lnSpc>
                        <a:spcBef>
                          <a:spcPts val="0"/>
                        </a:spcBef>
                        <a:spcAft>
                          <a:spcPts val="0"/>
                        </a:spcAft>
                        <a:buNone/>
                      </a:pPr>
                      <a:r>
                        <a:rPr lang="en" sz="1100">
                          <a:latin typeface="Roboto"/>
                          <a:ea typeface="Roboto"/>
                          <a:cs typeface="Roboto"/>
                          <a:sym typeface="Roboto"/>
                        </a:rPr>
                        <a:t>Large data required for complex Neural Networks</a:t>
                      </a: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2"/>
                  </a:ext>
                </a:extLst>
              </a:tr>
              <a:tr h="586650">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ALGORITHM</a:t>
                      </a:r>
                      <a:endParaRPr sz="1100" b="1">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Naive Bayes, SVM,</a:t>
                      </a:r>
                      <a:endParaRPr sz="1100">
                        <a:latin typeface="Roboto"/>
                        <a:ea typeface="Roboto"/>
                        <a:cs typeface="Roboto"/>
                        <a:sym typeface="Roboto"/>
                      </a:endParaRPr>
                    </a:p>
                    <a:p>
                      <a:pPr marL="0" lvl="0" indent="0" algn="l" rtl="0">
                        <a:lnSpc>
                          <a:spcPct val="100000"/>
                        </a:lnSpc>
                        <a:spcBef>
                          <a:spcPts val="0"/>
                        </a:spcBef>
                        <a:spcAft>
                          <a:spcPts val="0"/>
                        </a:spcAft>
                        <a:buNone/>
                      </a:pPr>
                      <a:r>
                        <a:rPr lang="en" sz="1100">
                          <a:latin typeface="Roboto"/>
                          <a:ea typeface="Roboto"/>
                          <a:cs typeface="Roboto"/>
                          <a:sym typeface="Roboto"/>
                        </a:rPr>
                        <a:t>Logistic Regression, </a:t>
                      </a:r>
                      <a:endParaRPr sz="1100">
                        <a:latin typeface="Roboto"/>
                        <a:ea typeface="Roboto"/>
                        <a:cs typeface="Roboto"/>
                        <a:sym typeface="Roboto"/>
                      </a:endParaRPr>
                    </a:p>
                    <a:p>
                      <a:pPr marL="0" lvl="0" indent="0" algn="l" rtl="0">
                        <a:lnSpc>
                          <a:spcPct val="100000"/>
                        </a:lnSpc>
                        <a:spcBef>
                          <a:spcPts val="0"/>
                        </a:spcBef>
                        <a:spcAft>
                          <a:spcPts val="0"/>
                        </a:spcAft>
                        <a:buNone/>
                      </a:pPr>
                      <a:r>
                        <a:rPr lang="en" sz="1100">
                          <a:latin typeface="Roboto"/>
                          <a:ea typeface="Roboto"/>
                          <a:cs typeface="Roboto"/>
                          <a:sym typeface="Roboto"/>
                        </a:rPr>
                        <a:t>Random Forest, </a:t>
                      </a:r>
                      <a:endParaRPr sz="1100">
                        <a:latin typeface="Roboto"/>
                        <a:ea typeface="Roboto"/>
                        <a:cs typeface="Roboto"/>
                        <a:sym typeface="Roboto"/>
                      </a:endParaRPr>
                    </a:p>
                    <a:p>
                      <a:pPr marL="0" lvl="0" indent="0" algn="l" rtl="0">
                        <a:lnSpc>
                          <a:spcPct val="100000"/>
                        </a:lnSpc>
                        <a:spcBef>
                          <a:spcPts val="0"/>
                        </a:spcBef>
                        <a:spcAft>
                          <a:spcPts val="0"/>
                        </a:spcAft>
                        <a:buNone/>
                      </a:pPr>
                      <a:r>
                        <a:rPr lang="en" sz="1100">
                          <a:latin typeface="Roboto"/>
                          <a:ea typeface="Roboto"/>
                          <a:cs typeface="Roboto"/>
                          <a:sym typeface="Roboto"/>
                        </a:rPr>
                        <a:t>GBT, CNNs, RNNs</a:t>
                      </a:r>
                      <a:endParaRPr sz="1100">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100">
                          <a:latin typeface="Roboto"/>
                          <a:ea typeface="Roboto"/>
                          <a:cs typeface="Roboto"/>
                          <a:sym typeface="Roboto"/>
                        </a:rPr>
                        <a:t>Logistic Regression</a:t>
                      </a:r>
                      <a:endParaRPr sz="1100">
                        <a:solidFill>
                          <a:srgbClr val="2D3B45"/>
                        </a:solidFill>
                        <a:highlight>
                          <a:schemeClr val="lt1"/>
                        </a:highlight>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spcBef>
                          <a:spcPts val="0"/>
                        </a:spcBef>
                        <a:spcAft>
                          <a:spcPts val="0"/>
                        </a:spcAft>
                        <a:buNone/>
                      </a:pPr>
                      <a:r>
                        <a:rPr lang="en" sz="1100">
                          <a:latin typeface="Roboto"/>
                          <a:ea typeface="Roboto"/>
                          <a:cs typeface="Roboto"/>
                          <a:sym typeface="Roboto"/>
                        </a:rPr>
                        <a:t>Outperformed all ML models</a:t>
                      </a: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F1-Score comparable to CNNs</a:t>
                      </a: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High precision and accuracy</a:t>
                      </a: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Limited computational resources</a:t>
                      </a: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3"/>
                  </a:ext>
                </a:extLst>
              </a:tr>
              <a:tr h="586650">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FEATURES</a:t>
                      </a:r>
                      <a:endParaRPr sz="1100" b="1">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Word-level</a:t>
                      </a:r>
                      <a:endParaRPr sz="1100">
                        <a:latin typeface="Roboto"/>
                        <a:ea typeface="Roboto"/>
                        <a:cs typeface="Roboto"/>
                        <a:sym typeface="Roboto"/>
                      </a:endParaRPr>
                    </a:p>
                    <a:p>
                      <a:pPr marL="0" lvl="0" indent="0" algn="l" rtl="0">
                        <a:lnSpc>
                          <a:spcPct val="100000"/>
                        </a:lnSpc>
                        <a:spcBef>
                          <a:spcPts val="0"/>
                        </a:spcBef>
                        <a:spcAft>
                          <a:spcPts val="0"/>
                        </a:spcAft>
                        <a:buNone/>
                      </a:pPr>
                      <a:r>
                        <a:rPr lang="en" sz="1100">
                          <a:latin typeface="Roboto"/>
                          <a:ea typeface="Roboto"/>
                          <a:cs typeface="Roboto"/>
                          <a:sym typeface="Roboto"/>
                        </a:rPr>
                        <a:t>Character-level</a:t>
                      </a:r>
                      <a:endParaRPr sz="1100">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Word-level</a:t>
                      </a: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Better accuracy for word-level features</a:t>
                      </a: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209" name="Google Shape;209;p31"/>
          <p:cNvPicPr preferRelativeResize="0"/>
          <p:nvPr/>
        </p:nvPicPr>
        <p:blipFill>
          <a:blip r:embed="rId3">
            <a:alphaModFix/>
          </a:blip>
          <a:stretch>
            <a:fillRect/>
          </a:stretch>
        </p:blipFill>
        <p:spPr>
          <a:xfrm>
            <a:off x="1499302" y="1954376"/>
            <a:ext cx="1112924" cy="375900"/>
          </a:xfrm>
          <a:prstGeom prst="rect">
            <a:avLst/>
          </a:prstGeom>
          <a:noFill/>
          <a:ln>
            <a:noFill/>
          </a:ln>
        </p:spPr>
      </p:pic>
      <p:pic>
        <p:nvPicPr>
          <p:cNvPr id="210" name="Google Shape;210;p31"/>
          <p:cNvPicPr preferRelativeResize="0"/>
          <p:nvPr/>
        </p:nvPicPr>
        <p:blipFill>
          <a:blip r:embed="rId4">
            <a:alphaModFix/>
          </a:blip>
          <a:stretch>
            <a:fillRect/>
          </a:stretch>
        </p:blipFill>
        <p:spPr>
          <a:xfrm>
            <a:off x="2446150" y="2218126"/>
            <a:ext cx="1014475" cy="226875"/>
          </a:xfrm>
          <a:prstGeom prst="rect">
            <a:avLst/>
          </a:prstGeom>
          <a:noFill/>
          <a:ln>
            <a:noFill/>
          </a:ln>
        </p:spPr>
      </p:pic>
      <p:pic>
        <p:nvPicPr>
          <p:cNvPr id="211" name="Google Shape;211;p31"/>
          <p:cNvPicPr preferRelativeResize="0"/>
          <p:nvPr/>
        </p:nvPicPr>
        <p:blipFill>
          <a:blip r:embed="rId5">
            <a:alphaModFix/>
          </a:blip>
          <a:stretch>
            <a:fillRect/>
          </a:stretch>
        </p:blipFill>
        <p:spPr>
          <a:xfrm>
            <a:off x="4068500" y="2023175"/>
            <a:ext cx="544399" cy="421824"/>
          </a:xfrm>
          <a:prstGeom prst="rect">
            <a:avLst/>
          </a:prstGeom>
          <a:noFill/>
          <a:ln>
            <a:noFill/>
          </a:ln>
        </p:spPr>
      </p:pic>
      <p:sp>
        <p:nvSpPr>
          <p:cNvPr id="212" name="Google Shape;212;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Details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84150" y="2038800"/>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TARGET PAPER</a:t>
            </a:r>
            <a:endParaRPr sz="4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title"/>
          </p:nvPr>
        </p:nvSpPr>
        <p:spPr>
          <a:xfrm>
            <a:off x="384150" y="2038800"/>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CHALLENGES &amp; REFLECTION</a:t>
            </a:r>
            <a:endParaRPr sz="4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body" idx="1"/>
          </p:nvPr>
        </p:nvSpPr>
        <p:spPr>
          <a:xfrm>
            <a:off x="311700" y="1190125"/>
            <a:ext cx="5324700" cy="3679500"/>
          </a:xfrm>
          <a:prstGeom prst="rect">
            <a:avLst/>
          </a:prstGeom>
        </p:spPr>
        <p:txBody>
          <a:bodyPr spcFirstLastPara="1" wrap="square" lIns="91425" tIns="91425" rIns="91425" bIns="91425" anchor="t" anchorCtr="0">
            <a:noAutofit/>
          </a:bodyPr>
          <a:lstStyle/>
          <a:p>
            <a:pPr marL="698500" lvl="0" indent="-342900" algn="l" rtl="0">
              <a:spcBef>
                <a:spcPts val="0"/>
              </a:spcBef>
              <a:spcAft>
                <a:spcPts val="0"/>
              </a:spcAft>
              <a:buClr>
                <a:srgbClr val="2D3B45"/>
              </a:buClr>
              <a:buSzPts val="1800"/>
              <a:buFont typeface="Lato"/>
              <a:buChar char="●"/>
            </a:pPr>
            <a:r>
              <a:rPr lang="en">
                <a:solidFill>
                  <a:srgbClr val="2D3B45"/>
                </a:solidFill>
                <a:highlight>
                  <a:srgbClr val="FFFFFF"/>
                </a:highlight>
                <a:latin typeface="Lato"/>
                <a:ea typeface="Lato"/>
                <a:cs typeface="Lato"/>
                <a:sym typeface="Lato"/>
              </a:rPr>
              <a:t>Converting Python (Tensorflow) to R </a:t>
            </a:r>
            <a:endParaRPr>
              <a:solidFill>
                <a:srgbClr val="2D3B45"/>
              </a:solidFill>
              <a:highlight>
                <a:srgbClr val="FFFFFF"/>
              </a:highlight>
              <a:latin typeface="Lato"/>
              <a:ea typeface="Lato"/>
              <a:cs typeface="Lato"/>
              <a:sym typeface="Lato"/>
            </a:endParaRPr>
          </a:p>
          <a:p>
            <a:pPr marL="914400" lvl="1" indent="-298450" algn="l" rtl="0">
              <a:spcBef>
                <a:spcPts val="1000"/>
              </a:spcBef>
              <a:spcAft>
                <a:spcPts val="0"/>
              </a:spcAft>
              <a:buClr>
                <a:srgbClr val="000000"/>
              </a:buClr>
              <a:buSzPts val="1100"/>
              <a:buFont typeface="Arial"/>
              <a:buChar char="○"/>
            </a:pPr>
            <a:r>
              <a:rPr lang="en">
                <a:solidFill>
                  <a:srgbClr val="2D3B45"/>
                </a:solidFill>
                <a:highlight>
                  <a:srgbClr val="FFFFFF"/>
                </a:highlight>
                <a:latin typeface="Lato"/>
                <a:ea typeface="Lato"/>
                <a:cs typeface="Lato"/>
                <a:sym typeface="Lato"/>
              </a:rPr>
              <a:t>Going through documentation</a:t>
            </a:r>
            <a:endParaRPr>
              <a:solidFill>
                <a:srgbClr val="2D3B45"/>
              </a:solidFill>
              <a:highlight>
                <a:srgbClr val="FFFFFF"/>
              </a:highlight>
              <a:latin typeface="Lato"/>
              <a:ea typeface="Lato"/>
              <a:cs typeface="Lato"/>
              <a:sym typeface="Lato"/>
            </a:endParaRPr>
          </a:p>
          <a:p>
            <a:pPr marL="914400" lvl="1" indent="-298450" algn="l" rtl="0">
              <a:spcBef>
                <a:spcPts val="1000"/>
              </a:spcBef>
              <a:spcAft>
                <a:spcPts val="0"/>
              </a:spcAft>
              <a:buClr>
                <a:srgbClr val="000000"/>
              </a:buClr>
              <a:buSzPts val="1100"/>
              <a:buFont typeface="Arial"/>
              <a:buChar char="○"/>
            </a:pPr>
            <a:r>
              <a:rPr lang="en">
                <a:solidFill>
                  <a:srgbClr val="2D3B45"/>
                </a:solidFill>
                <a:highlight>
                  <a:srgbClr val="FFFFFF"/>
                </a:highlight>
                <a:latin typeface="Lato"/>
                <a:ea typeface="Lato"/>
                <a:cs typeface="Lato"/>
                <a:sym typeface="Lato"/>
              </a:rPr>
              <a:t>Trial and error </a:t>
            </a:r>
            <a:endParaRPr>
              <a:solidFill>
                <a:srgbClr val="2D3B45"/>
              </a:solidFill>
              <a:highlight>
                <a:srgbClr val="FFFFFF"/>
              </a:highlight>
              <a:latin typeface="Lato"/>
              <a:ea typeface="Lato"/>
              <a:cs typeface="Lato"/>
              <a:sym typeface="Lato"/>
            </a:endParaRPr>
          </a:p>
          <a:p>
            <a:pPr marL="0" lvl="0" indent="0" algn="l" rtl="0">
              <a:spcBef>
                <a:spcPts val="1000"/>
              </a:spcBef>
              <a:spcAft>
                <a:spcPts val="0"/>
              </a:spcAft>
              <a:buNone/>
            </a:pPr>
            <a:endParaRPr>
              <a:solidFill>
                <a:srgbClr val="2D3B45"/>
              </a:solidFill>
              <a:highlight>
                <a:srgbClr val="FFFFFF"/>
              </a:highlight>
              <a:latin typeface="Lato"/>
              <a:ea typeface="Lato"/>
              <a:cs typeface="Lato"/>
              <a:sym typeface="Lato"/>
            </a:endParaRPr>
          </a:p>
          <a:p>
            <a:pPr marL="457200" lvl="0" indent="0" algn="l" rtl="0">
              <a:spcBef>
                <a:spcPts val="1000"/>
              </a:spcBef>
              <a:spcAft>
                <a:spcPts val="1000"/>
              </a:spcAft>
              <a:buNone/>
            </a:pPr>
            <a:endParaRPr>
              <a:solidFill>
                <a:srgbClr val="2D3B45"/>
              </a:solidFill>
              <a:highlight>
                <a:srgbClr val="FFFFFF"/>
              </a:highlight>
              <a:latin typeface="Lato"/>
              <a:ea typeface="Lato"/>
              <a:cs typeface="Lato"/>
              <a:sym typeface="Lato"/>
            </a:endParaRPr>
          </a:p>
        </p:txBody>
      </p:sp>
      <p:sp>
        <p:nvSpPr>
          <p:cNvPr id="223" name="Google Shape;223;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a:t>
            </a:r>
            <a:endParaRPr/>
          </a:p>
        </p:txBody>
      </p:sp>
      <p:pic>
        <p:nvPicPr>
          <p:cNvPr id="224" name="Google Shape;224;p33"/>
          <p:cNvPicPr preferRelativeResize="0"/>
          <p:nvPr/>
        </p:nvPicPr>
        <p:blipFill>
          <a:blip r:embed="rId3">
            <a:alphaModFix/>
          </a:blip>
          <a:stretch>
            <a:fillRect/>
          </a:stretch>
        </p:blipFill>
        <p:spPr>
          <a:xfrm>
            <a:off x="6120976" y="419075"/>
            <a:ext cx="2516149" cy="1658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body" idx="1"/>
          </p:nvPr>
        </p:nvSpPr>
        <p:spPr>
          <a:xfrm>
            <a:off x="311700" y="1190125"/>
            <a:ext cx="5324700" cy="3679500"/>
          </a:xfrm>
          <a:prstGeom prst="rect">
            <a:avLst/>
          </a:prstGeom>
        </p:spPr>
        <p:txBody>
          <a:bodyPr spcFirstLastPara="1" wrap="square" lIns="91425" tIns="91425" rIns="91425" bIns="91425" anchor="t" anchorCtr="0">
            <a:noAutofit/>
          </a:bodyPr>
          <a:lstStyle/>
          <a:p>
            <a:pPr marL="698500" lvl="0" indent="-342900" algn="l" rtl="0">
              <a:spcBef>
                <a:spcPts val="0"/>
              </a:spcBef>
              <a:spcAft>
                <a:spcPts val="0"/>
              </a:spcAft>
              <a:buClr>
                <a:srgbClr val="999999"/>
              </a:buClr>
              <a:buSzPts val="1800"/>
              <a:buFont typeface="Lato"/>
              <a:buChar char="●"/>
            </a:pPr>
            <a:r>
              <a:rPr lang="en">
                <a:solidFill>
                  <a:srgbClr val="999999"/>
                </a:solidFill>
                <a:highlight>
                  <a:srgbClr val="FFFFFF"/>
                </a:highlight>
                <a:latin typeface="Lato"/>
                <a:ea typeface="Lato"/>
                <a:cs typeface="Lato"/>
                <a:sym typeface="Lato"/>
              </a:rPr>
              <a:t>Converting Python (Tensorflow) to R </a:t>
            </a:r>
            <a:endParaRPr>
              <a:solidFill>
                <a:srgbClr val="999999"/>
              </a:solidFill>
              <a:highlight>
                <a:srgbClr val="FFFFFF"/>
              </a:highlight>
              <a:latin typeface="Lato"/>
              <a:ea typeface="Lato"/>
              <a:cs typeface="Lato"/>
              <a:sym typeface="Lato"/>
            </a:endParaRPr>
          </a:p>
          <a:p>
            <a:pPr marL="914400" lvl="1" indent="-298450" algn="l" rtl="0">
              <a:spcBef>
                <a:spcPts val="1000"/>
              </a:spcBef>
              <a:spcAft>
                <a:spcPts val="0"/>
              </a:spcAft>
              <a:buClr>
                <a:srgbClr val="999999"/>
              </a:buClr>
              <a:buSzPts val="1100"/>
              <a:buFont typeface="Arial"/>
              <a:buChar char="○"/>
            </a:pPr>
            <a:r>
              <a:rPr lang="en">
                <a:solidFill>
                  <a:srgbClr val="999999"/>
                </a:solidFill>
                <a:highlight>
                  <a:srgbClr val="FFFFFF"/>
                </a:highlight>
                <a:latin typeface="Lato"/>
                <a:ea typeface="Lato"/>
                <a:cs typeface="Lato"/>
                <a:sym typeface="Lato"/>
              </a:rPr>
              <a:t>Going through documentation</a:t>
            </a:r>
            <a:endParaRPr>
              <a:solidFill>
                <a:srgbClr val="999999"/>
              </a:solidFill>
              <a:highlight>
                <a:srgbClr val="FFFFFF"/>
              </a:highlight>
              <a:latin typeface="Lato"/>
              <a:ea typeface="Lato"/>
              <a:cs typeface="Lato"/>
              <a:sym typeface="Lato"/>
            </a:endParaRPr>
          </a:p>
          <a:p>
            <a:pPr marL="914400" lvl="1" indent="-298450" algn="l" rtl="0">
              <a:spcBef>
                <a:spcPts val="1000"/>
              </a:spcBef>
              <a:spcAft>
                <a:spcPts val="0"/>
              </a:spcAft>
              <a:buClr>
                <a:srgbClr val="999999"/>
              </a:buClr>
              <a:buSzPts val="1100"/>
              <a:buFont typeface="Arial"/>
              <a:buChar char="○"/>
            </a:pPr>
            <a:r>
              <a:rPr lang="en">
                <a:solidFill>
                  <a:srgbClr val="999999"/>
                </a:solidFill>
                <a:highlight>
                  <a:srgbClr val="FFFFFF"/>
                </a:highlight>
                <a:latin typeface="Lato"/>
                <a:ea typeface="Lato"/>
                <a:cs typeface="Lato"/>
                <a:sym typeface="Lato"/>
              </a:rPr>
              <a:t>Trial and error </a:t>
            </a:r>
            <a:endParaRPr>
              <a:solidFill>
                <a:srgbClr val="999999"/>
              </a:solidFill>
              <a:highlight>
                <a:srgbClr val="FFFFFF"/>
              </a:highlight>
              <a:latin typeface="Lato"/>
              <a:ea typeface="Lato"/>
              <a:cs typeface="Lato"/>
              <a:sym typeface="Lato"/>
            </a:endParaRPr>
          </a:p>
          <a:p>
            <a:pPr marL="698500" lvl="0" indent="-342900" algn="l" rtl="0">
              <a:spcBef>
                <a:spcPts val="1000"/>
              </a:spcBef>
              <a:spcAft>
                <a:spcPts val="0"/>
              </a:spcAft>
              <a:buClr>
                <a:srgbClr val="2D3B45"/>
              </a:buClr>
              <a:buSzPts val="1800"/>
              <a:buFont typeface="Lato"/>
              <a:buChar char="●"/>
            </a:pPr>
            <a:r>
              <a:rPr lang="en">
                <a:solidFill>
                  <a:srgbClr val="2D3B45"/>
                </a:solidFill>
                <a:highlight>
                  <a:srgbClr val="FFFFFF"/>
                </a:highlight>
                <a:latin typeface="Lato"/>
                <a:ea typeface="Lato"/>
                <a:cs typeface="Lato"/>
                <a:sym typeface="Lato"/>
              </a:rPr>
              <a:t>All teammates new to R</a:t>
            </a:r>
            <a:endParaRPr>
              <a:solidFill>
                <a:srgbClr val="2D3B45"/>
              </a:solidFill>
              <a:highlight>
                <a:srgbClr val="FFFFFF"/>
              </a:highlight>
              <a:latin typeface="Lato"/>
              <a:ea typeface="Lato"/>
              <a:cs typeface="Lato"/>
              <a:sym typeface="Lato"/>
            </a:endParaRPr>
          </a:p>
          <a:p>
            <a:pPr marL="914400" lvl="1" indent="-298450" algn="l" rtl="0">
              <a:spcBef>
                <a:spcPts val="1000"/>
              </a:spcBef>
              <a:spcAft>
                <a:spcPts val="0"/>
              </a:spcAft>
              <a:buClr>
                <a:srgbClr val="2D3B45"/>
              </a:buClr>
              <a:buSzPts val="1100"/>
              <a:buFont typeface="Lato"/>
              <a:buChar char="○"/>
            </a:pPr>
            <a:r>
              <a:rPr lang="en">
                <a:solidFill>
                  <a:srgbClr val="2D3B45"/>
                </a:solidFill>
                <a:highlight>
                  <a:srgbClr val="FFFFFF"/>
                </a:highlight>
                <a:latin typeface="Lato"/>
                <a:ea typeface="Lato"/>
                <a:cs typeface="Lato"/>
                <a:sym typeface="Lato"/>
              </a:rPr>
              <a:t>Crash course in R</a:t>
            </a:r>
            <a:endParaRPr>
              <a:solidFill>
                <a:srgbClr val="2D3B45"/>
              </a:solidFill>
              <a:highlight>
                <a:srgbClr val="FFFFFF"/>
              </a:highlight>
              <a:latin typeface="Lato"/>
              <a:ea typeface="Lato"/>
              <a:cs typeface="Lato"/>
              <a:sym typeface="Lato"/>
            </a:endParaRPr>
          </a:p>
          <a:p>
            <a:pPr marL="914400" lvl="1" indent="-298450" algn="l" rtl="0">
              <a:spcBef>
                <a:spcPts val="1000"/>
              </a:spcBef>
              <a:spcAft>
                <a:spcPts val="0"/>
              </a:spcAft>
              <a:buClr>
                <a:srgbClr val="2D3B45"/>
              </a:buClr>
              <a:buSzPts val="1100"/>
              <a:buFont typeface="Lato"/>
              <a:buChar char="○"/>
            </a:pPr>
            <a:r>
              <a:rPr lang="en">
                <a:solidFill>
                  <a:srgbClr val="2D3B45"/>
                </a:solidFill>
                <a:highlight>
                  <a:srgbClr val="FFFFFF"/>
                </a:highlight>
                <a:latin typeface="Lato"/>
                <a:ea typeface="Lato"/>
                <a:cs typeface="Lato"/>
                <a:sym typeface="Lato"/>
              </a:rPr>
              <a:t>Class activities helped</a:t>
            </a:r>
            <a:endParaRPr>
              <a:solidFill>
                <a:srgbClr val="2D3B45"/>
              </a:solidFill>
              <a:highlight>
                <a:srgbClr val="FFFFFF"/>
              </a:highlight>
              <a:latin typeface="Lato"/>
              <a:ea typeface="Lato"/>
              <a:cs typeface="Lato"/>
              <a:sym typeface="Lato"/>
            </a:endParaRPr>
          </a:p>
          <a:p>
            <a:pPr marL="0" lvl="0" indent="0" algn="l" rtl="0">
              <a:spcBef>
                <a:spcPts val="1000"/>
              </a:spcBef>
              <a:spcAft>
                <a:spcPts val="0"/>
              </a:spcAft>
              <a:buNone/>
            </a:pPr>
            <a:endParaRPr>
              <a:solidFill>
                <a:srgbClr val="2D3B45"/>
              </a:solidFill>
              <a:highlight>
                <a:srgbClr val="FFFFFF"/>
              </a:highlight>
              <a:latin typeface="Lato"/>
              <a:ea typeface="Lato"/>
              <a:cs typeface="Lato"/>
              <a:sym typeface="Lato"/>
            </a:endParaRPr>
          </a:p>
          <a:p>
            <a:pPr marL="457200" lvl="0" indent="0" algn="l" rtl="0">
              <a:spcBef>
                <a:spcPts val="1000"/>
              </a:spcBef>
              <a:spcAft>
                <a:spcPts val="1000"/>
              </a:spcAft>
              <a:buNone/>
            </a:pPr>
            <a:endParaRPr>
              <a:solidFill>
                <a:srgbClr val="2D3B45"/>
              </a:solidFill>
              <a:highlight>
                <a:srgbClr val="FFFFFF"/>
              </a:highlight>
              <a:latin typeface="Lato"/>
              <a:ea typeface="Lato"/>
              <a:cs typeface="Lato"/>
              <a:sym typeface="Lato"/>
            </a:endParaRPr>
          </a:p>
        </p:txBody>
      </p:sp>
      <p:sp>
        <p:nvSpPr>
          <p:cNvPr id="230" name="Google Shape;230;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a:t>
            </a:r>
            <a:endParaRPr/>
          </a:p>
        </p:txBody>
      </p:sp>
      <p:pic>
        <p:nvPicPr>
          <p:cNvPr id="231" name="Google Shape;231;p34"/>
          <p:cNvPicPr preferRelativeResize="0"/>
          <p:nvPr/>
        </p:nvPicPr>
        <p:blipFill>
          <a:blip r:embed="rId3">
            <a:alphaModFix/>
          </a:blip>
          <a:stretch>
            <a:fillRect/>
          </a:stretch>
        </p:blipFill>
        <p:spPr>
          <a:xfrm>
            <a:off x="6120976" y="419075"/>
            <a:ext cx="2516149" cy="1658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body" idx="1"/>
          </p:nvPr>
        </p:nvSpPr>
        <p:spPr>
          <a:xfrm>
            <a:off x="311700" y="1190125"/>
            <a:ext cx="5324700" cy="3679500"/>
          </a:xfrm>
          <a:prstGeom prst="rect">
            <a:avLst/>
          </a:prstGeom>
        </p:spPr>
        <p:txBody>
          <a:bodyPr spcFirstLastPara="1" wrap="square" lIns="91425" tIns="91425" rIns="91425" bIns="91425" anchor="t" anchorCtr="0">
            <a:noAutofit/>
          </a:bodyPr>
          <a:lstStyle/>
          <a:p>
            <a:pPr marL="698500" lvl="0" indent="-342900" algn="l" rtl="0">
              <a:spcBef>
                <a:spcPts val="0"/>
              </a:spcBef>
              <a:spcAft>
                <a:spcPts val="0"/>
              </a:spcAft>
              <a:buClr>
                <a:srgbClr val="999999"/>
              </a:buClr>
              <a:buSzPts val="1800"/>
              <a:buFont typeface="Lato"/>
              <a:buChar char="●"/>
            </a:pPr>
            <a:r>
              <a:rPr lang="en">
                <a:solidFill>
                  <a:srgbClr val="999999"/>
                </a:solidFill>
                <a:highlight>
                  <a:srgbClr val="FFFFFF"/>
                </a:highlight>
                <a:latin typeface="Lato"/>
                <a:ea typeface="Lato"/>
                <a:cs typeface="Lato"/>
                <a:sym typeface="Lato"/>
              </a:rPr>
              <a:t>Converting Python (Tensorflow) to R </a:t>
            </a:r>
            <a:endParaRPr>
              <a:solidFill>
                <a:srgbClr val="999999"/>
              </a:solidFill>
              <a:highlight>
                <a:srgbClr val="FFFFFF"/>
              </a:highlight>
              <a:latin typeface="Lato"/>
              <a:ea typeface="Lato"/>
              <a:cs typeface="Lato"/>
              <a:sym typeface="Lato"/>
            </a:endParaRPr>
          </a:p>
          <a:p>
            <a:pPr marL="914400" lvl="1" indent="-298450" algn="l" rtl="0">
              <a:spcBef>
                <a:spcPts val="1000"/>
              </a:spcBef>
              <a:spcAft>
                <a:spcPts val="0"/>
              </a:spcAft>
              <a:buClr>
                <a:srgbClr val="999999"/>
              </a:buClr>
              <a:buSzPts val="1100"/>
              <a:buFont typeface="Arial"/>
              <a:buChar char="○"/>
            </a:pPr>
            <a:r>
              <a:rPr lang="en">
                <a:solidFill>
                  <a:srgbClr val="999999"/>
                </a:solidFill>
                <a:highlight>
                  <a:srgbClr val="FFFFFF"/>
                </a:highlight>
                <a:latin typeface="Lato"/>
                <a:ea typeface="Lato"/>
                <a:cs typeface="Lato"/>
                <a:sym typeface="Lato"/>
              </a:rPr>
              <a:t>Going through documentation</a:t>
            </a:r>
            <a:endParaRPr>
              <a:solidFill>
                <a:srgbClr val="999999"/>
              </a:solidFill>
              <a:highlight>
                <a:srgbClr val="FFFFFF"/>
              </a:highlight>
              <a:latin typeface="Lato"/>
              <a:ea typeface="Lato"/>
              <a:cs typeface="Lato"/>
              <a:sym typeface="Lato"/>
            </a:endParaRPr>
          </a:p>
          <a:p>
            <a:pPr marL="914400" lvl="1" indent="-298450" algn="l" rtl="0">
              <a:spcBef>
                <a:spcPts val="1000"/>
              </a:spcBef>
              <a:spcAft>
                <a:spcPts val="0"/>
              </a:spcAft>
              <a:buClr>
                <a:srgbClr val="999999"/>
              </a:buClr>
              <a:buSzPts val="1100"/>
              <a:buFont typeface="Arial"/>
              <a:buChar char="○"/>
            </a:pPr>
            <a:r>
              <a:rPr lang="en">
                <a:solidFill>
                  <a:srgbClr val="999999"/>
                </a:solidFill>
                <a:highlight>
                  <a:srgbClr val="FFFFFF"/>
                </a:highlight>
                <a:latin typeface="Lato"/>
                <a:ea typeface="Lato"/>
                <a:cs typeface="Lato"/>
                <a:sym typeface="Lato"/>
              </a:rPr>
              <a:t>Trial and error </a:t>
            </a:r>
            <a:endParaRPr>
              <a:solidFill>
                <a:srgbClr val="999999"/>
              </a:solidFill>
              <a:highlight>
                <a:srgbClr val="FFFFFF"/>
              </a:highlight>
              <a:latin typeface="Lato"/>
              <a:ea typeface="Lato"/>
              <a:cs typeface="Lato"/>
              <a:sym typeface="Lato"/>
            </a:endParaRPr>
          </a:p>
          <a:p>
            <a:pPr marL="698500" lvl="0" indent="-342900" algn="l" rtl="0">
              <a:spcBef>
                <a:spcPts val="1000"/>
              </a:spcBef>
              <a:spcAft>
                <a:spcPts val="0"/>
              </a:spcAft>
              <a:buClr>
                <a:srgbClr val="999999"/>
              </a:buClr>
              <a:buSzPts val="1800"/>
              <a:buFont typeface="Lato"/>
              <a:buChar char="●"/>
            </a:pPr>
            <a:r>
              <a:rPr lang="en">
                <a:solidFill>
                  <a:srgbClr val="999999"/>
                </a:solidFill>
                <a:highlight>
                  <a:srgbClr val="FFFFFF"/>
                </a:highlight>
                <a:latin typeface="Lato"/>
                <a:ea typeface="Lato"/>
                <a:cs typeface="Lato"/>
                <a:sym typeface="Lato"/>
              </a:rPr>
              <a:t>All teammates new to R</a:t>
            </a:r>
            <a:endParaRPr>
              <a:solidFill>
                <a:srgbClr val="999999"/>
              </a:solidFill>
              <a:highlight>
                <a:srgbClr val="FFFFFF"/>
              </a:highlight>
              <a:latin typeface="Lato"/>
              <a:ea typeface="Lato"/>
              <a:cs typeface="Lato"/>
              <a:sym typeface="Lato"/>
            </a:endParaRPr>
          </a:p>
          <a:p>
            <a:pPr marL="914400" lvl="1" indent="-298450" algn="l" rtl="0">
              <a:spcBef>
                <a:spcPts val="1000"/>
              </a:spcBef>
              <a:spcAft>
                <a:spcPts val="0"/>
              </a:spcAft>
              <a:buClr>
                <a:srgbClr val="999999"/>
              </a:buClr>
              <a:buSzPts val="1100"/>
              <a:buFont typeface="Lato"/>
              <a:buChar char="○"/>
            </a:pPr>
            <a:r>
              <a:rPr lang="en">
                <a:solidFill>
                  <a:srgbClr val="999999"/>
                </a:solidFill>
                <a:highlight>
                  <a:srgbClr val="FFFFFF"/>
                </a:highlight>
                <a:latin typeface="Lato"/>
                <a:ea typeface="Lato"/>
                <a:cs typeface="Lato"/>
                <a:sym typeface="Lato"/>
              </a:rPr>
              <a:t>Crash course in R</a:t>
            </a:r>
            <a:endParaRPr>
              <a:solidFill>
                <a:srgbClr val="999999"/>
              </a:solidFill>
              <a:highlight>
                <a:srgbClr val="FFFFFF"/>
              </a:highlight>
              <a:latin typeface="Lato"/>
              <a:ea typeface="Lato"/>
              <a:cs typeface="Lato"/>
              <a:sym typeface="Lato"/>
            </a:endParaRPr>
          </a:p>
          <a:p>
            <a:pPr marL="914400" lvl="1" indent="-298450" algn="l" rtl="0">
              <a:spcBef>
                <a:spcPts val="1000"/>
              </a:spcBef>
              <a:spcAft>
                <a:spcPts val="0"/>
              </a:spcAft>
              <a:buClr>
                <a:srgbClr val="999999"/>
              </a:buClr>
              <a:buSzPts val="1100"/>
              <a:buFont typeface="Lato"/>
              <a:buChar char="○"/>
            </a:pPr>
            <a:r>
              <a:rPr lang="en">
                <a:solidFill>
                  <a:srgbClr val="999999"/>
                </a:solidFill>
                <a:highlight>
                  <a:srgbClr val="FFFFFF"/>
                </a:highlight>
                <a:latin typeface="Lato"/>
                <a:ea typeface="Lato"/>
                <a:cs typeface="Lato"/>
                <a:sym typeface="Lato"/>
              </a:rPr>
              <a:t>Class activities helped</a:t>
            </a:r>
            <a:endParaRPr>
              <a:solidFill>
                <a:srgbClr val="999999"/>
              </a:solidFill>
              <a:highlight>
                <a:srgbClr val="FFFFFF"/>
              </a:highlight>
              <a:latin typeface="Lato"/>
              <a:ea typeface="Lato"/>
              <a:cs typeface="Lato"/>
              <a:sym typeface="Lato"/>
            </a:endParaRPr>
          </a:p>
          <a:p>
            <a:pPr marL="698500" lvl="0" indent="-342900" algn="l" rtl="0">
              <a:spcBef>
                <a:spcPts val="1000"/>
              </a:spcBef>
              <a:spcAft>
                <a:spcPts val="0"/>
              </a:spcAft>
              <a:buClr>
                <a:srgbClr val="2D3B45"/>
              </a:buClr>
              <a:buSzPts val="1800"/>
              <a:buFont typeface="Lato"/>
              <a:buChar char="●"/>
            </a:pPr>
            <a:r>
              <a:rPr lang="en">
                <a:solidFill>
                  <a:srgbClr val="2D3B45"/>
                </a:solidFill>
                <a:highlight>
                  <a:srgbClr val="FFFFFF"/>
                </a:highlight>
                <a:latin typeface="Lato"/>
                <a:ea typeface="Lato"/>
                <a:cs typeface="Lato"/>
                <a:sym typeface="Lato"/>
              </a:rPr>
              <a:t>Processing large datasets on local machines</a:t>
            </a:r>
            <a:endParaRPr>
              <a:solidFill>
                <a:srgbClr val="2D3B45"/>
              </a:solidFill>
              <a:highlight>
                <a:srgbClr val="FFFFFF"/>
              </a:highlight>
              <a:latin typeface="Lato"/>
              <a:ea typeface="Lato"/>
              <a:cs typeface="Lato"/>
              <a:sym typeface="Lato"/>
            </a:endParaRPr>
          </a:p>
          <a:p>
            <a:pPr marL="914400" lvl="1" indent="-298450" algn="l" rtl="0">
              <a:spcBef>
                <a:spcPts val="1000"/>
              </a:spcBef>
              <a:spcAft>
                <a:spcPts val="0"/>
              </a:spcAft>
              <a:buClr>
                <a:srgbClr val="000000"/>
              </a:buClr>
              <a:buSzPts val="1100"/>
              <a:buFont typeface="Arial"/>
              <a:buChar char="○"/>
            </a:pPr>
            <a:r>
              <a:rPr lang="en">
                <a:solidFill>
                  <a:srgbClr val="2D3B45"/>
                </a:solidFill>
                <a:highlight>
                  <a:srgbClr val="FFFFFF"/>
                </a:highlight>
                <a:latin typeface="Lato"/>
                <a:ea typeface="Lato"/>
                <a:cs typeface="Lato"/>
                <a:sym typeface="Lato"/>
              </a:rPr>
              <a:t>Took  a sample of original data</a:t>
            </a:r>
            <a:endParaRPr>
              <a:solidFill>
                <a:srgbClr val="2D3B45"/>
              </a:solidFill>
              <a:highlight>
                <a:srgbClr val="FFFFFF"/>
              </a:highlight>
              <a:latin typeface="Lato"/>
              <a:ea typeface="Lato"/>
              <a:cs typeface="Lato"/>
              <a:sym typeface="Lato"/>
            </a:endParaRPr>
          </a:p>
          <a:p>
            <a:pPr marL="0" lvl="0" indent="0" algn="l" rtl="0">
              <a:spcBef>
                <a:spcPts val="1000"/>
              </a:spcBef>
              <a:spcAft>
                <a:spcPts val="0"/>
              </a:spcAft>
              <a:buNone/>
            </a:pPr>
            <a:endParaRPr>
              <a:solidFill>
                <a:srgbClr val="2D3B45"/>
              </a:solidFill>
              <a:highlight>
                <a:srgbClr val="FFFFFF"/>
              </a:highlight>
              <a:latin typeface="Lato"/>
              <a:ea typeface="Lato"/>
              <a:cs typeface="Lato"/>
              <a:sym typeface="Lato"/>
            </a:endParaRPr>
          </a:p>
          <a:p>
            <a:pPr marL="457200" lvl="0" indent="0" algn="l" rtl="0">
              <a:spcBef>
                <a:spcPts val="1000"/>
              </a:spcBef>
              <a:spcAft>
                <a:spcPts val="1000"/>
              </a:spcAft>
              <a:buNone/>
            </a:pPr>
            <a:endParaRPr>
              <a:solidFill>
                <a:srgbClr val="2D3B45"/>
              </a:solidFill>
              <a:highlight>
                <a:srgbClr val="FFFFFF"/>
              </a:highlight>
              <a:latin typeface="Lato"/>
              <a:ea typeface="Lato"/>
              <a:cs typeface="Lato"/>
              <a:sym typeface="Lato"/>
            </a:endParaRPr>
          </a:p>
        </p:txBody>
      </p:sp>
      <p:sp>
        <p:nvSpPr>
          <p:cNvPr id="237" name="Google Shape;237;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a:t>
            </a:r>
            <a:endParaRPr/>
          </a:p>
        </p:txBody>
      </p:sp>
      <p:pic>
        <p:nvPicPr>
          <p:cNvPr id="238" name="Google Shape;238;p35"/>
          <p:cNvPicPr preferRelativeResize="0"/>
          <p:nvPr/>
        </p:nvPicPr>
        <p:blipFill>
          <a:blip r:embed="rId3">
            <a:alphaModFix/>
          </a:blip>
          <a:stretch>
            <a:fillRect/>
          </a:stretch>
        </p:blipFill>
        <p:spPr>
          <a:xfrm>
            <a:off x="6120976" y="419075"/>
            <a:ext cx="2516149" cy="1658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body" idx="1"/>
          </p:nvPr>
        </p:nvSpPr>
        <p:spPr>
          <a:xfrm>
            <a:off x="311700" y="1149933"/>
            <a:ext cx="5324700" cy="3679500"/>
          </a:xfrm>
          <a:prstGeom prst="rect">
            <a:avLst/>
          </a:prstGeom>
        </p:spPr>
        <p:txBody>
          <a:bodyPr spcFirstLastPara="1" wrap="square" lIns="91425" tIns="91425" rIns="91425" bIns="91425" anchor="t" anchorCtr="0">
            <a:noAutofit/>
          </a:bodyPr>
          <a:lstStyle/>
          <a:p>
            <a:pPr marL="698500" lvl="0" indent="-342900" algn="l" rtl="0">
              <a:spcBef>
                <a:spcPts val="0"/>
              </a:spcBef>
              <a:spcAft>
                <a:spcPts val="0"/>
              </a:spcAft>
              <a:buClr>
                <a:srgbClr val="999999"/>
              </a:buClr>
              <a:buSzPts val="1800"/>
              <a:buFont typeface="Lato"/>
              <a:buChar char="●"/>
            </a:pPr>
            <a:r>
              <a:rPr lang="en" dirty="0">
                <a:solidFill>
                  <a:srgbClr val="999999"/>
                </a:solidFill>
                <a:highlight>
                  <a:srgbClr val="FFFFFF"/>
                </a:highlight>
                <a:latin typeface="Lato"/>
                <a:ea typeface="Lato"/>
                <a:cs typeface="Lato"/>
                <a:sym typeface="Lato"/>
              </a:rPr>
              <a:t>Converting Python (Tensorflow) to R </a:t>
            </a:r>
            <a:endParaRPr dirty="0">
              <a:solidFill>
                <a:srgbClr val="999999"/>
              </a:solidFill>
              <a:highlight>
                <a:srgbClr val="FFFFFF"/>
              </a:highlight>
              <a:latin typeface="Lato"/>
              <a:ea typeface="Lato"/>
              <a:cs typeface="Lato"/>
              <a:sym typeface="Lato"/>
            </a:endParaRPr>
          </a:p>
          <a:p>
            <a:pPr marL="914400" lvl="1" indent="-298450" algn="l" rtl="0">
              <a:spcBef>
                <a:spcPts val="1000"/>
              </a:spcBef>
              <a:spcAft>
                <a:spcPts val="0"/>
              </a:spcAft>
              <a:buClr>
                <a:srgbClr val="999999"/>
              </a:buClr>
              <a:buSzPts val="1100"/>
              <a:buFont typeface="Arial"/>
              <a:buChar char="○"/>
            </a:pPr>
            <a:r>
              <a:rPr lang="en" dirty="0">
                <a:solidFill>
                  <a:srgbClr val="999999"/>
                </a:solidFill>
                <a:highlight>
                  <a:srgbClr val="FFFFFF"/>
                </a:highlight>
                <a:latin typeface="Lato"/>
                <a:ea typeface="Lato"/>
                <a:cs typeface="Lato"/>
                <a:sym typeface="Lato"/>
              </a:rPr>
              <a:t>Going through documentation</a:t>
            </a:r>
            <a:endParaRPr dirty="0">
              <a:solidFill>
                <a:srgbClr val="999999"/>
              </a:solidFill>
              <a:highlight>
                <a:srgbClr val="FFFFFF"/>
              </a:highlight>
              <a:latin typeface="Lato"/>
              <a:ea typeface="Lato"/>
              <a:cs typeface="Lato"/>
              <a:sym typeface="Lato"/>
            </a:endParaRPr>
          </a:p>
          <a:p>
            <a:pPr marL="914400" lvl="1" indent="-298450" algn="l" rtl="0">
              <a:spcBef>
                <a:spcPts val="1000"/>
              </a:spcBef>
              <a:spcAft>
                <a:spcPts val="0"/>
              </a:spcAft>
              <a:buClr>
                <a:srgbClr val="999999"/>
              </a:buClr>
              <a:buSzPts val="1100"/>
              <a:buFont typeface="Arial"/>
              <a:buChar char="○"/>
            </a:pPr>
            <a:r>
              <a:rPr lang="en" dirty="0">
                <a:solidFill>
                  <a:srgbClr val="999999"/>
                </a:solidFill>
                <a:highlight>
                  <a:srgbClr val="FFFFFF"/>
                </a:highlight>
                <a:latin typeface="Lato"/>
                <a:ea typeface="Lato"/>
                <a:cs typeface="Lato"/>
                <a:sym typeface="Lato"/>
              </a:rPr>
              <a:t>Trial and error </a:t>
            </a:r>
            <a:endParaRPr dirty="0">
              <a:solidFill>
                <a:srgbClr val="999999"/>
              </a:solidFill>
              <a:highlight>
                <a:srgbClr val="FFFFFF"/>
              </a:highlight>
              <a:latin typeface="Lato"/>
              <a:ea typeface="Lato"/>
              <a:cs typeface="Lato"/>
              <a:sym typeface="Lato"/>
            </a:endParaRPr>
          </a:p>
          <a:p>
            <a:pPr marL="698500" lvl="0" indent="-342900" algn="l" rtl="0">
              <a:spcBef>
                <a:spcPts val="1000"/>
              </a:spcBef>
              <a:spcAft>
                <a:spcPts val="0"/>
              </a:spcAft>
              <a:buClr>
                <a:srgbClr val="999999"/>
              </a:buClr>
              <a:buSzPts val="1800"/>
              <a:buFont typeface="Lato"/>
              <a:buChar char="●"/>
            </a:pPr>
            <a:r>
              <a:rPr lang="en" dirty="0">
                <a:solidFill>
                  <a:srgbClr val="999999"/>
                </a:solidFill>
                <a:highlight>
                  <a:srgbClr val="FFFFFF"/>
                </a:highlight>
                <a:latin typeface="Lato"/>
                <a:ea typeface="Lato"/>
                <a:cs typeface="Lato"/>
                <a:sym typeface="Lato"/>
              </a:rPr>
              <a:t>All teammates new to R</a:t>
            </a:r>
            <a:endParaRPr dirty="0">
              <a:solidFill>
                <a:srgbClr val="999999"/>
              </a:solidFill>
              <a:highlight>
                <a:srgbClr val="FFFFFF"/>
              </a:highlight>
              <a:latin typeface="Lato"/>
              <a:ea typeface="Lato"/>
              <a:cs typeface="Lato"/>
              <a:sym typeface="Lato"/>
            </a:endParaRPr>
          </a:p>
          <a:p>
            <a:pPr marL="914400" lvl="1" indent="-298450" algn="l" rtl="0">
              <a:spcBef>
                <a:spcPts val="1000"/>
              </a:spcBef>
              <a:spcAft>
                <a:spcPts val="0"/>
              </a:spcAft>
              <a:buClr>
                <a:srgbClr val="999999"/>
              </a:buClr>
              <a:buSzPts val="1100"/>
              <a:buFont typeface="Lato"/>
              <a:buChar char="○"/>
            </a:pPr>
            <a:r>
              <a:rPr lang="en" dirty="0">
                <a:solidFill>
                  <a:srgbClr val="999999"/>
                </a:solidFill>
                <a:highlight>
                  <a:srgbClr val="FFFFFF"/>
                </a:highlight>
                <a:latin typeface="Lato"/>
                <a:ea typeface="Lato"/>
                <a:cs typeface="Lato"/>
                <a:sym typeface="Lato"/>
              </a:rPr>
              <a:t>Crash course in R</a:t>
            </a:r>
            <a:endParaRPr dirty="0">
              <a:solidFill>
                <a:srgbClr val="999999"/>
              </a:solidFill>
              <a:highlight>
                <a:srgbClr val="FFFFFF"/>
              </a:highlight>
              <a:latin typeface="Lato"/>
              <a:ea typeface="Lato"/>
              <a:cs typeface="Lato"/>
              <a:sym typeface="Lato"/>
            </a:endParaRPr>
          </a:p>
          <a:p>
            <a:pPr marL="914400" lvl="1" indent="-298450" algn="l" rtl="0">
              <a:spcBef>
                <a:spcPts val="1000"/>
              </a:spcBef>
              <a:spcAft>
                <a:spcPts val="0"/>
              </a:spcAft>
              <a:buClr>
                <a:srgbClr val="999999"/>
              </a:buClr>
              <a:buSzPts val="1100"/>
              <a:buFont typeface="Lato"/>
              <a:buChar char="○"/>
            </a:pPr>
            <a:r>
              <a:rPr lang="en" dirty="0">
                <a:solidFill>
                  <a:srgbClr val="999999"/>
                </a:solidFill>
                <a:highlight>
                  <a:srgbClr val="FFFFFF"/>
                </a:highlight>
                <a:latin typeface="Lato"/>
                <a:ea typeface="Lato"/>
                <a:cs typeface="Lato"/>
                <a:sym typeface="Lato"/>
              </a:rPr>
              <a:t>Class activities helped</a:t>
            </a:r>
            <a:endParaRPr dirty="0">
              <a:solidFill>
                <a:srgbClr val="999999"/>
              </a:solidFill>
              <a:highlight>
                <a:srgbClr val="FFFFFF"/>
              </a:highlight>
              <a:latin typeface="Lato"/>
              <a:ea typeface="Lato"/>
              <a:cs typeface="Lato"/>
              <a:sym typeface="Lato"/>
            </a:endParaRPr>
          </a:p>
          <a:p>
            <a:pPr marL="698500" lvl="0" indent="-342900" algn="l" rtl="0">
              <a:spcBef>
                <a:spcPts val="1000"/>
              </a:spcBef>
              <a:spcAft>
                <a:spcPts val="0"/>
              </a:spcAft>
              <a:buClr>
                <a:srgbClr val="999999"/>
              </a:buClr>
              <a:buSzPts val="1800"/>
              <a:buFont typeface="Lato"/>
              <a:buChar char="●"/>
            </a:pPr>
            <a:r>
              <a:rPr lang="en" dirty="0">
                <a:solidFill>
                  <a:srgbClr val="999999"/>
                </a:solidFill>
                <a:highlight>
                  <a:srgbClr val="FFFFFF"/>
                </a:highlight>
                <a:latin typeface="Lato"/>
                <a:ea typeface="Lato"/>
                <a:cs typeface="Lato"/>
                <a:sym typeface="Lato"/>
              </a:rPr>
              <a:t>Processing large datasets on local machines</a:t>
            </a:r>
            <a:endParaRPr dirty="0">
              <a:solidFill>
                <a:srgbClr val="999999"/>
              </a:solidFill>
              <a:highlight>
                <a:srgbClr val="FFFFFF"/>
              </a:highlight>
              <a:latin typeface="Lato"/>
              <a:ea typeface="Lato"/>
              <a:cs typeface="Lato"/>
              <a:sym typeface="Lato"/>
            </a:endParaRPr>
          </a:p>
          <a:p>
            <a:pPr marL="914400" lvl="1" indent="-298450" algn="l" rtl="0">
              <a:spcBef>
                <a:spcPts val="1000"/>
              </a:spcBef>
              <a:spcAft>
                <a:spcPts val="0"/>
              </a:spcAft>
              <a:buClr>
                <a:srgbClr val="999999"/>
              </a:buClr>
              <a:buSzPts val="1100"/>
              <a:buFont typeface="Arial"/>
              <a:buChar char="○"/>
            </a:pPr>
            <a:r>
              <a:rPr lang="en" dirty="0">
                <a:solidFill>
                  <a:srgbClr val="999999"/>
                </a:solidFill>
                <a:highlight>
                  <a:srgbClr val="FFFFFF"/>
                </a:highlight>
                <a:latin typeface="Lato"/>
                <a:ea typeface="Lato"/>
                <a:cs typeface="Lato"/>
                <a:sym typeface="Lato"/>
              </a:rPr>
              <a:t>Took  a sample of original data</a:t>
            </a:r>
            <a:endParaRPr dirty="0">
              <a:solidFill>
                <a:srgbClr val="999999"/>
              </a:solidFill>
              <a:highlight>
                <a:srgbClr val="FFFFFF"/>
              </a:highlight>
              <a:latin typeface="Lato"/>
              <a:ea typeface="Lato"/>
              <a:cs typeface="Lato"/>
              <a:sym typeface="Lato"/>
            </a:endParaRPr>
          </a:p>
          <a:p>
            <a:pPr marL="698500" lvl="0" indent="-342900" algn="l" rtl="0">
              <a:spcBef>
                <a:spcPts val="1000"/>
              </a:spcBef>
              <a:spcAft>
                <a:spcPts val="0"/>
              </a:spcAft>
              <a:buClr>
                <a:srgbClr val="2D3B45"/>
              </a:buClr>
              <a:buSzPts val="1800"/>
              <a:buFont typeface="Lato"/>
              <a:buChar char="●"/>
            </a:pPr>
            <a:r>
              <a:rPr lang="en" dirty="0">
                <a:solidFill>
                  <a:srgbClr val="2D3B45"/>
                </a:solidFill>
                <a:highlight>
                  <a:srgbClr val="FFFFFF"/>
                </a:highlight>
                <a:latin typeface="Lato"/>
                <a:ea typeface="Lato"/>
                <a:cs typeface="Lato"/>
                <a:sym typeface="Lato"/>
              </a:rPr>
              <a:t>Working with abusive data</a:t>
            </a:r>
            <a:endParaRPr dirty="0">
              <a:solidFill>
                <a:srgbClr val="2D3B45"/>
              </a:solidFill>
              <a:highlight>
                <a:srgbClr val="FFFFFF"/>
              </a:highlight>
              <a:latin typeface="Lato"/>
              <a:ea typeface="Lato"/>
              <a:cs typeface="Lato"/>
              <a:sym typeface="Lato"/>
            </a:endParaRPr>
          </a:p>
          <a:p>
            <a:pPr marL="0" lvl="0" indent="0" algn="l" rtl="0">
              <a:spcBef>
                <a:spcPts val="1000"/>
              </a:spcBef>
              <a:spcAft>
                <a:spcPts val="0"/>
              </a:spcAft>
              <a:buNone/>
            </a:pPr>
            <a:endParaRPr dirty="0">
              <a:solidFill>
                <a:srgbClr val="2D3B45"/>
              </a:solidFill>
              <a:highlight>
                <a:srgbClr val="FFFFFF"/>
              </a:highlight>
              <a:latin typeface="Lato"/>
              <a:ea typeface="Lato"/>
              <a:cs typeface="Lato"/>
              <a:sym typeface="Lato"/>
            </a:endParaRPr>
          </a:p>
          <a:p>
            <a:pPr marL="457200" lvl="0" indent="0" algn="l" rtl="0">
              <a:spcBef>
                <a:spcPts val="1000"/>
              </a:spcBef>
              <a:spcAft>
                <a:spcPts val="1000"/>
              </a:spcAft>
              <a:buNone/>
            </a:pPr>
            <a:endParaRPr dirty="0">
              <a:solidFill>
                <a:srgbClr val="2D3B45"/>
              </a:solidFill>
              <a:highlight>
                <a:srgbClr val="FFFFFF"/>
              </a:highlight>
              <a:latin typeface="Lato"/>
              <a:ea typeface="Lato"/>
              <a:cs typeface="Lato"/>
              <a:sym typeface="Lato"/>
            </a:endParaRPr>
          </a:p>
        </p:txBody>
      </p:sp>
      <p:sp>
        <p:nvSpPr>
          <p:cNvPr id="244" name="Google Shape;244;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a:t>
            </a:r>
            <a:endParaRPr/>
          </a:p>
        </p:txBody>
      </p:sp>
      <p:pic>
        <p:nvPicPr>
          <p:cNvPr id="245" name="Google Shape;245;p36"/>
          <p:cNvPicPr preferRelativeResize="0"/>
          <p:nvPr/>
        </p:nvPicPr>
        <p:blipFill>
          <a:blip r:embed="rId3">
            <a:alphaModFix/>
          </a:blip>
          <a:stretch>
            <a:fillRect/>
          </a:stretch>
        </p:blipFill>
        <p:spPr>
          <a:xfrm>
            <a:off x="6087988" y="2151550"/>
            <a:ext cx="2582125" cy="2176575"/>
          </a:xfrm>
          <a:prstGeom prst="rect">
            <a:avLst/>
          </a:prstGeom>
          <a:noFill/>
          <a:ln>
            <a:noFill/>
          </a:ln>
        </p:spPr>
      </p:pic>
      <p:pic>
        <p:nvPicPr>
          <p:cNvPr id="246" name="Google Shape;246;p36"/>
          <p:cNvPicPr preferRelativeResize="0"/>
          <p:nvPr/>
        </p:nvPicPr>
        <p:blipFill>
          <a:blip r:embed="rId4">
            <a:alphaModFix/>
          </a:blip>
          <a:stretch>
            <a:fillRect/>
          </a:stretch>
        </p:blipFill>
        <p:spPr>
          <a:xfrm>
            <a:off x="6120976" y="419075"/>
            <a:ext cx="2516149" cy="1658475"/>
          </a:xfrm>
          <a:prstGeom prst="rect">
            <a:avLst/>
          </a:prstGeom>
          <a:noFill/>
          <a:ln>
            <a:noFill/>
          </a:ln>
        </p:spPr>
      </p:pic>
      <p:sp>
        <p:nvSpPr>
          <p:cNvPr id="247" name="Google Shape;247;p36"/>
          <p:cNvSpPr txBox="1"/>
          <p:nvPr/>
        </p:nvSpPr>
        <p:spPr>
          <a:xfrm>
            <a:off x="6077825" y="4195475"/>
            <a:ext cx="2640300" cy="2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i="1">
                <a:latin typeface="Open Sans"/>
                <a:ea typeface="Open Sans"/>
                <a:cs typeface="Open Sans"/>
                <a:sym typeface="Open Sans"/>
              </a:rPr>
              <a:t>Word cloud generated from our features</a:t>
            </a:r>
            <a:endParaRPr sz="1000" i="1">
              <a:latin typeface="Open Sans"/>
              <a:ea typeface="Open Sans"/>
              <a:cs typeface="Open Sans"/>
              <a:sym typeface="Open Sans"/>
            </a:endParaRPr>
          </a:p>
          <a:p>
            <a:pPr marL="0" lvl="0" indent="0" algn="l" rtl="0">
              <a:spcBef>
                <a:spcPts val="0"/>
              </a:spcBef>
              <a:spcAft>
                <a:spcPts val="0"/>
              </a:spcAft>
              <a:buNone/>
            </a:pPr>
            <a:endParaRPr sz="1000">
              <a:latin typeface="Open Sans"/>
              <a:ea typeface="Open Sans"/>
              <a:cs typeface="Open Sans"/>
              <a:sym typeface="Open Sans"/>
            </a:endParaRPr>
          </a:p>
          <a:p>
            <a:pPr marL="0" lvl="0" indent="0" algn="l" rtl="0">
              <a:spcBef>
                <a:spcPts val="0"/>
              </a:spcBef>
              <a:spcAft>
                <a:spcPts val="0"/>
              </a:spcAft>
              <a:buNone/>
            </a:pPr>
            <a:r>
              <a:rPr lang="en" sz="800" i="1">
                <a:solidFill>
                  <a:srgbClr val="990000"/>
                </a:solidFill>
                <a:latin typeface="Open Sans"/>
                <a:ea typeface="Open Sans"/>
                <a:cs typeface="Open Sans"/>
                <a:sym typeface="Open Sans"/>
              </a:rPr>
              <a:t>Image has been blurred due to inappropriate content </a:t>
            </a:r>
            <a:endParaRPr sz="800" i="1">
              <a:solidFill>
                <a:srgbClr val="990000"/>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37"/>
          <p:cNvPicPr preferRelativeResize="0"/>
          <p:nvPr/>
        </p:nvPicPr>
        <p:blipFill rotWithShape="1">
          <a:blip r:embed="rId3">
            <a:alphaModFix/>
          </a:blip>
          <a:srcRect l="9661" t="4783" r="6830" b="27562"/>
          <a:stretch/>
        </p:blipFill>
        <p:spPr>
          <a:xfrm>
            <a:off x="297150" y="985600"/>
            <a:ext cx="1018850" cy="885860"/>
          </a:xfrm>
          <a:prstGeom prst="rect">
            <a:avLst/>
          </a:prstGeom>
          <a:noFill/>
          <a:ln>
            <a:noFill/>
          </a:ln>
        </p:spPr>
      </p:pic>
      <p:pic>
        <p:nvPicPr>
          <p:cNvPr id="253" name="Google Shape;253;p37"/>
          <p:cNvPicPr preferRelativeResize="0"/>
          <p:nvPr/>
        </p:nvPicPr>
        <p:blipFill rotWithShape="1">
          <a:blip r:embed="rId4">
            <a:alphaModFix/>
          </a:blip>
          <a:srcRect l="19283" r="19283" b="45587"/>
          <a:stretch/>
        </p:blipFill>
        <p:spPr>
          <a:xfrm>
            <a:off x="2698150" y="2913952"/>
            <a:ext cx="1006353" cy="940616"/>
          </a:xfrm>
          <a:prstGeom prst="rect">
            <a:avLst/>
          </a:prstGeom>
          <a:noFill/>
          <a:ln>
            <a:noFill/>
          </a:ln>
        </p:spPr>
      </p:pic>
      <p:pic>
        <p:nvPicPr>
          <p:cNvPr id="254" name="Google Shape;254;p37"/>
          <p:cNvPicPr preferRelativeResize="0"/>
          <p:nvPr/>
        </p:nvPicPr>
        <p:blipFill rotWithShape="1">
          <a:blip r:embed="rId5">
            <a:alphaModFix/>
          </a:blip>
          <a:srcRect l="29381" t="3919" r="6437" b="54249"/>
          <a:stretch/>
        </p:blipFill>
        <p:spPr>
          <a:xfrm>
            <a:off x="334314" y="2968709"/>
            <a:ext cx="1006357" cy="885861"/>
          </a:xfrm>
          <a:prstGeom prst="rect">
            <a:avLst/>
          </a:prstGeom>
          <a:noFill/>
          <a:ln>
            <a:noFill/>
          </a:ln>
        </p:spPr>
      </p:pic>
      <p:pic>
        <p:nvPicPr>
          <p:cNvPr id="255" name="Google Shape;255;p37"/>
          <p:cNvPicPr preferRelativeResize="0"/>
          <p:nvPr/>
        </p:nvPicPr>
        <p:blipFill rotWithShape="1">
          <a:blip r:embed="rId6">
            <a:alphaModFix/>
          </a:blip>
          <a:srcRect l="19099" t="6561" r="3036" b="39028"/>
          <a:stretch/>
        </p:blipFill>
        <p:spPr>
          <a:xfrm>
            <a:off x="2727446" y="985601"/>
            <a:ext cx="947770" cy="885860"/>
          </a:xfrm>
          <a:prstGeom prst="rect">
            <a:avLst/>
          </a:prstGeom>
          <a:noFill/>
          <a:ln>
            <a:noFill/>
          </a:ln>
        </p:spPr>
      </p:pic>
      <p:sp>
        <p:nvSpPr>
          <p:cNvPr id="256" name="Google Shape;256;p37"/>
          <p:cNvSpPr txBox="1"/>
          <p:nvPr/>
        </p:nvSpPr>
        <p:spPr>
          <a:xfrm>
            <a:off x="592557" y="1802170"/>
            <a:ext cx="1835700" cy="940500"/>
          </a:xfrm>
          <a:prstGeom prst="rect">
            <a:avLst/>
          </a:prstGeom>
          <a:solidFill>
            <a:srgbClr val="F3F3F3"/>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t>Aboli Moroney</a:t>
            </a:r>
            <a:endParaRPr sz="1000" b="1"/>
          </a:p>
          <a:p>
            <a:pPr marL="0" lvl="0" indent="0" algn="l" rtl="0">
              <a:lnSpc>
                <a:spcPct val="115000"/>
              </a:lnSpc>
              <a:spcBef>
                <a:spcPts val="0"/>
              </a:spcBef>
              <a:spcAft>
                <a:spcPts val="0"/>
              </a:spcAft>
              <a:buNone/>
            </a:pPr>
            <a:r>
              <a:rPr lang="en" sz="1000"/>
              <a:t>Data understanding</a:t>
            </a:r>
            <a:endParaRPr sz="1000"/>
          </a:p>
          <a:p>
            <a:pPr marL="0" lvl="0" indent="0" algn="l" rtl="0">
              <a:lnSpc>
                <a:spcPct val="115000"/>
              </a:lnSpc>
              <a:spcBef>
                <a:spcPts val="0"/>
              </a:spcBef>
              <a:spcAft>
                <a:spcPts val="0"/>
              </a:spcAft>
              <a:buNone/>
            </a:pPr>
            <a:r>
              <a:rPr lang="en" sz="1000"/>
              <a:t>Tweet cleaning and encoding</a:t>
            </a:r>
            <a:endParaRPr sz="1000"/>
          </a:p>
          <a:p>
            <a:pPr marL="0" lvl="0" indent="0" algn="l" rtl="0">
              <a:lnSpc>
                <a:spcPct val="115000"/>
              </a:lnSpc>
              <a:spcBef>
                <a:spcPts val="0"/>
              </a:spcBef>
              <a:spcAft>
                <a:spcPts val="0"/>
              </a:spcAft>
              <a:buNone/>
            </a:pPr>
            <a:r>
              <a:rPr lang="en" sz="1000"/>
              <a:t>Visualizations</a:t>
            </a:r>
            <a:endParaRPr sz="1000"/>
          </a:p>
          <a:p>
            <a:pPr marL="0" lvl="0" indent="0" algn="l" rtl="0">
              <a:lnSpc>
                <a:spcPct val="115000"/>
              </a:lnSpc>
              <a:spcBef>
                <a:spcPts val="0"/>
              </a:spcBef>
              <a:spcAft>
                <a:spcPts val="0"/>
              </a:spcAft>
              <a:buNone/>
            </a:pPr>
            <a:r>
              <a:rPr lang="en" sz="1000"/>
              <a:t>Core owner for final report</a:t>
            </a:r>
            <a:endParaRPr sz="1000"/>
          </a:p>
        </p:txBody>
      </p:sp>
      <p:sp>
        <p:nvSpPr>
          <p:cNvPr id="257" name="Google Shape;257;p37"/>
          <p:cNvSpPr txBox="1"/>
          <p:nvPr/>
        </p:nvSpPr>
        <p:spPr>
          <a:xfrm>
            <a:off x="3042732" y="1802170"/>
            <a:ext cx="1835700" cy="940500"/>
          </a:xfrm>
          <a:prstGeom prst="rect">
            <a:avLst/>
          </a:prstGeom>
          <a:solidFill>
            <a:srgbClr val="F3F3F3"/>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t>Harini Ram Prasad</a:t>
            </a:r>
            <a:endParaRPr sz="1000" b="1"/>
          </a:p>
          <a:p>
            <a:pPr marL="0" lvl="0" indent="0" algn="l" rtl="0">
              <a:lnSpc>
                <a:spcPct val="115000"/>
              </a:lnSpc>
              <a:spcBef>
                <a:spcPts val="0"/>
              </a:spcBef>
              <a:spcAft>
                <a:spcPts val="0"/>
              </a:spcAft>
              <a:buNone/>
            </a:pPr>
            <a:r>
              <a:rPr lang="en" sz="1000"/>
              <a:t>Logistic regression</a:t>
            </a:r>
            <a:endParaRPr sz="1000"/>
          </a:p>
          <a:p>
            <a:pPr marL="0" lvl="0" indent="0" algn="l" rtl="0">
              <a:lnSpc>
                <a:spcPct val="115000"/>
              </a:lnSpc>
              <a:spcBef>
                <a:spcPts val="0"/>
              </a:spcBef>
              <a:spcAft>
                <a:spcPts val="0"/>
              </a:spcAft>
              <a:buNone/>
            </a:pPr>
            <a:r>
              <a:rPr lang="en" sz="1000"/>
              <a:t>Data modeling</a:t>
            </a:r>
            <a:endParaRPr sz="1000"/>
          </a:p>
          <a:p>
            <a:pPr marL="0" lvl="0" indent="0" algn="l" rtl="0">
              <a:lnSpc>
                <a:spcPct val="115000"/>
              </a:lnSpc>
              <a:spcBef>
                <a:spcPts val="0"/>
              </a:spcBef>
              <a:spcAft>
                <a:spcPts val="0"/>
              </a:spcAft>
              <a:buNone/>
            </a:pPr>
            <a:r>
              <a:rPr lang="en" sz="1000"/>
              <a:t>Tweet cleaning</a:t>
            </a:r>
            <a:endParaRPr sz="1000"/>
          </a:p>
          <a:p>
            <a:pPr marL="0" lvl="0" indent="0" algn="l" rtl="0">
              <a:lnSpc>
                <a:spcPct val="115000"/>
              </a:lnSpc>
              <a:spcBef>
                <a:spcPts val="0"/>
              </a:spcBef>
              <a:spcAft>
                <a:spcPts val="0"/>
              </a:spcAft>
              <a:buNone/>
            </a:pPr>
            <a:r>
              <a:rPr lang="en" sz="1000"/>
              <a:t>Final report</a:t>
            </a:r>
            <a:endParaRPr sz="1000"/>
          </a:p>
          <a:p>
            <a:pPr marL="0" lvl="0" indent="0" algn="l" rtl="0">
              <a:lnSpc>
                <a:spcPct val="115000"/>
              </a:lnSpc>
              <a:spcBef>
                <a:spcPts val="0"/>
              </a:spcBef>
              <a:spcAft>
                <a:spcPts val="0"/>
              </a:spcAft>
              <a:buNone/>
            </a:pPr>
            <a:endParaRPr sz="1000" b="1"/>
          </a:p>
        </p:txBody>
      </p:sp>
      <p:sp>
        <p:nvSpPr>
          <p:cNvPr id="258" name="Google Shape;258;p37"/>
          <p:cNvSpPr txBox="1"/>
          <p:nvPr/>
        </p:nvSpPr>
        <p:spPr>
          <a:xfrm>
            <a:off x="658718" y="3760993"/>
            <a:ext cx="1835700" cy="940500"/>
          </a:xfrm>
          <a:prstGeom prst="rect">
            <a:avLst/>
          </a:prstGeom>
          <a:solidFill>
            <a:srgbClr val="F3F3F3"/>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t>Mayank Goel</a:t>
            </a:r>
            <a:endParaRPr sz="1000" b="1"/>
          </a:p>
          <a:p>
            <a:pPr marL="0" lvl="0" indent="0" algn="l" rtl="0">
              <a:lnSpc>
                <a:spcPct val="115000"/>
              </a:lnSpc>
              <a:spcBef>
                <a:spcPts val="0"/>
              </a:spcBef>
              <a:spcAft>
                <a:spcPts val="0"/>
              </a:spcAft>
              <a:buNone/>
            </a:pPr>
            <a:r>
              <a:rPr lang="en" sz="1000"/>
              <a:t>Core owner for paper.rmd</a:t>
            </a:r>
            <a:endParaRPr sz="1000"/>
          </a:p>
          <a:p>
            <a:pPr marL="0" lvl="0" indent="0" algn="l" rtl="0">
              <a:lnSpc>
                <a:spcPct val="115000"/>
              </a:lnSpc>
              <a:spcBef>
                <a:spcPts val="0"/>
              </a:spcBef>
              <a:spcAft>
                <a:spcPts val="0"/>
              </a:spcAft>
              <a:buNone/>
            </a:pPr>
            <a:r>
              <a:rPr lang="en" sz="1000"/>
              <a:t>Intermediate output snippets</a:t>
            </a:r>
            <a:endParaRPr sz="1000"/>
          </a:p>
          <a:p>
            <a:pPr marL="0" lvl="0" indent="0" algn="l" rtl="0">
              <a:lnSpc>
                <a:spcPct val="115000"/>
              </a:lnSpc>
              <a:spcBef>
                <a:spcPts val="0"/>
              </a:spcBef>
              <a:spcAft>
                <a:spcPts val="0"/>
              </a:spcAft>
              <a:buNone/>
            </a:pPr>
            <a:r>
              <a:rPr lang="en" sz="1000"/>
              <a:t>Code of conduct, citations</a:t>
            </a:r>
            <a:endParaRPr sz="1000"/>
          </a:p>
          <a:p>
            <a:pPr marL="0" lvl="0" indent="0" algn="l" rtl="0">
              <a:lnSpc>
                <a:spcPct val="115000"/>
              </a:lnSpc>
              <a:spcBef>
                <a:spcPts val="0"/>
              </a:spcBef>
              <a:spcAft>
                <a:spcPts val="0"/>
              </a:spcAft>
              <a:buNone/>
            </a:pPr>
            <a:r>
              <a:rPr lang="en" sz="1000"/>
              <a:t>Calling external R scripts</a:t>
            </a:r>
            <a:endParaRPr sz="1000"/>
          </a:p>
          <a:p>
            <a:pPr marL="0" lvl="0" indent="0" algn="l" rtl="0">
              <a:lnSpc>
                <a:spcPct val="115000"/>
              </a:lnSpc>
              <a:spcBef>
                <a:spcPts val="0"/>
              </a:spcBef>
              <a:spcAft>
                <a:spcPts val="0"/>
              </a:spcAft>
              <a:buNone/>
            </a:pPr>
            <a:endParaRPr sz="1000" b="1"/>
          </a:p>
        </p:txBody>
      </p:sp>
      <p:sp>
        <p:nvSpPr>
          <p:cNvPr id="259" name="Google Shape;259;p37"/>
          <p:cNvSpPr txBox="1"/>
          <p:nvPr/>
        </p:nvSpPr>
        <p:spPr>
          <a:xfrm>
            <a:off x="3162247" y="3760993"/>
            <a:ext cx="1835700" cy="940500"/>
          </a:xfrm>
          <a:prstGeom prst="rect">
            <a:avLst/>
          </a:prstGeom>
          <a:solidFill>
            <a:srgbClr val="F3F3F3"/>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t>Samarth Modi</a:t>
            </a:r>
            <a:endParaRPr sz="1000" b="1"/>
          </a:p>
          <a:p>
            <a:pPr marL="0" lvl="0" indent="0" algn="l" rtl="0">
              <a:lnSpc>
                <a:spcPct val="115000"/>
              </a:lnSpc>
              <a:spcBef>
                <a:spcPts val="0"/>
              </a:spcBef>
              <a:spcAft>
                <a:spcPts val="0"/>
              </a:spcAft>
              <a:buNone/>
            </a:pPr>
            <a:r>
              <a:rPr lang="en" sz="1000"/>
              <a:t>Data pre-processing</a:t>
            </a:r>
            <a:endParaRPr sz="1000"/>
          </a:p>
          <a:p>
            <a:pPr marL="0" lvl="0" indent="0" algn="l" rtl="0">
              <a:lnSpc>
                <a:spcPct val="115000"/>
              </a:lnSpc>
              <a:spcBef>
                <a:spcPts val="0"/>
              </a:spcBef>
              <a:spcAft>
                <a:spcPts val="0"/>
              </a:spcAft>
              <a:buNone/>
            </a:pPr>
            <a:r>
              <a:rPr lang="en" sz="1000"/>
              <a:t>Word cloud generation</a:t>
            </a:r>
            <a:endParaRPr sz="1000"/>
          </a:p>
          <a:p>
            <a:pPr marL="0" lvl="0" indent="0" algn="l" rtl="0">
              <a:lnSpc>
                <a:spcPct val="115000"/>
              </a:lnSpc>
              <a:spcBef>
                <a:spcPts val="0"/>
              </a:spcBef>
              <a:spcAft>
                <a:spcPts val="0"/>
              </a:spcAft>
              <a:buNone/>
            </a:pPr>
            <a:r>
              <a:rPr lang="en" sz="1000"/>
              <a:t>External R function</a:t>
            </a:r>
            <a:endParaRPr sz="1000"/>
          </a:p>
          <a:p>
            <a:pPr marL="0" lvl="0" indent="0" algn="l" rtl="0">
              <a:lnSpc>
                <a:spcPct val="115000"/>
              </a:lnSpc>
              <a:spcBef>
                <a:spcPts val="0"/>
              </a:spcBef>
              <a:spcAft>
                <a:spcPts val="0"/>
              </a:spcAft>
              <a:buNone/>
            </a:pPr>
            <a:r>
              <a:rPr lang="en" sz="1000"/>
              <a:t>Citations</a:t>
            </a:r>
            <a:endParaRPr sz="1000"/>
          </a:p>
          <a:p>
            <a:pPr marL="0" lvl="0" indent="0" algn="l" rtl="0">
              <a:lnSpc>
                <a:spcPct val="115000"/>
              </a:lnSpc>
              <a:spcBef>
                <a:spcPts val="0"/>
              </a:spcBef>
              <a:spcAft>
                <a:spcPts val="0"/>
              </a:spcAft>
              <a:buNone/>
            </a:pPr>
            <a:endParaRPr sz="1000" b="1"/>
          </a:p>
        </p:txBody>
      </p:sp>
      <p:sp>
        <p:nvSpPr>
          <p:cNvPr id="260" name="Google Shape;260;p37"/>
          <p:cNvSpPr txBox="1">
            <a:spLocks noGrp="1"/>
          </p:cNvSpPr>
          <p:nvPr>
            <p:ph type="title"/>
          </p:nvPr>
        </p:nvSpPr>
        <p:spPr>
          <a:xfrm>
            <a:off x="311700" y="182800"/>
            <a:ext cx="4932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Reflections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38"/>
          <p:cNvPicPr preferRelativeResize="0"/>
          <p:nvPr/>
        </p:nvPicPr>
        <p:blipFill rotWithShape="1">
          <a:blip r:embed="rId3">
            <a:alphaModFix/>
          </a:blip>
          <a:srcRect l="9661" t="4783" r="6830" b="27562"/>
          <a:stretch/>
        </p:blipFill>
        <p:spPr>
          <a:xfrm>
            <a:off x="297150" y="985600"/>
            <a:ext cx="1018850" cy="885860"/>
          </a:xfrm>
          <a:prstGeom prst="rect">
            <a:avLst/>
          </a:prstGeom>
          <a:noFill/>
          <a:ln>
            <a:noFill/>
          </a:ln>
        </p:spPr>
      </p:pic>
      <p:pic>
        <p:nvPicPr>
          <p:cNvPr id="266" name="Google Shape;266;p38"/>
          <p:cNvPicPr preferRelativeResize="0"/>
          <p:nvPr/>
        </p:nvPicPr>
        <p:blipFill rotWithShape="1">
          <a:blip r:embed="rId4">
            <a:alphaModFix/>
          </a:blip>
          <a:srcRect l="19283" r="19283" b="45587"/>
          <a:stretch/>
        </p:blipFill>
        <p:spPr>
          <a:xfrm>
            <a:off x="2698150" y="2913952"/>
            <a:ext cx="1006353" cy="940616"/>
          </a:xfrm>
          <a:prstGeom prst="rect">
            <a:avLst/>
          </a:prstGeom>
          <a:noFill/>
          <a:ln>
            <a:noFill/>
          </a:ln>
        </p:spPr>
      </p:pic>
      <p:pic>
        <p:nvPicPr>
          <p:cNvPr id="267" name="Google Shape;267;p38"/>
          <p:cNvPicPr preferRelativeResize="0"/>
          <p:nvPr/>
        </p:nvPicPr>
        <p:blipFill rotWithShape="1">
          <a:blip r:embed="rId5">
            <a:alphaModFix/>
          </a:blip>
          <a:srcRect l="29381" t="3919" r="6437" b="54249"/>
          <a:stretch/>
        </p:blipFill>
        <p:spPr>
          <a:xfrm>
            <a:off x="334314" y="2968709"/>
            <a:ext cx="1006357" cy="885861"/>
          </a:xfrm>
          <a:prstGeom prst="rect">
            <a:avLst/>
          </a:prstGeom>
          <a:noFill/>
          <a:ln>
            <a:noFill/>
          </a:ln>
        </p:spPr>
      </p:pic>
      <p:pic>
        <p:nvPicPr>
          <p:cNvPr id="268" name="Google Shape;268;p38"/>
          <p:cNvPicPr preferRelativeResize="0"/>
          <p:nvPr/>
        </p:nvPicPr>
        <p:blipFill rotWithShape="1">
          <a:blip r:embed="rId6">
            <a:alphaModFix/>
          </a:blip>
          <a:srcRect l="19099" t="6561" r="3036" b="39028"/>
          <a:stretch/>
        </p:blipFill>
        <p:spPr>
          <a:xfrm>
            <a:off x="2727446" y="985601"/>
            <a:ext cx="947770" cy="885860"/>
          </a:xfrm>
          <a:prstGeom prst="rect">
            <a:avLst/>
          </a:prstGeom>
          <a:noFill/>
          <a:ln>
            <a:noFill/>
          </a:ln>
        </p:spPr>
      </p:pic>
      <p:sp>
        <p:nvSpPr>
          <p:cNvPr id="269" name="Google Shape;269;p38"/>
          <p:cNvSpPr txBox="1"/>
          <p:nvPr/>
        </p:nvSpPr>
        <p:spPr>
          <a:xfrm>
            <a:off x="592557" y="1802170"/>
            <a:ext cx="1835700" cy="940500"/>
          </a:xfrm>
          <a:prstGeom prst="rect">
            <a:avLst/>
          </a:prstGeom>
          <a:solidFill>
            <a:srgbClr val="F3F3F3"/>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t>Aboli Moroney</a:t>
            </a:r>
            <a:endParaRPr sz="1000" b="1"/>
          </a:p>
          <a:p>
            <a:pPr marL="0" lvl="0" indent="0" algn="l" rtl="0">
              <a:lnSpc>
                <a:spcPct val="115000"/>
              </a:lnSpc>
              <a:spcBef>
                <a:spcPts val="0"/>
              </a:spcBef>
              <a:spcAft>
                <a:spcPts val="0"/>
              </a:spcAft>
              <a:buNone/>
            </a:pPr>
            <a:r>
              <a:rPr lang="en" sz="1000"/>
              <a:t>Data understanding</a:t>
            </a:r>
            <a:endParaRPr sz="1000"/>
          </a:p>
          <a:p>
            <a:pPr marL="0" lvl="0" indent="0" algn="l" rtl="0">
              <a:lnSpc>
                <a:spcPct val="115000"/>
              </a:lnSpc>
              <a:spcBef>
                <a:spcPts val="0"/>
              </a:spcBef>
              <a:spcAft>
                <a:spcPts val="0"/>
              </a:spcAft>
              <a:buNone/>
            </a:pPr>
            <a:r>
              <a:rPr lang="en" sz="1000"/>
              <a:t>Tweet cleaning and encoding</a:t>
            </a:r>
            <a:endParaRPr sz="1000"/>
          </a:p>
          <a:p>
            <a:pPr marL="0" lvl="0" indent="0" algn="l" rtl="0">
              <a:lnSpc>
                <a:spcPct val="115000"/>
              </a:lnSpc>
              <a:spcBef>
                <a:spcPts val="0"/>
              </a:spcBef>
              <a:spcAft>
                <a:spcPts val="0"/>
              </a:spcAft>
              <a:buNone/>
            </a:pPr>
            <a:r>
              <a:rPr lang="en" sz="1000"/>
              <a:t>Visualizations</a:t>
            </a:r>
            <a:endParaRPr sz="1000"/>
          </a:p>
          <a:p>
            <a:pPr marL="0" lvl="0" indent="0" algn="l" rtl="0">
              <a:lnSpc>
                <a:spcPct val="115000"/>
              </a:lnSpc>
              <a:spcBef>
                <a:spcPts val="0"/>
              </a:spcBef>
              <a:spcAft>
                <a:spcPts val="0"/>
              </a:spcAft>
              <a:buNone/>
            </a:pPr>
            <a:r>
              <a:rPr lang="en" sz="1000"/>
              <a:t>Core owner for final report</a:t>
            </a:r>
            <a:endParaRPr sz="1000"/>
          </a:p>
        </p:txBody>
      </p:sp>
      <p:sp>
        <p:nvSpPr>
          <p:cNvPr id="270" name="Google Shape;270;p38"/>
          <p:cNvSpPr txBox="1"/>
          <p:nvPr/>
        </p:nvSpPr>
        <p:spPr>
          <a:xfrm>
            <a:off x="3042732" y="1802170"/>
            <a:ext cx="1835700" cy="940500"/>
          </a:xfrm>
          <a:prstGeom prst="rect">
            <a:avLst/>
          </a:prstGeom>
          <a:solidFill>
            <a:srgbClr val="F3F3F3"/>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t>Harini Ram Prasad</a:t>
            </a:r>
            <a:endParaRPr sz="1000" b="1"/>
          </a:p>
          <a:p>
            <a:pPr marL="0" lvl="0" indent="0" algn="l" rtl="0">
              <a:lnSpc>
                <a:spcPct val="115000"/>
              </a:lnSpc>
              <a:spcBef>
                <a:spcPts val="0"/>
              </a:spcBef>
              <a:spcAft>
                <a:spcPts val="0"/>
              </a:spcAft>
              <a:buNone/>
            </a:pPr>
            <a:r>
              <a:rPr lang="en" sz="1000"/>
              <a:t>Logistic regression</a:t>
            </a:r>
            <a:endParaRPr sz="1000"/>
          </a:p>
          <a:p>
            <a:pPr marL="0" lvl="0" indent="0" algn="l" rtl="0">
              <a:lnSpc>
                <a:spcPct val="115000"/>
              </a:lnSpc>
              <a:spcBef>
                <a:spcPts val="0"/>
              </a:spcBef>
              <a:spcAft>
                <a:spcPts val="0"/>
              </a:spcAft>
              <a:buNone/>
            </a:pPr>
            <a:r>
              <a:rPr lang="en" sz="1000"/>
              <a:t>Data modeling</a:t>
            </a:r>
            <a:endParaRPr sz="1000"/>
          </a:p>
          <a:p>
            <a:pPr marL="0" lvl="0" indent="0" algn="l" rtl="0">
              <a:lnSpc>
                <a:spcPct val="115000"/>
              </a:lnSpc>
              <a:spcBef>
                <a:spcPts val="0"/>
              </a:spcBef>
              <a:spcAft>
                <a:spcPts val="0"/>
              </a:spcAft>
              <a:buNone/>
            </a:pPr>
            <a:r>
              <a:rPr lang="en" sz="1000"/>
              <a:t>Tweet cleaning</a:t>
            </a:r>
            <a:endParaRPr sz="1000"/>
          </a:p>
          <a:p>
            <a:pPr marL="0" lvl="0" indent="0" algn="l" rtl="0">
              <a:lnSpc>
                <a:spcPct val="115000"/>
              </a:lnSpc>
              <a:spcBef>
                <a:spcPts val="0"/>
              </a:spcBef>
              <a:spcAft>
                <a:spcPts val="0"/>
              </a:spcAft>
              <a:buNone/>
            </a:pPr>
            <a:r>
              <a:rPr lang="en" sz="1000"/>
              <a:t>Final report</a:t>
            </a:r>
            <a:endParaRPr sz="1000"/>
          </a:p>
          <a:p>
            <a:pPr marL="0" lvl="0" indent="0" algn="l" rtl="0">
              <a:lnSpc>
                <a:spcPct val="115000"/>
              </a:lnSpc>
              <a:spcBef>
                <a:spcPts val="0"/>
              </a:spcBef>
              <a:spcAft>
                <a:spcPts val="0"/>
              </a:spcAft>
              <a:buNone/>
            </a:pPr>
            <a:endParaRPr sz="1000" b="1"/>
          </a:p>
        </p:txBody>
      </p:sp>
      <p:sp>
        <p:nvSpPr>
          <p:cNvPr id="271" name="Google Shape;271;p38"/>
          <p:cNvSpPr txBox="1"/>
          <p:nvPr/>
        </p:nvSpPr>
        <p:spPr>
          <a:xfrm>
            <a:off x="658718" y="3760993"/>
            <a:ext cx="1835700" cy="940500"/>
          </a:xfrm>
          <a:prstGeom prst="rect">
            <a:avLst/>
          </a:prstGeom>
          <a:solidFill>
            <a:srgbClr val="F3F3F3"/>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t>Mayank Goel</a:t>
            </a:r>
            <a:endParaRPr sz="1000" b="1"/>
          </a:p>
          <a:p>
            <a:pPr marL="0" lvl="0" indent="0" algn="l" rtl="0">
              <a:lnSpc>
                <a:spcPct val="115000"/>
              </a:lnSpc>
              <a:spcBef>
                <a:spcPts val="0"/>
              </a:spcBef>
              <a:spcAft>
                <a:spcPts val="0"/>
              </a:spcAft>
              <a:buNone/>
            </a:pPr>
            <a:r>
              <a:rPr lang="en" sz="1000"/>
              <a:t>Core owner for paper.rmd</a:t>
            </a:r>
            <a:endParaRPr sz="1000"/>
          </a:p>
          <a:p>
            <a:pPr marL="0" lvl="0" indent="0" algn="l" rtl="0">
              <a:lnSpc>
                <a:spcPct val="115000"/>
              </a:lnSpc>
              <a:spcBef>
                <a:spcPts val="0"/>
              </a:spcBef>
              <a:spcAft>
                <a:spcPts val="0"/>
              </a:spcAft>
              <a:buNone/>
            </a:pPr>
            <a:r>
              <a:rPr lang="en" sz="1000"/>
              <a:t>Intermediate output snippets</a:t>
            </a:r>
            <a:endParaRPr sz="1000"/>
          </a:p>
          <a:p>
            <a:pPr marL="0" lvl="0" indent="0" algn="l" rtl="0">
              <a:lnSpc>
                <a:spcPct val="115000"/>
              </a:lnSpc>
              <a:spcBef>
                <a:spcPts val="0"/>
              </a:spcBef>
              <a:spcAft>
                <a:spcPts val="0"/>
              </a:spcAft>
              <a:buNone/>
            </a:pPr>
            <a:r>
              <a:rPr lang="en" sz="1000"/>
              <a:t>Code of conduct, citations</a:t>
            </a:r>
            <a:endParaRPr sz="1000"/>
          </a:p>
          <a:p>
            <a:pPr marL="0" lvl="0" indent="0" algn="l" rtl="0">
              <a:lnSpc>
                <a:spcPct val="115000"/>
              </a:lnSpc>
              <a:spcBef>
                <a:spcPts val="0"/>
              </a:spcBef>
              <a:spcAft>
                <a:spcPts val="0"/>
              </a:spcAft>
              <a:buNone/>
            </a:pPr>
            <a:r>
              <a:rPr lang="en" sz="1000"/>
              <a:t>Calling external R scripts</a:t>
            </a:r>
            <a:endParaRPr sz="1000"/>
          </a:p>
          <a:p>
            <a:pPr marL="0" lvl="0" indent="0" algn="l" rtl="0">
              <a:lnSpc>
                <a:spcPct val="115000"/>
              </a:lnSpc>
              <a:spcBef>
                <a:spcPts val="0"/>
              </a:spcBef>
              <a:spcAft>
                <a:spcPts val="0"/>
              </a:spcAft>
              <a:buNone/>
            </a:pPr>
            <a:endParaRPr sz="1000" b="1"/>
          </a:p>
        </p:txBody>
      </p:sp>
      <p:sp>
        <p:nvSpPr>
          <p:cNvPr id="272" name="Google Shape;272;p38"/>
          <p:cNvSpPr txBox="1"/>
          <p:nvPr/>
        </p:nvSpPr>
        <p:spPr>
          <a:xfrm>
            <a:off x="3162247" y="3760993"/>
            <a:ext cx="1835700" cy="940500"/>
          </a:xfrm>
          <a:prstGeom prst="rect">
            <a:avLst/>
          </a:prstGeom>
          <a:solidFill>
            <a:srgbClr val="F3F3F3"/>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t>Samarth Modi</a:t>
            </a:r>
            <a:endParaRPr sz="1000" b="1"/>
          </a:p>
          <a:p>
            <a:pPr marL="0" lvl="0" indent="0" algn="l" rtl="0">
              <a:lnSpc>
                <a:spcPct val="115000"/>
              </a:lnSpc>
              <a:spcBef>
                <a:spcPts val="0"/>
              </a:spcBef>
              <a:spcAft>
                <a:spcPts val="0"/>
              </a:spcAft>
              <a:buNone/>
            </a:pPr>
            <a:r>
              <a:rPr lang="en" sz="1000"/>
              <a:t>Data pre-processing</a:t>
            </a:r>
            <a:endParaRPr sz="1000"/>
          </a:p>
          <a:p>
            <a:pPr marL="0" lvl="0" indent="0" algn="l" rtl="0">
              <a:lnSpc>
                <a:spcPct val="115000"/>
              </a:lnSpc>
              <a:spcBef>
                <a:spcPts val="0"/>
              </a:spcBef>
              <a:spcAft>
                <a:spcPts val="0"/>
              </a:spcAft>
              <a:buNone/>
            </a:pPr>
            <a:r>
              <a:rPr lang="en" sz="1000"/>
              <a:t>Word cloud generation</a:t>
            </a:r>
            <a:endParaRPr sz="1000"/>
          </a:p>
          <a:p>
            <a:pPr marL="0" lvl="0" indent="0" algn="l" rtl="0">
              <a:lnSpc>
                <a:spcPct val="115000"/>
              </a:lnSpc>
              <a:spcBef>
                <a:spcPts val="0"/>
              </a:spcBef>
              <a:spcAft>
                <a:spcPts val="0"/>
              </a:spcAft>
              <a:buNone/>
            </a:pPr>
            <a:r>
              <a:rPr lang="en" sz="1000"/>
              <a:t>External R function</a:t>
            </a:r>
            <a:endParaRPr sz="1000"/>
          </a:p>
          <a:p>
            <a:pPr marL="0" lvl="0" indent="0" algn="l" rtl="0">
              <a:lnSpc>
                <a:spcPct val="115000"/>
              </a:lnSpc>
              <a:spcBef>
                <a:spcPts val="0"/>
              </a:spcBef>
              <a:spcAft>
                <a:spcPts val="0"/>
              </a:spcAft>
              <a:buNone/>
            </a:pPr>
            <a:r>
              <a:rPr lang="en" sz="1000"/>
              <a:t>Citations</a:t>
            </a:r>
            <a:endParaRPr sz="1000"/>
          </a:p>
          <a:p>
            <a:pPr marL="0" lvl="0" indent="0" algn="l" rtl="0">
              <a:lnSpc>
                <a:spcPct val="115000"/>
              </a:lnSpc>
              <a:spcBef>
                <a:spcPts val="0"/>
              </a:spcBef>
              <a:spcAft>
                <a:spcPts val="0"/>
              </a:spcAft>
              <a:buNone/>
            </a:pPr>
            <a:endParaRPr sz="1000" b="1"/>
          </a:p>
        </p:txBody>
      </p:sp>
      <p:sp>
        <p:nvSpPr>
          <p:cNvPr id="273" name="Google Shape;273;p38"/>
          <p:cNvSpPr txBox="1">
            <a:spLocks noGrp="1"/>
          </p:cNvSpPr>
          <p:nvPr>
            <p:ph type="title"/>
          </p:nvPr>
        </p:nvSpPr>
        <p:spPr>
          <a:xfrm>
            <a:off x="311700" y="182800"/>
            <a:ext cx="4932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Reflections</a:t>
            </a:r>
            <a:endParaRPr/>
          </a:p>
        </p:txBody>
      </p:sp>
      <p:grpSp>
        <p:nvGrpSpPr>
          <p:cNvPr id="274" name="Google Shape;274;p38"/>
          <p:cNvGrpSpPr/>
          <p:nvPr/>
        </p:nvGrpSpPr>
        <p:grpSpPr>
          <a:xfrm>
            <a:off x="5374504" y="1631775"/>
            <a:ext cx="3459684" cy="1193579"/>
            <a:chOff x="3977400" y="946003"/>
            <a:chExt cx="4094300" cy="1193579"/>
          </a:xfrm>
        </p:grpSpPr>
        <p:grpSp>
          <p:nvGrpSpPr>
            <p:cNvPr id="275" name="Google Shape;275;p38"/>
            <p:cNvGrpSpPr/>
            <p:nvPr/>
          </p:nvGrpSpPr>
          <p:grpSpPr>
            <a:xfrm>
              <a:off x="4732925" y="1140987"/>
              <a:ext cx="529800" cy="998596"/>
              <a:chOff x="4318975" y="1083450"/>
              <a:chExt cx="529800" cy="591305"/>
            </a:xfrm>
          </p:grpSpPr>
          <p:sp>
            <p:nvSpPr>
              <p:cNvPr id="276" name="Google Shape;276;p38"/>
              <p:cNvSpPr/>
              <p:nvPr/>
            </p:nvSpPr>
            <p:spPr>
              <a:xfrm>
                <a:off x="4517129" y="1083455"/>
                <a:ext cx="133500" cy="5913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38"/>
              <p:cNvCxnSpPr/>
              <p:nvPr/>
            </p:nvCxnSpPr>
            <p:spPr>
              <a:xfrm rot="10800000">
                <a:off x="4318975" y="1083450"/>
                <a:ext cx="529800" cy="0"/>
              </a:xfrm>
              <a:prstGeom prst="straightConnector1">
                <a:avLst/>
              </a:prstGeom>
              <a:noFill/>
              <a:ln w="9525" cap="flat" cmpd="sng">
                <a:solidFill>
                  <a:schemeClr val="dk1"/>
                </a:solidFill>
                <a:prstDash val="solid"/>
                <a:round/>
                <a:headEnd type="none" w="sm" len="sm"/>
                <a:tailEnd type="none" w="sm" len="sm"/>
              </a:ln>
            </p:spPr>
          </p:cxnSp>
        </p:grpSp>
        <p:sp>
          <p:nvSpPr>
            <p:cNvPr id="278" name="Google Shape;278;p38"/>
            <p:cNvSpPr txBox="1"/>
            <p:nvPr/>
          </p:nvSpPr>
          <p:spPr>
            <a:xfrm>
              <a:off x="5343500" y="946003"/>
              <a:ext cx="2728200" cy="2760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latin typeface="Roboto"/>
                  <a:ea typeface="Roboto"/>
                  <a:cs typeface="Roboto"/>
                  <a:sym typeface="Roboto"/>
                </a:rPr>
                <a:t>Getting more context</a:t>
              </a:r>
              <a:endParaRPr sz="1100" b="1">
                <a:latin typeface="Roboto"/>
                <a:ea typeface="Roboto"/>
                <a:cs typeface="Roboto"/>
                <a:sym typeface="Roboto"/>
              </a:endParaRPr>
            </a:p>
          </p:txBody>
        </p:sp>
        <p:sp>
          <p:nvSpPr>
            <p:cNvPr id="279" name="Google Shape;279;p38"/>
            <p:cNvSpPr txBox="1"/>
            <p:nvPr/>
          </p:nvSpPr>
          <p:spPr>
            <a:xfrm>
              <a:off x="5343500" y="1222248"/>
              <a:ext cx="2728200" cy="410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latin typeface="Roboto"/>
                  <a:ea typeface="Roboto"/>
                  <a:cs typeface="Roboto"/>
                  <a:sym typeface="Roboto"/>
                </a:rPr>
                <a:t>Literature survey</a:t>
              </a:r>
              <a:endParaRPr sz="1000">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Understanding R libraries</a:t>
              </a:r>
              <a:endParaRPr sz="1000">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Learning ML concepts</a:t>
              </a:r>
              <a:endParaRPr sz="1000">
                <a:latin typeface="Roboto"/>
                <a:ea typeface="Roboto"/>
                <a:cs typeface="Roboto"/>
                <a:sym typeface="Roboto"/>
              </a:endParaRPr>
            </a:p>
            <a:p>
              <a:pPr marL="0" lvl="0" indent="0" algn="l" rtl="0">
                <a:lnSpc>
                  <a:spcPct val="115000"/>
                </a:lnSpc>
                <a:spcBef>
                  <a:spcPts val="0"/>
                </a:spcBef>
                <a:spcAft>
                  <a:spcPts val="1600"/>
                </a:spcAft>
                <a:buNone/>
              </a:pPr>
              <a:endParaRPr sz="700">
                <a:latin typeface="Roboto"/>
                <a:ea typeface="Roboto"/>
                <a:cs typeface="Roboto"/>
                <a:sym typeface="Roboto"/>
              </a:endParaRPr>
            </a:p>
          </p:txBody>
        </p:sp>
        <p:sp>
          <p:nvSpPr>
            <p:cNvPr id="280" name="Google Shape;280;p38"/>
            <p:cNvSpPr txBox="1"/>
            <p:nvPr/>
          </p:nvSpPr>
          <p:spPr>
            <a:xfrm>
              <a:off x="3977400" y="973693"/>
              <a:ext cx="758400" cy="3468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900">
                  <a:latin typeface="Roboto"/>
                  <a:ea typeface="Roboto"/>
                  <a:cs typeface="Roboto"/>
                  <a:sym typeface="Roboto"/>
                </a:rPr>
                <a:t>Jan</a:t>
              </a:r>
              <a:endParaRPr sz="900">
                <a:latin typeface="Roboto"/>
                <a:ea typeface="Roboto"/>
                <a:cs typeface="Roboto"/>
                <a:sym typeface="Roboto"/>
              </a:endParaRPr>
            </a:p>
          </p:txBody>
        </p:sp>
      </p:grpSp>
      <p:grpSp>
        <p:nvGrpSpPr>
          <p:cNvPr id="281" name="Google Shape;281;p38"/>
          <p:cNvGrpSpPr/>
          <p:nvPr/>
        </p:nvGrpSpPr>
        <p:grpSpPr>
          <a:xfrm>
            <a:off x="5374504" y="2632625"/>
            <a:ext cx="3459684" cy="1193487"/>
            <a:chOff x="3977400" y="946003"/>
            <a:chExt cx="4094300" cy="1193487"/>
          </a:xfrm>
        </p:grpSpPr>
        <p:grpSp>
          <p:nvGrpSpPr>
            <p:cNvPr id="282" name="Google Shape;282;p38"/>
            <p:cNvGrpSpPr/>
            <p:nvPr/>
          </p:nvGrpSpPr>
          <p:grpSpPr>
            <a:xfrm>
              <a:off x="4732925" y="1140987"/>
              <a:ext cx="529800" cy="998503"/>
              <a:chOff x="4318975" y="1083450"/>
              <a:chExt cx="529800" cy="591250"/>
            </a:xfrm>
          </p:grpSpPr>
          <p:sp>
            <p:nvSpPr>
              <p:cNvPr id="283" name="Google Shape;283;p38"/>
              <p:cNvSpPr/>
              <p:nvPr/>
            </p:nvSpPr>
            <p:spPr>
              <a:xfrm>
                <a:off x="4517125" y="1086100"/>
                <a:ext cx="133500" cy="5886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38"/>
              <p:cNvCxnSpPr/>
              <p:nvPr/>
            </p:nvCxnSpPr>
            <p:spPr>
              <a:xfrm rot="10800000">
                <a:off x="4318975" y="1083450"/>
                <a:ext cx="529800" cy="0"/>
              </a:xfrm>
              <a:prstGeom prst="straightConnector1">
                <a:avLst/>
              </a:prstGeom>
              <a:noFill/>
              <a:ln w="9525" cap="flat" cmpd="sng">
                <a:solidFill>
                  <a:schemeClr val="dk1"/>
                </a:solidFill>
                <a:prstDash val="solid"/>
                <a:round/>
                <a:headEnd type="none" w="sm" len="sm"/>
                <a:tailEnd type="none" w="sm" len="sm"/>
              </a:ln>
            </p:spPr>
          </p:cxnSp>
        </p:grpSp>
        <p:sp>
          <p:nvSpPr>
            <p:cNvPr id="285" name="Google Shape;285;p38"/>
            <p:cNvSpPr txBox="1"/>
            <p:nvPr/>
          </p:nvSpPr>
          <p:spPr>
            <a:xfrm>
              <a:off x="5343500" y="946003"/>
              <a:ext cx="2728200" cy="2760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latin typeface="Roboto"/>
                  <a:ea typeface="Roboto"/>
                  <a:cs typeface="Roboto"/>
                  <a:sym typeface="Roboto"/>
                </a:rPr>
                <a:t>Understanding R vs Python</a:t>
              </a:r>
              <a:endParaRPr sz="1100" b="1">
                <a:latin typeface="Roboto"/>
                <a:ea typeface="Roboto"/>
                <a:cs typeface="Roboto"/>
                <a:sym typeface="Roboto"/>
              </a:endParaRPr>
            </a:p>
          </p:txBody>
        </p:sp>
        <p:sp>
          <p:nvSpPr>
            <p:cNvPr id="286" name="Google Shape;286;p38"/>
            <p:cNvSpPr txBox="1"/>
            <p:nvPr/>
          </p:nvSpPr>
          <p:spPr>
            <a:xfrm>
              <a:off x="5343500" y="1222248"/>
              <a:ext cx="2728200" cy="410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latin typeface="Roboto"/>
                  <a:ea typeface="Roboto"/>
                  <a:cs typeface="Roboto"/>
                  <a:sym typeface="Roboto"/>
                </a:rPr>
                <a:t>Reviewed original Python code</a:t>
              </a:r>
              <a:endParaRPr sz="1000">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Progressed with R code</a:t>
              </a:r>
              <a:endParaRPr sz="1000">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Learnt more about text analysis</a:t>
              </a:r>
              <a:endParaRPr sz="1000">
                <a:latin typeface="Roboto"/>
                <a:ea typeface="Roboto"/>
                <a:cs typeface="Roboto"/>
                <a:sym typeface="Roboto"/>
              </a:endParaRPr>
            </a:p>
            <a:p>
              <a:pPr marL="0" lvl="0" indent="0" algn="l" rtl="0">
                <a:lnSpc>
                  <a:spcPct val="115000"/>
                </a:lnSpc>
                <a:spcBef>
                  <a:spcPts val="0"/>
                </a:spcBef>
                <a:spcAft>
                  <a:spcPts val="0"/>
                </a:spcAft>
                <a:buNone/>
              </a:pPr>
              <a:endParaRPr sz="700">
                <a:solidFill>
                  <a:srgbClr val="840D35"/>
                </a:solidFill>
                <a:latin typeface="Roboto"/>
                <a:ea typeface="Roboto"/>
                <a:cs typeface="Roboto"/>
                <a:sym typeface="Roboto"/>
              </a:endParaRPr>
            </a:p>
            <a:p>
              <a:pPr marL="0" lvl="0" indent="0" algn="l" rtl="0">
                <a:lnSpc>
                  <a:spcPct val="115000"/>
                </a:lnSpc>
                <a:spcBef>
                  <a:spcPts val="1600"/>
                </a:spcBef>
                <a:spcAft>
                  <a:spcPts val="1600"/>
                </a:spcAft>
                <a:buNone/>
              </a:pPr>
              <a:endParaRPr sz="700">
                <a:solidFill>
                  <a:srgbClr val="840D35"/>
                </a:solidFill>
                <a:latin typeface="Roboto"/>
                <a:ea typeface="Roboto"/>
                <a:cs typeface="Roboto"/>
                <a:sym typeface="Roboto"/>
              </a:endParaRPr>
            </a:p>
          </p:txBody>
        </p:sp>
        <p:sp>
          <p:nvSpPr>
            <p:cNvPr id="287" name="Google Shape;287;p38"/>
            <p:cNvSpPr txBox="1"/>
            <p:nvPr/>
          </p:nvSpPr>
          <p:spPr>
            <a:xfrm>
              <a:off x="3977400" y="973693"/>
              <a:ext cx="758400" cy="3468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900">
                  <a:latin typeface="Roboto"/>
                  <a:ea typeface="Roboto"/>
                  <a:cs typeface="Roboto"/>
                  <a:sym typeface="Roboto"/>
                </a:rPr>
                <a:t>Feb</a:t>
              </a:r>
              <a:endParaRPr sz="900">
                <a:latin typeface="Roboto"/>
                <a:ea typeface="Roboto"/>
                <a:cs typeface="Roboto"/>
                <a:sym typeface="Roboto"/>
              </a:endParaRPr>
            </a:p>
          </p:txBody>
        </p:sp>
      </p:grpSp>
      <p:grpSp>
        <p:nvGrpSpPr>
          <p:cNvPr id="288" name="Google Shape;288;p38"/>
          <p:cNvGrpSpPr/>
          <p:nvPr/>
        </p:nvGrpSpPr>
        <p:grpSpPr>
          <a:xfrm>
            <a:off x="5374504" y="3604256"/>
            <a:ext cx="3459684" cy="1193487"/>
            <a:chOff x="3977400" y="946003"/>
            <a:chExt cx="4094300" cy="1193487"/>
          </a:xfrm>
        </p:grpSpPr>
        <p:grpSp>
          <p:nvGrpSpPr>
            <p:cNvPr id="289" name="Google Shape;289;p38"/>
            <p:cNvGrpSpPr/>
            <p:nvPr/>
          </p:nvGrpSpPr>
          <p:grpSpPr>
            <a:xfrm>
              <a:off x="4732925" y="1140987"/>
              <a:ext cx="529800" cy="998503"/>
              <a:chOff x="4318975" y="1083450"/>
              <a:chExt cx="529800" cy="591250"/>
            </a:xfrm>
          </p:grpSpPr>
          <p:sp>
            <p:nvSpPr>
              <p:cNvPr id="290" name="Google Shape;290;p38"/>
              <p:cNvSpPr/>
              <p:nvPr/>
            </p:nvSpPr>
            <p:spPr>
              <a:xfrm>
                <a:off x="4517125" y="1086100"/>
                <a:ext cx="133500" cy="5886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38"/>
              <p:cNvCxnSpPr/>
              <p:nvPr/>
            </p:nvCxnSpPr>
            <p:spPr>
              <a:xfrm rot="10800000">
                <a:off x="4318975" y="1083450"/>
                <a:ext cx="529800" cy="0"/>
              </a:xfrm>
              <a:prstGeom prst="straightConnector1">
                <a:avLst/>
              </a:prstGeom>
              <a:noFill/>
              <a:ln w="9525" cap="flat" cmpd="sng">
                <a:solidFill>
                  <a:schemeClr val="dk1"/>
                </a:solidFill>
                <a:prstDash val="solid"/>
                <a:round/>
                <a:headEnd type="none" w="sm" len="sm"/>
                <a:tailEnd type="none" w="sm" len="sm"/>
              </a:ln>
            </p:spPr>
          </p:cxnSp>
        </p:grpSp>
        <p:sp>
          <p:nvSpPr>
            <p:cNvPr id="292" name="Google Shape;292;p38"/>
            <p:cNvSpPr txBox="1"/>
            <p:nvPr/>
          </p:nvSpPr>
          <p:spPr>
            <a:xfrm>
              <a:off x="5343500" y="946003"/>
              <a:ext cx="2728200" cy="2760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latin typeface="Roboto"/>
                  <a:ea typeface="Roboto"/>
                  <a:cs typeface="Roboto"/>
                  <a:sym typeface="Roboto"/>
                </a:rPr>
                <a:t>Progressing with replication</a:t>
              </a:r>
              <a:endParaRPr sz="1100" b="1">
                <a:latin typeface="Roboto"/>
                <a:ea typeface="Roboto"/>
                <a:cs typeface="Roboto"/>
                <a:sym typeface="Roboto"/>
              </a:endParaRPr>
            </a:p>
          </p:txBody>
        </p:sp>
        <p:sp>
          <p:nvSpPr>
            <p:cNvPr id="293" name="Google Shape;293;p38"/>
            <p:cNvSpPr txBox="1"/>
            <p:nvPr/>
          </p:nvSpPr>
          <p:spPr>
            <a:xfrm>
              <a:off x="5343500" y="1222248"/>
              <a:ext cx="2728200" cy="410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latin typeface="Roboto"/>
                  <a:ea typeface="Roboto"/>
                  <a:cs typeface="Roboto"/>
                  <a:sym typeface="Roboto"/>
                </a:rPr>
                <a:t>Number of commits crossed 100</a:t>
              </a:r>
              <a:endParaRPr sz="1000">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Generated first output</a:t>
              </a:r>
              <a:endParaRPr sz="1000">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Iterated to improve reproducibility</a:t>
              </a:r>
              <a:endParaRPr sz="700">
                <a:latin typeface="Roboto"/>
                <a:ea typeface="Roboto"/>
                <a:cs typeface="Roboto"/>
                <a:sym typeface="Roboto"/>
              </a:endParaRPr>
            </a:p>
            <a:p>
              <a:pPr marL="0" lvl="0" indent="0" algn="l" rtl="0">
                <a:lnSpc>
                  <a:spcPct val="115000"/>
                </a:lnSpc>
                <a:spcBef>
                  <a:spcPts val="0"/>
                </a:spcBef>
                <a:spcAft>
                  <a:spcPts val="0"/>
                </a:spcAft>
                <a:buNone/>
              </a:pPr>
              <a:endParaRPr sz="1000">
                <a:solidFill>
                  <a:srgbClr val="840D35"/>
                </a:solidFill>
                <a:latin typeface="Roboto"/>
                <a:ea typeface="Roboto"/>
                <a:cs typeface="Roboto"/>
                <a:sym typeface="Roboto"/>
              </a:endParaRPr>
            </a:p>
            <a:p>
              <a:pPr marL="0" lvl="0" indent="0" algn="l" rtl="0">
                <a:lnSpc>
                  <a:spcPct val="115000"/>
                </a:lnSpc>
                <a:spcBef>
                  <a:spcPts val="0"/>
                </a:spcBef>
                <a:spcAft>
                  <a:spcPts val="0"/>
                </a:spcAft>
                <a:buNone/>
              </a:pPr>
              <a:endParaRPr sz="700">
                <a:solidFill>
                  <a:srgbClr val="840D35"/>
                </a:solidFill>
                <a:latin typeface="Roboto"/>
                <a:ea typeface="Roboto"/>
                <a:cs typeface="Roboto"/>
                <a:sym typeface="Roboto"/>
              </a:endParaRPr>
            </a:p>
            <a:p>
              <a:pPr marL="0" lvl="0" indent="0" algn="l" rtl="0">
                <a:lnSpc>
                  <a:spcPct val="115000"/>
                </a:lnSpc>
                <a:spcBef>
                  <a:spcPts val="1600"/>
                </a:spcBef>
                <a:spcAft>
                  <a:spcPts val="1600"/>
                </a:spcAft>
                <a:buNone/>
              </a:pPr>
              <a:endParaRPr sz="700">
                <a:solidFill>
                  <a:srgbClr val="840D35"/>
                </a:solidFill>
                <a:latin typeface="Roboto"/>
                <a:ea typeface="Roboto"/>
                <a:cs typeface="Roboto"/>
                <a:sym typeface="Roboto"/>
              </a:endParaRPr>
            </a:p>
          </p:txBody>
        </p:sp>
        <p:sp>
          <p:nvSpPr>
            <p:cNvPr id="294" name="Google Shape;294;p38"/>
            <p:cNvSpPr txBox="1"/>
            <p:nvPr/>
          </p:nvSpPr>
          <p:spPr>
            <a:xfrm>
              <a:off x="3977400" y="973693"/>
              <a:ext cx="758400" cy="3468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900">
                  <a:latin typeface="Roboto"/>
                  <a:ea typeface="Roboto"/>
                  <a:cs typeface="Roboto"/>
                  <a:sym typeface="Roboto"/>
                </a:rPr>
                <a:t>Mar</a:t>
              </a:r>
              <a:endParaRPr sz="900">
                <a:latin typeface="Roboto"/>
                <a:ea typeface="Roboto"/>
                <a:cs typeface="Roboto"/>
                <a:sym typeface="Roboto"/>
              </a:endParaRPr>
            </a:p>
          </p:txBody>
        </p:sp>
      </p:grpSp>
      <p:pic>
        <p:nvPicPr>
          <p:cNvPr id="295" name="Google Shape;295;p38"/>
          <p:cNvPicPr preferRelativeResize="0"/>
          <p:nvPr/>
        </p:nvPicPr>
        <p:blipFill>
          <a:blip r:embed="rId7">
            <a:alphaModFix/>
          </a:blip>
          <a:stretch>
            <a:fillRect/>
          </a:stretch>
        </p:blipFill>
        <p:spPr>
          <a:xfrm>
            <a:off x="6277175" y="373300"/>
            <a:ext cx="1992775" cy="1120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9"/>
          <p:cNvSpPr txBox="1"/>
          <p:nvPr/>
        </p:nvSpPr>
        <p:spPr>
          <a:xfrm>
            <a:off x="1123150" y="1558400"/>
            <a:ext cx="6248400" cy="130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2"/>
                </a:solidFill>
                <a:latin typeface="Roboto"/>
                <a:ea typeface="Roboto"/>
                <a:cs typeface="Roboto"/>
                <a:sym typeface="Roboto"/>
              </a:rPr>
              <a:t>THANK YOU!</a:t>
            </a:r>
            <a:endParaRPr sz="4800" b="1">
              <a:solidFill>
                <a:schemeClr val="accent2"/>
              </a:solidFill>
              <a:latin typeface="Roboto"/>
              <a:ea typeface="Roboto"/>
              <a:cs typeface="Roboto"/>
              <a:sym typeface="Roboto"/>
            </a:endParaRPr>
          </a:p>
          <a:p>
            <a:pPr marL="0" lvl="0" indent="0" algn="ctr" rtl="0">
              <a:spcBef>
                <a:spcPts val="0"/>
              </a:spcBef>
              <a:spcAft>
                <a:spcPts val="0"/>
              </a:spcAft>
              <a:buNone/>
            </a:pPr>
            <a:endParaRPr sz="4800" b="1">
              <a:solidFill>
                <a:schemeClr val="accent2"/>
              </a:solidFill>
              <a:latin typeface="Roboto"/>
              <a:ea typeface="Roboto"/>
              <a:cs typeface="Roboto"/>
              <a:sym typeface="Roboto"/>
            </a:endParaRPr>
          </a:p>
          <a:p>
            <a:pPr marL="0" lvl="0" indent="0" algn="ctr" rtl="0">
              <a:spcBef>
                <a:spcPts val="0"/>
              </a:spcBef>
              <a:spcAft>
                <a:spcPts val="0"/>
              </a:spcAft>
              <a:buNone/>
            </a:pPr>
            <a:r>
              <a:rPr lang="en" sz="4800" b="1">
                <a:solidFill>
                  <a:schemeClr val="accent2"/>
                </a:solidFill>
                <a:latin typeface="Roboto"/>
                <a:ea typeface="Roboto"/>
                <a:cs typeface="Roboto"/>
                <a:sym typeface="Roboto"/>
              </a:rPr>
              <a:t>QUESTIONS?</a:t>
            </a:r>
            <a:endParaRPr sz="4800" b="1">
              <a:solidFill>
                <a:schemeClr val="accent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464100" y="1043225"/>
            <a:ext cx="5394600" cy="979800"/>
          </a:xfrm>
          <a:prstGeom prst="rect">
            <a:avLst/>
          </a:prstGeom>
        </p:spPr>
        <p:txBody>
          <a:bodyPr spcFirstLastPara="1" wrap="square" lIns="91425" tIns="91425" rIns="91425" bIns="91425" anchor="ctr" anchorCtr="0">
            <a:noAutofit/>
          </a:bodyPr>
          <a:lstStyle/>
          <a:p>
            <a:pPr marL="0" lvl="0" indent="0" algn="l" rtl="0">
              <a:lnSpc>
                <a:spcPct val="100000"/>
              </a:lnSpc>
              <a:spcBef>
                <a:spcPts val="1200"/>
              </a:spcBef>
              <a:spcAft>
                <a:spcPts val="1200"/>
              </a:spcAft>
              <a:buNone/>
            </a:pPr>
            <a:r>
              <a:rPr lang="en" sz="1400" b="1" i="1">
                <a:solidFill>
                  <a:schemeClr val="accent2"/>
                </a:solidFill>
                <a:latin typeface="Roboto"/>
                <a:ea typeface="Roboto"/>
                <a:cs typeface="Roboto"/>
                <a:sym typeface="Roboto"/>
              </a:rPr>
              <a:t>Need to find the best methods and data for detecting abusive content on social media, flagging it as inappropriate and prohibiting it.</a:t>
            </a:r>
            <a:endParaRPr sz="1400">
              <a:latin typeface="Roboto"/>
              <a:ea typeface="Roboto"/>
              <a:cs typeface="Roboto"/>
              <a:sym typeface="Roboto"/>
            </a:endParaRPr>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Target Paper</a:t>
            </a:r>
            <a:endParaRPr/>
          </a:p>
        </p:txBody>
      </p:sp>
      <p:pic>
        <p:nvPicPr>
          <p:cNvPr id="80" name="Google Shape;80;p15"/>
          <p:cNvPicPr preferRelativeResize="0"/>
          <p:nvPr/>
        </p:nvPicPr>
        <p:blipFill>
          <a:blip r:embed="rId3">
            <a:alphaModFix/>
          </a:blip>
          <a:stretch>
            <a:fillRect/>
          </a:stretch>
        </p:blipFill>
        <p:spPr>
          <a:xfrm>
            <a:off x="5781600" y="1420099"/>
            <a:ext cx="3285301" cy="21509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body" idx="1"/>
          </p:nvPr>
        </p:nvSpPr>
        <p:spPr>
          <a:xfrm>
            <a:off x="464100" y="1043225"/>
            <a:ext cx="5394600" cy="979800"/>
          </a:xfrm>
          <a:prstGeom prst="rect">
            <a:avLst/>
          </a:prstGeom>
        </p:spPr>
        <p:txBody>
          <a:bodyPr spcFirstLastPara="1" wrap="square" lIns="91425" tIns="91425" rIns="91425" bIns="91425" anchor="ctr" anchorCtr="0">
            <a:noAutofit/>
          </a:bodyPr>
          <a:lstStyle/>
          <a:p>
            <a:pPr marL="0" lvl="0" indent="0" algn="l" rtl="0">
              <a:lnSpc>
                <a:spcPct val="100000"/>
              </a:lnSpc>
              <a:spcBef>
                <a:spcPts val="1200"/>
              </a:spcBef>
              <a:spcAft>
                <a:spcPts val="1200"/>
              </a:spcAft>
              <a:buNone/>
            </a:pPr>
            <a:r>
              <a:rPr lang="en" sz="1400" b="1" i="1">
                <a:solidFill>
                  <a:schemeClr val="accent2"/>
                </a:solidFill>
                <a:latin typeface="Roboto"/>
                <a:ea typeface="Roboto"/>
                <a:cs typeface="Roboto"/>
                <a:sym typeface="Roboto"/>
              </a:rPr>
              <a:t>Need to find the best methods and data for detecting abusive content on social media, flagging it as inappropriate and prohibiting it.</a:t>
            </a:r>
            <a:endParaRPr sz="1400">
              <a:latin typeface="Roboto"/>
              <a:ea typeface="Roboto"/>
              <a:cs typeface="Roboto"/>
              <a:sym typeface="Roboto"/>
            </a:endParaRPr>
          </a:p>
        </p:txBody>
      </p:sp>
      <p:sp>
        <p:nvSpPr>
          <p:cNvPr id="86" name="Google Shape;86;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Target Paper</a:t>
            </a:r>
            <a:endParaRPr/>
          </a:p>
        </p:txBody>
      </p:sp>
      <p:sp>
        <p:nvSpPr>
          <p:cNvPr id="87" name="Google Shape;87;p16"/>
          <p:cNvSpPr txBox="1"/>
          <p:nvPr/>
        </p:nvSpPr>
        <p:spPr>
          <a:xfrm>
            <a:off x="326550" y="2048725"/>
            <a:ext cx="5604600" cy="7074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1000"/>
              </a:spcAft>
              <a:buClr>
                <a:schemeClr val="dk2"/>
              </a:buClr>
              <a:buSzPts val="1400"/>
              <a:buFont typeface="Roboto"/>
              <a:buChar char="●"/>
            </a:pPr>
            <a:r>
              <a:rPr lang="en" b="1">
                <a:solidFill>
                  <a:schemeClr val="dk2"/>
                </a:solidFill>
                <a:latin typeface="Roboto"/>
                <a:ea typeface="Roboto"/>
                <a:cs typeface="Roboto"/>
                <a:sym typeface="Roboto"/>
              </a:rPr>
              <a:t>Research Question:</a:t>
            </a:r>
            <a:r>
              <a:rPr lang="en">
                <a:solidFill>
                  <a:schemeClr val="dk2"/>
                </a:solidFill>
                <a:latin typeface="Roboto"/>
                <a:ea typeface="Roboto"/>
                <a:cs typeface="Roboto"/>
                <a:sym typeface="Roboto"/>
              </a:rPr>
              <a:t> Comparing different approaches of detecting abusive language on Twitter</a:t>
            </a:r>
            <a:endParaRPr>
              <a:latin typeface="Open Sans"/>
              <a:ea typeface="Open Sans"/>
              <a:cs typeface="Open Sans"/>
              <a:sym typeface="Open Sans"/>
            </a:endParaRPr>
          </a:p>
        </p:txBody>
      </p:sp>
      <p:pic>
        <p:nvPicPr>
          <p:cNvPr id="88" name="Google Shape;88;p16"/>
          <p:cNvPicPr preferRelativeResize="0"/>
          <p:nvPr/>
        </p:nvPicPr>
        <p:blipFill>
          <a:blip r:embed="rId3">
            <a:alphaModFix/>
          </a:blip>
          <a:stretch>
            <a:fillRect/>
          </a:stretch>
        </p:blipFill>
        <p:spPr>
          <a:xfrm>
            <a:off x="5781600" y="1420099"/>
            <a:ext cx="3285301" cy="21509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body" idx="1"/>
          </p:nvPr>
        </p:nvSpPr>
        <p:spPr>
          <a:xfrm>
            <a:off x="464100" y="1043225"/>
            <a:ext cx="5394600" cy="979800"/>
          </a:xfrm>
          <a:prstGeom prst="rect">
            <a:avLst/>
          </a:prstGeom>
        </p:spPr>
        <p:txBody>
          <a:bodyPr spcFirstLastPara="1" wrap="square" lIns="91425" tIns="91425" rIns="91425" bIns="91425" anchor="ctr" anchorCtr="0">
            <a:noAutofit/>
          </a:bodyPr>
          <a:lstStyle/>
          <a:p>
            <a:pPr marL="0" lvl="0" indent="0" algn="l" rtl="0">
              <a:lnSpc>
                <a:spcPct val="100000"/>
              </a:lnSpc>
              <a:spcBef>
                <a:spcPts val="1200"/>
              </a:spcBef>
              <a:spcAft>
                <a:spcPts val="1200"/>
              </a:spcAft>
              <a:buNone/>
            </a:pPr>
            <a:r>
              <a:rPr lang="en" sz="1400" b="1" i="1">
                <a:solidFill>
                  <a:schemeClr val="accent2"/>
                </a:solidFill>
                <a:latin typeface="Roboto"/>
                <a:ea typeface="Roboto"/>
                <a:cs typeface="Roboto"/>
                <a:sym typeface="Roboto"/>
              </a:rPr>
              <a:t>Need to find the best methods and data for detecting abusive content on social media, flagging it as inappropriate and prohibiting it.</a:t>
            </a:r>
            <a:endParaRPr sz="1400">
              <a:latin typeface="Roboto"/>
              <a:ea typeface="Roboto"/>
              <a:cs typeface="Roboto"/>
              <a:sym typeface="Roboto"/>
            </a:endParaRPr>
          </a:p>
        </p:txBody>
      </p:sp>
      <p:sp>
        <p:nvSpPr>
          <p:cNvPr id="94" name="Google Shape;94;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Target Paper</a:t>
            </a:r>
            <a:endParaRPr/>
          </a:p>
        </p:txBody>
      </p:sp>
      <p:sp>
        <p:nvSpPr>
          <p:cNvPr id="95" name="Google Shape;95;p17"/>
          <p:cNvSpPr txBox="1"/>
          <p:nvPr/>
        </p:nvSpPr>
        <p:spPr>
          <a:xfrm>
            <a:off x="326550" y="2048725"/>
            <a:ext cx="5604600" cy="7074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1000"/>
              </a:spcAft>
              <a:buClr>
                <a:schemeClr val="dk2"/>
              </a:buClr>
              <a:buSzPts val="1400"/>
              <a:buFont typeface="Roboto"/>
              <a:buChar char="●"/>
            </a:pPr>
            <a:r>
              <a:rPr lang="en" b="1">
                <a:solidFill>
                  <a:schemeClr val="dk2"/>
                </a:solidFill>
                <a:latin typeface="Roboto"/>
                <a:ea typeface="Roboto"/>
                <a:cs typeface="Roboto"/>
                <a:sym typeface="Roboto"/>
              </a:rPr>
              <a:t>Research Question:</a:t>
            </a:r>
            <a:r>
              <a:rPr lang="en">
                <a:solidFill>
                  <a:schemeClr val="dk2"/>
                </a:solidFill>
                <a:latin typeface="Roboto"/>
                <a:ea typeface="Roboto"/>
                <a:cs typeface="Roboto"/>
                <a:sym typeface="Roboto"/>
              </a:rPr>
              <a:t> Comparing different approaches of detecting abusive language on Twitter</a:t>
            </a:r>
            <a:endParaRPr>
              <a:latin typeface="Open Sans"/>
              <a:ea typeface="Open Sans"/>
              <a:cs typeface="Open Sans"/>
              <a:sym typeface="Open Sans"/>
            </a:endParaRPr>
          </a:p>
        </p:txBody>
      </p:sp>
      <p:sp>
        <p:nvSpPr>
          <p:cNvPr id="96" name="Google Shape;96;p17"/>
          <p:cNvSpPr txBox="1"/>
          <p:nvPr/>
        </p:nvSpPr>
        <p:spPr>
          <a:xfrm>
            <a:off x="311700" y="2753038"/>
            <a:ext cx="5604600" cy="864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2"/>
              </a:buClr>
              <a:buSzPts val="1400"/>
              <a:buFont typeface="Roboto"/>
              <a:buChar char="●"/>
            </a:pPr>
            <a:r>
              <a:rPr lang="en" b="1">
                <a:solidFill>
                  <a:schemeClr val="dk2"/>
                </a:solidFill>
                <a:latin typeface="Roboto"/>
                <a:ea typeface="Roboto"/>
                <a:cs typeface="Roboto"/>
                <a:sym typeface="Roboto"/>
              </a:rPr>
              <a:t>Methods Used: </a:t>
            </a:r>
            <a:r>
              <a:rPr lang="en">
                <a:solidFill>
                  <a:schemeClr val="dk2"/>
                </a:solidFill>
                <a:latin typeface="Roboto"/>
                <a:ea typeface="Roboto"/>
                <a:cs typeface="Roboto"/>
                <a:sym typeface="Roboto"/>
              </a:rPr>
              <a:t>Supervised Learning with Classical Machine Learning (ML) Models as well as Neural Network (NN) models</a:t>
            </a:r>
            <a:endParaRPr>
              <a:solidFill>
                <a:schemeClr val="dk2"/>
              </a:solidFill>
              <a:latin typeface="Roboto"/>
              <a:ea typeface="Roboto"/>
              <a:cs typeface="Roboto"/>
              <a:sym typeface="Roboto"/>
            </a:endParaRPr>
          </a:p>
          <a:p>
            <a:pPr marL="0" lvl="0" indent="0" algn="l" rtl="0">
              <a:lnSpc>
                <a:spcPct val="115000"/>
              </a:lnSpc>
              <a:spcBef>
                <a:spcPts val="1000"/>
              </a:spcBef>
              <a:spcAft>
                <a:spcPts val="0"/>
              </a:spcAft>
              <a:buNone/>
            </a:pPr>
            <a:endParaRPr>
              <a:solidFill>
                <a:schemeClr val="dk2"/>
              </a:solidFill>
              <a:latin typeface="Roboto"/>
              <a:ea typeface="Roboto"/>
              <a:cs typeface="Roboto"/>
              <a:sym typeface="Roboto"/>
            </a:endParaRPr>
          </a:p>
          <a:p>
            <a:pPr marL="0" lvl="0" indent="0" algn="l" rtl="0">
              <a:spcBef>
                <a:spcPts val="1600"/>
              </a:spcBef>
              <a:spcAft>
                <a:spcPts val="0"/>
              </a:spcAft>
              <a:buNone/>
            </a:pPr>
            <a:endParaRPr>
              <a:latin typeface="Open Sans"/>
              <a:ea typeface="Open Sans"/>
              <a:cs typeface="Open Sans"/>
              <a:sym typeface="Open Sans"/>
            </a:endParaRPr>
          </a:p>
        </p:txBody>
      </p:sp>
      <p:pic>
        <p:nvPicPr>
          <p:cNvPr id="97" name="Google Shape;97;p17"/>
          <p:cNvPicPr preferRelativeResize="0"/>
          <p:nvPr/>
        </p:nvPicPr>
        <p:blipFill>
          <a:blip r:embed="rId3">
            <a:alphaModFix/>
          </a:blip>
          <a:stretch>
            <a:fillRect/>
          </a:stretch>
        </p:blipFill>
        <p:spPr>
          <a:xfrm>
            <a:off x="5781600" y="1420099"/>
            <a:ext cx="3285301" cy="21509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body" idx="1"/>
          </p:nvPr>
        </p:nvSpPr>
        <p:spPr>
          <a:xfrm>
            <a:off x="464100" y="1043225"/>
            <a:ext cx="5394600" cy="979800"/>
          </a:xfrm>
          <a:prstGeom prst="rect">
            <a:avLst/>
          </a:prstGeom>
        </p:spPr>
        <p:txBody>
          <a:bodyPr spcFirstLastPara="1" wrap="square" lIns="91425" tIns="91425" rIns="91425" bIns="91425" anchor="ctr" anchorCtr="0">
            <a:noAutofit/>
          </a:bodyPr>
          <a:lstStyle/>
          <a:p>
            <a:pPr marL="0" lvl="0" indent="0" algn="l" rtl="0">
              <a:lnSpc>
                <a:spcPct val="100000"/>
              </a:lnSpc>
              <a:spcBef>
                <a:spcPts val="1200"/>
              </a:spcBef>
              <a:spcAft>
                <a:spcPts val="1200"/>
              </a:spcAft>
              <a:buNone/>
            </a:pPr>
            <a:r>
              <a:rPr lang="en" sz="1400" b="1" i="1">
                <a:solidFill>
                  <a:schemeClr val="accent2"/>
                </a:solidFill>
                <a:latin typeface="Roboto"/>
                <a:ea typeface="Roboto"/>
                <a:cs typeface="Roboto"/>
                <a:sym typeface="Roboto"/>
              </a:rPr>
              <a:t>Need to find the best methods and data for detecting abusive content on social media, flagging it as inappropriate and prohibiting it.</a:t>
            </a:r>
            <a:endParaRPr sz="1400">
              <a:latin typeface="Roboto"/>
              <a:ea typeface="Roboto"/>
              <a:cs typeface="Roboto"/>
              <a:sym typeface="Roboto"/>
            </a:endParaRPr>
          </a:p>
        </p:txBody>
      </p:sp>
      <p:sp>
        <p:nvSpPr>
          <p:cNvPr id="103" name="Google Shape;103;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Target Paper</a:t>
            </a:r>
            <a:endParaRPr/>
          </a:p>
        </p:txBody>
      </p:sp>
      <p:sp>
        <p:nvSpPr>
          <p:cNvPr id="104" name="Google Shape;104;p18"/>
          <p:cNvSpPr txBox="1"/>
          <p:nvPr/>
        </p:nvSpPr>
        <p:spPr>
          <a:xfrm>
            <a:off x="326550" y="2048725"/>
            <a:ext cx="5604600" cy="7074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1000"/>
              </a:spcAft>
              <a:buClr>
                <a:schemeClr val="dk2"/>
              </a:buClr>
              <a:buSzPts val="1400"/>
              <a:buFont typeface="Roboto"/>
              <a:buChar char="●"/>
            </a:pPr>
            <a:r>
              <a:rPr lang="en" b="1">
                <a:solidFill>
                  <a:schemeClr val="dk2"/>
                </a:solidFill>
                <a:latin typeface="Roboto"/>
                <a:ea typeface="Roboto"/>
                <a:cs typeface="Roboto"/>
                <a:sym typeface="Roboto"/>
              </a:rPr>
              <a:t>Research Question:</a:t>
            </a:r>
            <a:r>
              <a:rPr lang="en">
                <a:solidFill>
                  <a:schemeClr val="dk2"/>
                </a:solidFill>
                <a:latin typeface="Roboto"/>
                <a:ea typeface="Roboto"/>
                <a:cs typeface="Roboto"/>
                <a:sym typeface="Roboto"/>
              </a:rPr>
              <a:t> Comparing different approaches of detecting abusive language on Twitter</a:t>
            </a:r>
            <a:endParaRPr>
              <a:latin typeface="Open Sans"/>
              <a:ea typeface="Open Sans"/>
              <a:cs typeface="Open Sans"/>
              <a:sym typeface="Open Sans"/>
            </a:endParaRPr>
          </a:p>
        </p:txBody>
      </p:sp>
      <p:sp>
        <p:nvSpPr>
          <p:cNvPr id="105" name="Google Shape;105;p18"/>
          <p:cNvSpPr txBox="1"/>
          <p:nvPr/>
        </p:nvSpPr>
        <p:spPr>
          <a:xfrm>
            <a:off x="311700" y="2753038"/>
            <a:ext cx="5604600" cy="864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2"/>
              </a:buClr>
              <a:buSzPts val="1400"/>
              <a:buFont typeface="Roboto"/>
              <a:buChar char="●"/>
            </a:pPr>
            <a:r>
              <a:rPr lang="en" b="1">
                <a:solidFill>
                  <a:schemeClr val="dk2"/>
                </a:solidFill>
                <a:latin typeface="Roboto"/>
                <a:ea typeface="Roboto"/>
                <a:cs typeface="Roboto"/>
                <a:sym typeface="Roboto"/>
              </a:rPr>
              <a:t>Methods Used: </a:t>
            </a:r>
            <a:r>
              <a:rPr lang="en">
                <a:solidFill>
                  <a:schemeClr val="dk2"/>
                </a:solidFill>
                <a:latin typeface="Roboto"/>
                <a:ea typeface="Roboto"/>
                <a:cs typeface="Roboto"/>
                <a:sym typeface="Roboto"/>
              </a:rPr>
              <a:t>Supervised Learning with Classical Machine Learning (ML) Models as well as Neural Network (NN) models</a:t>
            </a:r>
            <a:endParaRPr>
              <a:solidFill>
                <a:schemeClr val="dk2"/>
              </a:solidFill>
              <a:latin typeface="Roboto"/>
              <a:ea typeface="Roboto"/>
              <a:cs typeface="Roboto"/>
              <a:sym typeface="Roboto"/>
            </a:endParaRPr>
          </a:p>
          <a:p>
            <a:pPr marL="0" lvl="0" indent="0" algn="l" rtl="0">
              <a:lnSpc>
                <a:spcPct val="115000"/>
              </a:lnSpc>
              <a:spcBef>
                <a:spcPts val="1000"/>
              </a:spcBef>
              <a:spcAft>
                <a:spcPts val="0"/>
              </a:spcAft>
              <a:buNone/>
            </a:pPr>
            <a:endParaRPr>
              <a:solidFill>
                <a:schemeClr val="dk2"/>
              </a:solidFill>
              <a:latin typeface="Roboto"/>
              <a:ea typeface="Roboto"/>
              <a:cs typeface="Roboto"/>
              <a:sym typeface="Roboto"/>
            </a:endParaRPr>
          </a:p>
          <a:p>
            <a:pPr marL="0" lvl="0" indent="0" algn="l" rtl="0">
              <a:spcBef>
                <a:spcPts val="1600"/>
              </a:spcBef>
              <a:spcAft>
                <a:spcPts val="0"/>
              </a:spcAft>
              <a:buNone/>
            </a:pPr>
            <a:endParaRPr>
              <a:latin typeface="Open Sans"/>
              <a:ea typeface="Open Sans"/>
              <a:cs typeface="Open Sans"/>
              <a:sym typeface="Open Sans"/>
            </a:endParaRPr>
          </a:p>
        </p:txBody>
      </p:sp>
      <p:sp>
        <p:nvSpPr>
          <p:cNvPr id="106" name="Google Shape;106;p18"/>
          <p:cNvSpPr txBox="1"/>
          <p:nvPr/>
        </p:nvSpPr>
        <p:spPr>
          <a:xfrm>
            <a:off x="304350" y="3537750"/>
            <a:ext cx="5619300" cy="864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2"/>
              </a:buClr>
              <a:buSzPts val="1400"/>
              <a:buFont typeface="Roboto"/>
              <a:buChar char="●"/>
            </a:pPr>
            <a:r>
              <a:rPr lang="en" b="1">
                <a:solidFill>
                  <a:schemeClr val="dk2"/>
                </a:solidFill>
                <a:latin typeface="Roboto"/>
                <a:ea typeface="Roboto"/>
                <a:cs typeface="Roboto"/>
                <a:sym typeface="Roboto"/>
              </a:rPr>
              <a:t>Results: </a:t>
            </a:r>
            <a:r>
              <a:rPr lang="en">
                <a:solidFill>
                  <a:schemeClr val="dk2"/>
                </a:solidFill>
                <a:latin typeface="Roboto"/>
                <a:ea typeface="Roboto"/>
                <a:cs typeface="Roboto"/>
                <a:sym typeface="Roboto"/>
              </a:rPr>
              <a:t>Logistic Regression performs best in Classical ML models and Recurrent Neural Network (RNN) with Latent Topic Clustering (LTC) model performs best in NN models. </a:t>
            </a:r>
            <a:endParaRPr>
              <a:latin typeface="Open Sans"/>
              <a:ea typeface="Open Sans"/>
              <a:cs typeface="Open Sans"/>
              <a:sym typeface="Open Sans"/>
            </a:endParaRPr>
          </a:p>
        </p:txBody>
      </p:sp>
      <p:pic>
        <p:nvPicPr>
          <p:cNvPr id="107" name="Google Shape;107;p18"/>
          <p:cNvPicPr preferRelativeResize="0"/>
          <p:nvPr/>
        </p:nvPicPr>
        <p:blipFill>
          <a:blip r:embed="rId3">
            <a:alphaModFix/>
          </a:blip>
          <a:stretch>
            <a:fillRect/>
          </a:stretch>
        </p:blipFill>
        <p:spPr>
          <a:xfrm>
            <a:off x="5781600" y="1420099"/>
            <a:ext cx="3285301" cy="21509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84150" y="2038800"/>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SCIENTIFIC CLAIMS</a:t>
            </a:r>
            <a:endParaRPr sz="4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body" idx="1"/>
          </p:nvPr>
        </p:nvSpPr>
        <p:spPr>
          <a:xfrm>
            <a:off x="311700" y="1266325"/>
            <a:ext cx="8520600" cy="525300"/>
          </a:xfrm>
          <a:prstGeom prst="rect">
            <a:avLst/>
          </a:prstGeom>
        </p:spPr>
        <p:txBody>
          <a:bodyPr spcFirstLastPara="1" wrap="square" lIns="91425" tIns="91425" rIns="91425" bIns="91425" anchor="t" anchorCtr="0">
            <a:noAutofit/>
          </a:bodyPr>
          <a:lstStyle/>
          <a:p>
            <a:pPr marL="698500" lvl="0" indent="-342900" algn="l" rtl="0">
              <a:spcBef>
                <a:spcPts val="0"/>
              </a:spcBef>
              <a:spcAft>
                <a:spcPts val="0"/>
              </a:spcAft>
              <a:buClr>
                <a:srgbClr val="2D3B45"/>
              </a:buClr>
              <a:buSzPts val="1800"/>
              <a:buFont typeface="Lato"/>
              <a:buChar char="●"/>
            </a:pPr>
            <a:r>
              <a:rPr lang="en">
                <a:solidFill>
                  <a:srgbClr val="2D3B45"/>
                </a:solidFill>
                <a:highlight>
                  <a:srgbClr val="FFFFFF"/>
                </a:highlight>
                <a:latin typeface="Roboto"/>
                <a:ea typeface="Roboto"/>
                <a:cs typeface="Roboto"/>
                <a:sym typeface="Roboto"/>
              </a:rPr>
              <a:t>Classification of </a:t>
            </a:r>
            <a:r>
              <a:rPr lang="en" b="1">
                <a:solidFill>
                  <a:srgbClr val="2D3B45"/>
                </a:solidFill>
                <a:highlight>
                  <a:srgbClr val="FFFFFF"/>
                </a:highlight>
                <a:latin typeface="Roboto"/>
                <a:ea typeface="Roboto"/>
                <a:cs typeface="Roboto"/>
                <a:sym typeface="Roboto"/>
              </a:rPr>
              <a:t>hateful</a:t>
            </a:r>
            <a:r>
              <a:rPr lang="en">
                <a:solidFill>
                  <a:srgbClr val="2D3B45"/>
                </a:solidFill>
                <a:highlight>
                  <a:srgbClr val="FFFFFF"/>
                </a:highlight>
                <a:latin typeface="Roboto"/>
                <a:ea typeface="Roboto"/>
                <a:cs typeface="Roboto"/>
                <a:sym typeface="Roboto"/>
              </a:rPr>
              <a:t>, </a:t>
            </a:r>
            <a:r>
              <a:rPr lang="en" b="1">
                <a:solidFill>
                  <a:srgbClr val="2D3B45"/>
                </a:solidFill>
                <a:highlight>
                  <a:srgbClr val="FFFFFF"/>
                </a:highlight>
                <a:latin typeface="Roboto"/>
                <a:ea typeface="Roboto"/>
                <a:cs typeface="Roboto"/>
                <a:sym typeface="Roboto"/>
              </a:rPr>
              <a:t>offensive</a:t>
            </a:r>
            <a:r>
              <a:rPr lang="en">
                <a:solidFill>
                  <a:srgbClr val="2D3B45"/>
                </a:solidFill>
                <a:highlight>
                  <a:srgbClr val="FFFFFF"/>
                </a:highlight>
                <a:latin typeface="Roboto"/>
                <a:ea typeface="Roboto"/>
                <a:cs typeface="Roboto"/>
                <a:sym typeface="Roboto"/>
              </a:rPr>
              <a:t> and </a:t>
            </a:r>
            <a:r>
              <a:rPr lang="en" b="1">
                <a:solidFill>
                  <a:srgbClr val="2D3B45"/>
                </a:solidFill>
                <a:highlight>
                  <a:srgbClr val="FFFFFF"/>
                </a:highlight>
                <a:latin typeface="Roboto"/>
                <a:ea typeface="Roboto"/>
                <a:cs typeface="Roboto"/>
                <a:sym typeface="Roboto"/>
              </a:rPr>
              <a:t>normal </a:t>
            </a:r>
            <a:r>
              <a:rPr lang="en">
                <a:solidFill>
                  <a:srgbClr val="2D3B45"/>
                </a:solidFill>
                <a:highlight>
                  <a:srgbClr val="FFFFFF"/>
                </a:highlight>
                <a:latin typeface="Roboto"/>
                <a:ea typeface="Roboto"/>
                <a:cs typeface="Roboto"/>
                <a:sym typeface="Roboto"/>
              </a:rPr>
              <a:t>tweets </a:t>
            </a:r>
            <a:endParaRPr>
              <a:solidFill>
                <a:srgbClr val="2D3B45"/>
              </a:solidFill>
              <a:highlight>
                <a:srgbClr val="FFFFFF"/>
              </a:highlight>
              <a:latin typeface="Roboto"/>
              <a:ea typeface="Roboto"/>
              <a:cs typeface="Roboto"/>
              <a:sym typeface="Roboto"/>
            </a:endParaRPr>
          </a:p>
          <a:p>
            <a:pPr marL="0" lvl="0" indent="0" algn="l" rtl="0">
              <a:spcBef>
                <a:spcPts val="1000"/>
              </a:spcBef>
              <a:spcAft>
                <a:spcPts val="1000"/>
              </a:spcAft>
              <a:buNone/>
            </a:pPr>
            <a:endParaRPr sz="1200">
              <a:solidFill>
                <a:srgbClr val="2D3B45"/>
              </a:solidFill>
              <a:highlight>
                <a:srgbClr val="FFFFFF"/>
              </a:highlight>
              <a:latin typeface="Lato"/>
              <a:ea typeface="Lato"/>
              <a:cs typeface="Lato"/>
              <a:sym typeface="Lato"/>
            </a:endParaRPr>
          </a:p>
        </p:txBody>
      </p:sp>
      <p:sp>
        <p:nvSpPr>
          <p:cNvPr id="118" name="Google Shape;11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Scientific Claims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body" idx="1"/>
          </p:nvPr>
        </p:nvSpPr>
        <p:spPr>
          <a:xfrm>
            <a:off x="311700" y="1266325"/>
            <a:ext cx="8520600" cy="525300"/>
          </a:xfrm>
          <a:prstGeom prst="rect">
            <a:avLst/>
          </a:prstGeom>
        </p:spPr>
        <p:txBody>
          <a:bodyPr spcFirstLastPara="1" wrap="square" lIns="91425" tIns="91425" rIns="91425" bIns="91425" anchor="t" anchorCtr="0">
            <a:noAutofit/>
          </a:bodyPr>
          <a:lstStyle/>
          <a:p>
            <a:pPr marL="698500" lvl="0" indent="-342900" algn="l" rtl="0">
              <a:spcBef>
                <a:spcPts val="0"/>
              </a:spcBef>
              <a:spcAft>
                <a:spcPts val="0"/>
              </a:spcAft>
              <a:buClr>
                <a:srgbClr val="2D3B45"/>
              </a:buClr>
              <a:buSzPts val="1800"/>
              <a:buFont typeface="Lato"/>
              <a:buChar char="●"/>
            </a:pPr>
            <a:r>
              <a:rPr lang="en">
                <a:solidFill>
                  <a:srgbClr val="2D3B45"/>
                </a:solidFill>
                <a:highlight>
                  <a:srgbClr val="FFFFFF"/>
                </a:highlight>
                <a:latin typeface="Roboto"/>
                <a:ea typeface="Roboto"/>
                <a:cs typeface="Roboto"/>
                <a:sym typeface="Roboto"/>
              </a:rPr>
              <a:t>Classification of </a:t>
            </a:r>
            <a:r>
              <a:rPr lang="en" b="1">
                <a:solidFill>
                  <a:srgbClr val="2D3B45"/>
                </a:solidFill>
                <a:highlight>
                  <a:srgbClr val="FFFFFF"/>
                </a:highlight>
                <a:latin typeface="Roboto"/>
                <a:ea typeface="Roboto"/>
                <a:cs typeface="Roboto"/>
                <a:sym typeface="Roboto"/>
              </a:rPr>
              <a:t>hateful</a:t>
            </a:r>
            <a:r>
              <a:rPr lang="en">
                <a:solidFill>
                  <a:srgbClr val="2D3B45"/>
                </a:solidFill>
                <a:highlight>
                  <a:srgbClr val="FFFFFF"/>
                </a:highlight>
                <a:latin typeface="Roboto"/>
                <a:ea typeface="Roboto"/>
                <a:cs typeface="Roboto"/>
                <a:sym typeface="Roboto"/>
              </a:rPr>
              <a:t>, </a:t>
            </a:r>
            <a:r>
              <a:rPr lang="en" b="1">
                <a:solidFill>
                  <a:srgbClr val="2D3B45"/>
                </a:solidFill>
                <a:highlight>
                  <a:srgbClr val="FFFFFF"/>
                </a:highlight>
                <a:latin typeface="Roboto"/>
                <a:ea typeface="Roboto"/>
                <a:cs typeface="Roboto"/>
                <a:sym typeface="Roboto"/>
              </a:rPr>
              <a:t>offensive</a:t>
            </a:r>
            <a:r>
              <a:rPr lang="en">
                <a:solidFill>
                  <a:srgbClr val="2D3B45"/>
                </a:solidFill>
                <a:highlight>
                  <a:srgbClr val="FFFFFF"/>
                </a:highlight>
                <a:latin typeface="Roboto"/>
                <a:ea typeface="Roboto"/>
                <a:cs typeface="Roboto"/>
                <a:sym typeface="Roboto"/>
              </a:rPr>
              <a:t> and </a:t>
            </a:r>
            <a:r>
              <a:rPr lang="en" b="1">
                <a:solidFill>
                  <a:srgbClr val="2D3B45"/>
                </a:solidFill>
                <a:highlight>
                  <a:srgbClr val="FFFFFF"/>
                </a:highlight>
                <a:latin typeface="Roboto"/>
                <a:ea typeface="Roboto"/>
                <a:cs typeface="Roboto"/>
                <a:sym typeface="Roboto"/>
              </a:rPr>
              <a:t>normal </a:t>
            </a:r>
            <a:r>
              <a:rPr lang="en">
                <a:solidFill>
                  <a:srgbClr val="2D3B45"/>
                </a:solidFill>
                <a:highlight>
                  <a:srgbClr val="FFFFFF"/>
                </a:highlight>
                <a:latin typeface="Roboto"/>
                <a:ea typeface="Roboto"/>
                <a:cs typeface="Roboto"/>
                <a:sym typeface="Roboto"/>
              </a:rPr>
              <a:t>tweets </a:t>
            </a:r>
            <a:endParaRPr>
              <a:solidFill>
                <a:srgbClr val="2D3B45"/>
              </a:solidFill>
              <a:highlight>
                <a:srgbClr val="FFFFFF"/>
              </a:highlight>
              <a:latin typeface="Roboto"/>
              <a:ea typeface="Roboto"/>
              <a:cs typeface="Roboto"/>
              <a:sym typeface="Roboto"/>
            </a:endParaRPr>
          </a:p>
          <a:p>
            <a:pPr marL="0" lvl="0" indent="0" algn="l" rtl="0">
              <a:spcBef>
                <a:spcPts val="1000"/>
              </a:spcBef>
              <a:spcAft>
                <a:spcPts val="1000"/>
              </a:spcAft>
              <a:buNone/>
            </a:pPr>
            <a:endParaRPr sz="1200">
              <a:solidFill>
                <a:srgbClr val="2D3B45"/>
              </a:solidFill>
              <a:highlight>
                <a:srgbClr val="FFFFFF"/>
              </a:highlight>
              <a:latin typeface="Lato"/>
              <a:ea typeface="Lato"/>
              <a:cs typeface="Lato"/>
              <a:sym typeface="Lato"/>
            </a:endParaRPr>
          </a:p>
        </p:txBody>
      </p:sp>
      <p:sp>
        <p:nvSpPr>
          <p:cNvPr id="124" name="Google Shape;124;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Scientific Claims</a:t>
            </a:r>
            <a:endParaRPr/>
          </a:p>
        </p:txBody>
      </p:sp>
      <p:sp>
        <p:nvSpPr>
          <p:cNvPr id="125" name="Google Shape;125;p21"/>
          <p:cNvSpPr txBox="1"/>
          <p:nvPr/>
        </p:nvSpPr>
        <p:spPr>
          <a:xfrm>
            <a:off x="311700" y="1714650"/>
            <a:ext cx="7345800" cy="857100"/>
          </a:xfrm>
          <a:prstGeom prst="rect">
            <a:avLst/>
          </a:prstGeom>
          <a:noFill/>
          <a:ln>
            <a:noFill/>
          </a:ln>
        </p:spPr>
        <p:txBody>
          <a:bodyPr spcFirstLastPara="1" wrap="square" lIns="91425" tIns="91425" rIns="91425" bIns="91425" anchor="t" anchorCtr="0">
            <a:noAutofit/>
          </a:bodyPr>
          <a:lstStyle/>
          <a:p>
            <a:pPr marL="698500" lvl="0" indent="-342900" algn="l" rtl="0">
              <a:lnSpc>
                <a:spcPct val="115000"/>
              </a:lnSpc>
              <a:spcBef>
                <a:spcPts val="0"/>
              </a:spcBef>
              <a:spcAft>
                <a:spcPts val="0"/>
              </a:spcAft>
              <a:buClr>
                <a:srgbClr val="2D3B45"/>
              </a:buClr>
              <a:buSzPts val="1800"/>
              <a:buFont typeface="Lato"/>
              <a:buChar char="●"/>
            </a:pPr>
            <a:r>
              <a:rPr lang="en" sz="1800" b="1">
                <a:solidFill>
                  <a:srgbClr val="2D3B45"/>
                </a:solidFill>
                <a:highlight>
                  <a:schemeClr val="lt1"/>
                </a:highlight>
                <a:latin typeface="Roboto"/>
                <a:ea typeface="Roboto"/>
                <a:cs typeface="Roboto"/>
                <a:sym typeface="Roboto"/>
              </a:rPr>
              <a:t>Logistic </a:t>
            </a:r>
            <a:r>
              <a:rPr lang="en" sz="1800">
                <a:solidFill>
                  <a:srgbClr val="2D3B45"/>
                </a:solidFill>
                <a:highlight>
                  <a:schemeClr val="lt1"/>
                </a:highlight>
                <a:latin typeface="Roboto"/>
                <a:ea typeface="Roboto"/>
                <a:cs typeface="Roboto"/>
                <a:sym typeface="Roboto"/>
              </a:rPr>
              <a:t>regression classification  model</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2967</Words>
  <Application>Microsoft Office PowerPoint</Application>
  <PresentationFormat>On-screen Show (16:9)</PresentationFormat>
  <Paragraphs>317</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PT Sans Narrow</vt:lpstr>
      <vt:lpstr>Roboto</vt:lpstr>
      <vt:lpstr>Lato</vt:lpstr>
      <vt:lpstr>Open Sans</vt:lpstr>
      <vt:lpstr>Arial</vt:lpstr>
      <vt:lpstr>Tropic</vt:lpstr>
      <vt:lpstr>Replication of Comparative Studies of Detecting Abusive Language on Twitter  </vt:lpstr>
      <vt:lpstr>TARGET PAPER</vt:lpstr>
      <vt:lpstr>Target Paper</vt:lpstr>
      <vt:lpstr>Target Paper</vt:lpstr>
      <vt:lpstr>Target Paper</vt:lpstr>
      <vt:lpstr>Target Paper</vt:lpstr>
      <vt:lpstr>SCIENTIFIC CLAIMS</vt:lpstr>
      <vt:lpstr>Scientific Claims</vt:lpstr>
      <vt:lpstr>Scientific Claims</vt:lpstr>
      <vt:lpstr>Scientific Claims</vt:lpstr>
      <vt:lpstr>Scientific Claims</vt:lpstr>
      <vt:lpstr>Scientific Claims</vt:lpstr>
      <vt:lpstr>Scientific Claims</vt:lpstr>
      <vt:lpstr>TECHNICAL DETAILS</vt:lpstr>
      <vt:lpstr>Technical Details</vt:lpstr>
      <vt:lpstr>Technical Details</vt:lpstr>
      <vt:lpstr>Technical Details</vt:lpstr>
      <vt:lpstr>Technical Details</vt:lpstr>
      <vt:lpstr>Technical Details</vt:lpstr>
      <vt:lpstr>CHALLENGES &amp; REFLECTION</vt:lpstr>
      <vt:lpstr>Challenges</vt:lpstr>
      <vt:lpstr>Challenges</vt:lpstr>
      <vt:lpstr>Challenges</vt:lpstr>
      <vt:lpstr>Challenges</vt:lpstr>
      <vt:lpstr>Reflections</vt:lpstr>
      <vt:lpstr>Reflections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Replication of Comparative Studies of Detecting Abusive Language on Twitter  </dc:title>
  <cp:lastModifiedBy>Aboli Moroney</cp:lastModifiedBy>
  <cp:revision>3</cp:revision>
  <dcterms:modified xsi:type="dcterms:W3CDTF">2020-03-09T21:40:25Z</dcterms:modified>
</cp:coreProperties>
</file>