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Thin"/>
      <p:regular r:id="rId15"/>
      <p:bold r:id="rId16"/>
      <p:italic r:id="rId17"/>
      <p:boldItalic r:id="rId18"/>
    </p:embeddedFon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Thin-regular.fntdata"/><Relationship Id="rId14" Type="http://schemas.openxmlformats.org/officeDocument/2006/relationships/slide" Target="slides/slide9.xml"/><Relationship Id="rId17" Type="http://schemas.openxmlformats.org/officeDocument/2006/relationships/font" Target="fonts/RobotoThin-italic.fntdata"/><Relationship Id="rId16" Type="http://schemas.openxmlformats.org/officeDocument/2006/relationships/font" Target="fonts/RobotoThin-bold.fntdata"/><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font" Target="fonts/RobotoThin-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8129f280b0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8129f280b0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8129f280b0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8129f280b0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MetaboAnalyst is a comprehensive, web-based tool designed to facilitate high-throughput metabolomics studies. </a:t>
            </a:r>
            <a:endParaRPr/>
          </a:p>
          <a:p>
            <a:pPr indent="0" lvl="0" marL="0" rtl="0" algn="l">
              <a:lnSpc>
                <a:spcPct val="115000"/>
              </a:lnSpc>
              <a:spcBef>
                <a:spcPts val="1600"/>
              </a:spcBef>
              <a:spcAft>
                <a:spcPts val="0"/>
              </a:spcAft>
              <a:buNone/>
            </a:pPr>
            <a:r>
              <a:rPr lang="en"/>
              <a:t>It accepts a variety of input data (NMR peak lists, binned NMR or MS spectra, MS peak lists, compound/concentration data) in a wide variety of formats. </a:t>
            </a:r>
            <a:endParaRPr/>
          </a:p>
          <a:p>
            <a:pPr indent="0" lvl="0" marL="0" rtl="0" algn="l">
              <a:lnSpc>
                <a:spcPct val="115000"/>
              </a:lnSpc>
              <a:spcBef>
                <a:spcPts val="1600"/>
              </a:spcBef>
              <a:spcAft>
                <a:spcPts val="1600"/>
              </a:spcAft>
              <a:buNone/>
            </a:pPr>
            <a:r>
              <a:rPr lang="en"/>
              <a:t>It also offers a number of options for metabolomic data processing, data normalization, multivariate statistical analysis, graphing, metabolite identification and pathway mapping.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8129f280b0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8129f280b0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FFFFFF"/>
                </a:highlight>
              </a:rPr>
              <a:t>This would be the scientific claim that we focused on in the replication.</a:t>
            </a:r>
            <a:endParaRPr>
              <a:highlight>
                <a:srgbClr val="FFFFFF"/>
              </a:highlight>
            </a:endParaRPr>
          </a:p>
          <a:p>
            <a:pPr indent="0" lvl="0" marL="0" rtl="0" algn="l">
              <a:spcBef>
                <a:spcPts val="0"/>
              </a:spcBef>
              <a:spcAft>
                <a:spcPts val="0"/>
              </a:spcAft>
              <a:buNone/>
            </a:pPr>
            <a:r>
              <a:t/>
            </a:r>
            <a:endParaRPr>
              <a:highlight>
                <a:srgbClr val="FFFFFF"/>
              </a:highlight>
            </a:endParaRPr>
          </a:p>
          <a:p>
            <a:pPr indent="0" lvl="0" marL="0" rtl="0" algn="l">
              <a:spcBef>
                <a:spcPts val="0"/>
              </a:spcBef>
              <a:spcAft>
                <a:spcPts val="0"/>
              </a:spcAft>
              <a:buNone/>
            </a:pPr>
            <a:r>
              <a:t/>
            </a:r>
            <a:endParaRPr>
              <a:highlight>
                <a:srgbClr val="FFFFFF"/>
              </a:highlight>
            </a:endParaRPr>
          </a:p>
          <a:p>
            <a:pPr indent="-298450" lvl="0" marL="457200" rtl="0" algn="l">
              <a:lnSpc>
                <a:spcPct val="115000"/>
              </a:lnSpc>
              <a:spcBef>
                <a:spcPts val="0"/>
              </a:spcBef>
              <a:spcAft>
                <a:spcPts val="0"/>
              </a:spcAft>
              <a:buClr>
                <a:srgbClr val="000000"/>
              </a:buClr>
              <a:buSzPts val="1100"/>
              <a:buChar char="●"/>
            </a:pPr>
            <a:r>
              <a:rPr lang="en"/>
              <a:t>Metabolomics is a field that studies metabolic changes in biological contexts by analyzing various methods (for example liquid gas chromatography etc) to narrow down on changes caused at the molecular level</a:t>
            </a:r>
            <a:endParaRPr/>
          </a:p>
          <a:p>
            <a:pPr indent="-298450" lvl="0" marL="457200" rtl="0" algn="l">
              <a:lnSpc>
                <a:spcPct val="115000"/>
              </a:lnSpc>
              <a:spcBef>
                <a:spcPts val="0"/>
              </a:spcBef>
              <a:spcAft>
                <a:spcPts val="0"/>
              </a:spcAft>
              <a:buClr>
                <a:srgbClr val="000000"/>
              </a:buClr>
              <a:buSzPts val="1100"/>
              <a:buChar char="●"/>
            </a:pPr>
            <a:r>
              <a:rPr lang="en"/>
              <a:t>Such data, a good example of which is spectral NMR data, is usually high dimensional and split into micro-arrays</a:t>
            </a:r>
            <a:endParaRPr/>
          </a:p>
          <a:p>
            <a:pPr indent="-298450" lvl="0" marL="457200" rtl="0" algn="l">
              <a:lnSpc>
                <a:spcPct val="115000"/>
              </a:lnSpc>
              <a:spcBef>
                <a:spcPts val="0"/>
              </a:spcBef>
              <a:spcAft>
                <a:spcPts val="0"/>
              </a:spcAft>
              <a:buClr>
                <a:srgbClr val="000000"/>
              </a:buClr>
              <a:buSzPts val="1100"/>
              <a:buChar char="●"/>
            </a:pPr>
            <a:r>
              <a:rPr lang="en"/>
              <a:t>Principal Component Analysis. PCA takes a matrix X of predictor variables as an input and performs dimension reduction by calculating linear combinations of features to summarize data without losing critical information. Its advantages include:</a:t>
            </a:r>
            <a:endParaRPr/>
          </a:p>
          <a:p>
            <a:pPr indent="-298450" lvl="1" marL="914400" rtl="0" algn="l">
              <a:lnSpc>
                <a:spcPct val="115000"/>
              </a:lnSpc>
              <a:spcBef>
                <a:spcPts val="0"/>
              </a:spcBef>
              <a:spcAft>
                <a:spcPts val="0"/>
              </a:spcAft>
              <a:buClr>
                <a:srgbClr val="000000"/>
              </a:buClr>
              <a:buSzPts val="1100"/>
              <a:buChar char="○"/>
            </a:pPr>
            <a:r>
              <a:rPr lang="en"/>
              <a:t>Working with highly correlated data</a:t>
            </a:r>
            <a:endParaRPr/>
          </a:p>
          <a:p>
            <a:pPr indent="-298450" lvl="1" marL="914400" rtl="0" algn="l">
              <a:lnSpc>
                <a:spcPct val="115000"/>
              </a:lnSpc>
              <a:spcBef>
                <a:spcPts val="0"/>
              </a:spcBef>
              <a:spcAft>
                <a:spcPts val="0"/>
              </a:spcAft>
              <a:buClr>
                <a:srgbClr val="000000"/>
              </a:buClr>
              <a:buSzPts val="1100"/>
              <a:buChar char="○"/>
            </a:pPr>
            <a:r>
              <a:rPr lang="en"/>
              <a:t>Working with a small number of observations </a:t>
            </a:r>
            <a:endParaRPr/>
          </a:p>
          <a:p>
            <a:pPr indent="-298450" lvl="1" marL="914400" rtl="0" algn="l">
              <a:lnSpc>
                <a:spcPct val="115000"/>
              </a:lnSpc>
              <a:spcBef>
                <a:spcPts val="0"/>
              </a:spcBef>
              <a:spcAft>
                <a:spcPts val="0"/>
              </a:spcAft>
              <a:buClr>
                <a:srgbClr val="000000"/>
              </a:buClr>
              <a:buSzPts val="1100"/>
              <a:buChar char="○"/>
            </a:pPr>
            <a:r>
              <a:rPr lang="en"/>
              <a:t>Not making any distribution assumptions beforehand</a:t>
            </a:r>
            <a:endParaRPr/>
          </a:p>
          <a:p>
            <a:pPr indent="0" lvl="0" marL="0" rtl="0" algn="l">
              <a:lnSpc>
                <a:spcPct val="115000"/>
              </a:lnSpc>
              <a:spcBef>
                <a:spcPts val="1600"/>
              </a:spcBef>
              <a:spcAft>
                <a:spcPts val="0"/>
              </a:spcAft>
              <a:buNone/>
            </a:pPr>
            <a:r>
              <a:rPr lang="en"/>
              <a:t>Info from deleted next slide:</a:t>
            </a:r>
            <a:endParaRPr/>
          </a:p>
          <a:p>
            <a:pPr indent="-298450" lvl="0" marL="457200" rtl="0" algn="l">
              <a:lnSpc>
                <a:spcPct val="115000"/>
              </a:lnSpc>
              <a:spcBef>
                <a:spcPts val="1600"/>
              </a:spcBef>
              <a:spcAft>
                <a:spcPts val="0"/>
              </a:spcAft>
              <a:buClr>
                <a:srgbClr val="000000"/>
              </a:buClr>
              <a:buSzPts val="1100"/>
              <a:buChar char="●"/>
            </a:pPr>
            <a:r>
              <a:rPr lang="en"/>
              <a:t>For example if a researcher has two samples of data from seemingly healthy and unhealthy patients and wants to classify patients algorithmically. </a:t>
            </a:r>
            <a:endParaRPr/>
          </a:p>
          <a:p>
            <a:pPr indent="-298450" lvl="0" marL="457200" rtl="0" algn="l">
              <a:lnSpc>
                <a:spcPct val="115000"/>
              </a:lnSpc>
              <a:spcBef>
                <a:spcPts val="0"/>
              </a:spcBef>
              <a:spcAft>
                <a:spcPts val="0"/>
              </a:spcAft>
              <a:buClr>
                <a:srgbClr val="000000"/>
              </a:buClr>
              <a:buSzPts val="1100"/>
              <a:buChar char="●"/>
            </a:pPr>
            <a:r>
              <a:rPr lang="en"/>
              <a:t>Partial Least Squares interprets variance between predictor variables X as well as the relationship of X to the qualitative / categorical target variable Y</a:t>
            </a:r>
            <a:endParaRPr/>
          </a:p>
          <a:p>
            <a:pPr indent="0" lvl="0" marL="0" rtl="0" algn="l">
              <a:lnSpc>
                <a:spcPct val="115000"/>
              </a:lnSpc>
              <a:spcBef>
                <a:spcPts val="1600"/>
              </a:spcBef>
              <a:spcAft>
                <a:spcPts val="0"/>
              </a:spcAft>
              <a:buNone/>
            </a:pPr>
            <a:r>
              <a:t/>
            </a:r>
            <a:endParaRPr/>
          </a:p>
          <a:p>
            <a:pPr indent="0" lvl="0" marL="0" rtl="0" algn="l">
              <a:spcBef>
                <a:spcPts val="1600"/>
              </a:spcBef>
              <a:spcAft>
                <a:spcPts val="0"/>
              </a:spcAft>
              <a:buNone/>
            </a:pPr>
            <a:r>
              <a:t/>
            </a:r>
            <a:endParaRPr>
              <a:highlight>
                <a:srgbClr val="FFFFF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8129f280b0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8129f280b0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8129f280b0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129f280b0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something to explain the first two, but not much.</a:t>
            </a:r>
            <a:endParaRPr/>
          </a:p>
          <a:p>
            <a:pPr indent="0" lvl="0" marL="0" rtl="0" algn="l">
              <a:spcBef>
                <a:spcPts val="0"/>
              </a:spcBef>
              <a:spcAft>
                <a:spcPts val="0"/>
              </a:spcAft>
              <a:buNone/>
            </a:pPr>
            <a:r>
              <a:t/>
            </a:r>
            <a:endParaRPr/>
          </a:p>
          <a:p>
            <a:pPr indent="-298450" lvl="0" marL="457200" rtl="0" algn="l">
              <a:lnSpc>
                <a:spcPct val="115000"/>
              </a:lnSpc>
              <a:spcBef>
                <a:spcPts val="0"/>
              </a:spcBef>
              <a:spcAft>
                <a:spcPts val="0"/>
              </a:spcAft>
              <a:buClr>
                <a:srgbClr val="000000"/>
              </a:buClr>
              <a:buSzPts val="1100"/>
              <a:buChar char="●"/>
            </a:pPr>
            <a:r>
              <a:rPr lang="en"/>
              <a:t>The package also generates feature importance graphs along with the PLSDA analysis. The feature importance function also takes into account, the component on which it calculates the importance</a:t>
            </a:r>
            <a:endParaRPr/>
          </a:p>
          <a:p>
            <a:pPr indent="-298450" lvl="0" marL="457200" rtl="0" algn="l">
              <a:lnSpc>
                <a:spcPct val="115000"/>
              </a:lnSpc>
              <a:spcBef>
                <a:spcPts val="0"/>
              </a:spcBef>
              <a:spcAft>
                <a:spcPts val="0"/>
              </a:spcAft>
              <a:buClr>
                <a:srgbClr val="000000"/>
              </a:buClr>
              <a:buSzPts val="1100"/>
              <a:buChar char="●"/>
            </a:pPr>
            <a:r>
              <a:rPr lang="en"/>
              <a:t>You can change the 'component' parameter and compare how the feature importance changes from one component to another.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8129f280b0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8129f280b0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812c6b797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812c6b797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000000"/>
              </a:buClr>
              <a:buSzPts val="1100"/>
              <a:buChar char="●"/>
            </a:pPr>
            <a:r>
              <a:rPr i="1" lang="en"/>
              <a:t>Domain Knowledge:</a:t>
            </a:r>
            <a:endParaRPr i="1"/>
          </a:p>
          <a:p>
            <a:pPr indent="-298450" lvl="1" marL="914400" rtl="0" algn="l">
              <a:lnSpc>
                <a:spcPct val="115000"/>
              </a:lnSpc>
              <a:spcBef>
                <a:spcPts val="0"/>
              </a:spcBef>
              <a:spcAft>
                <a:spcPts val="0"/>
              </a:spcAft>
              <a:buClr>
                <a:srgbClr val="000000"/>
              </a:buClr>
              <a:buSzPts val="1100"/>
              <a:buChar char="○"/>
            </a:pPr>
            <a:r>
              <a:rPr lang="en"/>
              <a:t>PLSDA and PLSDA scores plot are produced done reliably through very few packages. Examples of packages that we attempted to use but were unsuccessful with are:</a:t>
            </a:r>
            <a:endParaRPr/>
          </a:p>
          <a:p>
            <a:pPr indent="-298450" lvl="2" marL="1371600" rtl="0" algn="l">
              <a:lnSpc>
                <a:spcPct val="115000"/>
              </a:lnSpc>
              <a:spcBef>
                <a:spcPts val="0"/>
              </a:spcBef>
              <a:spcAft>
                <a:spcPts val="0"/>
              </a:spcAft>
              <a:buClr>
                <a:srgbClr val="000000"/>
              </a:buClr>
              <a:buSzPts val="1100"/>
              <a:buChar char="■"/>
            </a:pPr>
            <a:r>
              <a:rPr lang="en"/>
              <a:t>DiscriMiner</a:t>
            </a:r>
            <a:endParaRPr/>
          </a:p>
          <a:p>
            <a:pPr indent="-298450" lvl="2" marL="1371600" rtl="0" algn="l">
              <a:lnSpc>
                <a:spcPct val="115000"/>
              </a:lnSpc>
              <a:spcBef>
                <a:spcPts val="0"/>
              </a:spcBef>
              <a:spcAft>
                <a:spcPts val="0"/>
              </a:spcAft>
              <a:buClr>
                <a:srgbClr val="000000"/>
              </a:buClr>
              <a:buSzPts val="1100"/>
              <a:buChar char="■"/>
            </a:pPr>
            <a:r>
              <a:rPr lang="en"/>
              <a:t>GGPlot2 PCA</a:t>
            </a:r>
            <a:endParaRPr/>
          </a:p>
          <a:p>
            <a:pPr indent="-298450" lvl="2" marL="1371600" rtl="0" algn="l">
              <a:lnSpc>
                <a:spcPct val="115000"/>
              </a:lnSpc>
              <a:spcBef>
                <a:spcPts val="0"/>
              </a:spcBef>
              <a:spcAft>
                <a:spcPts val="0"/>
              </a:spcAft>
              <a:buClr>
                <a:srgbClr val="000000"/>
              </a:buClr>
              <a:buSzPts val="1100"/>
              <a:buChar char="■"/>
            </a:pPr>
            <a:r>
              <a:rPr lang="en"/>
              <a:t>PLSDA</a:t>
            </a:r>
            <a:endParaRPr/>
          </a:p>
          <a:p>
            <a:pPr indent="-298450" lvl="2" marL="1371600" rtl="0" algn="l">
              <a:lnSpc>
                <a:spcPct val="115000"/>
              </a:lnSpc>
              <a:spcBef>
                <a:spcPts val="0"/>
              </a:spcBef>
              <a:spcAft>
                <a:spcPts val="0"/>
              </a:spcAft>
              <a:buClr>
                <a:srgbClr val="000000"/>
              </a:buClr>
              <a:buSzPts val="1100"/>
              <a:buChar char="■"/>
            </a:pPr>
            <a:r>
              <a:rPr lang="en"/>
              <a:t>mdatools</a:t>
            </a:r>
            <a:endParaRPr/>
          </a:p>
          <a:p>
            <a:pPr indent="-298450" lvl="0" marL="457200" rtl="0" algn="l">
              <a:lnSpc>
                <a:spcPct val="115000"/>
              </a:lnSpc>
              <a:spcBef>
                <a:spcPts val="0"/>
              </a:spcBef>
              <a:spcAft>
                <a:spcPts val="0"/>
              </a:spcAft>
              <a:buClr>
                <a:srgbClr val="000000"/>
              </a:buClr>
              <a:buSzPts val="1100"/>
              <a:buChar char="●"/>
            </a:pPr>
            <a:r>
              <a:rPr i="1" lang="en"/>
              <a:t>Technical:</a:t>
            </a:r>
            <a:endParaRPr i="1"/>
          </a:p>
          <a:p>
            <a:pPr indent="-298450" lvl="1" marL="914400" rtl="0" algn="l">
              <a:lnSpc>
                <a:spcPct val="115000"/>
              </a:lnSpc>
              <a:spcBef>
                <a:spcPts val="0"/>
              </a:spcBef>
              <a:spcAft>
                <a:spcPts val="0"/>
              </a:spcAft>
              <a:buClr>
                <a:srgbClr val="000000"/>
              </a:buClr>
              <a:buSzPts val="1100"/>
              <a:buChar char="○"/>
            </a:pPr>
            <a:r>
              <a:rPr lang="en"/>
              <a:t>As MetaboAnalyst is a highly complicated package we came across some problems installing the package. Some variations that we implemented that were not suggested by the authors are:</a:t>
            </a:r>
            <a:endParaRPr/>
          </a:p>
          <a:p>
            <a:pPr indent="-298450" lvl="2" marL="1371600" rtl="0" algn="l">
              <a:lnSpc>
                <a:spcPct val="115000"/>
              </a:lnSpc>
              <a:spcBef>
                <a:spcPts val="0"/>
              </a:spcBef>
              <a:spcAft>
                <a:spcPts val="0"/>
              </a:spcAft>
              <a:buClr>
                <a:srgbClr val="000000"/>
              </a:buClr>
              <a:buSzPts val="1100"/>
              <a:buChar char="■"/>
            </a:pPr>
            <a:r>
              <a:rPr lang="en"/>
              <a:t>Install CAMERA through BioConductor manually</a:t>
            </a:r>
            <a:endParaRPr/>
          </a:p>
          <a:p>
            <a:pPr indent="-298450" lvl="2" marL="1371600" rtl="0" algn="l">
              <a:lnSpc>
                <a:spcPct val="115000"/>
              </a:lnSpc>
              <a:spcBef>
                <a:spcPts val="0"/>
              </a:spcBef>
              <a:spcAft>
                <a:spcPts val="0"/>
              </a:spcAft>
              <a:buClr>
                <a:srgbClr val="000000"/>
              </a:buClr>
              <a:buSzPts val="1100"/>
              <a:buChar char="■"/>
            </a:pPr>
            <a:r>
              <a:rPr lang="en"/>
              <a:t>Install XQuartz for compatibility with the Cairo package</a:t>
            </a:r>
            <a:endParaRPr/>
          </a:p>
          <a:p>
            <a:pPr indent="-298450" lvl="1" marL="914400" rtl="0" algn="l">
              <a:lnSpc>
                <a:spcPct val="115000"/>
              </a:lnSpc>
              <a:spcBef>
                <a:spcPts val="0"/>
              </a:spcBef>
              <a:spcAft>
                <a:spcPts val="0"/>
              </a:spcAft>
              <a:buClr>
                <a:srgbClr val="000000"/>
              </a:buClr>
              <a:buSzPts val="1100"/>
              <a:buChar char="○"/>
            </a:pPr>
            <a:r>
              <a:rPr lang="en"/>
              <a:t>Re-defining the native data types to the package is not possible. I.e. if you process a dataset as input to MetaboAnalyst, you might have trouble doing it again. </a:t>
            </a:r>
            <a:endParaRPr/>
          </a:p>
          <a:p>
            <a:pPr indent="-317500" lvl="1" marL="914400" rtl="0" algn="l">
              <a:lnSpc>
                <a:spcPct val="115000"/>
              </a:lnSpc>
              <a:spcBef>
                <a:spcPts val="0"/>
              </a:spcBef>
              <a:spcAft>
                <a:spcPts val="0"/>
              </a:spcAft>
              <a:buClr>
                <a:schemeClr val="lt2"/>
              </a:buClr>
              <a:buSzPts val="1400"/>
              <a:buChar char="○"/>
            </a:pPr>
            <a:r>
              <a:t/>
            </a:r>
            <a:endParaRPr/>
          </a:p>
          <a:p>
            <a:pPr indent="-298450" lvl="0" marL="457200" rtl="0" algn="l">
              <a:lnSpc>
                <a:spcPct val="115000"/>
              </a:lnSpc>
              <a:spcBef>
                <a:spcPts val="0"/>
              </a:spcBef>
              <a:spcAft>
                <a:spcPts val="0"/>
              </a:spcAft>
              <a:buClr>
                <a:srgbClr val="000000"/>
              </a:buClr>
              <a:buSzPts val="1100"/>
              <a:buChar char="●"/>
            </a:pPr>
            <a:r>
              <a:rPr i="1" lang="en"/>
              <a:t>Theoretical:</a:t>
            </a:r>
            <a:endParaRPr i="1"/>
          </a:p>
          <a:p>
            <a:pPr indent="-298450" lvl="1" marL="914400" rtl="0" algn="l">
              <a:lnSpc>
                <a:spcPct val="115000"/>
              </a:lnSpc>
              <a:spcBef>
                <a:spcPts val="0"/>
              </a:spcBef>
              <a:spcAft>
                <a:spcPts val="0"/>
              </a:spcAft>
              <a:buClr>
                <a:srgbClr val="000000"/>
              </a:buClr>
              <a:buSzPts val="1100"/>
              <a:buChar char="○"/>
            </a:pPr>
            <a:r>
              <a:rPr lang="en"/>
              <a:t>We found some of the data processing instructions such as normalization etc. in the original paper to be vague (it was authored in 2009). Thus our example is similar to the authors example but is not exact. </a:t>
            </a:r>
            <a:endParaRPr/>
          </a:p>
          <a:p>
            <a:pPr indent="0" lvl="0" marL="0" rtl="0" algn="l">
              <a:spcBef>
                <a:spcPts val="16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8129f280b0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8129f280b0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1200">
                <a:latin typeface="Times New Roman"/>
                <a:ea typeface="Times New Roman"/>
                <a:cs typeface="Times New Roman"/>
                <a:sym typeface="Times New Roman"/>
              </a:rPr>
              <a:t>Having said that, there are some </a:t>
            </a:r>
            <a:r>
              <a:rPr lang="en" sz="1200">
                <a:latin typeface="Times New Roman"/>
                <a:ea typeface="Times New Roman"/>
                <a:cs typeface="Times New Roman"/>
                <a:sym typeface="Times New Roman"/>
              </a:rPr>
              <a:t>noticeable</a:t>
            </a:r>
            <a:r>
              <a:rPr lang="en" sz="1200">
                <a:latin typeface="Times New Roman"/>
                <a:ea typeface="Times New Roman"/>
                <a:cs typeface="Times New Roman"/>
                <a:sym typeface="Times New Roman"/>
              </a:rPr>
              <a:t> changes between the two figures. 1. The principal </a:t>
            </a:r>
            <a:r>
              <a:rPr lang="en" sz="1200">
                <a:latin typeface="Times New Roman"/>
                <a:ea typeface="Times New Roman"/>
                <a:cs typeface="Times New Roman"/>
                <a:sym typeface="Times New Roman"/>
              </a:rPr>
              <a:t>component</a:t>
            </a:r>
            <a:r>
              <a:rPr lang="en" sz="1200">
                <a:latin typeface="Times New Roman"/>
                <a:ea typeface="Times New Roman"/>
                <a:cs typeface="Times New Roman"/>
                <a:sym typeface="Times New Roman"/>
              </a:rPr>
              <a:t> 1 have different values. 2. The scale for both axes are different 3. More points in the replicated figure</a:t>
            </a:r>
            <a:endParaRPr sz="1200">
              <a:latin typeface="Times New Roman"/>
              <a:ea typeface="Times New Roman"/>
              <a:cs typeface="Times New Roman"/>
              <a:sym typeface="Times New Roman"/>
            </a:endParaRPr>
          </a:p>
          <a:p>
            <a:pPr indent="0" lvl="0" marL="0" rtl="0" algn="l">
              <a:lnSpc>
                <a:spcPct val="115000"/>
              </a:lnSpc>
              <a:spcBef>
                <a:spcPts val="900"/>
              </a:spcBef>
              <a:spcAft>
                <a:spcPts val="0"/>
              </a:spcAft>
              <a:buNone/>
            </a:pPr>
            <a:r>
              <a:rPr lang="en" sz="1200">
                <a:latin typeface="Times New Roman"/>
                <a:ea typeface="Times New Roman"/>
                <a:cs typeface="Times New Roman"/>
                <a:sym typeface="Times New Roman"/>
              </a:rPr>
              <a:t>We believe that the original analysis had implemented some outlier removal technique. It would explain the difference in the first component, and why we get more outliers.</a:t>
            </a:r>
            <a:endParaRPr sz="1200">
              <a:latin typeface="Times New Roman"/>
              <a:ea typeface="Times New Roman"/>
              <a:cs typeface="Times New Roman"/>
              <a:sym typeface="Times New Roman"/>
            </a:endParaRPr>
          </a:p>
          <a:p>
            <a:pPr indent="0" lvl="0" marL="0" rtl="0" algn="l">
              <a:spcBef>
                <a:spcPts val="9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ncbi.nlm.nih.gov/pmc/articles/PMC2703878/"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420000"/>
            <a:ext cx="8520600" cy="1984200"/>
          </a:xfrm>
          <a:prstGeom prst="rect">
            <a:avLst/>
          </a:prstGeom>
        </p:spPr>
        <p:txBody>
          <a:bodyPr anchorCtr="0" anchor="b" bIns="91425" lIns="91425" spcFirstLastPara="1" rIns="91425" wrap="square" tIns="91425">
            <a:noAutofit/>
          </a:bodyPr>
          <a:lstStyle/>
          <a:p>
            <a:pPr indent="0" lvl="0" marL="0" rtl="0" algn="ctr">
              <a:lnSpc>
                <a:spcPct val="125000"/>
              </a:lnSpc>
              <a:spcBef>
                <a:spcPts val="1800"/>
              </a:spcBef>
              <a:spcAft>
                <a:spcPts val="1200"/>
              </a:spcAft>
              <a:buNone/>
            </a:pPr>
            <a:r>
              <a:rPr b="1" lang="en" sz="3000">
                <a:solidFill>
                  <a:srgbClr val="FFFFFF"/>
                </a:solidFill>
              </a:rPr>
              <a:t>Replication of Partial Least Squares Discriminant Analysis on Metabolomics NMR/MS Data</a:t>
            </a:r>
            <a:endParaRPr sz="2400">
              <a:solidFill>
                <a:srgbClr val="FFFFFF"/>
              </a:solidFill>
            </a:endParaRPr>
          </a:p>
        </p:txBody>
      </p:sp>
      <p:sp>
        <p:nvSpPr>
          <p:cNvPr id="55" name="Google Shape;55;p13"/>
          <p:cNvSpPr txBox="1"/>
          <p:nvPr>
            <p:ph idx="1" type="subTitle"/>
          </p:nvPr>
        </p:nvSpPr>
        <p:spPr>
          <a:xfrm>
            <a:off x="264150" y="2319550"/>
            <a:ext cx="8520600" cy="135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Florencia Marcaccio</a:t>
            </a:r>
            <a:endParaRPr sz="1400"/>
          </a:p>
          <a:p>
            <a:pPr indent="0" lvl="0" marL="0" rtl="0" algn="ctr">
              <a:spcBef>
                <a:spcPts val="0"/>
              </a:spcBef>
              <a:spcAft>
                <a:spcPts val="0"/>
              </a:spcAft>
              <a:buNone/>
            </a:pPr>
            <a:r>
              <a:rPr lang="en" sz="1400"/>
              <a:t>Sanjana Gupta</a:t>
            </a:r>
            <a:endParaRPr sz="1400"/>
          </a:p>
          <a:p>
            <a:pPr indent="0" lvl="0" marL="0" rtl="0" algn="ctr">
              <a:spcBef>
                <a:spcPts val="0"/>
              </a:spcBef>
              <a:spcAft>
                <a:spcPts val="0"/>
              </a:spcAft>
              <a:buNone/>
            </a:pPr>
            <a:r>
              <a:rPr lang="en" sz="1400"/>
              <a:t>Medha Sagar</a:t>
            </a:r>
            <a:endParaRPr sz="1400"/>
          </a:p>
          <a:p>
            <a:pPr indent="0" lvl="0" marL="0" rtl="0" algn="ctr">
              <a:spcBef>
                <a:spcPts val="0"/>
              </a:spcBef>
              <a:spcAft>
                <a:spcPts val="0"/>
              </a:spcAft>
              <a:buNone/>
            </a:pPr>
            <a:r>
              <a:rPr lang="en" sz="1400"/>
              <a:t>Adrian Tullock</a:t>
            </a:r>
            <a:endParaRPr sz="1400"/>
          </a:p>
          <a:p>
            <a:pPr indent="0" lvl="0" marL="0" rtl="0" algn="ctr">
              <a:spcBef>
                <a:spcPts val="0"/>
              </a:spcBef>
              <a:spcAft>
                <a:spcPts val="0"/>
              </a:spcAft>
              <a:buNone/>
            </a:pPr>
            <a:r>
              <a:rPr lang="en" sz="1400"/>
              <a:t>Faryal Usman</a:t>
            </a:r>
            <a:endParaRPr sz="1400"/>
          </a:p>
        </p:txBody>
      </p:sp>
      <p:sp>
        <p:nvSpPr>
          <p:cNvPr id="56" name="Google Shape;56;p13"/>
          <p:cNvSpPr txBox="1"/>
          <p:nvPr/>
        </p:nvSpPr>
        <p:spPr>
          <a:xfrm>
            <a:off x="311700" y="3835825"/>
            <a:ext cx="8604300" cy="8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rPr>
              <a:t>Publication Link: </a:t>
            </a:r>
            <a:r>
              <a:rPr lang="en" sz="1200">
                <a:solidFill>
                  <a:srgbClr val="FFFFFF"/>
                </a:solidFill>
                <a:uFill>
                  <a:noFill/>
                </a:uFill>
                <a:hlinkClick r:id="rId3"/>
              </a:rPr>
              <a:t>https://www.ncbi.nlm.nih.gov/pmc/articles/PMC2703878/</a:t>
            </a:r>
            <a:r>
              <a:rPr lang="en" sz="1200">
                <a:solidFill>
                  <a:srgbClr val="FFFFFF"/>
                </a:solidFill>
              </a:rPr>
              <a:t> </a:t>
            </a:r>
            <a:endParaRPr sz="1200">
              <a:solidFill>
                <a:srgbClr val="FFFFFF"/>
              </a:solidFill>
            </a:endParaRPr>
          </a:p>
          <a:p>
            <a:pPr indent="0" lvl="0" marL="0" rtl="0" algn="l">
              <a:spcBef>
                <a:spcPts val="0"/>
              </a:spcBef>
              <a:spcAft>
                <a:spcPts val="0"/>
              </a:spcAft>
              <a:buNone/>
            </a:pPr>
            <a:r>
              <a:t/>
            </a:r>
            <a:endParaRPr sz="1200">
              <a:solidFill>
                <a:srgbClr val="FFFFFF"/>
              </a:solidFill>
            </a:endParaRPr>
          </a:p>
          <a:p>
            <a:pPr indent="0" lvl="0" marL="0" rtl="0" algn="l">
              <a:spcBef>
                <a:spcPts val="0"/>
              </a:spcBef>
              <a:spcAft>
                <a:spcPts val="0"/>
              </a:spcAft>
              <a:buNone/>
            </a:pPr>
            <a:r>
              <a:rPr lang="en" sz="1200">
                <a:solidFill>
                  <a:srgbClr val="FFFFFF"/>
                </a:solidFill>
              </a:rPr>
              <a:t>Repository: https://github.com/UW-MSDS-DATA-598-Reproducibility-WI20/gupta-marcaccio-sagar-tullock-usman-replication-project</a:t>
            </a:r>
            <a:endParaRPr sz="12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purpose of our paper is to serve as the home of the replication project for the metabolomics analysis</a:t>
            </a:r>
            <a:endParaRPr/>
          </a:p>
          <a:p>
            <a:pPr indent="-342900" lvl="0" marL="457200" rtl="0" algn="l">
              <a:spcBef>
                <a:spcPts val="1600"/>
              </a:spcBef>
              <a:spcAft>
                <a:spcPts val="0"/>
              </a:spcAft>
              <a:buSzPts val="1800"/>
              <a:buChar char="●"/>
            </a:pPr>
            <a:r>
              <a:rPr lang="en"/>
              <a:t>Metabolomics is the scientific study of chemical processes involving metabolites, the small molecule substrates, intermediates and products of metabolism.</a:t>
            </a:r>
            <a:endParaRPr/>
          </a:p>
          <a:p>
            <a:pPr indent="-342900" lvl="0" marL="457200" rtl="0" algn="l">
              <a:spcBef>
                <a:spcPts val="1600"/>
              </a:spcBef>
              <a:spcAft>
                <a:spcPts val="0"/>
              </a:spcAft>
              <a:buSzPts val="1800"/>
              <a:buChar char="●"/>
            </a:pPr>
            <a:r>
              <a:rPr lang="en"/>
              <a:t>There are a number of data processing challenges germane to metabolomics</a:t>
            </a:r>
            <a:endParaRPr/>
          </a:p>
          <a:p>
            <a:pPr indent="-342900" lvl="0" marL="457200" rtl="0" algn="l">
              <a:spcBef>
                <a:spcPts val="1600"/>
              </a:spcBef>
              <a:spcAft>
                <a:spcPts val="0"/>
              </a:spcAft>
              <a:buSzPts val="1800"/>
              <a:buChar char="●"/>
            </a:pPr>
            <a:r>
              <a:rPr lang="en"/>
              <a:t>These processes include metabolomic data processing, normalization, multivariate statistical analysis, and data annotation</a:t>
            </a:r>
            <a:endParaRPr/>
          </a:p>
          <a:p>
            <a:pPr indent="0" lvl="0" marL="457200" rtl="0" algn="l">
              <a:spcBef>
                <a:spcPts val="1600"/>
              </a:spcBef>
              <a:spcAft>
                <a:spcPts val="1600"/>
              </a:spcAft>
              <a:buNone/>
            </a:pPr>
            <a:r>
              <a:t/>
            </a:r>
            <a:endParaRPr/>
          </a:p>
        </p:txBody>
      </p:sp>
      <p:sp>
        <p:nvSpPr>
          <p:cNvPr id="62" name="Google Shape;62;p14"/>
          <p:cNvSpPr txBox="1"/>
          <p:nvPr>
            <p:ph type="title"/>
          </p:nvPr>
        </p:nvSpPr>
        <p:spPr>
          <a:xfrm>
            <a:off x="311700" y="156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idx="1" type="body"/>
          </p:nvPr>
        </p:nvSpPr>
        <p:spPr>
          <a:xfrm>
            <a:off x="3504000" y="1457063"/>
            <a:ext cx="5328300" cy="297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Web-based tool for metabolomics studies.</a:t>
            </a:r>
            <a:br>
              <a:rPr lang="en"/>
            </a:br>
            <a:endParaRPr/>
          </a:p>
          <a:p>
            <a:pPr indent="-342900" lvl="0" marL="457200" rtl="0" algn="l">
              <a:spcBef>
                <a:spcPts val="0"/>
              </a:spcBef>
              <a:spcAft>
                <a:spcPts val="0"/>
              </a:spcAft>
              <a:buSzPts val="1800"/>
              <a:buChar char="●"/>
            </a:pPr>
            <a:r>
              <a:rPr lang="en"/>
              <a:t>Accepts a variety of input data.</a:t>
            </a:r>
            <a:br>
              <a:rPr lang="en"/>
            </a:br>
            <a:endParaRPr/>
          </a:p>
          <a:p>
            <a:pPr indent="-342900" lvl="0" marL="457200" rtl="0" algn="l">
              <a:spcBef>
                <a:spcPts val="0"/>
              </a:spcBef>
              <a:spcAft>
                <a:spcPts val="0"/>
              </a:spcAft>
              <a:buSzPts val="1800"/>
              <a:buChar char="●"/>
            </a:pPr>
            <a:r>
              <a:rPr lang="en"/>
              <a:t>Four modules:</a:t>
            </a:r>
            <a:endParaRPr/>
          </a:p>
          <a:p>
            <a:pPr indent="-317500" lvl="1" marL="914400" rtl="0" algn="l">
              <a:spcBef>
                <a:spcPts val="0"/>
              </a:spcBef>
              <a:spcAft>
                <a:spcPts val="0"/>
              </a:spcAft>
              <a:buSzPts val="1400"/>
              <a:buChar char="○"/>
            </a:pPr>
            <a:r>
              <a:rPr lang="en"/>
              <a:t>Data processing</a:t>
            </a:r>
            <a:endParaRPr/>
          </a:p>
          <a:p>
            <a:pPr indent="-317500" lvl="1" marL="914400" rtl="0" algn="l">
              <a:spcBef>
                <a:spcPts val="0"/>
              </a:spcBef>
              <a:spcAft>
                <a:spcPts val="0"/>
              </a:spcAft>
              <a:buSzPts val="1400"/>
              <a:buChar char="○"/>
            </a:pPr>
            <a:r>
              <a:rPr lang="en"/>
              <a:t>Statistical analysis</a:t>
            </a:r>
            <a:endParaRPr/>
          </a:p>
          <a:p>
            <a:pPr indent="-317500" lvl="1" marL="914400" rtl="0" algn="l">
              <a:spcBef>
                <a:spcPts val="0"/>
              </a:spcBef>
              <a:spcAft>
                <a:spcPts val="0"/>
              </a:spcAft>
              <a:buSzPts val="1400"/>
              <a:buChar char="○"/>
            </a:pPr>
            <a:r>
              <a:rPr lang="en"/>
              <a:t>Functional enrichment analysis</a:t>
            </a:r>
            <a:endParaRPr/>
          </a:p>
          <a:p>
            <a:pPr indent="-317500" lvl="1" marL="914400" rtl="0" algn="l">
              <a:spcBef>
                <a:spcPts val="0"/>
              </a:spcBef>
              <a:spcAft>
                <a:spcPts val="0"/>
              </a:spcAft>
              <a:buSzPts val="1400"/>
              <a:buChar char="○"/>
            </a:pPr>
            <a:r>
              <a:rPr lang="en"/>
              <a:t>Metabolic</a:t>
            </a:r>
            <a:r>
              <a:rPr lang="en"/>
              <a:t> pathway analysis</a:t>
            </a:r>
            <a:endParaRPr/>
          </a:p>
        </p:txBody>
      </p:sp>
      <p:sp>
        <p:nvSpPr>
          <p:cNvPr id="68" name="Google Shape;68;p15"/>
          <p:cNvSpPr txBox="1"/>
          <p:nvPr>
            <p:ph type="title"/>
          </p:nvPr>
        </p:nvSpPr>
        <p:spPr>
          <a:xfrm>
            <a:off x="311700" y="156075"/>
            <a:ext cx="8520600" cy="107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Target Paper - MetaboAnalyst: a web server for matabolomic data analysis and interpretation</a:t>
            </a:r>
            <a:endParaRPr/>
          </a:p>
        </p:txBody>
      </p:sp>
      <p:pic>
        <p:nvPicPr>
          <p:cNvPr id="69" name="Google Shape;69;p15"/>
          <p:cNvPicPr preferRelativeResize="0"/>
          <p:nvPr/>
        </p:nvPicPr>
        <p:blipFill>
          <a:blip r:embed="rId3">
            <a:alphaModFix/>
          </a:blip>
          <a:stretch>
            <a:fillRect/>
          </a:stretch>
        </p:blipFill>
        <p:spPr>
          <a:xfrm>
            <a:off x="915600" y="1738300"/>
            <a:ext cx="2019300" cy="2095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156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Partial Least Square Discriminant Analysis </a:t>
            </a:r>
            <a:endParaRPr/>
          </a:p>
        </p:txBody>
      </p:sp>
      <p:sp>
        <p:nvSpPr>
          <p:cNvPr id="75" name="Google Shape;75;p16"/>
          <p:cNvSpPr txBox="1"/>
          <p:nvPr>
            <p:ph idx="1" type="body"/>
          </p:nvPr>
        </p:nvSpPr>
        <p:spPr>
          <a:xfrm>
            <a:off x="311700" y="1059625"/>
            <a:ext cx="3921000" cy="221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used in the Metabolomics field:</a:t>
            </a:r>
            <a:endParaRPr/>
          </a:p>
          <a:p>
            <a:pPr indent="-317500" lvl="0" marL="457200" rtl="0" algn="l">
              <a:spcBef>
                <a:spcPts val="1600"/>
              </a:spcBef>
              <a:spcAft>
                <a:spcPts val="0"/>
              </a:spcAft>
              <a:buSzPts val="1400"/>
              <a:buChar char="●"/>
            </a:pPr>
            <a:r>
              <a:rPr lang="en" sz="1400"/>
              <a:t>Highly correlated</a:t>
            </a:r>
            <a:endParaRPr sz="1400"/>
          </a:p>
          <a:p>
            <a:pPr indent="-317500" lvl="0" marL="457200" rtl="0" algn="l">
              <a:spcBef>
                <a:spcPts val="0"/>
              </a:spcBef>
              <a:spcAft>
                <a:spcPts val="0"/>
              </a:spcAft>
              <a:buSzPts val="1400"/>
              <a:buChar char="●"/>
            </a:pPr>
            <a:r>
              <a:rPr lang="en" sz="1400"/>
              <a:t>High-dimensional</a:t>
            </a:r>
            <a:endParaRPr sz="1400"/>
          </a:p>
          <a:p>
            <a:pPr indent="-317500" lvl="0" marL="457200" rtl="0" algn="l">
              <a:spcBef>
                <a:spcPts val="0"/>
              </a:spcBef>
              <a:spcAft>
                <a:spcPts val="0"/>
              </a:spcAft>
              <a:buSzPts val="1400"/>
              <a:buChar char="●"/>
            </a:pPr>
            <a:r>
              <a:rPr lang="en" sz="1400"/>
              <a:t>Few observations</a:t>
            </a:r>
            <a:endParaRPr sz="1400"/>
          </a:p>
          <a:p>
            <a:pPr indent="-317500" lvl="0" marL="457200" rtl="0" algn="l">
              <a:spcBef>
                <a:spcPts val="0"/>
              </a:spcBef>
              <a:spcAft>
                <a:spcPts val="0"/>
              </a:spcAft>
              <a:buSzPts val="1400"/>
              <a:buChar char="●"/>
            </a:pPr>
            <a:r>
              <a:rPr lang="en" sz="1400"/>
              <a:t>No knowledge of underlying distribution</a:t>
            </a:r>
            <a:endParaRPr/>
          </a:p>
        </p:txBody>
      </p:sp>
      <p:sp>
        <p:nvSpPr>
          <p:cNvPr id="76" name="Google Shape;76;p16"/>
          <p:cNvSpPr/>
          <p:nvPr/>
        </p:nvSpPr>
        <p:spPr>
          <a:xfrm>
            <a:off x="1639500" y="3096825"/>
            <a:ext cx="771600" cy="5250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6"/>
          <p:cNvSpPr txBox="1"/>
          <p:nvPr>
            <p:ph idx="1" type="body"/>
          </p:nvPr>
        </p:nvSpPr>
        <p:spPr>
          <a:xfrm>
            <a:off x="311700" y="3964775"/>
            <a:ext cx="3921000" cy="745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Traditional linear methods fail, so </a:t>
            </a:r>
            <a:r>
              <a:rPr b="1" lang="en"/>
              <a:t>PLS-DA</a:t>
            </a:r>
            <a:r>
              <a:rPr lang="en"/>
              <a:t> and </a:t>
            </a:r>
            <a:r>
              <a:rPr b="1" lang="en"/>
              <a:t>PCA</a:t>
            </a:r>
            <a:r>
              <a:rPr lang="en"/>
              <a:t> are used instead</a:t>
            </a:r>
            <a:endParaRPr/>
          </a:p>
        </p:txBody>
      </p:sp>
      <p:pic>
        <p:nvPicPr>
          <p:cNvPr id="78" name="Google Shape;78;p16"/>
          <p:cNvPicPr preferRelativeResize="0"/>
          <p:nvPr/>
        </p:nvPicPr>
        <p:blipFill>
          <a:blip r:embed="rId3">
            <a:alphaModFix/>
          </a:blip>
          <a:stretch>
            <a:fillRect/>
          </a:stretch>
        </p:blipFill>
        <p:spPr>
          <a:xfrm>
            <a:off x="4820400" y="876875"/>
            <a:ext cx="4171201" cy="377394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159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Partial Least Square Discriminant Analysis </a:t>
            </a:r>
            <a:endParaRPr/>
          </a:p>
          <a:p>
            <a:pPr indent="0" lvl="0" marL="0" rtl="0" algn="l">
              <a:spcBef>
                <a:spcPts val="0"/>
              </a:spcBef>
              <a:spcAft>
                <a:spcPts val="0"/>
              </a:spcAft>
              <a:buNone/>
            </a:pPr>
            <a:r>
              <a:t/>
            </a:r>
            <a:endParaRPr/>
          </a:p>
        </p:txBody>
      </p:sp>
      <p:pic>
        <p:nvPicPr>
          <p:cNvPr id="84" name="Google Shape;84;p17"/>
          <p:cNvPicPr preferRelativeResize="0"/>
          <p:nvPr/>
        </p:nvPicPr>
        <p:blipFill>
          <a:blip r:embed="rId3">
            <a:alphaModFix/>
          </a:blip>
          <a:stretch>
            <a:fillRect/>
          </a:stretch>
        </p:blipFill>
        <p:spPr>
          <a:xfrm>
            <a:off x="469400" y="1267819"/>
            <a:ext cx="3820975" cy="3493455"/>
          </a:xfrm>
          <a:prstGeom prst="rect">
            <a:avLst/>
          </a:prstGeom>
          <a:noFill/>
          <a:ln>
            <a:noFill/>
          </a:ln>
        </p:spPr>
      </p:pic>
      <p:pic>
        <p:nvPicPr>
          <p:cNvPr id="85" name="Google Shape;85;p17"/>
          <p:cNvPicPr preferRelativeResize="0"/>
          <p:nvPr/>
        </p:nvPicPr>
        <p:blipFill>
          <a:blip r:embed="rId4">
            <a:alphaModFix/>
          </a:blip>
          <a:stretch>
            <a:fillRect/>
          </a:stretch>
        </p:blipFill>
        <p:spPr>
          <a:xfrm>
            <a:off x="4829138" y="1267825"/>
            <a:ext cx="3820975" cy="3493451"/>
          </a:xfrm>
          <a:prstGeom prst="rect">
            <a:avLst/>
          </a:prstGeom>
          <a:noFill/>
          <a:ln>
            <a:noFill/>
          </a:ln>
        </p:spPr>
      </p:pic>
      <p:sp>
        <p:nvSpPr>
          <p:cNvPr id="86" name="Google Shape;86;p17"/>
          <p:cNvSpPr txBox="1"/>
          <p:nvPr>
            <p:ph type="title"/>
          </p:nvPr>
        </p:nvSpPr>
        <p:spPr>
          <a:xfrm>
            <a:off x="469400" y="834500"/>
            <a:ext cx="3821100" cy="43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Target figure</a:t>
            </a:r>
            <a:endParaRPr sz="1800"/>
          </a:p>
        </p:txBody>
      </p:sp>
      <p:sp>
        <p:nvSpPr>
          <p:cNvPr id="87" name="Google Shape;87;p17"/>
          <p:cNvSpPr txBox="1"/>
          <p:nvPr>
            <p:ph type="title"/>
          </p:nvPr>
        </p:nvSpPr>
        <p:spPr>
          <a:xfrm>
            <a:off x="4829088" y="834500"/>
            <a:ext cx="3821100" cy="43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Obtained figure</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txBox="1"/>
          <p:nvPr>
            <p:ph idx="1" type="body"/>
          </p:nvPr>
        </p:nvSpPr>
        <p:spPr>
          <a:xfrm>
            <a:off x="311725" y="1709375"/>
            <a:ext cx="5046000" cy="18267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900"/>
              <a:t>Imputation method of missing values</a:t>
            </a:r>
            <a:br>
              <a:rPr lang="en" sz="1900"/>
            </a:br>
            <a:endParaRPr sz="1900"/>
          </a:p>
          <a:p>
            <a:pPr indent="-349250" lvl="0" marL="457200" rtl="0" algn="l">
              <a:spcBef>
                <a:spcPts val="0"/>
              </a:spcBef>
              <a:spcAft>
                <a:spcPts val="0"/>
              </a:spcAft>
              <a:buSzPts val="1900"/>
              <a:buChar char="●"/>
            </a:pPr>
            <a:r>
              <a:rPr lang="en" sz="1900"/>
              <a:t>Filtering method of unused variables</a:t>
            </a:r>
            <a:br>
              <a:rPr lang="en" sz="1900"/>
            </a:br>
            <a:endParaRPr sz="1900"/>
          </a:p>
          <a:p>
            <a:pPr indent="-349250" lvl="0" marL="457200" rtl="0" algn="l">
              <a:spcBef>
                <a:spcPts val="0"/>
              </a:spcBef>
              <a:spcAft>
                <a:spcPts val="0"/>
              </a:spcAft>
              <a:buSzPts val="1900"/>
              <a:buChar char="●"/>
            </a:pPr>
            <a:r>
              <a:rPr b="1" lang="en" sz="1900"/>
              <a:t>Component for variable importance</a:t>
            </a:r>
            <a:endParaRPr b="1" sz="1900"/>
          </a:p>
        </p:txBody>
      </p:sp>
      <p:sp>
        <p:nvSpPr>
          <p:cNvPr id="93" name="Google Shape;93;p18"/>
          <p:cNvSpPr/>
          <p:nvPr/>
        </p:nvSpPr>
        <p:spPr>
          <a:xfrm>
            <a:off x="5057725" y="1697525"/>
            <a:ext cx="150000" cy="1140900"/>
          </a:xfrm>
          <a:prstGeom prst="rightBrace">
            <a:avLst>
              <a:gd fmla="val 50000" name="adj1"/>
              <a:gd fmla="val 50000" name="adj2"/>
            </a:avLst>
          </a:prstGeom>
          <a:no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sp>
        <p:nvSpPr>
          <p:cNvPr id="94" name="Google Shape;94;p18"/>
          <p:cNvSpPr txBox="1"/>
          <p:nvPr>
            <p:ph idx="1" type="body"/>
          </p:nvPr>
        </p:nvSpPr>
        <p:spPr>
          <a:xfrm>
            <a:off x="5432825" y="1861775"/>
            <a:ext cx="3399300" cy="81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900"/>
              <a:t>Did not make a difference due to already clean data</a:t>
            </a:r>
            <a:endParaRPr b="1" sz="1900"/>
          </a:p>
        </p:txBody>
      </p:sp>
      <p:sp>
        <p:nvSpPr>
          <p:cNvPr id="95" name="Google Shape;95;p18"/>
          <p:cNvSpPr txBox="1"/>
          <p:nvPr>
            <p:ph type="title"/>
          </p:nvPr>
        </p:nvSpPr>
        <p:spPr>
          <a:xfrm>
            <a:off x="311700" y="159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Technical Variations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pic>
        <p:nvPicPr>
          <p:cNvPr id="100" name="Google Shape;100;p19"/>
          <p:cNvPicPr preferRelativeResize="0"/>
          <p:nvPr/>
        </p:nvPicPr>
        <p:blipFill>
          <a:blip r:embed="rId3">
            <a:alphaModFix/>
          </a:blip>
          <a:stretch>
            <a:fillRect/>
          </a:stretch>
        </p:blipFill>
        <p:spPr>
          <a:xfrm>
            <a:off x="573700" y="1428225"/>
            <a:ext cx="3582224" cy="3582224"/>
          </a:xfrm>
          <a:prstGeom prst="rect">
            <a:avLst/>
          </a:prstGeom>
          <a:noFill/>
          <a:ln>
            <a:noFill/>
          </a:ln>
        </p:spPr>
      </p:pic>
      <p:pic>
        <p:nvPicPr>
          <p:cNvPr id="101" name="Google Shape;101;p19"/>
          <p:cNvPicPr preferRelativeResize="0"/>
          <p:nvPr/>
        </p:nvPicPr>
        <p:blipFill>
          <a:blip r:embed="rId4">
            <a:alphaModFix/>
          </a:blip>
          <a:stretch>
            <a:fillRect/>
          </a:stretch>
        </p:blipFill>
        <p:spPr>
          <a:xfrm>
            <a:off x="5100850" y="1428225"/>
            <a:ext cx="3680351" cy="3582224"/>
          </a:xfrm>
          <a:prstGeom prst="rect">
            <a:avLst/>
          </a:prstGeom>
          <a:noFill/>
          <a:ln>
            <a:noFill/>
          </a:ln>
        </p:spPr>
      </p:pic>
      <p:sp>
        <p:nvSpPr>
          <p:cNvPr id="102" name="Google Shape;102;p19"/>
          <p:cNvSpPr txBox="1"/>
          <p:nvPr>
            <p:ph type="title"/>
          </p:nvPr>
        </p:nvSpPr>
        <p:spPr>
          <a:xfrm>
            <a:off x="311700" y="159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Technical Variations: Component for variable importance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159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a:t>
            </a:r>
            <a:endParaRPr/>
          </a:p>
        </p:txBody>
      </p:sp>
      <p:grpSp>
        <p:nvGrpSpPr>
          <p:cNvPr id="108" name="Google Shape;108;p20"/>
          <p:cNvGrpSpPr/>
          <p:nvPr/>
        </p:nvGrpSpPr>
        <p:grpSpPr>
          <a:xfrm>
            <a:off x="214350" y="798976"/>
            <a:ext cx="2863169" cy="4125317"/>
            <a:chOff x="1118230" y="283725"/>
            <a:chExt cx="2090820" cy="4076400"/>
          </a:xfrm>
        </p:grpSpPr>
        <p:sp>
          <p:nvSpPr>
            <p:cNvPr id="109" name="Google Shape;109;p20"/>
            <p:cNvSpPr/>
            <p:nvPr/>
          </p:nvSpPr>
          <p:spPr>
            <a:xfrm>
              <a:off x="1178650" y="283725"/>
              <a:ext cx="2030400" cy="4076400"/>
            </a:xfrm>
            <a:prstGeom prst="rect">
              <a:avLst/>
            </a:pr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0"/>
            <p:cNvSpPr/>
            <p:nvPr/>
          </p:nvSpPr>
          <p:spPr>
            <a:xfrm>
              <a:off x="1118230" y="341753"/>
              <a:ext cx="2048100" cy="2070300"/>
            </a:xfrm>
            <a:prstGeom prst="rect">
              <a:avLst/>
            </a:prstGeom>
            <a:solidFill>
              <a:srgbClr val="FFFFFF"/>
            </a:solidFill>
            <a:ln cap="flat" cmpd="sng" w="19050">
              <a:solidFill>
                <a:srgbClr val="41414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0"/>
            <p:cNvSpPr/>
            <p:nvPr/>
          </p:nvSpPr>
          <p:spPr>
            <a:xfrm>
              <a:off x="1233919" y="1398280"/>
              <a:ext cx="1815000" cy="127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414141"/>
                  </a:solidFill>
                  <a:latin typeface="Roboto"/>
                  <a:ea typeface="Roboto"/>
                  <a:cs typeface="Roboto"/>
                  <a:sym typeface="Roboto"/>
                </a:rPr>
                <a:t>Not many packages produce reliable PLSDA score plots.</a:t>
              </a:r>
              <a:endParaRPr>
                <a:solidFill>
                  <a:srgbClr val="414141"/>
                </a:solidFill>
                <a:latin typeface="Roboto"/>
                <a:ea typeface="Roboto"/>
                <a:cs typeface="Roboto"/>
                <a:sym typeface="Roboto"/>
              </a:endParaRPr>
            </a:p>
          </p:txBody>
        </p:sp>
        <p:sp>
          <p:nvSpPr>
            <p:cNvPr id="112" name="Google Shape;112;p20"/>
            <p:cNvSpPr/>
            <p:nvPr/>
          </p:nvSpPr>
          <p:spPr>
            <a:xfrm>
              <a:off x="1233850" y="470600"/>
              <a:ext cx="18150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414141"/>
                  </a:solidFill>
                  <a:latin typeface="Roboto"/>
                  <a:ea typeface="Roboto"/>
                  <a:cs typeface="Roboto"/>
                  <a:sym typeface="Roboto"/>
                </a:rPr>
                <a:t>Domain Knowledge</a:t>
              </a:r>
              <a:endParaRPr sz="2400">
                <a:solidFill>
                  <a:srgbClr val="414141"/>
                </a:solidFill>
                <a:latin typeface="Roboto Thin"/>
                <a:ea typeface="Roboto Thin"/>
                <a:cs typeface="Roboto Thin"/>
                <a:sym typeface="Roboto Thin"/>
              </a:endParaRPr>
            </a:p>
          </p:txBody>
        </p:sp>
        <p:sp>
          <p:nvSpPr>
            <p:cNvPr id="113" name="Google Shape;113;p20"/>
            <p:cNvSpPr/>
            <p:nvPr/>
          </p:nvSpPr>
          <p:spPr>
            <a:xfrm rot="5400000">
              <a:off x="1946795" y="2342975"/>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0"/>
            <p:cNvSpPr/>
            <p:nvPr/>
          </p:nvSpPr>
          <p:spPr>
            <a:xfrm>
              <a:off x="1233919" y="2824979"/>
              <a:ext cx="1914900" cy="143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FFFFFF"/>
                  </a:solidFill>
                  <a:latin typeface="Roboto"/>
                  <a:ea typeface="Roboto"/>
                  <a:cs typeface="Roboto"/>
                  <a:sym typeface="Roboto"/>
                </a:rPr>
                <a:t>We unsuccessfully tried the following packages:</a:t>
              </a:r>
              <a:endParaRPr sz="1300">
                <a:solidFill>
                  <a:srgbClr val="FFFFFF"/>
                </a:solidFill>
                <a:latin typeface="Roboto"/>
                <a:ea typeface="Roboto"/>
                <a:cs typeface="Roboto"/>
                <a:sym typeface="Roboto"/>
              </a:endParaRPr>
            </a:p>
            <a:p>
              <a:pPr indent="-311150" lvl="0" marL="457200" rtl="0" algn="l">
                <a:lnSpc>
                  <a:spcPct val="115000"/>
                </a:lnSpc>
                <a:spcBef>
                  <a:spcPts val="0"/>
                </a:spcBef>
                <a:spcAft>
                  <a:spcPts val="0"/>
                </a:spcAft>
                <a:buClr>
                  <a:srgbClr val="FFFFFF"/>
                </a:buClr>
                <a:buSzPts val="1300"/>
                <a:buFont typeface="Roboto"/>
                <a:buChar char="●"/>
              </a:pPr>
              <a:r>
                <a:rPr lang="en" sz="1300">
                  <a:solidFill>
                    <a:srgbClr val="FFFFFF"/>
                  </a:solidFill>
                  <a:latin typeface="Roboto"/>
                  <a:ea typeface="Roboto"/>
                  <a:cs typeface="Roboto"/>
                  <a:sym typeface="Roboto"/>
                </a:rPr>
                <a:t>DiscriMiner</a:t>
              </a:r>
              <a:endParaRPr sz="1300">
                <a:solidFill>
                  <a:srgbClr val="FFFFFF"/>
                </a:solidFill>
                <a:latin typeface="Roboto"/>
                <a:ea typeface="Roboto"/>
                <a:cs typeface="Roboto"/>
                <a:sym typeface="Roboto"/>
              </a:endParaRPr>
            </a:p>
            <a:p>
              <a:pPr indent="-311150" lvl="0" marL="457200" rtl="0" algn="l">
                <a:lnSpc>
                  <a:spcPct val="115000"/>
                </a:lnSpc>
                <a:spcBef>
                  <a:spcPts val="0"/>
                </a:spcBef>
                <a:spcAft>
                  <a:spcPts val="0"/>
                </a:spcAft>
                <a:buClr>
                  <a:srgbClr val="FFFFFF"/>
                </a:buClr>
                <a:buSzPts val="1300"/>
                <a:buFont typeface="Roboto"/>
                <a:buChar char="●"/>
              </a:pPr>
              <a:r>
                <a:rPr lang="en" sz="1300">
                  <a:solidFill>
                    <a:srgbClr val="FFFFFF"/>
                  </a:solidFill>
                  <a:latin typeface="Roboto"/>
                  <a:ea typeface="Roboto"/>
                  <a:cs typeface="Roboto"/>
                  <a:sym typeface="Roboto"/>
                </a:rPr>
                <a:t>GGPlot2 PCA</a:t>
              </a:r>
              <a:endParaRPr sz="1300">
                <a:solidFill>
                  <a:srgbClr val="FFFFFF"/>
                </a:solidFill>
                <a:latin typeface="Roboto"/>
                <a:ea typeface="Roboto"/>
                <a:cs typeface="Roboto"/>
                <a:sym typeface="Roboto"/>
              </a:endParaRPr>
            </a:p>
            <a:p>
              <a:pPr indent="-311150" lvl="0" marL="457200" rtl="0" algn="l">
                <a:lnSpc>
                  <a:spcPct val="115000"/>
                </a:lnSpc>
                <a:spcBef>
                  <a:spcPts val="0"/>
                </a:spcBef>
                <a:spcAft>
                  <a:spcPts val="0"/>
                </a:spcAft>
                <a:buClr>
                  <a:srgbClr val="FFFFFF"/>
                </a:buClr>
                <a:buSzPts val="1300"/>
                <a:buFont typeface="Roboto"/>
                <a:buChar char="●"/>
              </a:pPr>
              <a:r>
                <a:rPr lang="en" sz="1300">
                  <a:solidFill>
                    <a:srgbClr val="FFFFFF"/>
                  </a:solidFill>
                  <a:latin typeface="Roboto"/>
                  <a:ea typeface="Roboto"/>
                  <a:cs typeface="Roboto"/>
                  <a:sym typeface="Roboto"/>
                </a:rPr>
                <a:t>PLSDA</a:t>
              </a:r>
              <a:endParaRPr sz="1300">
                <a:solidFill>
                  <a:srgbClr val="FFFFFF"/>
                </a:solidFill>
                <a:latin typeface="Roboto"/>
                <a:ea typeface="Roboto"/>
                <a:cs typeface="Roboto"/>
                <a:sym typeface="Roboto"/>
              </a:endParaRPr>
            </a:p>
            <a:p>
              <a:pPr indent="-311150" lvl="0" marL="457200" rtl="0" algn="l">
                <a:lnSpc>
                  <a:spcPct val="115000"/>
                </a:lnSpc>
                <a:spcBef>
                  <a:spcPts val="0"/>
                </a:spcBef>
                <a:spcAft>
                  <a:spcPts val="0"/>
                </a:spcAft>
                <a:buClr>
                  <a:srgbClr val="FFFFFF"/>
                </a:buClr>
                <a:buSzPts val="1300"/>
                <a:buFont typeface="Roboto"/>
                <a:buChar char="●"/>
              </a:pPr>
              <a:r>
                <a:rPr lang="en" sz="1300">
                  <a:solidFill>
                    <a:srgbClr val="FFFFFF"/>
                  </a:solidFill>
                  <a:latin typeface="Roboto"/>
                  <a:ea typeface="Roboto"/>
                  <a:cs typeface="Roboto"/>
                  <a:sym typeface="Roboto"/>
                </a:rPr>
                <a:t>mdatools</a:t>
              </a:r>
              <a:endParaRPr sz="1300">
                <a:solidFill>
                  <a:srgbClr val="FFFFFF"/>
                </a:solidFill>
                <a:latin typeface="Roboto"/>
                <a:ea typeface="Roboto"/>
                <a:cs typeface="Roboto"/>
                <a:sym typeface="Roboto"/>
              </a:endParaRPr>
            </a:p>
          </p:txBody>
        </p:sp>
      </p:grpSp>
      <p:grpSp>
        <p:nvGrpSpPr>
          <p:cNvPr id="115" name="Google Shape;115;p20"/>
          <p:cNvGrpSpPr/>
          <p:nvPr/>
        </p:nvGrpSpPr>
        <p:grpSpPr>
          <a:xfrm>
            <a:off x="3149375" y="798976"/>
            <a:ext cx="2863183" cy="4125317"/>
            <a:chOff x="1118220" y="283725"/>
            <a:chExt cx="2090830" cy="4076400"/>
          </a:xfrm>
        </p:grpSpPr>
        <p:sp>
          <p:nvSpPr>
            <p:cNvPr id="116" name="Google Shape;116;p20"/>
            <p:cNvSpPr/>
            <p:nvPr/>
          </p:nvSpPr>
          <p:spPr>
            <a:xfrm>
              <a:off x="1178650" y="283725"/>
              <a:ext cx="2030400" cy="4076400"/>
            </a:xfrm>
            <a:prstGeom prst="rect">
              <a:avLst/>
            </a:pr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0"/>
            <p:cNvSpPr/>
            <p:nvPr/>
          </p:nvSpPr>
          <p:spPr>
            <a:xfrm>
              <a:off x="1118220" y="341753"/>
              <a:ext cx="2048100" cy="2080800"/>
            </a:xfrm>
            <a:prstGeom prst="rect">
              <a:avLst/>
            </a:prstGeom>
            <a:solidFill>
              <a:srgbClr val="FFFFFF"/>
            </a:solidFill>
            <a:ln cap="flat" cmpd="sng" w="19050">
              <a:solidFill>
                <a:srgbClr val="41414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0"/>
            <p:cNvSpPr/>
            <p:nvPr/>
          </p:nvSpPr>
          <p:spPr>
            <a:xfrm>
              <a:off x="1256140" y="1059014"/>
              <a:ext cx="1815000" cy="82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414141"/>
                  </a:solidFill>
                  <a:latin typeface="Roboto"/>
                  <a:ea typeface="Roboto"/>
                  <a:cs typeface="Roboto"/>
                  <a:sym typeface="Roboto"/>
                </a:rPr>
                <a:t>- </a:t>
              </a:r>
              <a:r>
                <a:rPr lang="en">
                  <a:solidFill>
                    <a:srgbClr val="414141"/>
                  </a:solidFill>
                  <a:latin typeface="Roboto"/>
                  <a:ea typeface="Roboto"/>
                  <a:cs typeface="Roboto"/>
                  <a:sym typeface="Roboto"/>
                </a:rPr>
                <a:t>Problems installing MetaboAnalyst package.</a:t>
              </a:r>
              <a:endParaRPr>
                <a:solidFill>
                  <a:srgbClr val="414141"/>
                </a:solidFill>
                <a:latin typeface="Roboto"/>
                <a:ea typeface="Roboto"/>
                <a:cs typeface="Roboto"/>
                <a:sym typeface="Roboto"/>
              </a:endParaRPr>
            </a:p>
            <a:p>
              <a:pPr indent="0" lvl="0" marL="0" rtl="0" algn="l">
                <a:lnSpc>
                  <a:spcPct val="115000"/>
                </a:lnSpc>
                <a:spcBef>
                  <a:spcPts val="0"/>
                </a:spcBef>
                <a:spcAft>
                  <a:spcPts val="0"/>
                </a:spcAft>
                <a:buNone/>
              </a:pPr>
              <a:r>
                <a:rPr lang="en">
                  <a:solidFill>
                    <a:srgbClr val="414141"/>
                  </a:solidFill>
                  <a:latin typeface="Roboto"/>
                  <a:ea typeface="Roboto"/>
                  <a:cs typeface="Roboto"/>
                  <a:sym typeface="Roboto"/>
                </a:rPr>
                <a:t>- Re-defining the native data types to the package is not possible.</a:t>
              </a:r>
              <a:endParaRPr>
                <a:solidFill>
                  <a:srgbClr val="414141"/>
                </a:solidFill>
                <a:latin typeface="Roboto"/>
                <a:ea typeface="Roboto"/>
                <a:cs typeface="Roboto"/>
                <a:sym typeface="Roboto"/>
              </a:endParaRPr>
            </a:p>
          </p:txBody>
        </p:sp>
        <p:sp>
          <p:nvSpPr>
            <p:cNvPr id="119" name="Google Shape;119;p20"/>
            <p:cNvSpPr/>
            <p:nvPr/>
          </p:nvSpPr>
          <p:spPr>
            <a:xfrm>
              <a:off x="1233850" y="470600"/>
              <a:ext cx="18150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414141"/>
                  </a:solidFill>
                  <a:latin typeface="Roboto"/>
                  <a:ea typeface="Roboto"/>
                  <a:cs typeface="Roboto"/>
                  <a:sym typeface="Roboto"/>
                </a:rPr>
                <a:t>Technical</a:t>
              </a:r>
              <a:endParaRPr sz="2400">
                <a:solidFill>
                  <a:srgbClr val="414141"/>
                </a:solidFill>
                <a:latin typeface="Roboto Thin"/>
                <a:ea typeface="Roboto Thin"/>
                <a:cs typeface="Roboto Thin"/>
                <a:sym typeface="Roboto Thin"/>
              </a:endParaRPr>
            </a:p>
          </p:txBody>
        </p:sp>
        <p:sp>
          <p:nvSpPr>
            <p:cNvPr id="120" name="Google Shape;120;p20"/>
            <p:cNvSpPr/>
            <p:nvPr/>
          </p:nvSpPr>
          <p:spPr>
            <a:xfrm rot="5400000">
              <a:off x="1938963" y="234080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0"/>
            <p:cNvSpPr/>
            <p:nvPr/>
          </p:nvSpPr>
          <p:spPr>
            <a:xfrm>
              <a:off x="1118311" y="2846174"/>
              <a:ext cx="2030400" cy="14115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FFFFFF"/>
                </a:buClr>
                <a:buSzPts val="1300"/>
                <a:buFont typeface="Roboto"/>
                <a:buChar char="●"/>
              </a:pPr>
              <a:r>
                <a:rPr lang="en" sz="1300">
                  <a:solidFill>
                    <a:srgbClr val="FFFFFF"/>
                  </a:solidFill>
                  <a:latin typeface="Roboto"/>
                  <a:ea typeface="Roboto"/>
                  <a:cs typeface="Roboto"/>
                  <a:sym typeface="Roboto"/>
                </a:rPr>
                <a:t>Install CAMERA through BioConductor manually</a:t>
              </a:r>
              <a:endParaRPr sz="1300">
                <a:solidFill>
                  <a:srgbClr val="FFFFFF"/>
                </a:solidFill>
                <a:latin typeface="Roboto"/>
                <a:ea typeface="Roboto"/>
                <a:cs typeface="Roboto"/>
                <a:sym typeface="Roboto"/>
              </a:endParaRPr>
            </a:p>
            <a:p>
              <a:pPr indent="-311150" lvl="0" marL="457200" rtl="0" algn="l">
                <a:lnSpc>
                  <a:spcPct val="115000"/>
                </a:lnSpc>
                <a:spcBef>
                  <a:spcPts val="0"/>
                </a:spcBef>
                <a:spcAft>
                  <a:spcPts val="0"/>
                </a:spcAft>
                <a:buClr>
                  <a:srgbClr val="FFFFFF"/>
                </a:buClr>
                <a:buSzPts val="1300"/>
                <a:buFont typeface="Roboto"/>
                <a:buChar char="●"/>
              </a:pPr>
              <a:r>
                <a:rPr lang="en" sz="1300">
                  <a:solidFill>
                    <a:srgbClr val="FFFFFF"/>
                  </a:solidFill>
                  <a:latin typeface="Roboto"/>
                  <a:ea typeface="Roboto"/>
                  <a:cs typeface="Roboto"/>
                  <a:sym typeface="Roboto"/>
                </a:rPr>
                <a:t>Install XQuartz for compatibility with the Cairo package</a:t>
              </a:r>
              <a:endParaRPr sz="1300">
                <a:solidFill>
                  <a:srgbClr val="FFFFFF"/>
                </a:solidFill>
                <a:latin typeface="Roboto"/>
                <a:ea typeface="Roboto"/>
                <a:cs typeface="Roboto"/>
                <a:sym typeface="Roboto"/>
              </a:endParaRPr>
            </a:p>
          </p:txBody>
        </p:sp>
      </p:grpSp>
      <p:grpSp>
        <p:nvGrpSpPr>
          <p:cNvPr id="122" name="Google Shape;122;p20"/>
          <p:cNvGrpSpPr/>
          <p:nvPr/>
        </p:nvGrpSpPr>
        <p:grpSpPr>
          <a:xfrm>
            <a:off x="6084425" y="798976"/>
            <a:ext cx="2863172" cy="4125317"/>
            <a:chOff x="1118228" y="283725"/>
            <a:chExt cx="2090822" cy="4076400"/>
          </a:xfrm>
        </p:grpSpPr>
        <p:sp>
          <p:nvSpPr>
            <p:cNvPr id="123" name="Google Shape;123;p20"/>
            <p:cNvSpPr/>
            <p:nvPr/>
          </p:nvSpPr>
          <p:spPr>
            <a:xfrm>
              <a:off x="1178650" y="283725"/>
              <a:ext cx="2030400" cy="4076400"/>
            </a:xfrm>
            <a:prstGeom prst="rect">
              <a:avLst/>
            </a:pr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0"/>
            <p:cNvSpPr/>
            <p:nvPr/>
          </p:nvSpPr>
          <p:spPr>
            <a:xfrm>
              <a:off x="1118228" y="341752"/>
              <a:ext cx="2048100" cy="2080800"/>
            </a:xfrm>
            <a:prstGeom prst="rect">
              <a:avLst/>
            </a:prstGeom>
            <a:solidFill>
              <a:srgbClr val="FFFFFF"/>
            </a:solidFill>
            <a:ln cap="flat" cmpd="sng" w="19050">
              <a:solidFill>
                <a:srgbClr val="41414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0"/>
            <p:cNvSpPr/>
            <p:nvPr/>
          </p:nvSpPr>
          <p:spPr>
            <a:xfrm>
              <a:off x="1233863" y="1029020"/>
              <a:ext cx="1815000" cy="88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414141"/>
                  </a:solidFill>
                  <a:latin typeface="Roboto"/>
                  <a:ea typeface="Roboto"/>
                  <a:cs typeface="Roboto"/>
                  <a:sym typeface="Roboto"/>
                </a:rPr>
                <a:t>Not enough information on data processing methods used in the original paper.</a:t>
              </a:r>
              <a:endParaRPr>
                <a:solidFill>
                  <a:srgbClr val="414141"/>
                </a:solidFill>
                <a:latin typeface="Roboto"/>
                <a:ea typeface="Roboto"/>
                <a:cs typeface="Roboto"/>
                <a:sym typeface="Roboto"/>
              </a:endParaRPr>
            </a:p>
          </p:txBody>
        </p:sp>
        <p:sp>
          <p:nvSpPr>
            <p:cNvPr id="126" name="Google Shape;126;p20"/>
            <p:cNvSpPr/>
            <p:nvPr/>
          </p:nvSpPr>
          <p:spPr>
            <a:xfrm>
              <a:off x="1233859" y="470600"/>
              <a:ext cx="18150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414141"/>
                  </a:solidFill>
                  <a:latin typeface="Roboto"/>
                  <a:ea typeface="Roboto"/>
                  <a:cs typeface="Roboto"/>
                  <a:sym typeface="Roboto"/>
                </a:rPr>
                <a:t>Theoretical</a:t>
              </a:r>
              <a:endParaRPr b="1" sz="4000">
                <a:solidFill>
                  <a:srgbClr val="414141"/>
                </a:solidFill>
                <a:latin typeface="Roboto"/>
                <a:ea typeface="Roboto"/>
                <a:cs typeface="Roboto"/>
                <a:sym typeface="Roboto"/>
              </a:endParaRPr>
            </a:p>
          </p:txBody>
        </p:sp>
        <p:sp>
          <p:nvSpPr>
            <p:cNvPr id="127" name="Google Shape;127;p20"/>
            <p:cNvSpPr/>
            <p:nvPr/>
          </p:nvSpPr>
          <p:spPr>
            <a:xfrm rot="5400000">
              <a:off x="1938954" y="2340678"/>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p:nvPr/>
          </p:nvSpPr>
          <p:spPr>
            <a:xfrm>
              <a:off x="1233863" y="2835577"/>
              <a:ext cx="1914900" cy="1422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FFFFFF"/>
                  </a:solidFill>
                  <a:latin typeface="Roboto"/>
                  <a:ea typeface="Roboto"/>
                  <a:cs typeface="Roboto"/>
                  <a:sym typeface="Roboto"/>
                </a:rPr>
                <a:t>While we tried different combinations, our replicated figure is similar but not exactly the same as target figure.</a:t>
              </a:r>
              <a:endParaRPr sz="1300">
                <a:solidFill>
                  <a:srgbClr val="FFFFFF"/>
                </a:solidFill>
                <a:latin typeface="Roboto"/>
                <a:ea typeface="Roboto"/>
                <a:cs typeface="Roboto"/>
                <a:sym typeface="Roboto"/>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experienced some difficulties when installing the package.</a:t>
            </a:r>
            <a:br>
              <a:rPr lang="en"/>
            </a:br>
            <a:endParaRPr/>
          </a:p>
          <a:p>
            <a:pPr indent="-342900" lvl="0" marL="457200" rtl="0" algn="l">
              <a:spcBef>
                <a:spcPts val="0"/>
              </a:spcBef>
              <a:spcAft>
                <a:spcPts val="0"/>
              </a:spcAft>
              <a:buSzPts val="1800"/>
              <a:buChar char="●"/>
            </a:pPr>
            <a:r>
              <a:rPr lang="en"/>
              <a:t>The processing steps are not detailed enough in the original paper.</a:t>
            </a:r>
            <a:br>
              <a:rPr lang="en"/>
            </a:br>
            <a:endParaRPr/>
          </a:p>
          <a:p>
            <a:pPr indent="-342900" lvl="0" marL="457200" rtl="0" algn="l">
              <a:spcBef>
                <a:spcPts val="0"/>
              </a:spcBef>
              <a:spcAft>
                <a:spcPts val="0"/>
              </a:spcAft>
              <a:buSzPts val="1800"/>
              <a:buChar char="●"/>
            </a:pPr>
            <a:r>
              <a:rPr lang="en"/>
              <a:t>While we were able to replicate the figure in the target paper, there are noticeable changes between both figures. We believe that this is due to some outlier removal technique not mentioned in the paper.</a:t>
            </a:r>
            <a:endParaRPr/>
          </a:p>
        </p:txBody>
      </p:sp>
      <p:sp>
        <p:nvSpPr>
          <p:cNvPr id="134" name="Google Shape;134;p21"/>
          <p:cNvSpPr txBox="1"/>
          <p:nvPr>
            <p:ph type="title"/>
          </p:nvPr>
        </p:nvSpPr>
        <p:spPr>
          <a:xfrm>
            <a:off x="311700" y="159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