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B0604020202020204" charset="0"/>
      <p:regular r:id="rId12"/>
      <p:bold r:id="rId13"/>
      <p:italic r:id="rId14"/>
      <p:boldItalic r:id="rId15"/>
    </p:embeddedFont>
    <p:embeddedFont>
      <p:font typeface="Roboto Thin"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129f280b0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129f280b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129f280b0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129f280b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MetaboAnalyst is a comprehensive, web-based tool designed to facilitate high-throughput metabolomics studies. </a:t>
            </a:r>
            <a:endParaRPr/>
          </a:p>
          <a:p>
            <a:pPr marL="0" lvl="0" indent="0" algn="l" rtl="0">
              <a:lnSpc>
                <a:spcPct val="115000"/>
              </a:lnSpc>
              <a:spcBef>
                <a:spcPts val="1600"/>
              </a:spcBef>
              <a:spcAft>
                <a:spcPts val="0"/>
              </a:spcAft>
              <a:buNone/>
            </a:pPr>
            <a:r>
              <a:rPr lang="en"/>
              <a:t>It accepts a variety of input data (NMR peak lists, binned NMR or MS spectra, MS peak lists, compound/concentration data) in a wide variety of formats. </a:t>
            </a:r>
            <a:endParaRPr/>
          </a:p>
          <a:p>
            <a:pPr marL="0" lvl="0" indent="0" algn="l" rtl="0">
              <a:lnSpc>
                <a:spcPct val="115000"/>
              </a:lnSpc>
              <a:spcBef>
                <a:spcPts val="1600"/>
              </a:spcBef>
              <a:spcAft>
                <a:spcPts val="1600"/>
              </a:spcAft>
              <a:buNone/>
            </a:pPr>
            <a:r>
              <a:rPr lang="en"/>
              <a:t>It also offers a number of options for metabolomic data processing, data normalization, multivariate statistical analysis, graphing, metabolite identification and pathway mapping.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129f280b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129f280b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This would be the scientific claim that we focused on in the replication.</a:t>
            </a:r>
            <a:endParaRPr>
              <a:highlight>
                <a:srgbClr val="FFFFFF"/>
              </a:highlight>
            </a:endParaRPr>
          </a:p>
          <a:p>
            <a:pPr marL="0" lvl="0" indent="0" algn="l" rtl="0">
              <a:spcBef>
                <a:spcPts val="0"/>
              </a:spcBef>
              <a:spcAft>
                <a:spcPts val="0"/>
              </a:spcAft>
              <a:buNone/>
            </a:pPr>
            <a:endParaRPr>
              <a:highlight>
                <a:srgbClr val="FFFFFF"/>
              </a:highlight>
            </a:endParaRPr>
          </a:p>
          <a:p>
            <a:pPr marL="0" lvl="0" indent="0" algn="l" rtl="0">
              <a:spcBef>
                <a:spcPts val="0"/>
              </a:spcBef>
              <a:spcAft>
                <a:spcPts val="0"/>
              </a:spcAft>
              <a:buNone/>
            </a:pPr>
            <a:endParaRPr>
              <a:highlight>
                <a:srgbClr val="FFFFFF"/>
              </a:highlight>
            </a:endParaRPr>
          </a:p>
          <a:p>
            <a:pPr marL="457200" lvl="0" indent="-298450" algn="l" rtl="0">
              <a:lnSpc>
                <a:spcPct val="115000"/>
              </a:lnSpc>
              <a:spcBef>
                <a:spcPts val="0"/>
              </a:spcBef>
              <a:spcAft>
                <a:spcPts val="0"/>
              </a:spcAft>
              <a:buClr>
                <a:srgbClr val="000000"/>
              </a:buClr>
              <a:buSzPts val="1100"/>
              <a:buChar char="●"/>
            </a:pPr>
            <a:r>
              <a:rPr lang="en"/>
              <a:t>Metabolomics is a field that studies metabolic changes in biological contexts by analyzing various methods (for example liquid gas chromatography etc) to narrow down on changes caused at the molecular level</a:t>
            </a:r>
            <a:endParaRPr/>
          </a:p>
          <a:p>
            <a:pPr marL="457200" lvl="0" indent="-298450" algn="l" rtl="0">
              <a:lnSpc>
                <a:spcPct val="115000"/>
              </a:lnSpc>
              <a:spcBef>
                <a:spcPts val="0"/>
              </a:spcBef>
              <a:spcAft>
                <a:spcPts val="0"/>
              </a:spcAft>
              <a:buClr>
                <a:srgbClr val="000000"/>
              </a:buClr>
              <a:buSzPts val="1100"/>
              <a:buChar char="●"/>
            </a:pPr>
            <a:r>
              <a:rPr lang="en"/>
              <a:t>Such data, a good example of which is spectral NMR data, is usually high dimensional and split into micro-arrays</a:t>
            </a:r>
            <a:endParaRPr/>
          </a:p>
          <a:p>
            <a:pPr marL="457200" lvl="0" indent="-298450" algn="l" rtl="0">
              <a:lnSpc>
                <a:spcPct val="115000"/>
              </a:lnSpc>
              <a:spcBef>
                <a:spcPts val="0"/>
              </a:spcBef>
              <a:spcAft>
                <a:spcPts val="0"/>
              </a:spcAft>
              <a:buClr>
                <a:srgbClr val="000000"/>
              </a:buClr>
              <a:buSzPts val="1100"/>
              <a:buChar char="●"/>
            </a:pPr>
            <a:r>
              <a:rPr lang="en"/>
              <a:t>Principal Component Analysis. PCA takes a matrix X of predictor variables as an input and performs dimension reduction by calculating linear combinations of features to summarize data without losing critical information. Its advantages include:</a:t>
            </a:r>
            <a:endParaRPr/>
          </a:p>
          <a:p>
            <a:pPr marL="914400" lvl="1" indent="-298450" algn="l" rtl="0">
              <a:lnSpc>
                <a:spcPct val="115000"/>
              </a:lnSpc>
              <a:spcBef>
                <a:spcPts val="0"/>
              </a:spcBef>
              <a:spcAft>
                <a:spcPts val="0"/>
              </a:spcAft>
              <a:buClr>
                <a:srgbClr val="000000"/>
              </a:buClr>
              <a:buSzPts val="1100"/>
              <a:buChar char="○"/>
            </a:pPr>
            <a:r>
              <a:rPr lang="en"/>
              <a:t>Working with highly correlated data</a:t>
            </a:r>
            <a:endParaRPr/>
          </a:p>
          <a:p>
            <a:pPr marL="914400" lvl="1" indent="-298450" algn="l" rtl="0">
              <a:lnSpc>
                <a:spcPct val="115000"/>
              </a:lnSpc>
              <a:spcBef>
                <a:spcPts val="0"/>
              </a:spcBef>
              <a:spcAft>
                <a:spcPts val="0"/>
              </a:spcAft>
              <a:buClr>
                <a:srgbClr val="000000"/>
              </a:buClr>
              <a:buSzPts val="1100"/>
              <a:buChar char="○"/>
            </a:pPr>
            <a:r>
              <a:rPr lang="en"/>
              <a:t>Working with a small number of observations </a:t>
            </a:r>
            <a:endParaRPr/>
          </a:p>
          <a:p>
            <a:pPr marL="914400" lvl="1" indent="-298450" algn="l" rtl="0">
              <a:lnSpc>
                <a:spcPct val="115000"/>
              </a:lnSpc>
              <a:spcBef>
                <a:spcPts val="0"/>
              </a:spcBef>
              <a:spcAft>
                <a:spcPts val="0"/>
              </a:spcAft>
              <a:buClr>
                <a:srgbClr val="000000"/>
              </a:buClr>
              <a:buSzPts val="1100"/>
              <a:buChar char="○"/>
            </a:pPr>
            <a:r>
              <a:rPr lang="en"/>
              <a:t>Not making any distribution assumptions beforehand</a:t>
            </a:r>
            <a:endParaRPr/>
          </a:p>
          <a:p>
            <a:pPr marL="0" lvl="0" indent="0" algn="l" rtl="0">
              <a:lnSpc>
                <a:spcPct val="115000"/>
              </a:lnSpc>
              <a:spcBef>
                <a:spcPts val="1600"/>
              </a:spcBef>
              <a:spcAft>
                <a:spcPts val="0"/>
              </a:spcAft>
              <a:buNone/>
            </a:pPr>
            <a:r>
              <a:rPr lang="en"/>
              <a:t>Info from deleted next slide:</a:t>
            </a:r>
            <a:endParaRPr/>
          </a:p>
          <a:p>
            <a:pPr marL="457200" lvl="0" indent="-298450" algn="l" rtl="0">
              <a:lnSpc>
                <a:spcPct val="115000"/>
              </a:lnSpc>
              <a:spcBef>
                <a:spcPts val="1600"/>
              </a:spcBef>
              <a:spcAft>
                <a:spcPts val="0"/>
              </a:spcAft>
              <a:buClr>
                <a:srgbClr val="000000"/>
              </a:buClr>
              <a:buSzPts val="1100"/>
              <a:buChar char="●"/>
            </a:pPr>
            <a:r>
              <a:rPr lang="en"/>
              <a:t>For example if a researcher has two samples of data from seemingly healthy and unhealthy patients and wants to classify patients algorithmically. </a:t>
            </a:r>
            <a:endParaRPr/>
          </a:p>
          <a:p>
            <a:pPr marL="457200" lvl="0" indent="-298450" algn="l" rtl="0">
              <a:lnSpc>
                <a:spcPct val="115000"/>
              </a:lnSpc>
              <a:spcBef>
                <a:spcPts val="0"/>
              </a:spcBef>
              <a:spcAft>
                <a:spcPts val="0"/>
              </a:spcAft>
              <a:buClr>
                <a:srgbClr val="000000"/>
              </a:buClr>
              <a:buSzPts val="1100"/>
              <a:buChar char="●"/>
            </a:pPr>
            <a:r>
              <a:rPr lang="en"/>
              <a:t>Partial Least Squares interprets variance between predictor variables X as well as the relationship of X to the qualitative / categorical target variable Y</a:t>
            </a:r>
            <a:endParaRPr/>
          </a:p>
          <a:p>
            <a:pPr marL="0" lvl="0" indent="0" algn="l" rtl="0">
              <a:lnSpc>
                <a:spcPct val="115000"/>
              </a:lnSpc>
              <a:spcBef>
                <a:spcPts val="1600"/>
              </a:spcBef>
              <a:spcAft>
                <a:spcPts val="0"/>
              </a:spcAft>
              <a:buNone/>
            </a:pPr>
            <a:endParaRPr/>
          </a:p>
          <a:p>
            <a:pPr marL="0" lvl="0" indent="0" algn="l" rtl="0">
              <a:spcBef>
                <a:spcPts val="1600"/>
              </a:spcBef>
              <a:spcAft>
                <a:spcPts val="0"/>
              </a:spcAft>
              <a:buNone/>
            </a:pPr>
            <a:endParaRPr>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129f280b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129f280b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29f280b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29f280b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something to explain the first two, but not much.</a:t>
            </a:r>
            <a:endParaRPr/>
          </a:p>
          <a:p>
            <a:pPr marL="0" lvl="0" indent="0" algn="l" rtl="0">
              <a:spcBef>
                <a:spcPts val="0"/>
              </a:spcBef>
              <a:spcAft>
                <a:spcPts val="0"/>
              </a:spcAft>
              <a:buNone/>
            </a:pPr>
            <a:endParaRPr/>
          </a:p>
          <a:p>
            <a:pPr marL="457200" lvl="0" indent="-298450" algn="l" rtl="0">
              <a:lnSpc>
                <a:spcPct val="115000"/>
              </a:lnSpc>
              <a:spcBef>
                <a:spcPts val="0"/>
              </a:spcBef>
              <a:spcAft>
                <a:spcPts val="0"/>
              </a:spcAft>
              <a:buClr>
                <a:srgbClr val="000000"/>
              </a:buClr>
              <a:buSzPts val="1100"/>
              <a:buChar char="●"/>
            </a:pPr>
            <a:r>
              <a:rPr lang="en"/>
              <a:t>The package also generates feature importance graphs along with the PLSDA analysis. The feature importance function also takes into account, the component on which it calculates the importance</a:t>
            </a:r>
            <a:endParaRPr/>
          </a:p>
          <a:p>
            <a:pPr marL="457200" lvl="0" indent="-298450" algn="l" rtl="0">
              <a:lnSpc>
                <a:spcPct val="115000"/>
              </a:lnSpc>
              <a:spcBef>
                <a:spcPts val="0"/>
              </a:spcBef>
              <a:spcAft>
                <a:spcPts val="0"/>
              </a:spcAft>
              <a:buClr>
                <a:srgbClr val="000000"/>
              </a:buClr>
              <a:buSzPts val="1100"/>
              <a:buChar char="●"/>
            </a:pPr>
            <a:r>
              <a:rPr lang="en"/>
              <a:t>You can change the 'component' parameter and compare how the feature importance changes from one component to another.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129f280b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129f280b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12c6b797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12c6b797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Char char="●"/>
            </a:pPr>
            <a:r>
              <a:rPr lang="en" i="1"/>
              <a:t>Domain Knowledge:</a:t>
            </a:r>
            <a:endParaRPr i="1"/>
          </a:p>
          <a:p>
            <a:pPr marL="914400" lvl="1" indent="-298450" algn="l" rtl="0">
              <a:lnSpc>
                <a:spcPct val="115000"/>
              </a:lnSpc>
              <a:spcBef>
                <a:spcPts val="0"/>
              </a:spcBef>
              <a:spcAft>
                <a:spcPts val="0"/>
              </a:spcAft>
              <a:buClr>
                <a:srgbClr val="000000"/>
              </a:buClr>
              <a:buSzPts val="1100"/>
              <a:buChar char="○"/>
            </a:pPr>
            <a:r>
              <a:rPr lang="en"/>
              <a:t>PLSDA and PLSDA scores plot are produced done reliably through very few packages. Examples of packages that we attempted to use but were unsuccessful with are:</a:t>
            </a:r>
            <a:endParaRPr/>
          </a:p>
          <a:p>
            <a:pPr marL="1371600" lvl="2" indent="-298450" algn="l" rtl="0">
              <a:lnSpc>
                <a:spcPct val="115000"/>
              </a:lnSpc>
              <a:spcBef>
                <a:spcPts val="0"/>
              </a:spcBef>
              <a:spcAft>
                <a:spcPts val="0"/>
              </a:spcAft>
              <a:buClr>
                <a:srgbClr val="000000"/>
              </a:buClr>
              <a:buSzPts val="1100"/>
              <a:buChar char="■"/>
            </a:pPr>
            <a:r>
              <a:rPr lang="en"/>
              <a:t>DiscriMiner</a:t>
            </a:r>
            <a:endParaRPr/>
          </a:p>
          <a:p>
            <a:pPr marL="1371600" lvl="2" indent="-298450" algn="l" rtl="0">
              <a:lnSpc>
                <a:spcPct val="115000"/>
              </a:lnSpc>
              <a:spcBef>
                <a:spcPts val="0"/>
              </a:spcBef>
              <a:spcAft>
                <a:spcPts val="0"/>
              </a:spcAft>
              <a:buClr>
                <a:srgbClr val="000000"/>
              </a:buClr>
              <a:buSzPts val="1100"/>
              <a:buChar char="■"/>
            </a:pPr>
            <a:r>
              <a:rPr lang="en"/>
              <a:t>GGPlot2 PCA</a:t>
            </a:r>
            <a:endParaRPr/>
          </a:p>
          <a:p>
            <a:pPr marL="1371600" lvl="2" indent="-298450" algn="l" rtl="0">
              <a:lnSpc>
                <a:spcPct val="115000"/>
              </a:lnSpc>
              <a:spcBef>
                <a:spcPts val="0"/>
              </a:spcBef>
              <a:spcAft>
                <a:spcPts val="0"/>
              </a:spcAft>
              <a:buClr>
                <a:srgbClr val="000000"/>
              </a:buClr>
              <a:buSzPts val="1100"/>
              <a:buChar char="■"/>
            </a:pPr>
            <a:r>
              <a:rPr lang="en"/>
              <a:t>PLSDA</a:t>
            </a:r>
            <a:endParaRPr/>
          </a:p>
          <a:p>
            <a:pPr marL="1371600" lvl="2" indent="-298450" algn="l" rtl="0">
              <a:lnSpc>
                <a:spcPct val="115000"/>
              </a:lnSpc>
              <a:spcBef>
                <a:spcPts val="0"/>
              </a:spcBef>
              <a:spcAft>
                <a:spcPts val="0"/>
              </a:spcAft>
              <a:buClr>
                <a:srgbClr val="000000"/>
              </a:buClr>
              <a:buSzPts val="1100"/>
              <a:buChar char="■"/>
            </a:pPr>
            <a:r>
              <a:rPr lang="en"/>
              <a:t>mdatools</a:t>
            </a:r>
            <a:endParaRPr/>
          </a:p>
          <a:p>
            <a:pPr marL="457200" lvl="0" indent="-298450" algn="l" rtl="0">
              <a:lnSpc>
                <a:spcPct val="115000"/>
              </a:lnSpc>
              <a:spcBef>
                <a:spcPts val="0"/>
              </a:spcBef>
              <a:spcAft>
                <a:spcPts val="0"/>
              </a:spcAft>
              <a:buClr>
                <a:srgbClr val="000000"/>
              </a:buClr>
              <a:buSzPts val="1100"/>
              <a:buChar char="●"/>
            </a:pPr>
            <a:r>
              <a:rPr lang="en" i="1"/>
              <a:t>Technical:</a:t>
            </a:r>
            <a:endParaRPr i="1"/>
          </a:p>
          <a:p>
            <a:pPr marL="914400" lvl="1" indent="-298450" algn="l" rtl="0">
              <a:lnSpc>
                <a:spcPct val="115000"/>
              </a:lnSpc>
              <a:spcBef>
                <a:spcPts val="0"/>
              </a:spcBef>
              <a:spcAft>
                <a:spcPts val="0"/>
              </a:spcAft>
              <a:buClr>
                <a:srgbClr val="000000"/>
              </a:buClr>
              <a:buSzPts val="1100"/>
              <a:buChar char="○"/>
            </a:pPr>
            <a:r>
              <a:rPr lang="en"/>
              <a:t>As MetaboAnalyst is a highly complicated package we came across some problems installing the package. Some variations that we implemented that were not suggested by the authors are:</a:t>
            </a:r>
            <a:endParaRPr/>
          </a:p>
          <a:p>
            <a:pPr marL="1371600" lvl="2" indent="-298450" algn="l" rtl="0">
              <a:lnSpc>
                <a:spcPct val="115000"/>
              </a:lnSpc>
              <a:spcBef>
                <a:spcPts val="0"/>
              </a:spcBef>
              <a:spcAft>
                <a:spcPts val="0"/>
              </a:spcAft>
              <a:buClr>
                <a:srgbClr val="000000"/>
              </a:buClr>
              <a:buSzPts val="1100"/>
              <a:buChar char="■"/>
            </a:pPr>
            <a:r>
              <a:rPr lang="en"/>
              <a:t>Install CAMERA through BioConductor manually</a:t>
            </a:r>
            <a:endParaRPr/>
          </a:p>
          <a:p>
            <a:pPr marL="1371600" lvl="2" indent="-298450" algn="l" rtl="0">
              <a:lnSpc>
                <a:spcPct val="115000"/>
              </a:lnSpc>
              <a:spcBef>
                <a:spcPts val="0"/>
              </a:spcBef>
              <a:spcAft>
                <a:spcPts val="0"/>
              </a:spcAft>
              <a:buClr>
                <a:srgbClr val="000000"/>
              </a:buClr>
              <a:buSzPts val="1100"/>
              <a:buChar char="■"/>
            </a:pPr>
            <a:r>
              <a:rPr lang="en"/>
              <a:t>Install XQuartz for compatibility with the Cairo package</a:t>
            </a:r>
            <a:endParaRPr/>
          </a:p>
          <a:p>
            <a:pPr marL="914400" lvl="1" indent="-298450" algn="l" rtl="0">
              <a:lnSpc>
                <a:spcPct val="115000"/>
              </a:lnSpc>
              <a:spcBef>
                <a:spcPts val="0"/>
              </a:spcBef>
              <a:spcAft>
                <a:spcPts val="0"/>
              </a:spcAft>
              <a:buClr>
                <a:srgbClr val="000000"/>
              </a:buClr>
              <a:buSzPts val="1100"/>
              <a:buChar char="○"/>
            </a:pPr>
            <a:r>
              <a:rPr lang="en"/>
              <a:t>Re-defining the native data types to the package is not possible. I.e. if you process a dataset as input to MetaboAnalyst, you might have trouble doing it again. </a:t>
            </a:r>
            <a:endParaRPr/>
          </a:p>
          <a:p>
            <a:pPr marL="914400" lvl="1" indent="-317500" algn="l" rtl="0">
              <a:lnSpc>
                <a:spcPct val="115000"/>
              </a:lnSpc>
              <a:spcBef>
                <a:spcPts val="0"/>
              </a:spcBef>
              <a:spcAft>
                <a:spcPts val="0"/>
              </a:spcAft>
              <a:buClr>
                <a:schemeClr val="lt2"/>
              </a:buClr>
              <a:buSzPts val="1400"/>
              <a:buChar char="○"/>
            </a:pPr>
            <a:endParaRPr/>
          </a:p>
          <a:p>
            <a:pPr marL="457200" lvl="0" indent="-298450" algn="l" rtl="0">
              <a:lnSpc>
                <a:spcPct val="115000"/>
              </a:lnSpc>
              <a:spcBef>
                <a:spcPts val="0"/>
              </a:spcBef>
              <a:spcAft>
                <a:spcPts val="0"/>
              </a:spcAft>
              <a:buClr>
                <a:srgbClr val="000000"/>
              </a:buClr>
              <a:buSzPts val="1100"/>
              <a:buChar char="●"/>
            </a:pPr>
            <a:r>
              <a:rPr lang="en" i="1"/>
              <a:t>Theoretical:</a:t>
            </a:r>
            <a:endParaRPr i="1"/>
          </a:p>
          <a:p>
            <a:pPr marL="914400" lvl="1" indent="-298450" algn="l" rtl="0">
              <a:lnSpc>
                <a:spcPct val="115000"/>
              </a:lnSpc>
              <a:spcBef>
                <a:spcPts val="0"/>
              </a:spcBef>
              <a:spcAft>
                <a:spcPts val="0"/>
              </a:spcAft>
              <a:buClr>
                <a:srgbClr val="000000"/>
              </a:buClr>
              <a:buSzPts val="1100"/>
              <a:buChar char="○"/>
            </a:pPr>
            <a:r>
              <a:rPr lang="en"/>
              <a:t>We found some of the data processing instructions such as normalization etc. in the original paper to be vague (it was authored in 2009). Thus our example is similar to the authors example but is not exact. </a:t>
            </a:r>
            <a:endParaRPr/>
          </a:p>
          <a:p>
            <a:pPr marL="0" lvl="0" indent="0" algn="l" rtl="0">
              <a:spcBef>
                <a:spcPts val="16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129f280b0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129f280b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1200">
                <a:latin typeface="Times New Roman"/>
                <a:ea typeface="Times New Roman"/>
                <a:cs typeface="Times New Roman"/>
                <a:sym typeface="Times New Roman"/>
              </a:rPr>
              <a:t>Having said that, there are some noticeable changes between the two figures. 1. The principal component 1 have different values. 2. The scale for both axes are different 3. More points in the replicated figure</a:t>
            </a:r>
            <a:endParaRPr sz="1200">
              <a:latin typeface="Times New Roman"/>
              <a:ea typeface="Times New Roman"/>
              <a:cs typeface="Times New Roman"/>
              <a:sym typeface="Times New Roman"/>
            </a:endParaRPr>
          </a:p>
          <a:p>
            <a:pPr marL="0" lvl="0" indent="0" algn="l" rtl="0">
              <a:lnSpc>
                <a:spcPct val="115000"/>
              </a:lnSpc>
              <a:spcBef>
                <a:spcPts val="900"/>
              </a:spcBef>
              <a:spcAft>
                <a:spcPts val="0"/>
              </a:spcAft>
              <a:buNone/>
            </a:pPr>
            <a:r>
              <a:rPr lang="en" sz="1200">
                <a:latin typeface="Times New Roman"/>
                <a:ea typeface="Times New Roman"/>
                <a:cs typeface="Times New Roman"/>
                <a:sym typeface="Times New Roman"/>
              </a:rPr>
              <a:t>We believe that the original analysis had implemented some outlier removal technique. It would explain the difference in the first component, and why we get more outliers.</a:t>
            </a:r>
            <a:endParaRPr sz="1200">
              <a:latin typeface="Times New Roman"/>
              <a:ea typeface="Times New Roman"/>
              <a:cs typeface="Times New Roman"/>
              <a:sym typeface="Times New Roman"/>
            </a:endParaRPr>
          </a:p>
          <a:p>
            <a:pPr marL="0" lvl="0" indent="0" algn="l" rtl="0">
              <a:spcBef>
                <a:spcPts val="9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cbi.nlm.nih.gov/pmc/articles/PMC270387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20000"/>
            <a:ext cx="8520600" cy="1984200"/>
          </a:xfrm>
          <a:prstGeom prst="rect">
            <a:avLst/>
          </a:prstGeom>
        </p:spPr>
        <p:txBody>
          <a:bodyPr spcFirstLastPara="1" wrap="square" lIns="91425" tIns="91425" rIns="91425" bIns="91425" anchor="b" anchorCtr="0">
            <a:noAutofit/>
          </a:bodyPr>
          <a:lstStyle/>
          <a:p>
            <a:pPr marL="0" lvl="0" indent="0" algn="ctr" rtl="0">
              <a:lnSpc>
                <a:spcPct val="125000"/>
              </a:lnSpc>
              <a:spcBef>
                <a:spcPts val="1800"/>
              </a:spcBef>
              <a:spcAft>
                <a:spcPts val="1200"/>
              </a:spcAft>
              <a:buNone/>
            </a:pPr>
            <a:r>
              <a:rPr lang="en" sz="3000" b="1">
                <a:solidFill>
                  <a:srgbClr val="FFFFFF"/>
                </a:solidFill>
              </a:rPr>
              <a:t>Replication of Partial Least Squares Discriminant Analysis on Metabolomics NMR/MS Data</a:t>
            </a:r>
            <a:endParaRPr sz="2400">
              <a:solidFill>
                <a:srgbClr val="FFFFFF"/>
              </a:solidFill>
            </a:endParaRPr>
          </a:p>
        </p:txBody>
      </p:sp>
      <p:sp>
        <p:nvSpPr>
          <p:cNvPr id="55" name="Google Shape;55;p13"/>
          <p:cNvSpPr txBox="1">
            <a:spLocks noGrp="1"/>
          </p:cNvSpPr>
          <p:nvPr>
            <p:ph type="subTitle" idx="1"/>
          </p:nvPr>
        </p:nvSpPr>
        <p:spPr>
          <a:xfrm>
            <a:off x="264150" y="2319550"/>
            <a:ext cx="8520600" cy="135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Florencia Marcaccio</a:t>
            </a:r>
            <a:endParaRPr sz="1400" dirty="0"/>
          </a:p>
          <a:p>
            <a:pPr marL="0" lvl="0" indent="0" algn="ctr" rtl="0">
              <a:spcBef>
                <a:spcPts val="0"/>
              </a:spcBef>
              <a:spcAft>
                <a:spcPts val="0"/>
              </a:spcAft>
              <a:buNone/>
            </a:pPr>
            <a:r>
              <a:rPr lang="en" sz="1400" dirty="0"/>
              <a:t>Sanjana Gupta</a:t>
            </a:r>
            <a:endParaRPr sz="1400" dirty="0"/>
          </a:p>
          <a:p>
            <a:pPr marL="0" lvl="0" indent="0" algn="ctr" rtl="0">
              <a:spcBef>
                <a:spcPts val="0"/>
              </a:spcBef>
              <a:spcAft>
                <a:spcPts val="0"/>
              </a:spcAft>
              <a:buNone/>
            </a:pPr>
            <a:r>
              <a:rPr lang="en" sz="1400" dirty="0"/>
              <a:t>Medha Sagar</a:t>
            </a:r>
            <a:endParaRPr sz="1400" dirty="0"/>
          </a:p>
          <a:p>
            <a:pPr marL="0" lvl="0" indent="0" algn="ctr" rtl="0">
              <a:spcBef>
                <a:spcPts val="0"/>
              </a:spcBef>
              <a:spcAft>
                <a:spcPts val="0"/>
              </a:spcAft>
              <a:buNone/>
            </a:pPr>
            <a:r>
              <a:rPr lang="en" sz="1400" dirty="0"/>
              <a:t>Adrian Tullock</a:t>
            </a:r>
            <a:endParaRPr sz="1400"/>
          </a:p>
          <a:p>
            <a:pPr marL="0" lvl="0" indent="0" algn="ctr" rtl="0">
              <a:spcBef>
                <a:spcPts val="0"/>
              </a:spcBef>
              <a:spcAft>
                <a:spcPts val="0"/>
              </a:spcAft>
              <a:buNone/>
            </a:pPr>
            <a:r>
              <a:rPr lang="en" sz="1400"/>
              <a:t>Faryal Usman</a:t>
            </a:r>
            <a:endParaRPr sz="1400" dirty="0"/>
          </a:p>
        </p:txBody>
      </p:sp>
      <p:sp>
        <p:nvSpPr>
          <p:cNvPr id="56" name="Google Shape;56;p13"/>
          <p:cNvSpPr txBox="1"/>
          <p:nvPr/>
        </p:nvSpPr>
        <p:spPr>
          <a:xfrm>
            <a:off x="311700" y="3835825"/>
            <a:ext cx="8604300" cy="8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FFFFF"/>
                </a:solidFill>
              </a:rPr>
              <a:t>Publication Link: </a:t>
            </a:r>
            <a:r>
              <a:rPr lang="en" sz="1200" dirty="0">
                <a:solidFill>
                  <a:schemeClr val="accent1"/>
                </a:solidFill>
                <a:uFill>
                  <a:noFill/>
                </a:uFill>
                <a:hlinkClick r:id="rId3">
                  <a:extLst>
                    <a:ext uri="{A12FA001-AC4F-418D-AE19-62706E023703}">
                      <ahyp:hlinkClr xmlns:ahyp="http://schemas.microsoft.com/office/drawing/2018/hyperlinkcolor" val="tx"/>
                    </a:ext>
                  </a:extLst>
                </a:hlinkClick>
              </a:rPr>
              <a:t>https://www.ncbi.nlm.nih.gov/pmc/articles/PMC2703878/</a:t>
            </a:r>
            <a:r>
              <a:rPr lang="en" sz="1200" dirty="0">
                <a:solidFill>
                  <a:schemeClr val="accent1"/>
                </a:solidFill>
              </a:rPr>
              <a:t> </a:t>
            </a:r>
            <a:endParaRPr sz="1200" dirty="0">
              <a:solidFill>
                <a:schemeClr val="accent1"/>
              </a:solidFill>
            </a:endParaRPr>
          </a:p>
          <a:p>
            <a:pPr marL="0" lvl="0" indent="0" algn="l" rtl="0">
              <a:spcBef>
                <a:spcPts val="0"/>
              </a:spcBef>
              <a:spcAft>
                <a:spcPts val="0"/>
              </a:spcAft>
              <a:buNone/>
            </a:pPr>
            <a:endParaRPr sz="1200" dirty="0">
              <a:solidFill>
                <a:srgbClr val="FFFFFF"/>
              </a:solidFill>
            </a:endParaRPr>
          </a:p>
          <a:p>
            <a:pPr marL="0" lvl="0" indent="0" algn="l" rtl="0">
              <a:spcBef>
                <a:spcPts val="0"/>
              </a:spcBef>
              <a:spcAft>
                <a:spcPts val="0"/>
              </a:spcAft>
              <a:buNone/>
            </a:pPr>
            <a:r>
              <a:rPr lang="en" sz="1200" dirty="0">
                <a:solidFill>
                  <a:srgbClr val="FFFFFF"/>
                </a:solidFill>
              </a:rPr>
              <a:t>Repository: </a:t>
            </a:r>
            <a:r>
              <a:rPr lang="en" sz="1200" dirty="0">
                <a:solidFill>
                  <a:schemeClr val="accent1"/>
                </a:solidFill>
              </a:rPr>
              <a:t>https://github.com/UW-MSDS-DATA-598-Reproducibility-WI20/gupta-marcaccio-sagar-tullock-usman-replication-project</a:t>
            </a:r>
            <a:endParaRPr sz="12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purpose of our paper is to serve as the home of the replication project for the metabolomics analysis</a:t>
            </a:r>
            <a:endParaRPr/>
          </a:p>
          <a:p>
            <a:pPr marL="457200" lvl="0" indent="-342900" algn="l" rtl="0">
              <a:spcBef>
                <a:spcPts val="1600"/>
              </a:spcBef>
              <a:spcAft>
                <a:spcPts val="0"/>
              </a:spcAft>
              <a:buSzPts val="1800"/>
              <a:buChar char="●"/>
            </a:pPr>
            <a:r>
              <a:rPr lang="en"/>
              <a:t>Metabolomics is the scientific study of chemical processes involving metabolites, the small molecule substrates, intermediates and products of metabolism.</a:t>
            </a:r>
            <a:endParaRPr/>
          </a:p>
          <a:p>
            <a:pPr marL="457200" lvl="0" indent="-342900" algn="l" rtl="0">
              <a:spcBef>
                <a:spcPts val="1600"/>
              </a:spcBef>
              <a:spcAft>
                <a:spcPts val="0"/>
              </a:spcAft>
              <a:buSzPts val="1800"/>
              <a:buChar char="●"/>
            </a:pPr>
            <a:r>
              <a:rPr lang="en"/>
              <a:t>There are a number of data processing challenges germane to metabolomics</a:t>
            </a:r>
            <a:endParaRPr/>
          </a:p>
          <a:p>
            <a:pPr marL="457200" lvl="0" indent="-342900" algn="l" rtl="0">
              <a:spcBef>
                <a:spcPts val="1600"/>
              </a:spcBef>
              <a:spcAft>
                <a:spcPts val="0"/>
              </a:spcAft>
              <a:buSzPts val="1800"/>
              <a:buChar char="●"/>
            </a:pPr>
            <a:r>
              <a:rPr lang="en"/>
              <a:t>These processes include metabolomic data processing, normalization, multivariate statistical analysis, and data annotation</a:t>
            </a:r>
            <a:endParaRPr/>
          </a:p>
          <a:p>
            <a:pPr marL="457200" lvl="0" indent="0" algn="l" rtl="0">
              <a:spcBef>
                <a:spcPts val="1600"/>
              </a:spcBef>
              <a:spcAft>
                <a:spcPts val="1600"/>
              </a:spcAft>
              <a:buNone/>
            </a:pPr>
            <a:endParaRPr/>
          </a:p>
        </p:txBody>
      </p:sp>
      <p:sp>
        <p:nvSpPr>
          <p:cNvPr id="62" name="Google Shape;62;p14"/>
          <p:cNvSpPr txBox="1">
            <a:spLocks noGrp="1"/>
          </p:cNvSpPr>
          <p:nvPr>
            <p:ph type="title"/>
          </p:nvPr>
        </p:nvSpPr>
        <p:spPr>
          <a:xfrm>
            <a:off x="311700" y="156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504000" y="1457063"/>
            <a:ext cx="5328300" cy="297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Web-based tool for metabolomics studies.</a:t>
            </a:r>
            <a:br>
              <a:rPr lang="en"/>
            </a:br>
            <a:endParaRPr/>
          </a:p>
          <a:p>
            <a:pPr marL="457200" lvl="0" indent="-342900" algn="l" rtl="0">
              <a:spcBef>
                <a:spcPts val="0"/>
              </a:spcBef>
              <a:spcAft>
                <a:spcPts val="0"/>
              </a:spcAft>
              <a:buSzPts val="1800"/>
              <a:buChar char="●"/>
            </a:pPr>
            <a:r>
              <a:rPr lang="en"/>
              <a:t>Accepts a variety of input data.</a:t>
            </a:r>
            <a:br>
              <a:rPr lang="en"/>
            </a:br>
            <a:endParaRPr/>
          </a:p>
          <a:p>
            <a:pPr marL="457200" lvl="0" indent="-342900" algn="l" rtl="0">
              <a:spcBef>
                <a:spcPts val="0"/>
              </a:spcBef>
              <a:spcAft>
                <a:spcPts val="0"/>
              </a:spcAft>
              <a:buSzPts val="1800"/>
              <a:buChar char="●"/>
            </a:pPr>
            <a:r>
              <a:rPr lang="en"/>
              <a:t>Four modules:</a:t>
            </a:r>
            <a:endParaRPr/>
          </a:p>
          <a:p>
            <a:pPr marL="914400" lvl="1" indent="-317500" algn="l" rtl="0">
              <a:spcBef>
                <a:spcPts val="0"/>
              </a:spcBef>
              <a:spcAft>
                <a:spcPts val="0"/>
              </a:spcAft>
              <a:buSzPts val="1400"/>
              <a:buChar char="○"/>
            </a:pPr>
            <a:r>
              <a:rPr lang="en"/>
              <a:t>Data processing</a:t>
            </a:r>
            <a:endParaRPr/>
          </a:p>
          <a:p>
            <a:pPr marL="914400" lvl="1" indent="-317500" algn="l" rtl="0">
              <a:spcBef>
                <a:spcPts val="0"/>
              </a:spcBef>
              <a:spcAft>
                <a:spcPts val="0"/>
              </a:spcAft>
              <a:buSzPts val="1400"/>
              <a:buChar char="○"/>
            </a:pPr>
            <a:r>
              <a:rPr lang="en"/>
              <a:t>Statistical analysis</a:t>
            </a:r>
            <a:endParaRPr/>
          </a:p>
          <a:p>
            <a:pPr marL="914400" lvl="1" indent="-317500" algn="l" rtl="0">
              <a:spcBef>
                <a:spcPts val="0"/>
              </a:spcBef>
              <a:spcAft>
                <a:spcPts val="0"/>
              </a:spcAft>
              <a:buSzPts val="1400"/>
              <a:buChar char="○"/>
            </a:pPr>
            <a:r>
              <a:rPr lang="en"/>
              <a:t>Functional enrichment analysis</a:t>
            </a:r>
            <a:endParaRPr/>
          </a:p>
          <a:p>
            <a:pPr marL="914400" lvl="1" indent="-317500" algn="l" rtl="0">
              <a:spcBef>
                <a:spcPts val="0"/>
              </a:spcBef>
              <a:spcAft>
                <a:spcPts val="0"/>
              </a:spcAft>
              <a:buSzPts val="1400"/>
              <a:buChar char="○"/>
            </a:pPr>
            <a:r>
              <a:rPr lang="en"/>
              <a:t>Metabolic pathway analysis</a:t>
            </a:r>
            <a:endParaRPr/>
          </a:p>
        </p:txBody>
      </p:sp>
      <p:sp>
        <p:nvSpPr>
          <p:cNvPr id="68" name="Google Shape;68;p15"/>
          <p:cNvSpPr txBox="1">
            <a:spLocks noGrp="1"/>
          </p:cNvSpPr>
          <p:nvPr>
            <p:ph type="title"/>
          </p:nvPr>
        </p:nvSpPr>
        <p:spPr>
          <a:xfrm>
            <a:off x="311700" y="156075"/>
            <a:ext cx="85206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 - MetaboAnalyst: a web server for matabolomic data analysis and interpretation</a:t>
            </a:r>
            <a:endParaRPr/>
          </a:p>
        </p:txBody>
      </p:sp>
      <p:pic>
        <p:nvPicPr>
          <p:cNvPr id="69" name="Google Shape;69;p15"/>
          <p:cNvPicPr preferRelativeResize="0"/>
          <p:nvPr/>
        </p:nvPicPr>
        <p:blipFill>
          <a:blip r:embed="rId3">
            <a:alphaModFix/>
          </a:blip>
          <a:stretch>
            <a:fillRect/>
          </a:stretch>
        </p:blipFill>
        <p:spPr>
          <a:xfrm>
            <a:off x="915600" y="1738300"/>
            <a:ext cx="2019300" cy="209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56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Partial Least Square Discriminant Analysis </a:t>
            </a:r>
            <a:endParaRPr/>
          </a:p>
        </p:txBody>
      </p:sp>
      <p:sp>
        <p:nvSpPr>
          <p:cNvPr id="75" name="Google Shape;75;p16"/>
          <p:cNvSpPr txBox="1">
            <a:spLocks noGrp="1"/>
          </p:cNvSpPr>
          <p:nvPr>
            <p:ph type="body" idx="1"/>
          </p:nvPr>
        </p:nvSpPr>
        <p:spPr>
          <a:xfrm>
            <a:off x="311700" y="1059625"/>
            <a:ext cx="3921000" cy="22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used in the Metabolomics field:</a:t>
            </a:r>
            <a:endParaRPr/>
          </a:p>
          <a:p>
            <a:pPr marL="457200" lvl="0" indent="-317500" algn="l" rtl="0">
              <a:spcBef>
                <a:spcPts val="1600"/>
              </a:spcBef>
              <a:spcAft>
                <a:spcPts val="0"/>
              </a:spcAft>
              <a:buSzPts val="1400"/>
              <a:buChar char="●"/>
            </a:pPr>
            <a:r>
              <a:rPr lang="en" sz="1400"/>
              <a:t>Highly correlated</a:t>
            </a:r>
            <a:endParaRPr sz="1400"/>
          </a:p>
          <a:p>
            <a:pPr marL="457200" lvl="0" indent="-317500" algn="l" rtl="0">
              <a:spcBef>
                <a:spcPts val="0"/>
              </a:spcBef>
              <a:spcAft>
                <a:spcPts val="0"/>
              </a:spcAft>
              <a:buSzPts val="1400"/>
              <a:buChar char="●"/>
            </a:pPr>
            <a:r>
              <a:rPr lang="en" sz="1400"/>
              <a:t>High-dimensional</a:t>
            </a:r>
            <a:endParaRPr sz="1400"/>
          </a:p>
          <a:p>
            <a:pPr marL="457200" lvl="0" indent="-317500" algn="l" rtl="0">
              <a:spcBef>
                <a:spcPts val="0"/>
              </a:spcBef>
              <a:spcAft>
                <a:spcPts val="0"/>
              </a:spcAft>
              <a:buSzPts val="1400"/>
              <a:buChar char="●"/>
            </a:pPr>
            <a:r>
              <a:rPr lang="en" sz="1400"/>
              <a:t>Few observations</a:t>
            </a:r>
            <a:endParaRPr sz="1400"/>
          </a:p>
          <a:p>
            <a:pPr marL="457200" lvl="0" indent="-317500" algn="l" rtl="0">
              <a:spcBef>
                <a:spcPts val="0"/>
              </a:spcBef>
              <a:spcAft>
                <a:spcPts val="0"/>
              </a:spcAft>
              <a:buSzPts val="1400"/>
              <a:buChar char="●"/>
            </a:pPr>
            <a:r>
              <a:rPr lang="en" sz="1400"/>
              <a:t>No knowledge of underlying distribution</a:t>
            </a:r>
            <a:endParaRPr/>
          </a:p>
        </p:txBody>
      </p:sp>
      <p:sp>
        <p:nvSpPr>
          <p:cNvPr id="76" name="Google Shape;76;p16"/>
          <p:cNvSpPr/>
          <p:nvPr/>
        </p:nvSpPr>
        <p:spPr>
          <a:xfrm>
            <a:off x="1639500" y="3096825"/>
            <a:ext cx="771600" cy="525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body" idx="1"/>
          </p:nvPr>
        </p:nvSpPr>
        <p:spPr>
          <a:xfrm>
            <a:off x="311700" y="3964775"/>
            <a:ext cx="3921000" cy="74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Traditional linear methods fail, so </a:t>
            </a:r>
            <a:r>
              <a:rPr lang="en" b="1"/>
              <a:t>PLS-DA</a:t>
            </a:r>
            <a:r>
              <a:rPr lang="en"/>
              <a:t> and </a:t>
            </a:r>
            <a:r>
              <a:rPr lang="en" b="1"/>
              <a:t>PCA</a:t>
            </a:r>
            <a:r>
              <a:rPr lang="en"/>
              <a:t> are used instead</a:t>
            </a:r>
            <a:endParaRPr/>
          </a:p>
        </p:txBody>
      </p:sp>
      <p:pic>
        <p:nvPicPr>
          <p:cNvPr id="78" name="Google Shape;78;p16"/>
          <p:cNvPicPr preferRelativeResize="0"/>
          <p:nvPr/>
        </p:nvPicPr>
        <p:blipFill>
          <a:blip r:embed="rId3">
            <a:alphaModFix/>
          </a:blip>
          <a:stretch>
            <a:fillRect/>
          </a:stretch>
        </p:blipFill>
        <p:spPr>
          <a:xfrm>
            <a:off x="4820400" y="876875"/>
            <a:ext cx="4171201" cy="37739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59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Partial Least Square Discriminant Analysis </a:t>
            </a:r>
            <a:endParaRPr/>
          </a:p>
          <a:p>
            <a:pPr marL="0" lvl="0" indent="0" algn="l" rtl="0">
              <a:spcBef>
                <a:spcPts val="0"/>
              </a:spcBef>
              <a:spcAft>
                <a:spcPts val="0"/>
              </a:spcAft>
              <a:buNone/>
            </a:pPr>
            <a:endParaRPr/>
          </a:p>
        </p:txBody>
      </p:sp>
      <p:pic>
        <p:nvPicPr>
          <p:cNvPr id="84" name="Google Shape;84;p17"/>
          <p:cNvPicPr preferRelativeResize="0"/>
          <p:nvPr/>
        </p:nvPicPr>
        <p:blipFill>
          <a:blip r:embed="rId3">
            <a:alphaModFix/>
          </a:blip>
          <a:stretch>
            <a:fillRect/>
          </a:stretch>
        </p:blipFill>
        <p:spPr>
          <a:xfrm>
            <a:off x="469400" y="1267819"/>
            <a:ext cx="3820975" cy="3493455"/>
          </a:xfrm>
          <a:prstGeom prst="rect">
            <a:avLst/>
          </a:prstGeom>
          <a:noFill/>
          <a:ln>
            <a:noFill/>
          </a:ln>
        </p:spPr>
      </p:pic>
      <p:pic>
        <p:nvPicPr>
          <p:cNvPr id="85" name="Google Shape;85;p17"/>
          <p:cNvPicPr preferRelativeResize="0"/>
          <p:nvPr/>
        </p:nvPicPr>
        <p:blipFill>
          <a:blip r:embed="rId4">
            <a:alphaModFix/>
          </a:blip>
          <a:stretch>
            <a:fillRect/>
          </a:stretch>
        </p:blipFill>
        <p:spPr>
          <a:xfrm>
            <a:off x="4829138" y="1267825"/>
            <a:ext cx="3820975" cy="3493451"/>
          </a:xfrm>
          <a:prstGeom prst="rect">
            <a:avLst/>
          </a:prstGeom>
          <a:noFill/>
          <a:ln>
            <a:noFill/>
          </a:ln>
        </p:spPr>
      </p:pic>
      <p:sp>
        <p:nvSpPr>
          <p:cNvPr id="86" name="Google Shape;86;p17"/>
          <p:cNvSpPr txBox="1">
            <a:spLocks noGrp="1"/>
          </p:cNvSpPr>
          <p:nvPr>
            <p:ph type="title"/>
          </p:nvPr>
        </p:nvSpPr>
        <p:spPr>
          <a:xfrm>
            <a:off x="469400" y="834500"/>
            <a:ext cx="3821100" cy="4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Target figure</a:t>
            </a:r>
            <a:endParaRPr sz="1800"/>
          </a:p>
        </p:txBody>
      </p:sp>
      <p:sp>
        <p:nvSpPr>
          <p:cNvPr id="87" name="Google Shape;87;p17"/>
          <p:cNvSpPr txBox="1">
            <a:spLocks noGrp="1"/>
          </p:cNvSpPr>
          <p:nvPr>
            <p:ph type="title"/>
          </p:nvPr>
        </p:nvSpPr>
        <p:spPr>
          <a:xfrm>
            <a:off x="4829088" y="834500"/>
            <a:ext cx="3821100" cy="4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Obtained figure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1"/>
          </p:nvPr>
        </p:nvSpPr>
        <p:spPr>
          <a:xfrm>
            <a:off x="311725" y="1709375"/>
            <a:ext cx="5046000" cy="18267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Imputation method of missing values</a:t>
            </a:r>
            <a:br>
              <a:rPr lang="en" sz="1900"/>
            </a:br>
            <a:endParaRPr sz="1900"/>
          </a:p>
          <a:p>
            <a:pPr marL="457200" lvl="0" indent="-349250" algn="l" rtl="0">
              <a:spcBef>
                <a:spcPts val="0"/>
              </a:spcBef>
              <a:spcAft>
                <a:spcPts val="0"/>
              </a:spcAft>
              <a:buSzPts val="1900"/>
              <a:buChar char="●"/>
            </a:pPr>
            <a:r>
              <a:rPr lang="en" sz="1900"/>
              <a:t>Filtering method of unused variables</a:t>
            </a:r>
            <a:br>
              <a:rPr lang="en" sz="1900"/>
            </a:br>
            <a:endParaRPr sz="1900"/>
          </a:p>
          <a:p>
            <a:pPr marL="457200" lvl="0" indent="-349250" algn="l" rtl="0">
              <a:spcBef>
                <a:spcPts val="0"/>
              </a:spcBef>
              <a:spcAft>
                <a:spcPts val="0"/>
              </a:spcAft>
              <a:buSzPts val="1900"/>
              <a:buChar char="●"/>
            </a:pPr>
            <a:r>
              <a:rPr lang="en" sz="1900" b="1"/>
              <a:t>Component for variable importance</a:t>
            </a:r>
            <a:endParaRPr sz="1900" b="1"/>
          </a:p>
        </p:txBody>
      </p:sp>
      <p:sp>
        <p:nvSpPr>
          <p:cNvPr id="93" name="Google Shape;93;p18"/>
          <p:cNvSpPr/>
          <p:nvPr/>
        </p:nvSpPr>
        <p:spPr>
          <a:xfrm>
            <a:off x="5057725" y="1697525"/>
            <a:ext cx="150000" cy="1140900"/>
          </a:xfrm>
          <a:prstGeom prst="rightBrace">
            <a:avLst>
              <a:gd name="adj1" fmla="val 50000"/>
              <a:gd name="adj2" fmla="val 50000"/>
            </a:avLst>
          </a:prstGeom>
          <a:no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18"/>
          <p:cNvSpPr txBox="1">
            <a:spLocks noGrp="1"/>
          </p:cNvSpPr>
          <p:nvPr>
            <p:ph type="body" idx="1"/>
          </p:nvPr>
        </p:nvSpPr>
        <p:spPr>
          <a:xfrm>
            <a:off x="5432825" y="1861775"/>
            <a:ext cx="3399300" cy="81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a:t>Did not make a difference due to already clean data</a:t>
            </a:r>
            <a:endParaRPr sz="1900" b="1"/>
          </a:p>
        </p:txBody>
      </p:sp>
      <p:sp>
        <p:nvSpPr>
          <p:cNvPr id="95" name="Google Shape;95;p18"/>
          <p:cNvSpPr txBox="1">
            <a:spLocks noGrp="1"/>
          </p:cNvSpPr>
          <p:nvPr>
            <p:ph type="title"/>
          </p:nvPr>
        </p:nvSpPr>
        <p:spPr>
          <a:xfrm>
            <a:off x="311700" y="159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Variations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573700" y="1428225"/>
            <a:ext cx="3582224" cy="3582224"/>
          </a:xfrm>
          <a:prstGeom prst="rect">
            <a:avLst/>
          </a:prstGeom>
          <a:noFill/>
          <a:ln>
            <a:noFill/>
          </a:ln>
        </p:spPr>
      </p:pic>
      <p:pic>
        <p:nvPicPr>
          <p:cNvPr id="101" name="Google Shape;101;p19"/>
          <p:cNvPicPr preferRelativeResize="0"/>
          <p:nvPr/>
        </p:nvPicPr>
        <p:blipFill>
          <a:blip r:embed="rId4">
            <a:alphaModFix/>
          </a:blip>
          <a:stretch>
            <a:fillRect/>
          </a:stretch>
        </p:blipFill>
        <p:spPr>
          <a:xfrm>
            <a:off x="5100850" y="1428225"/>
            <a:ext cx="3680351" cy="3582224"/>
          </a:xfrm>
          <a:prstGeom prst="rect">
            <a:avLst/>
          </a:prstGeom>
          <a:noFill/>
          <a:ln>
            <a:noFill/>
          </a:ln>
        </p:spPr>
      </p:pic>
      <p:sp>
        <p:nvSpPr>
          <p:cNvPr id="102" name="Google Shape;102;p19"/>
          <p:cNvSpPr txBox="1">
            <a:spLocks noGrp="1"/>
          </p:cNvSpPr>
          <p:nvPr>
            <p:ph type="title"/>
          </p:nvPr>
        </p:nvSpPr>
        <p:spPr>
          <a:xfrm>
            <a:off x="311700" y="159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Variations: Component for variable importance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159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grpSp>
        <p:nvGrpSpPr>
          <p:cNvPr id="108" name="Google Shape;108;p20"/>
          <p:cNvGrpSpPr/>
          <p:nvPr/>
        </p:nvGrpSpPr>
        <p:grpSpPr>
          <a:xfrm>
            <a:off x="214350" y="798976"/>
            <a:ext cx="2863169" cy="4125317"/>
            <a:chOff x="1118230" y="283725"/>
            <a:chExt cx="2090820" cy="4076400"/>
          </a:xfrm>
        </p:grpSpPr>
        <p:sp>
          <p:nvSpPr>
            <p:cNvPr id="109" name="Google Shape;109;p20"/>
            <p:cNvSpPr/>
            <p:nvPr/>
          </p:nvSpPr>
          <p:spPr>
            <a:xfrm>
              <a:off x="1178650" y="283725"/>
              <a:ext cx="2030400" cy="4076400"/>
            </a:xfrm>
            <a:prstGeom prst="rect">
              <a:avLst/>
            </a:pr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1118230" y="341753"/>
              <a:ext cx="2048100" cy="2070300"/>
            </a:xfrm>
            <a:prstGeom prst="rect">
              <a:avLst/>
            </a:prstGeom>
            <a:solidFill>
              <a:srgbClr val="FFFFFF"/>
            </a:solidFill>
            <a:ln w="19050"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1233919" y="1398280"/>
              <a:ext cx="1815000" cy="127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414141"/>
                  </a:solidFill>
                  <a:latin typeface="Roboto"/>
                  <a:ea typeface="Roboto"/>
                  <a:cs typeface="Roboto"/>
                  <a:sym typeface="Roboto"/>
                </a:rPr>
                <a:t>Not many packages produce reliable PLSDA score plots.</a:t>
              </a:r>
              <a:endParaRPr>
                <a:solidFill>
                  <a:srgbClr val="414141"/>
                </a:solidFill>
                <a:latin typeface="Roboto"/>
                <a:ea typeface="Roboto"/>
                <a:cs typeface="Roboto"/>
                <a:sym typeface="Roboto"/>
              </a:endParaRPr>
            </a:p>
          </p:txBody>
        </p:sp>
        <p:sp>
          <p:nvSpPr>
            <p:cNvPr id="112" name="Google Shape;112;p20"/>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414141"/>
                  </a:solidFill>
                  <a:latin typeface="Roboto"/>
                  <a:ea typeface="Roboto"/>
                  <a:cs typeface="Roboto"/>
                  <a:sym typeface="Roboto"/>
                </a:rPr>
                <a:t>Domain Knowledge</a:t>
              </a:r>
              <a:endParaRPr sz="2400">
                <a:solidFill>
                  <a:srgbClr val="414141"/>
                </a:solidFill>
                <a:latin typeface="Roboto Thin"/>
                <a:ea typeface="Roboto Thin"/>
                <a:cs typeface="Roboto Thin"/>
                <a:sym typeface="Roboto Thin"/>
              </a:endParaRPr>
            </a:p>
          </p:txBody>
        </p:sp>
        <p:sp>
          <p:nvSpPr>
            <p:cNvPr id="113" name="Google Shape;113;p20"/>
            <p:cNvSpPr/>
            <p:nvPr/>
          </p:nvSpPr>
          <p:spPr>
            <a:xfrm rot="5400000">
              <a:off x="1946795" y="2342975"/>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233919" y="2824979"/>
              <a:ext cx="1914900" cy="143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FFFFFF"/>
                  </a:solidFill>
                  <a:latin typeface="Roboto"/>
                  <a:ea typeface="Roboto"/>
                  <a:cs typeface="Roboto"/>
                  <a:sym typeface="Roboto"/>
                </a:rPr>
                <a:t>We unsuccessfully tried the following packages:</a:t>
              </a:r>
              <a:endParaRPr sz="1300">
                <a:solidFill>
                  <a:srgbClr val="FFFFFF"/>
                </a:solidFill>
                <a:latin typeface="Roboto"/>
                <a:ea typeface="Roboto"/>
                <a:cs typeface="Roboto"/>
                <a:sym typeface="Roboto"/>
              </a:endParaRPr>
            </a:p>
            <a:p>
              <a:pPr marL="457200" lvl="0" indent="-311150" algn="l" rtl="0">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DiscriMiner</a:t>
              </a:r>
              <a:endParaRPr sz="1300">
                <a:solidFill>
                  <a:srgbClr val="FFFFFF"/>
                </a:solidFill>
                <a:latin typeface="Roboto"/>
                <a:ea typeface="Roboto"/>
                <a:cs typeface="Roboto"/>
                <a:sym typeface="Roboto"/>
              </a:endParaRPr>
            </a:p>
            <a:p>
              <a:pPr marL="457200" lvl="0" indent="-311150" algn="l" rtl="0">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GGPlot2 PCA</a:t>
              </a:r>
              <a:endParaRPr sz="1300">
                <a:solidFill>
                  <a:srgbClr val="FFFFFF"/>
                </a:solidFill>
                <a:latin typeface="Roboto"/>
                <a:ea typeface="Roboto"/>
                <a:cs typeface="Roboto"/>
                <a:sym typeface="Roboto"/>
              </a:endParaRPr>
            </a:p>
            <a:p>
              <a:pPr marL="457200" lvl="0" indent="-311150" algn="l" rtl="0">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PLSDA</a:t>
              </a:r>
              <a:endParaRPr sz="1300">
                <a:solidFill>
                  <a:srgbClr val="FFFFFF"/>
                </a:solidFill>
                <a:latin typeface="Roboto"/>
                <a:ea typeface="Roboto"/>
                <a:cs typeface="Roboto"/>
                <a:sym typeface="Roboto"/>
              </a:endParaRPr>
            </a:p>
            <a:p>
              <a:pPr marL="457200" lvl="0" indent="-311150" algn="l" rtl="0">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mdatools</a:t>
              </a:r>
              <a:endParaRPr sz="1300">
                <a:solidFill>
                  <a:srgbClr val="FFFFFF"/>
                </a:solidFill>
                <a:latin typeface="Roboto"/>
                <a:ea typeface="Roboto"/>
                <a:cs typeface="Roboto"/>
                <a:sym typeface="Roboto"/>
              </a:endParaRPr>
            </a:p>
          </p:txBody>
        </p:sp>
      </p:grpSp>
      <p:grpSp>
        <p:nvGrpSpPr>
          <p:cNvPr id="115" name="Google Shape;115;p20"/>
          <p:cNvGrpSpPr/>
          <p:nvPr/>
        </p:nvGrpSpPr>
        <p:grpSpPr>
          <a:xfrm>
            <a:off x="3149375" y="798976"/>
            <a:ext cx="2863183" cy="4125317"/>
            <a:chOff x="1118220" y="283725"/>
            <a:chExt cx="2090830" cy="4076400"/>
          </a:xfrm>
        </p:grpSpPr>
        <p:sp>
          <p:nvSpPr>
            <p:cNvPr id="116" name="Google Shape;116;p20"/>
            <p:cNvSpPr/>
            <p:nvPr/>
          </p:nvSpPr>
          <p:spPr>
            <a:xfrm>
              <a:off x="1178650" y="283725"/>
              <a:ext cx="2030400" cy="4076400"/>
            </a:xfrm>
            <a:prstGeom prst="rect">
              <a:avLst/>
            </a:pr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118220" y="341753"/>
              <a:ext cx="2048100" cy="2080800"/>
            </a:xfrm>
            <a:prstGeom prst="rect">
              <a:avLst/>
            </a:prstGeom>
            <a:solidFill>
              <a:srgbClr val="FFFFFF"/>
            </a:solidFill>
            <a:ln w="19050"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256140" y="1059014"/>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414141"/>
                  </a:solidFill>
                  <a:latin typeface="Roboto"/>
                  <a:ea typeface="Roboto"/>
                  <a:cs typeface="Roboto"/>
                  <a:sym typeface="Roboto"/>
                </a:rPr>
                <a:t>- Problems installing MetaboAnalyst package.</a:t>
              </a:r>
              <a:endParaRPr>
                <a:solidFill>
                  <a:srgbClr val="414141"/>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414141"/>
                  </a:solidFill>
                  <a:latin typeface="Roboto"/>
                  <a:ea typeface="Roboto"/>
                  <a:cs typeface="Roboto"/>
                  <a:sym typeface="Roboto"/>
                </a:rPr>
                <a:t>- Re-defining the native data types to the package is not possible.</a:t>
              </a:r>
              <a:endParaRPr>
                <a:solidFill>
                  <a:srgbClr val="414141"/>
                </a:solidFill>
                <a:latin typeface="Roboto"/>
                <a:ea typeface="Roboto"/>
                <a:cs typeface="Roboto"/>
                <a:sym typeface="Roboto"/>
              </a:endParaRPr>
            </a:p>
          </p:txBody>
        </p:sp>
        <p:sp>
          <p:nvSpPr>
            <p:cNvPr id="119" name="Google Shape;119;p20"/>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414141"/>
                  </a:solidFill>
                  <a:latin typeface="Roboto"/>
                  <a:ea typeface="Roboto"/>
                  <a:cs typeface="Roboto"/>
                  <a:sym typeface="Roboto"/>
                </a:rPr>
                <a:t>Technical</a:t>
              </a:r>
              <a:endParaRPr sz="2400">
                <a:solidFill>
                  <a:srgbClr val="414141"/>
                </a:solidFill>
                <a:latin typeface="Roboto Thin"/>
                <a:ea typeface="Roboto Thin"/>
                <a:cs typeface="Roboto Thin"/>
                <a:sym typeface="Roboto Thin"/>
              </a:endParaRPr>
            </a:p>
          </p:txBody>
        </p:sp>
        <p:sp>
          <p:nvSpPr>
            <p:cNvPr id="120" name="Google Shape;120;p20"/>
            <p:cNvSpPr/>
            <p:nvPr/>
          </p:nvSpPr>
          <p:spPr>
            <a:xfrm rot="5400000">
              <a:off x="1938963" y="234080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118311" y="2846174"/>
              <a:ext cx="2030400" cy="14115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Install CAMERA through BioConductor manually</a:t>
              </a:r>
              <a:endParaRPr sz="1300">
                <a:solidFill>
                  <a:srgbClr val="FFFFFF"/>
                </a:solidFill>
                <a:latin typeface="Roboto"/>
                <a:ea typeface="Roboto"/>
                <a:cs typeface="Roboto"/>
                <a:sym typeface="Roboto"/>
              </a:endParaRPr>
            </a:p>
            <a:p>
              <a:pPr marL="457200" lvl="0" indent="-311150" algn="l" rtl="0">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Install XQuartz for compatibility with the Cairo package</a:t>
              </a:r>
              <a:endParaRPr sz="1300">
                <a:solidFill>
                  <a:srgbClr val="FFFFFF"/>
                </a:solidFill>
                <a:latin typeface="Roboto"/>
                <a:ea typeface="Roboto"/>
                <a:cs typeface="Roboto"/>
                <a:sym typeface="Roboto"/>
              </a:endParaRPr>
            </a:p>
          </p:txBody>
        </p:sp>
      </p:grpSp>
      <p:grpSp>
        <p:nvGrpSpPr>
          <p:cNvPr id="122" name="Google Shape;122;p20"/>
          <p:cNvGrpSpPr/>
          <p:nvPr/>
        </p:nvGrpSpPr>
        <p:grpSpPr>
          <a:xfrm>
            <a:off x="6084425" y="798976"/>
            <a:ext cx="2863172" cy="4125317"/>
            <a:chOff x="1118228" y="283725"/>
            <a:chExt cx="2090822" cy="4076400"/>
          </a:xfrm>
        </p:grpSpPr>
        <p:sp>
          <p:nvSpPr>
            <p:cNvPr id="123" name="Google Shape;123;p20"/>
            <p:cNvSpPr/>
            <p:nvPr/>
          </p:nvSpPr>
          <p:spPr>
            <a:xfrm>
              <a:off x="1178650" y="283725"/>
              <a:ext cx="2030400" cy="4076400"/>
            </a:xfrm>
            <a:prstGeom prst="rect">
              <a:avLst/>
            </a:pr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118228" y="341752"/>
              <a:ext cx="2048100" cy="2080800"/>
            </a:xfrm>
            <a:prstGeom prst="rect">
              <a:avLst/>
            </a:prstGeom>
            <a:solidFill>
              <a:srgbClr val="FFFFFF"/>
            </a:solidFill>
            <a:ln w="19050"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233863" y="1029020"/>
              <a:ext cx="1815000" cy="88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414141"/>
                  </a:solidFill>
                  <a:latin typeface="Roboto"/>
                  <a:ea typeface="Roboto"/>
                  <a:cs typeface="Roboto"/>
                  <a:sym typeface="Roboto"/>
                </a:rPr>
                <a:t>Not enough information on data processing methods used in the original paper.</a:t>
              </a:r>
              <a:endParaRPr>
                <a:solidFill>
                  <a:srgbClr val="414141"/>
                </a:solidFill>
                <a:latin typeface="Roboto"/>
                <a:ea typeface="Roboto"/>
                <a:cs typeface="Roboto"/>
                <a:sym typeface="Roboto"/>
              </a:endParaRPr>
            </a:p>
          </p:txBody>
        </p:sp>
        <p:sp>
          <p:nvSpPr>
            <p:cNvPr id="126" name="Google Shape;126;p20"/>
            <p:cNvSpPr/>
            <p:nvPr/>
          </p:nvSpPr>
          <p:spPr>
            <a:xfrm>
              <a:off x="1233859"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414141"/>
                  </a:solidFill>
                  <a:latin typeface="Roboto"/>
                  <a:ea typeface="Roboto"/>
                  <a:cs typeface="Roboto"/>
                  <a:sym typeface="Roboto"/>
                </a:rPr>
                <a:t>Theoretical</a:t>
              </a:r>
              <a:endParaRPr sz="4000" b="1">
                <a:solidFill>
                  <a:srgbClr val="414141"/>
                </a:solidFill>
                <a:latin typeface="Roboto"/>
                <a:ea typeface="Roboto"/>
                <a:cs typeface="Roboto"/>
                <a:sym typeface="Roboto"/>
              </a:endParaRPr>
            </a:p>
          </p:txBody>
        </p:sp>
        <p:sp>
          <p:nvSpPr>
            <p:cNvPr id="127" name="Google Shape;127;p20"/>
            <p:cNvSpPr/>
            <p:nvPr/>
          </p:nvSpPr>
          <p:spPr>
            <a:xfrm rot="5400000">
              <a:off x="1938954" y="2340678"/>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1233863" y="2835577"/>
              <a:ext cx="1914900" cy="142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FFFFFF"/>
                  </a:solidFill>
                  <a:latin typeface="Roboto"/>
                  <a:ea typeface="Roboto"/>
                  <a:cs typeface="Roboto"/>
                  <a:sym typeface="Roboto"/>
                </a:rPr>
                <a:t>While we tried different combinations, our replicated figure is similar but not exactly the same as target figure.</a:t>
              </a:r>
              <a:endParaRPr sz="1300">
                <a:solidFill>
                  <a:srgbClr val="FFFFFF"/>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experienced some difficulties when installing the package.</a:t>
            </a:r>
            <a:br>
              <a:rPr lang="en"/>
            </a:br>
            <a:endParaRPr/>
          </a:p>
          <a:p>
            <a:pPr marL="457200" lvl="0" indent="-342900" algn="l" rtl="0">
              <a:spcBef>
                <a:spcPts val="0"/>
              </a:spcBef>
              <a:spcAft>
                <a:spcPts val="0"/>
              </a:spcAft>
              <a:buSzPts val="1800"/>
              <a:buChar char="●"/>
            </a:pPr>
            <a:r>
              <a:rPr lang="en"/>
              <a:t>The processing steps are not detailed enough in the original paper.</a:t>
            </a:r>
            <a:br>
              <a:rPr lang="en"/>
            </a:br>
            <a:endParaRPr/>
          </a:p>
          <a:p>
            <a:pPr marL="457200" lvl="0" indent="-342900" algn="l" rtl="0">
              <a:spcBef>
                <a:spcPts val="0"/>
              </a:spcBef>
              <a:spcAft>
                <a:spcPts val="0"/>
              </a:spcAft>
              <a:buSzPts val="1800"/>
              <a:buChar char="●"/>
            </a:pPr>
            <a:r>
              <a:rPr lang="en"/>
              <a:t>While we were able to replicate the figure in the target paper, there are noticeable changes between both figures. We believe that this is due to some outlier removal technique not mentioned in the paper.</a:t>
            </a:r>
            <a:endParaRPr/>
          </a:p>
        </p:txBody>
      </p:sp>
      <p:sp>
        <p:nvSpPr>
          <p:cNvPr id="134" name="Google Shape;134;p21"/>
          <p:cNvSpPr txBox="1">
            <a:spLocks noGrp="1"/>
          </p:cNvSpPr>
          <p:nvPr>
            <p:ph type="title"/>
          </p:nvPr>
        </p:nvSpPr>
        <p:spPr>
          <a:xfrm>
            <a:off x="311700" y="159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939</Words>
  <Application>Microsoft Office PowerPoint</Application>
  <PresentationFormat>On-screen Show (16:9)</PresentationFormat>
  <Paragraphs>93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Roboto Thin</vt:lpstr>
      <vt:lpstr>Roboto</vt:lpstr>
      <vt:lpstr>Simple Dark</vt:lpstr>
      <vt:lpstr>Replication of Partial Least Squares Discriminant Analysis on Metabolomics NMR/MS Data</vt:lpstr>
      <vt:lpstr>Introduction</vt:lpstr>
      <vt:lpstr>Target Paper - MetaboAnalyst: a web server for matabolomic data analysis and interpretation</vt:lpstr>
      <vt:lpstr>Partial Least Square Discriminant Analysis </vt:lpstr>
      <vt:lpstr>Partial Least Square Discriminant Analysis  </vt:lpstr>
      <vt:lpstr>Technical Variations</vt:lpstr>
      <vt:lpstr>Technical Variations: Component for variable importance</vt:lpstr>
      <vt:lpstr>Challenges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of Partial Least Squares Discriminant Analysis on Metabolomics NMR/MS Data</dc:title>
  <cp:lastModifiedBy>Sanjana Gupta</cp:lastModifiedBy>
  <cp:revision>1</cp:revision>
  <dcterms:modified xsi:type="dcterms:W3CDTF">2020-03-09T23:29:49Z</dcterms:modified>
</cp:coreProperties>
</file>