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67" r:id="rId5"/>
    <p:sldId id="259" r:id="rId6"/>
    <p:sldId id="261" r:id="rId7"/>
    <p:sldId id="269" r:id="rId8"/>
    <p:sldId id="263"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9" d="100"/>
          <a:sy n="139" d="100"/>
        </p:scale>
        <p:origin x="-15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21250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16125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76293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231635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1351" y="1783948"/>
            <a:ext cx="7772400" cy="3522545"/>
          </a:xfrm>
        </p:spPr>
        <p:txBody>
          <a:bodyPr anchor="t">
            <a:normAutofit/>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457200" y="317483"/>
            <a:ext cx="7772400" cy="944829"/>
          </a:xfrm>
        </p:spPr>
        <p:txBody>
          <a:bodyPr anchor="b">
            <a:normAutofit/>
          </a:bodyPr>
          <a:lstStyle>
            <a:lvl1pPr marL="0" indent="0">
              <a:buNone/>
              <a:defRPr sz="36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A2F0292D-1797-49A5-8D2D-8D50C72EF3CC}"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491985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F0292D-1797-49A5-8D2D-8D50C72EF3CC}"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36429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F0292D-1797-49A5-8D2D-8D50C72EF3CC}"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254298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F0292D-1797-49A5-8D2D-8D50C72EF3CC}"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91404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0292D-1797-49A5-8D2D-8D50C72EF3CC}"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41615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69148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35995143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0292D-1797-49A5-8D2D-8D50C72EF3CC}" type="datetimeFigureOut">
              <a:rPr lang="en-US" smtClean="0"/>
              <a:t>8/22/16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C888B-D9F9-4E54-B722-F151A9F45E95}" type="slidenum">
              <a:rPr lang="en-US" smtClean="0"/>
              <a:t>‹#›</a:t>
            </a:fld>
            <a:endParaRPr lang="en-US"/>
          </a:p>
        </p:txBody>
      </p:sp>
    </p:spTree>
    <p:extLst>
      <p:ext uri="{BB962C8B-B14F-4D97-AF65-F5344CB8AC3E}">
        <p14:creationId xmlns:p14="http://schemas.microsoft.com/office/powerpoint/2010/main" val="2934862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457200" rtl="0" eaLnBrk="1" latinLnBrk="0" hangingPunct="1">
        <a:spcBef>
          <a:spcPct val="0"/>
        </a:spcBef>
        <a:buNone/>
        <a:defRPr sz="4400" kern="1200">
          <a:solidFill>
            <a:schemeClr val="tx1"/>
          </a:solidFill>
          <a:latin typeface="Franklin Gothic Book"/>
          <a:ea typeface="+mj-ea"/>
          <a:cs typeface="Franklin Gothic Boo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Franklin Gothic Book"/>
          <a:ea typeface="+mn-ea"/>
          <a:cs typeface="Franklin Gothic Book"/>
        </a:defRPr>
      </a:lvl1pPr>
      <a:lvl2pPr marL="742950" indent="-285750" algn="l" defTabSz="457200" rtl="0" eaLnBrk="1" latinLnBrk="0" hangingPunct="1">
        <a:spcBef>
          <a:spcPct val="20000"/>
        </a:spcBef>
        <a:buFont typeface="Arial"/>
        <a:buChar char="–"/>
        <a:defRPr sz="2800" kern="1200">
          <a:solidFill>
            <a:schemeClr val="tx1"/>
          </a:solidFill>
          <a:latin typeface="Franklin Gothic Book"/>
          <a:ea typeface="+mn-ea"/>
          <a:cs typeface="Franklin Gothic Book"/>
        </a:defRPr>
      </a:lvl2pPr>
      <a:lvl3pPr marL="1143000" indent="-228600" algn="l" defTabSz="457200" rtl="0" eaLnBrk="1" latinLnBrk="0" hangingPunct="1">
        <a:spcBef>
          <a:spcPct val="20000"/>
        </a:spcBef>
        <a:buFont typeface="Arial"/>
        <a:buChar char="•"/>
        <a:defRPr sz="2400" kern="1200">
          <a:solidFill>
            <a:schemeClr val="tx1"/>
          </a:solidFill>
          <a:latin typeface="Franklin Gothic Book"/>
          <a:ea typeface="+mn-ea"/>
          <a:cs typeface="Franklin Gothic Book"/>
        </a:defRPr>
      </a:lvl3pPr>
      <a:lvl4pPr marL="1600200" indent="-228600" algn="l" defTabSz="457200" rtl="0" eaLnBrk="1" latinLnBrk="0" hangingPunct="1">
        <a:spcBef>
          <a:spcPct val="20000"/>
        </a:spcBef>
        <a:buFont typeface="Arial"/>
        <a:buChar char="–"/>
        <a:defRPr sz="2000" kern="1200">
          <a:solidFill>
            <a:schemeClr val="tx1"/>
          </a:solidFill>
          <a:latin typeface="Franklin Gothic Book"/>
          <a:ea typeface="+mn-ea"/>
          <a:cs typeface="Franklin Gothic Book"/>
        </a:defRPr>
      </a:lvl4pPr>
      <a:lvl5pPr marL="2057400" indent="-228600" algn="l" defTabSz="457200" rtl="0" eaLnBrk="1" latinLnBrk="0" hangingPunct="1">
        <a:spcBef>
          <a:spcPct val="20000"/>
        </a:spcBef>
        <a:buFont typeface="Arial"/>
        <a:buChar char="»"/>
        <a:defRPr sz="20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kbroman.org/datacarp" TargetMode="External"/><Relationship Id="rId4" Type="http://schemas.openxmlformats.org/officeDocument/2006/relationships/hyperlink" Target="http://pad.software-carpentry.org/2016-08-23-uwmadison" TargetMode="External"/><Relationship Id="rId1" Type="http://schemas.openxmlformats.org/officeDocument/2006/relationships/slideLayout" Target="../slideLayouts/slideLayout3.xml"/><Relationship Id="rId2" Type="http://schemas.openxmlformats.org/officeDocument/2006/relationships/hyperlink" Target="http://uw-madison-aci.github.io/2016-08-23-uwmadis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ailto:ckoch5@wisc.edu" TargetMode="External"/><Relationship Id="rId4" Type="http://schemas.openxmlformats.org/officeDocument/2006/relationships/hyperlink" Target="mailto:lmichael@wisc.edu" TargetMode="External"/><Relationship Id="rId1" Type="http://schemas.openxmlformats.org/officeDocument/2006/relationships/slideLayout" Target="../slideLayouts/slideLayout3.xml"/><Relationship Id="rId2" Type="http://schemas.openxmlformats.org/officeDocument/2006/relationships/hyperlink" Target="http://www.datacarpentry.org/code-of-condu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4825"/>
            <a:ext cx="7772400" cy="1470025"/>
          </a:xfrm>
        </p:spPr>
        <p:txBody>
          <a:bodyPr/>
          <a:lstStyle/>
          <a:p>
            <a:r>
              <a:rPr lang="en-US" dirty="0" smtClean="0"/>
              <a:t>Welcome to </a:t>
            </a:r>
            <a:endParaRPr lang="en-US" dirty="0"/>
          </a:p>
        </p:txBody>
      </p:sp>
      <p:sp>
        <p:nvSpPr>
          <p:cNvPr id="3" name="Subtitle 2"/>
          <p:cNvSpPr>
            <a:spLocks noGrp="1"/>
          </p:cNvSpPr>
          <p:nvPr>
            <p:ph type="subTitle" idx="1"/>
          </p:nvPr>
        </p:nvSpPr>
        <p:spPr>
          <a:xfrm>
            <a:off x="1371600" y="3632205"/>
            <a:ext cx="6400800" cy="1752600"/>
          </a:xfrm>
        </p:spPr>
        <p:txBody>
          <a:bodyPr/>
          <a:lstStyle/>
          <a:p>
            <a:r>
              <a:rPr lang="en-US" dirty="0" smtClean="0"/>
              <a:t>@</a:t>
            </a:r>
            <a:endParaRPr lang="en-US" dirty="0"/>
          </a:p>
        </p:txBody>
      </p:sp>
      <p:pic>
        <p:nvPicPr>
          <p:cNvPr id="4" name="Picture 3" descr="DC1_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8933" y="2161117"/>
            <a:ext cx="2489201" cy="1562260"/>
          </a:xfrm>
          <a:prstGeom prst="rect">
            <a:avLst/>
          </a:prstGeom>
        </p:spPr>
      </p:pic>
      <p:pic>
        <p:nvPicPr>
          <p:cNvPr id="5" name="Picture 4" descr="uwlogo_web_sm_ct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167" y="4228890"/>
            <a:ext cx="2747433" cy="1837687"/>
          </a:xfrm>
          <a:prstGeom prst="rect">
            <a:avLst/>
          </a:prstGeom>
        </p:spPr>
      </p:pic>
    </p:spTree>
    <p:extLst>
      <p:ext uri="{BB962C8B-B14F-4D97-AF65-F5344CB8AC3E}">
        <p14:creationId xmlns:p14="http://schemas.microsoft.com/office/powerpoint/2010/main" val="2813543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351" y="1783948"/>
            <a:ext cx="7772400" cy="4566052"/>
          </a:xfrm>
        </p:spPr>
        <p:txBody>
          <a:bodyPr>
            <a:normAutofit/>
          </a:bodyPr>
          <a:lstStyle/>
          <a:p>
            <a:r>
              <a:rPr lang="en-US" dirty="0" smtClean="0"/>
              <a:t>Workshop website (schedule, materials): </a:t>
            </a:r>
            <a:br>
              <a:rPr lang="en-US" dirty="0" smtClean="0"/>
            </a:br>
            <a:r>
              <a:rPr lang="en-US" dirty="0" smtClean="0"/>
              <a:t>    </a:t>
            </a:r>
            <a:r>
              <a:rPr lang="en-US" dirty="0" err="1" smtClean="0">
                <a:hlinkClick r:id="rId2"/>
              </a:rPr>
              <a:t>uw</a:t>
            </a:r>
            <a:r>
              <a:rPr lang="en-US" dirty="0" smtClean="0">
                <a:hlinkClick r:id="rId2"/>
              </a:rPr>
              <a:t>-madison-</a:t>
            </a:r>
            <a:r>
              <a:rPr lang="en-US" dirty="0" err="1" smtClean="0">
                <a:hlinkClick r:id="rId2"/>
              </a:rPr>
              <a:t>aci.github.io</a:t>
            </a:r>
            <a:r>
              <a:rPr lang="en-US" dirty="0" smtClean="0">
                <a:hlinkClick r:id="rId2"/>
              </a:rPr>
              <a:t>/2016-08-23-uwmadison/</a:t>
            </a:r>
            <a:r>
              <a:rPr lang="en-US" dirty="0"/>
              <a:t/>
            </a:r>
            <a:br>
              <a:rPr lang="en-US" dirty="0"/>
            </a:br>
            <a:r>
              <a:rPr lang="en-US" dirty="0" smtClean="0"/>
              <a:t/>
            </a:r>
            <a:br>
              <a:rPr lang="en-US" dirty="0" smtClean="0"/>
            </a:br>
            <a:r>
              <a:rPr lang="en-US" dirty="0" smtClean="0"/>
              <a:t>Data Download: </a:t>
            </a:r>
            <a:br>
              <a:rPr lang="en-US" dirty="0" smtClean="0"/>
            </a:br>
            <a:r>
              <a:rPr lang="en-US" dirty="0" smtClean="0"/>
              <a:t>    </a:t>
            </a:r>
            <a:r>
              <a:rPr lang="en-US" dirty="0" err="1" smtClean="0">
                <a:hlinkClick r:id="rId3"/>
              </a:rPr>
              <a:t>kbroman.org</a:t>
            </a:r>
            <a:r>
              <a:rPr lang="en-US" dirty="0" smtClean="0">
                <a:hlinkClick r:id="rId3"/>
              </a:rPr>
              <a:t>/</a:t>
            </a:r>
            <a:r>
              <a:rPr lang="en-US" dirty="0" err="1" smtClean="0">
                <a:hlinkClick r:id="rId3"/>
              </a:rPr>
              <a:t>datacarp</a:t>
            </a:r>
            <a:r>
              <a:rPr lang="en-US" dirty="0" smtClean="0"/>
              <a:t/>
            </a:r>
            <a:br>
              <a:rPr lang="en-US" dirty="0" smtClean="0"/>
            </a:br>
            <a:r>
              <a:rPr lang="en-US" dirty="0"/>
              <a:t/>
            </a:r>
            <a:br>
              <a:rPr lang="en-US" dirty="0"/>
            </a:br>
            <a:r>
              <a:rPr lang="en-US" dirty="0" err="1" smtClean="0"/>
              <a:t>Etherpad</a:t>
            </a:r>
            <a:r>
              <a:rPr lang="en-US" dirty="0" smtClean="0"/>
              <a:t> (links, online notes + live chat): </a:t>
            </a:r>
            <a:br>
              <a:rPr lang="en-US" dirty="0" smtClean="0"/>
            </a:br>
            <a:r>
              <a:rPr lang="en-US" dirty="0" smtClean="0"/>
              <a:t>    </a:t>
            </a:r>
            <a:r>
              <a:rPr lang="en-US" dirty="0" err="1" smtClean="0">
                <a:hlinkClick r:id="rId4"/>
              </a:rPr>
              <a:t>pad.software-carpentry.org</a:t>
            </a:r>
            <a:r>
              <a:rPr lang="en-US" dirty="0" smtClean="0">
                <a:hlinkClick r:id="rId4"/>
              </a:rPr>
              <a:t>/2016-08-23-uwmadison</a:t>
            </a:r>
            <a:r>
              <a:rPr lang="en-US" dirty="0"/>
              <a:t/>
            </a:r>
            <a:br>
              <a:rPr lang="en-US" dirty="0"/>
            </a:br>
            <a:r>
              <a:rPr lang="en-US" dirty="0" smtClean="0"/>
              <a:t/>
            </a:r>
            <a:br>
              <a:rPr lang="en-US" dirty="0" smtClean="0"/>
            </a:br>
            <a:r>
              <a:rPr lang="en-US" dirty="0" smtClean="0"/>
              <a:t/>
            </a:r>
            <a:br>
              <a:rPr lang="en-US" dirty="0" smtClean="0"/>
            </a:br>
            <a:r>
              <a:rPr lang="en-US" dirty="0" smtClean="0"/>
              <a:t>Twitter: @</a:t>
            </a:r>
            <a:r>
              <a:rPr lang="en-US" dirty="0" err="1" smtClean="0"/>
              <a:t>datacarpentry</a:t>
            </a:r>
            <a:r>
              <a:rPr lang="en-US" dirty="0" smtClean="0"/>
              <a:t>, #</a:t>
            </a:r>
            <a:r>
              <a:rPr lang="en-US" dirty="0" err="1" smtClean="0"/>
              <a:t>dcuwm</a:t>
            </a:r>
            <a:endParaRPr lang="en-US" dirty="0"/>
          </a:p>
        </p:txBody>
      </p:sp>
      <p:sp>
        <p:nvSpPr>
          <p:cNvPr id="3" name="Text Placeholder 2"/>
          <p:cNvSpPr>
            <a:spLocks noGrp="1"/>
          </p:cNvSpPr>
          <p:nvPr>
            <p:ph type="body" idx="1"/>
          </p:nvPr>
        </p:nvSpPr>
        <p:spPr/>
        <p:txBody>
          <a:bodyPr>
            <a:normAutofit/>
          </a:bodyPr>
          <a:lstStyle/>
          <a:p>
            <a:r>
              <a:rPr lang="en-US" dirty="0" smtClean="0"/>
              <a:t>Important Links</a:t>
            </a:r>
            <a:endParaRPr lang="en-US" dirty="0"/>
          </a:p>
        </p:txBody>
      </p:sp>
    </p:spTree>
    <p:extLst>
      <p:ext uri="{BB962C8B-B14F-4D97-AF65-F5344CB8AC3E}">
        <p14:creationId xmlns:p14="http://schemas.microsoft.com/office/powerpoint/2010/main" val="41971871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nametags are a visual feedback tool for instructors</a:t>
            </a:r>
            <a:br>
              <a:rPr lang="en-US" dirty="0" smtClean="0"/>
            </a:br>
            <a:r>
              <a:rPr lang="en-US" dirty="0" smtClean="0"/>
              <a:t/>
            </a:r>
            <a:br>
              <a:rPr lang="en-US" dirty="0" smtClean="0"/>
            </a:br>
            <a:r>
              <a:rPr lang="en-US" dirty="0" smtClean="0"/>
              <a:t>If you are lost, confused, or need help, put the red side up.  </a:t>
            </a:r>
            <a:br>
              <a:rPr lang="en-US" dirty="0" smtClean="0"/>
            </a:br>
            <a:r>
              <a:rPr lang="en-US" dirty="0"/>
              <a:t/>
            </a:r>
            <a:br>
              <a:rPr lang="en-US" dirty="0"/>
            </a:br>
            <a:r>
              <a:rPr lang="en-US" dirty="0" smtClean="0"/>
              <a:t>If all is well, put up the green side up.  </a:t>
            </a:r>
            <a:endParaRPr lang="en-US" dirty="0"/>
          </a:p>
        </p:txBody>
      </p:sp>
      <p:sp>
        <p:nvSpPr>
          <p:cNvPr id="3" name="Text Placeholder 2"/>
          <p:cNvSpPr>
            <a:spLocks noGrp="1"/>
          </p:cNvSpPr>
          <p:nvPr>
            <p:ph type="body" idx="1"/>
          </p:nvPr>
        </p:nvSpPr>
        <p:spPr/>
        <p:txBody>
          <a:bodyPr>
            <a:normAutofit/>
          </a:bodyPr>
          <a:lstStyle/>
          <a:p>
            <a:r>
              <a:rPr lang="en-US" dirty="0" smtClean="0"/>
              <a:t>Nametags</a:t>
            </a:r>
            <a:endParaRPr lang="en-US" dirty="0"/>
          </a:p>
        </p:txBody>
      </p:sp>
    </p:spTree>
    <p:extLst>
      <p:ext uri="{BB962C8B-B14F-4D97-AF65-F5344CB8AC3E}">
        <p14:creationId xmlns:p14="http://schemas.microsoft.com/office/powerpoint/2010/main" val="27425011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Introductions</a:t>
            </a:r>
            <a:endParaRPr lang="en-US" dirty="0"/>
          </a:p>
        </p:txBody>
      </p:sp>
    </p:spTree>
    <p:extLst>
      <p:ext uri="{BB962C8B-B14F-4D97-AF65-F5344CB8AC3E}">
        <p14:creationId xmlns:p14="http://schemas.microsoft.com/office/powerpoint/2010/main" val="201411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351" y="1783948"/>
            <a:ext cx="8106350" cy="3522545"/>
          </a:xfrm>
        </p:spPr>
        <p:txBody>
          <a:bodyPr>
            <a:normAutofit/>
          </a:bodyPr>
          <a:lstStyle/>
          <a:p>
            <a:r>
              <a:rPr lang="en-US" dirty="0" smtClean="0"/>
              <a:t>"Where did this data file come from?!”</a:t>
            </a:r>
            <a:br>
              <a:rPr lang="en-US" dirty="0" smtClean="0"/>
            </a:br>
            <a:r>
              <a:rPr lang="en-US" dirty="0" smtClean="0"/>
              <a:t/>
            </a:r>
            <a:br>
              <a:rPr lang="en-US" dirty="0" smtClean="0"/>
            </a:br>
            <a:r>
              <a:rPr lang="en-US" dirty="0" smtClean="0"/>
              <a:t>"Can you repeat the analysis, omitting subject X?”</a:t>
            </a:r>
            <a:br>
              <a:rPr lang="en-US" dirty="0" smtClean="0"/>
            </a:br>
            <a:r>
              <a:rPr lang="en-US" dirty="0" smtClean="0"/>
              <a:t/>
            </a:r>
            <a:br>
              <a:rPr lang="en-US" dirty="0" smtClean="0"/>
            </a:br>
            <a:r>
              <a:rPr lang="en-US" dirty="0" smtClean="0"/>
              <a:t>“You used the wrong data – the full data has more subjects.”</a:t>
            </a:r>
            <a:br>
              <a:rPr lang="en-US" dirty="0" smtClean="0"/>
            </a:br>
            <a:r>
              <a:rPr lang="en-US" dirty="0" smtClean="0"/>
              <a:t/>
            </a:r>
            <a:br>
              <a:rPr lang="en-US" dirty="0" smtClean="0"/>
            </a:br>
            <a:r>
              <a:rPr lang="en-US" dirty="0" smtClean="0"/>
              <a:t>“The color-coding in this spreadsheet was off.”  </a:t>
            </a:r>
          </a:p>
        </p:txBody>
      </p:sp>
      <p:sp>
        <p:nvSpPr>
          <p:cNvPr id="5" name="Content Placeholder 4"/>
          <p:cNvSpPr>
            <a:spLocks noGrp="1"/>
          </p:cNvSpPr>
          <p:nvPr>
            <p:ph type="body" idx="1"/>
          </p:nvPr>
        </p:nvSpPr>
        <p:spPr/>
        <p:txBody>
          <a:bodyPr>
            <a:normAutofit/>
          </a:bodyPr>
          <a:lstStyle/>
          <a:p>
            <a:r>
              <a:rPr lang="en-US" dirty="0" smtClean="0"/>
              <a:t>Data Problems</a:t>
            </a:r>
          </a:p>
        </p:txBody>
      </p:sp>
    </p:spTree>
    <p:extLst>
      <p:ext uri="{BB962C8B-B14F-4D97-AF65-F5344CB8AC3E}">
        <p14:creationId xmlns:p14="http://schemas.microsoft.com/office/powerpoint/2010/main" val="10984062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1351" y="1783948"/>
            <a:ext cx="7772400" cy="4633785"/>
          </a:xfrm>
        </p:spPr>
        <p:txBody>
          <a:bodyPr>
            <a:normAutofit/>
          </a:bodyPr>
          <a:lstStyle/>
          <a:p>
            <a:r>
              <a:rPr lang="en-US" dirty="0" smtClean="0"/>
              <a:t>“Our mission is to provide researchers high-quality, domain-specific training covering the full lifecycle of data-driven research.”</a:t>
            </a:r>
            <a:br>
              <a:rPr lang="en-US" dirty="0" smtClean="0"/>
            </a:br>
            <a:r>
              <a:rPr lang="en-US" dirty="0" smtClean="0"/>
              <a:t/>
            </a:r>
            <a:br>
              <a:rPr lang="en-US" dirty="0" smtClean="0"/>
            </a:br>
            <a:r>
              <a:rPr lang="en-US" dirty="0" smtClean="0"/>
              <a:t>“Our focus is on the introductory computational skills needed for data management and analysis in all domains of research.”</a:t>
            </a:r>
            <a:br>
              <a:rPr lang="en-US" dirty="0" smtClean="0"/>
            </a:br>
            <a:r>
              <a:rPr lang="en-US" i="1" dirty="0" smtClean="0"/>
              <a:t/>
            </a:r>
            <a:br>
              <a:rPr lang="en-US" i="1" dirty="0" smtClean="0"/>
            </a:br>
            <a:r>
              <a:rPr lang="en-US" i="1" dirty="0" smtClean="0"/>
              <a:t>“Our initial target audience is learners who have little to no prior computational experience.”</a:t>
            </a:r>
            <a:r>
              <a:rPr lang="en-US" i="1" dirty="0"/>
              <a:t/>
            </a:r>
            <a:br>
              <a:rPr lang="en-US" i="1" dirty="0"/>
            </a:br>
            <a:endParaRPr lang="en-US" i="1" dirty="0"/>
          </a:p>
        </p:txBody>
      </p:sp>
      <p:sp>
        <p:nvSpPr>
          <p:cNvPr id="7" name="Text Placeholder 6"/>
          <p:cNvSpPr>
            <a:spLocks noGrp="1"/>
          </p:cNvSpPr>
          <p:nvPr>
            <p:ph type="body" idx="1"/>
          </p:nvPr>
        </p:nvSpPr>
        <p:spPr/>
        <p:txBody>
          <a:bodyPr>
            <a:normAutofit/>
          </a:bodyPr>
          <a:lstStyle/>
          <a:p>
            <a:r>
              <a:rPr lang="en-US" dirty="0" smtClean="0"/>
              <a:t>Data Carpentry</a:t>
            </a:r>
            <a:endParaRPr lang="en-US" dirty="0"/>
          </a:p>
        </p:txBody>
      </p:sp>
    </p:spTree>
    <p:extLst>
      <p:ext uri="{BB962C8B-B14F-4D97-AF65-F5344CB8AC3E}">
        <p14:creationId xmlns:p14="http://schemas.microsoft.com/office/powerpoint/2010/main" val="15033373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This Workshop</a:t>
            </a:r>
            <a:endParaRPr lang="en-US" dirty="0"/>
          </a:p>
        </p:txBody>
      </p:sp>
    </p:spTree>
    <p:extLst>
      <p:ext uri="{BB962C8B-B14F-4D97-AF65-F5344CB8AC3E}">
        <p14:creationId xmlns:p14="http://schemas.microsoft.com/office/powerpoint/2010/main" val="29497551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Identify data management steps in the life of a project</a:t>
            </a:r>
            <a:br>
              <a:rPr lang="en-US" dirty="0" smtClean="0"/>
            </a:br>
            <a:r>
              <a:rPr lang="en-US" dirty="0" smtClean="0"/>
              <a:t/>
            </a:r>
            <a:br>
              <a:rPr lang="en-US" dirty="0" smtClean="0"/>
            </a:br>
            <a:r>
              <a:rPr lang="en-US" dirty="0" smtClean="0"/>
              <a:t>Recognize good data practices</a:t>
            </a:r>
            <a:br>
              <a:rPr lang="en-US" dirty="0" smtClean="0"/>
            </a:br>
            <a:r>
              <a:rPr lang="en-US" dirty="0" smtClean="0"/>
              <a:t/>
            </a:r>
            <a:br>
              <a:rPr lang="en-US" dirty="0" smtClean="0"/>
            </a:br>
            <a:r>
              <a:rPr lang="en-US" dirty="0" smtClean="0"/>
              <a:t>Use tools that parse and analyze data, rather than editing data directly</a:t>
            </a:r>
            <a:br>
              <a:rPr lang="en-US" dirty="0" smtClean="0"/>
            </a:br>
            <a:r>
              <a:rPr lang="en-US" dirty="0" smtClean="0"/>
              <a:t/>
            </a:r>
            <a:br>
              <a:rPr lang="en-US" dirty="0" smtClean="0"/>
            </a:br>
            <a:r>
              <a:rPr lang="en-US" dirty="0" smtClean="0"/>
              <a:t>Avoid doing things “by hand”</a:t>
            </a:r>
          </a:p>
        </p:txBody>
      </p:sp>
      <p:sp>
        <p:nvSpPr>
          <p:cNvPr id="5" name="Content Placeholder 4"/>
          <p:cNvSpPr>
            <a:spLocks noGrp="1"/>
          </p:cNvSpPr>
          <p:nvPr>
            <p:ph type="body" idx="1"/>
          </p:nvPr>
        </p:nvSpPr>
        <p:spPr/>
        <p:txBody>
          <a:bodyPr>
            <a:normAutofit/>
          </a:bodyPr>
          <a:lstStyle/>
          <a:p>
            <a:r>
              <a:rPr lang="en-US" dirty="0" smtClean="0"/>
              <a:t>Our Goals</a:t>
            </a:r>
          </a:p>
        </p:txBody>
      </p:sp>
    </p:spTree>
    <p:extLst>
      <p:ext uri="{BB962C8B-B14F-4D97-AF65-F5344CB8AC3E}">
        <p14:creationId xmlns:p14="http://schemas.microsoft.com/office/powerpoint/2010/main" val="30842939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a:t>
            </a:r>
            <a:br>
              <a:rPr lang="en-US" dirty="0" smtClean="0"/>
            </a:br>
            <a:r>
              <a:rPr lang="en-US" b="0" dirty="0" smtClean="0"/>
              <a:t>     - organizing data in spreadsheets</a:t>
            </a:r>
            <a:r>
              <a:rPr lang="en-US" b="0" dirty="0"/>
              <a:t/>
            </a:r>
            <a:br>
              <a:rPr lang="en-US" b="0" dirty="0"/>
            </a:br>
            <a:r>
              <a:rPr lang="en-US" b="0" dirty="0" smtClean="0"/>
              <a:t>     - cleaning data with </a:t>
            </a:r>
            <a:r>
              <a:rPr lang="en-US" b="0" dirty="0" err="1" smtClean="0"/>
              <a:t>OpenRefine</a:t>
            </a:r>
            <a:r>
              <a:rPr lang="en-US" b="0" dirty="0" smtClean="0"/>
              <a:t/>
            </a:r>
            <a:br>
              <a:rPr lang="en-US" b="0" dirty="0" smtClean="0"/>
            </a:br>
            <a:r>
              <a:rPr lang="en-US" b="0" dirty="0" smtClean="0"/>
              <a:t>     - working with SQL databases</a:t>
            </a:r>
            <a:br>
              <a:rPr lang="en-US" b="0" dirty="0" smtClean="0"/>
            </a:br>
            <a:r>
              <a:rPr lang="en-US" dirty="0" smtClean="0"/>
              <a:t/>
            </a:r>
            <a:br>
              <a:rPr lang="en-US" dirty="0" smtClean="0"/>
            </a:br>
            <a:r>
              <a:rPr lang="en-US" dirty="0" smtClean="0"/>
              <a:t>Tomorrow</a:t>
            </a:r>
            <a:r>
              <a:rPr lang="en-US" dirty="0" smtClean="0"/>
              <a:t/>
            </a:r>
            <a:br>
              <a:rPr lang="en-US" dirty="0" smtClean="0"/>
            </a:br>
            <a:r>
              <a:rPr lang="en-US" b="0" dirty="0" smtClean="0"/>
              <a:t>     </a:t>
            </a:r>
            <a:r>
              <a:rPr lang="en-US" b="0" dirty="0"/>
              <a:t>- data manipulation in </a:t>
            </a:r>
            <a:r>
              <a:rPr lang="en-US" b="0" dirty="0" smtClean="0"/>
              <a:t>R</a:t>
            </a:r>
            <a:r>
              <a:rPr lang="en-US" b="0" dirty="0"/>
              <a:t/>
            </a:r>
            <a:br>
              <a:rPr lang="en-US" b="0" dirty="0"/>
            </a:br>
            <a:r>
              <a:rPr lang="en-US" b="0" dirty="0"/>
              <a:t>     </a:t>
            </a:r>
            <a:r>
              <a:rPr lang="en-US" b="0" dirty="0" smtClean="0"/>
              <a:t>- data visualization in R</a:t>
            </a:r>
            <a:r>
              <a:rPr lang="en-US" b="0" dirty="0"/>
              <a:t/>
            </a:r>
            <a:br>
              <a:rPr lang="en-US" b="0" dirty="0"/>
            </a:br>
            <a:r>
              <a:rPr lang="en-US" b="0" dirty="0"/>
              <a:t>     </a:t>
            </a:r>
            <a:r>
              <a:rPr lang="en-US" b="0" dirty="0" smtClean="0"/>
              <a:t>- reproducible reports</a:t>
            </a:r>
            <a:endParaRPr lang="en-US" b="0" dirty="0"/>
          </a:p>
        </p:txBody>
      </p:sp>
      <p:sp>
        <p:nvSpPr>
          <p:cNvPr id="4" name="Text Placeholder 3"/>
          <p:cNvSpPr>
            <a:spLocks noGrp="1"/>
          </p:cNvSpPr>
          <p:nvPr>
            <p:ph type="body" idx="1"/>
          </p:nvPr>
        </p:nvSpPr>
        <p:spPr/>
        <p:txBody>
          <a:bodyPr/>
          <a:lstStyle/>
          <a:p>
            <a:r>
              <a:rPr lang="en-US" dirty="0" smtClean="0"/>
              <a:t>Our Tools</a:t>
            </a:r>
            <a:endParaRPr lang="en-US" dirty="0"/>
          </a:p>
        </p:txBody>
      </p:sp>
    </p:spTree>
    <p:extLst>
      <p:ext uri="{BB962C8B-B14F-4D97-AF65-F5344CB8AC3E}">
        <p14:creationId xmlns:p14="http://schemas.microsoft.com/office/powerpoint/2010/main" val="36794848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working with real data</a:t>
            </a:r>
            <a:r>
              <a:rPr lang="en-US" dirty="0" smtClean="0"/>
              <a:t>.</a:t>
            </a:r>
            <a:br>
              <a:rPr lang="en-US" dirty="0" smtClean="0"/>
            </a:br>
            <a:r>
              <a:rPr lang="en-US" dirty="0" smtClean="0"/>
              <a:t>  </a:t>
            </a:r>
            <a:r>
              <a:rPr lang="en-US" dirty="0" smtClean="0"/>
              <a:t/>
            </a:r>
            <a:br>
              <a:rPr lang="en-US" dirty="0" smtClean="0"/>
            </a:br>
            <a:r>
              <a:rPr lang="en-US" dirty="0" smtClean="0"/>
              <a:t>Be prepared to: </a:t>
            </a:r>
            <a:br>
              <a:rPr lang="en-US" dirty="0" smtClean="0"/>
            </a:br>
            <a:r>
              <a:rPr lang="en-US" dirty="0"/>
              <a:t> </a:t>
            </a:r>
            <a:r>
              <a:rPr lang="en-US" dirty="0" smtClean="0"/>
              <a:t>   - follow along with the instructor on your own computer</a:t>
            </a:r>
            <a:br>
              <a:rPr lang="en-US" dirty="0" smtClean="0"/>
            </a:br>
            <a:r>
              <a:rPr lang="en-US" dirty="0"/>
              <a:t> </a:t>
            </a:r>
            <a:r>
              <a:rPr lang="en-US" dirty="0" smtClean="0"/>
              <a:t>   - work on exercises by yourself or with people near you</a:t>
            </a:r>
            <a:br>
              <a:rPr lang="en-US" dirty="0" smtClean="0"/>
            </a:br>
            <a:r>
              <a:rPr lang="en-US" dirty="0" smtClean="0"/>
              <a:t/>
            </a:r>
            <a:br>
              <a:rPr lang="en-US" dirty="0" smtClean="0"/>
            </a:br>
            <a:r>
              <a:rPr lang="en-US" dirty="0" smtClean="0"/>
              <a:t>Ask questions! </a:t>
            </a:r>
            <a:endParaRPr lang="en-US" dirty="0"/>
          </a:p>
        </p:txBody>
      </p:sp>
      <p:sp>
        <p:nvSpPr>
          <p:cNvPr id="3" name="Text Placeholder 2"/>
          <p:cNvSpPr>
            <a:spLocks noGrp="1"/>
          </p:cNvSpPr>
          <p:nvPr>
            <p:ph type="body" idx="1"/>
          </p:nvPr>
        </p:nvSpPr>
        <p:spPr/>
        <p:txBody>
          <a:bodyPr/>
          <a:lstStyle/>
          <a:p>
            <a:r>
              <a:rPr lang="en-US" dirty="0" smtClean="0"/>
              <a:t>Workshop Format</a:t>
            </a:r>
            <a:endParaRPr lang="en-US" dirty="0"/>
          </a:p>
        </p:txBody>
      </p:sp>
    </p:spTree>
    <p:extLst>
      <p:ext uri="{BB962C8B-B14F-4D97-AF65-F5344CB8AC3E}">
        <p14:creationId xmlns:p14="http://schemas.microsoft.com/office/powerpoint/2010/main" val="2664674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Housekeeping</a:t>
            </a:r>
            <a:endParaRPr lang="en-US" dirty="0"/>
          </a:p>
        </p:txBody>
      </p:sp>
    </p:spTree>
    <p:extLst>
      <p:ext uri="{BB962C8B-B14F-4D97-AF65-F5344CB8AC3E}">
        <p14:creationId xmlns:p14="http://schemas.microsoft.com/office/powerpoint/2010/main" val="23264002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351" y="1783949"/>
            <a:ext cx="7772400" cy="4210452"/>
          </a:xfrm>
        </p:spPr>
        <p:txBody>
          <a:bodyPr/>
          <a:lstStyle/>
          <a:p>
            <a:r>
              <a:rPr lang="en-US" dirty="0" smtClean="0"/>
              <a:t>The Software/Data Carpentry Code of Conduct is here: </a:t>
            </a:r>
            <a:br>
              <a:rPr lang="en-US" dirty="0" smtClean="0"/>
            </a:br>
            <a:r>
              <a:rPr lang="en-US" dirty="0" smtClean="0"/>
              <a:t>	</a:t>
            </a:r>
            <a:r>
              <a:rPr lang="en-US" dirty="0" err="1" smtClean="0">
                <a:hlinkClick r:id="rId2"/>
              </a:rPr>
              <a:t>www.datacarpentry.org</a:t>
            </a:r>
            <a:r>
              <a:rPr lang="en-US" dirty="0" smtClean="0">
                <a:hlinkClick r:id="rId2"/>
              </a:rPr>
              <a:t>/code-of-conduct/</a:t>
            </a:r>
            <a:r>
              <a:rPr lang="en-US" dirty="0" smtClean="0"/>
              <a:t/>
            </a:r>
            <a:br>
              <a:rPr lang="en-US" dirty="0" smtClean="0"/>
            </a:br>
            <a:r>
              <a:rPr lang="en-US" dirty="0"/>
              <a:t/>
            </a:r>
            <a:br>
              <a:rPr lang="en-US" dirty="0"/>
            </a:br>
            <a:r>
              <a:rPr lang="en-US" dirty="0" smtClean="0"/>
              <a:t>Be professional.  </a:t>
            </a:r>
            <a:br>
              <a:rPr lang="en-US" dirty="0" smtClean="0"/>
            </a:br>
            <a:r>
              <a:rPr lang="en-US" dirty="0" smtClean="0"/>
              <a:t>Be kind.  </a:t>
            </a:r>
            <a:br>
              <a:rPr lang="en-US" dirty="0" smtClean="0"/>
            </a:br>
            <a:r>
              <a:rPr lang="en-US" dirty="0"/>
              <a:t/>
            </a:r>
            <a:br>
              <a:rPr lang="en-US" dirty="0"/>
            </a:br>
            <a:r>
              <a:rPr lang="en-US" dirty="0" smtClean="0"/>
              <a:t>If you have any concerns, email Christina at </a:t>
            </a:r>
            <a:r>
              <a:rPr lang="en-US" dirty="0" smtClean="0">
                <a:hlinkClick r:id="rId3"/>
              </a:rPr>
              <a:t>ckoch5@wisc.edu</a:t>
            </a:r>
            <a:r>
              <a:rPr lang="en-US" dirty="0" smtClean="0"/>
              <a:t> or Lauren at </a:t>
            </a:r>
            <a:r>
              <a:rPr lang="en-US" dirty="0" smtClean="0">
                <a:hlinkClick r:id="rId4"/>
              </a:rPr>
              <a:t>lmichael@wisc.edu</a:t>
            </a:r>
            <a:r>
              <a:rPr lang="en-US" dirty="0" smtClean="0"/>
              <a:t>. </a:t>
            </a:r>
            <a:endParaRPr lang="en-US" dirty="0"/>
          </a:p>
        </p:txBody>
      </p:sp>
      <p:sp>
        <p:nvSpPr>
          <p:cNvPr id="3" name="Text Placeholder 2"/>
          <p:cNvSpPr>
            <a:spLocks noGrp="1"/>
          </p:cNvSpPr>
          <p:nvPr>
            <p:ph type="body" idx="1"/>
          </p:nvPr>
        </p:nvSpPr>
        <p:spPr/>
        <p:txBody>
          <a:bodyPr>
            <a:normAutofit/>
          </a:bodyPr>
          <a:lstStyle/>
          <a:p>
            <a:r>
              <a:rPr lang="en-US" dirty="0" smtClean="0"/>
              <a:t>Code of Conduct</a:t>
            </a:r>
            <a:endParaRPr lang="en-US" dirty="0"/>
          </a:p>
        </p:txBody>
      </p:sp>
    </p:spTree>
    <p:extLst>
      <p:ext uri="{BB962C8B-B14F-4D97-AF65-F5344CB8AC3E}">
        <p14:creationId xmlns:p14="http://schemas.microsoft.com/office/powerpoint/2010/main" val="23271317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287</TotalTime>
  <Words>108</Words>
  <Application>Microsoft Macintosh PowerPoint</Application>
  <PresentationFormat>On-screen Show (4:3)</PresentationFormat>
  <Paragraphs>21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Welcome to </vt:lpstr>
      <vt:lpstr>"Where did this data file come from?!”  "Can you repeat the analysis, omitting subject X?”  “You used the wrong data – the full data has more subjects.”  “The color-coding in this spreadsheet was off.”  </vt:lpstr>
      <vt:lpstr>“Our mission is to provide researchers high-quality, domain-specific training covering the full lifecycle of data-driven research.”  “Our focus is on the introductory computational skills needed for data management and analysis in all domains of research.”  “Our initial target audience is learners who have little to no prior computational experience.” </vt:lpstr>
      <vt:lpstr>This Workshop</vt:lpstr>
      <vt:lpstr>Identify data management steps in the life of a project  Recognize good data practices  Use tools that parse and analyze data, rather than editing data directly  Avoid doing things “by hand”</vt:lpstr>
      <vt:lpstr>Today      - organizing data in spreadsheets      - cleaning data with OpenRefine      - working with SQL databases  Tomorrow      - data manipulation in R      - data visualization in R      - reproducible reports</vt:lpstr>
      <vt:lpstr>Hands-on, working with real data.    Be prepared to:      - follow along with the instructor on your own computer     - work on exercises by yourself or with people near you  Ask questions! </vt:lpstr>
      <vt:lpstr>Housekeeping</vt:lpstr>
      <vt:lpstr>The Software/Data Carpentry Code of Conduct is here:   www.datacarpentry.org/code-of-conduct/  Be professional.   Be kind.    If you have any concerns, email Christina at ckoch5@wisc.edu or Lauren at lmichael@wisc.edu. </vt:lpstr>
      <vt:lpstr>Workshop website (schedule, materials):      uw-madison-aci.github.io/2016-08-23-uwmadison/  Data Download:      kbroman.org/datacarp  Etherpad (links, online notes + live chat):      pad.software-carpentry.org/2016-08-23-uwmadison   Twitter: @datacarpentry, #dcuwm</vt:lpstr>
      <vt:lpstr>Your nametags are a visual feedback tool for instructors  If you are lost, confused, or need help, put the red side up.    If all is well, put up the green side up.  </vt:lpstr>
      <vt:lpstr>Introductions</vt:lpstr>
    </vt:vector>
  </TitlesOfParts>
  <Company>CHTC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c:title>
  <dc:creator>Christina Koch</dc:creator>
  <cp:lastModifiedBy>Karl Broman</cp:lastModifiedBy>
  <cp:revision>12</cp:revision>
  <dcterms:created xsi:type="dcterms:W3CDTF">2016-05-31T22:18:44Z</dcterms:created>
  <dcterms:modified xsi:type="dcterms:W3CDTF">2016-08-23T03:55:17Z</dcterms:modified>
</cp:coreProperties>
</file>