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3"/>
  </p:notesMasterIdLst>
  <p:sldIdLst>
    <p:sldId id="289" r:id="rId4"/>
    <p:sldId id="288" r:id="rId5"/>
    <p:sldId id="256" r:id="rId6"/>
    <p:sldId id="278" r:id="rId7"/>
    <p:sldId id="280" r:id="rId8"/>
    <p:sldId id="284" r:id="rId9"/>
    <p:sldId id="257" r:id="rId10"/>
    <p:sldId id="276" r:id="rId11"/>
    <p:sldId id="258" r:id="rId12"/>
    <p:sldId id="259" r:id="rId13"/>
    <p:sldId id="281" r:id="rId14"/>
    <p:sldId id="272" r:id="rId15"/>
    <p:sldId id="269" r:id="rId16"/>
    <p:sldId id="270" r:id="rId17"/>
    <p:sldId id="274" r:id="rId18"/>
    <p:sldId id="267" r:id="rId19"/>
    <p:sldId id="268" r:id="rId20"/>
    <p:sldId id="283" r:id="rId21"/>
    <p:sldId id="287" r:id="rId2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11</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cs typeface="+mn-cs"/>
              </a:rPr>
              <a:t>Readable by humans (fixing bugs, trying to extend): meaningful names, clear style, modular</a:t>
            </a:r>
          </a:p>
          <a:p>
            <a:pPr>
              <a:defRPr/>
            </a:pPr>
            <a:r>
              <a:rPr lang="en-US" dirty="0" smtClean="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13</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14</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 Mark Holder (see </a:t>
            </a:r>
            <a:r>
              <a:rPr lang="en-US" b="1" dirty="0" smtClean="0">
                <a:latin typeface="Courier New"/>
                <a:cs typeface="Courier New"/>
              </a:rPr>
              <a:t>http://</a:t>
            </a:r>
            <a:r>
              <a:rPr lang="en-US" b="1" dirty="0" err="1" smtClean="0">
                <a:latin typeface="Courier New"/>
                <a:cs typeface="Courier New"/>
              </a:rPr>
              <a:t>bit.ly</a:t>
            </a:r>
            <a:r>
              <a:rPr lang="en-US" b="1" dirty="0" smtClean="0">
                <a:latin typeface="Courier New"/>
                <a:cs typeface="Courier New"/>
              </a:rPr>
              <a:t>/</a:t>
            </a:r>
            <a:r>
              <a:rPr lang="en-US" b="1" dirty="0" err="1" smtClean="0">
                <a:latin typeface="Courier New"/>
                <a:cs typeface="Courier New"/>
              </a:rPr>
              <a:t>motivate_git</a:t>
            </a:r>
            <a:r>
              <a:rPr lang="en-US" dirty="0" smtClean="0"/>
              <a:t>)</a:t>
            </a:r>
            <a:endParaRPr lang="en-US" dirty="0"/>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16</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17</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3</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3</a:t>
            </a:fld>
            <a:endParaRPr lang="en-US" sz="1400" smtClean="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INTRODUCE SELF + OTHER INSTRUCTORS +  HELPERS + HOSTS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4</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smtClean="0"/>
              <a:t>In essence, Be nice, we are all here to learn.  (Give them a minute to read on </a:t>
            </a:r>
            <a:r>
              <a:rPr lang="en-US" smtClean="0"/>
              <a:t>the board)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7</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7</a:t>
            </a:fld>
            <a:endParaRPr lang="en-US" sz="1400" smtClean="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Need Popper’s if it isn’t reproducible it isn’t science quote</a:t>
            </a: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smtClean="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hyperlink" Target="http://software-carpentry.org/condu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309151" cy="369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a:solidFill>
                  <a:schemeClr val="accent6"/>
                </a:solidFill>
              </a:rPr>
              <a:t>https://uw-madison-aci.github.io/2017-01-12-uwmadison</a:t>
            </a:r>
            <a:r>
              <a:rPr lang="en-US" sz="2800" dirty="0" smtClean="0">
                <a:solidFill>
                  <a:schemeClr val="accent6"/>
                </a:solidFill>
              </a:rPr>
              <a:t>/</a:t>
            </a:r>
          </a:p>
          <a:p>
            <a:r>
              <a:rPr lang="en-US" sz="2800" i="1" u="sng" dirty="0" smtClean="0">
                <a:solidFill>
                  <a:srgbClr val="000000"/>
                </a:solidFill>
              </a:rPr>
              <a:t>Make sure you’ve completed the Setup!!</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800" dirty="0">
                <a:solidFill>
                  <a:schemeClr val="accent6"/>
                </a:solidFill>
              </a:rPr>
              <a:t>http://</a:t>
            </a:r>
            <a:r>
              <a:rPr lang="en-US" sz="2800" dirty="0" smtClean="0">
                <a:solidFill>
                  <a:schemeClr val="accent6"/>
                </a:solidFill>
              </a:rPr>
              <a:t>pad.software-carpentry.org/2017-01-12-uwmadison</a:t>
            </a:r>
          </a:p>
          <a:p>
            <a:endParaRPr lang="en-US" sz="2800" dirty="0" smtClean="0">
              <a:solidFill>
                <a:srgbClr val="000000"/>
              </a:solidFill>
            </a:endParaRPr>
          </a:p>
          <a:p>
            <a:r>
              <a:rPr lang="en-US" sz="2800" b="1" dirty="0" smtClean="0">
                <a:solidFill>
                  <a:srgbClr val="000000"/>
                </a:solidFill>
              </a:rPr>
              <a:t>Pre-Workshop Survey (1/2 of your entry fee!)</a:t>
            </a:r>
          </a:p>
          <a:p>
            <a:r>
              <a:rPr lang="en-US" sz="2800" dirty="0">
                <a:solidFill>
                  <a:schemeClr val="accent6"/>
                </a:solidFill>
              </a:rPr>
              <a:t>https://www.surveymonkey.com/r/swc_pre_workshop_v1</a:t>
            </a: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190007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Most results take longer to produce than they need to</a:t>
            </a:r>
          </a:p>
          <a:p>
            <a:pPr>
              <a:lnSpc>
                <a:spcPct val="200000"/>
              </a:lnSpc>
              <a:spcAft>
                <a:spcPts val="1425"/>
              </a:spcAft>
              <a:buFont typeface="Arial" charset="0"/>
              <a:buChar char="•"/>
              <a:defRPr/>
            </a:pPr>
            <a:r>
              <a:rPr lang="en-US" sz="4000" dirty="0" smtClean="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smtClean="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smtClean="0"/>
              <a:t>They don’t always have formal training</a:t>
            </a:r>
          </a:p>
          <a:p>
            <a:pPr lvl="1">
              <a:spcAft>
                <a:spcPts val="1138"/>
              </a:spcAft>
              <a:buFont typeface="Arial" charset="0"/>
              <a:buChar char="•"/>
              <a:defRPr/>
            </a:pPr>
            <a:r>
              <a:rPr lang="en-US" sz="3600" smtClean="0"/>
              <a:t>They don’t always follow all the practices</a:t>
            </a:r>
          </a:p>
          <a:p>
            <a:pPr lvl="1">
              <a:spcAft>
                <a:spcPts val="1138"/>
              </a:spcAft>
              <a:buFont typeface="Arial" charset="0"/>
              <a:buChar char="•"/>
              <a:defRPr/>
            </a:pPr>
            <a:r>
              <a:rPr lang="en-US" sz="3600" smtClean="0"/>
              <a:t>Growing evidence supported by empirical studies</a:t>
            </a:r>
          </a:p>
          <a:p>
            <a:pPr marL="969963" lvl="1">
              <a:spcAft>
                <a:spcPts val="1138"/>
              </a:spcAft>
              <a:buClrTx/>
              <a:buFontTx/>
              <a:buNone/>
              <a:defRPr/>
            </a:pPr>
            <a:endParaRPr lang="en-US" sz="360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a:t>
            </a:r>
            <a:r>
              <a:rPr lang="en-US" dirty="0" smtClean="0">
                <a:latin typeface="Arial" charset="0"/>
                <a:ea typeface="ＭＳ Ｐゴシック" charset="0"/>
                <a:cs typeface="ＭＳ Ｐゴシック" charset="0"/>
              </a:rPr>
              <a:t>Carpentry Practices</a:t>
            </a:r>
            <a:endParaRPr lang="en-US" dirty="0">
              <a:latin typeface="Arial" charset="0"/>
              <a:ea typeface="ＭＳ Ｐゴシック" charset="0"/>
              <a:cs typeface="ＭＳ Ｐゴシック" charset="0"/>
            </a:endParaRP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a:t>
            </a:r>
            <a:r>
              <a:rPr lang="en-US" dirty="0" smtClean="0">
                <a:latin typeface="Arial" charset="0"/>
                <a:ea typeface="ＭＳ Ｐゴシック" charset="0"/>
              </a:rPr>
              <a:t>people, </a:t>
            </a:r>
            <a:r>
              <a:rPr lang="en-US" dirty="0">
                <a:latin typeface="Arial" charset="0"/>
                <a:ea typeface="ＭＳ Ｐゴシック" charset="0"/>
              </a:rPr>
              <a:t>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a:t>
            </a:r>
            <a:r>
              <a:rPr lang="en-US" dirty="0" smtClean="0">
                <a:latin typeface="Arial" charset="0"/>
                <a:ea typeface="ＭＳ Ｐゴシック" charset="0"/>
              </a:rPr>
              <a:t>purpose, </a:t>
            </a:r>
            <a:r>
              <a:rPr lang="en-US" dirty="0">
                <a:latin typeface="Arial" charset="0"/>
                <a:ea typeface="ＭＳ Ｐゴシック" charset="0"/>
              </a:rPr>
              <a:t>not </a:t>
            </a:r>
            <a:r>
              <a:rPr lang="en-US" dirty="0" smtClean="0">
                <a:latin typeface="Arial" charset="0"/>
                <a:ea typeface="ＭＳ Ｐゴシック" charset="0"/>
              </a:rPr>
              <a:t>just mechanics</a:t>
            </a:r>
            <a:endParaRPr lang="en-US"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smtClean="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smtClean="0">
                <a:solidFill>
                  <a:srgbClr val="000000"/>
                </a:solidFill>
                <a:latin typeface="Courier New"/>
                <a:cs typeface="Courier New"/>
              </a:rPr>
              <a:t>http</a:t>
            </a:r>
            <a:r>
              <a:rPr lang="en-US" b="1" dirty="0">
                <a:solidFill>
                  <a:srgbClr val="000000"/>
                </a:solidFill>
                <a:latin typeface="Courier New"/>
                <a:cs typeface="Courier New"/>
              </a:rPr>
              <a:t>://</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smtClean="0">
                <a:solidFill>
                  <a:srgbClr val="000000"/>
                </a:solidFill>
                <a:latin typeface="Courier New"/>
                <a:cs typeface="Courier New"/>
              </a:rPr>
              <a:t>motivate_git</a:t>
            </a:r>
            <a:r>
              <a:rPr lang="en-US" b="1" dirty="0" smtClean="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Make Incremental Changes </a:t>
            </a:r>
            <a:r>
              <a:rPr lang="en-US" sz="4000" dirty="0" err="1" smtClean="0"/>
              <a:t>Redux</a:t>
            </a:r>
            <a:endParaRPr lang="en-US" sz="4000" dirty="0" smtClean="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Choose one practice</a:t>
            </a:r>
          </a:p>
          <a:p>
            <a:pPr lvl="1">
              <a:spcAft>
                <a:spcPts val="1138"/>
              </a:spcAft>
              <a:buFont typeface="Arial" charset="0"/>
              <a:buChar char="•"/>
              <a:defRPr/>
            </a:pPr>
            <a:r>
              <a:rPr lang="en-US" sz="3600" dirty="0" smtClean="0"/>
              <a:t>Implement it in your work</a:t>
            </a:r>
          </a:p>
          <a:p>
            <a:pPr lvl="1">
              <a:spcAft>
                <a:spcPts val="1138"/>
              </a:spcAft>
              <a:buFont typeface="Arial" charset="0"/>
              <a:buChar char="•"/>
              <a:defRPr/>
            </a:pPr>
            <a:r>
              <a:rPr lang="en-US" sz="3600" dirty="0" smtClean="0"/>
              <a:t>Share it with your lab group</a:t>
            </a:r>
          </a:p>
          <a:p>
            <a:pPr lvl="1">
              <a:spcAft>
                <a:spcPts val="1138"/>
              </a:spcAft>
              <a:buFont typeface="Arial" charset="0"/>
              <a:buChar char="•"/>
              <a:defRPr/>
            </a:pPr>
            <a:r>
              <a:rPr lang="en-US" sz="3600" dirty="0" smtClean="0"/>
              <a:t>Allow it to sink in</a:t>
            </a:r>
          </a:p>
          <a:p>
            <a:pPr>
              <a:spcBef>
                <a:spcPts val="2400"/>
              </a:spcBef>
              <a:spcAft>
                <a:spcPts val="1425"/>
              </a:spcAft>
              <a:buFont typeface="Arial" charset="0"/>
              <a:buChar char="•"/>
              <a:defRPr/>
            </a:pPr>
            <a:r>
              <a:rPr lang="en-US" sz="4000" dirty="0" smtClean="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Where to Start?</a:t>
            </a:r>
          </a:p>
        </p:txBody>
      </p:sp>
      <p:sp>
        <p:nvSpPr>
          <p:cNvPr id="17410"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3600" dirty="0" smtClean="0">
                <a:cs typeface="Arial Unicode MS" charset="0"/>
              </a:rPr>
              <a:t>Depends on the nature of your work</a:t>
            </a:r>
          </a:p>
          <a:p>
            <a:pPr marL="182880">
              <a:lnSpc>
                <a:spcPct val="100000"/>
              </a:lnSpc>
              <a:spcBef>
                <a:spcPts val="2400"/>
              </a:spcBef>
              <a:spcAft>
                <a:spcPts val="0"/>
              </a:spcAft>
              <a:buFont typeface="Arial" charset="0"/>
              <a:buChar char="•"/>
              <a:defRPr/>
            </a:pPr>
            <a:r>
              <a:rPr lang="en-US" sz="3600" dirty="0" smtClean="0">
                <a:cs typeface="Arial Unicode MS" charset="0"/>
              </a:rPr>
              <a:t>Consider the purpose:</a:t>
            </a:r>
          </a:p>
          <a:p>
            <a:pPr lvl="1">
              <a:spcAft>
                <a:spcPts val="1138"/>
              </a:spcAft>
              <a:buFont typeface="Arial" charset="0"/>
              <a:buChar char="•"/>
              <a:defRPr/>
            </a:pPr>
            <a:r>
              <a:rPr lang="en-US" sz="3200" dirty="0" smtClean="0"/>
              <a:t>Improve productivity</a:t>
            </a:r>
          </a:p>
          <a:p>
            <a:pPr lvl="1">
              <a:spcAft>
                <a:spcPts val="1138"/>
              </a:spcAft>
              <a:buFont typeface="Arial" charset="0"/>
              <a:buChar char="•"/>
              <a:defRPr/>
            </a:pPr>
            <a:r>
              <a:rPr lang="en-US" sz="3200" dirty="0" smtClean="0"/>
              <a:t>Improve quality</a:t>
            </a:r>
          </a:p>
          <a:p>
            <a:pPr>
              <a:spcAft>
                <a:spcPts val="1138"/>
              </a:spcAft>
              <a:buFont typeface="Arial" charset="0"/>
              <a:buChar char="•"/>
              <a:defRPr/>
            </a:pPr>
            <a:r>
              <a:rPr lang="en-US" sz="3200" dirty="0" smtClean="0"/>
              <a:t>Need help after the workshop?</a:t>
            </a:r>
          </a:p>
          <a:p>
            <a:pPr lvl="1">
              <a:spcAft>
                <a:spcPts val="1138"/>
              </a:spcAft>
              <a:buFont typeface="Arial" charset="0"/>
              <a:buChar char="•"/>
              <a:defRPr/>
            </a:pPr>
            <a:r>
              <a:rPr lang="en-US" sz="3200" dirty="0" smtClean="0"/>
              <a:t>Email our local Software Carpentry Community!</a:t>
            </a:r>
          </a:p>
          <a:p>
            <a:pPr lvl="1">
              <a:spcAft>
                <a:spcPts val="1138"/>
              </a:spcAft>
              <a:buFont typeface="Arial" charset="0"/>
              <a:buChar char="•"/>
              <a:defRPr/>
            </a:pPr>
            <a:r>
              <a:rPr lang="en-US" sz="3200" dirty="0" err="1" smtClean="0"/>
              <a:t>swc-dc-help@lists.wisc.edu</a:t>
            </a:r>
            <a:endParaRPr lang="en-US" sz="3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Nametags</a:t>
            </a:r>
            <a:endParaRPr lang="en-US" sz="2800" b="1" dirty="0">
              <a:solidFill>
                <a:schemeClr val="tx1"/>
              </a:solidFill>
            </a:endParaRPr>
          </a:p>
          <a:p>
            <a:r>
              <a:rPr lang="en-US" sz="2800" dirty="0">
                <a:solidFill>
                  <a:srgbClr val="008000"/>
                </a:solidFill>
              </a:rPr>
              <a:t>g</a:t>
            </a:r>
            <a:r>
              <a:rPr lang="en-US" sz="2800" dirty="0" smtClean="0">
                <a:solidFill>
                  <a:srgbClr val="008000"/>
                </a:solidFill>
              </a:rPr>
              <a:t>reen side up </a:t>
            </a:r>
            <a:r>
              <a:rPr lang="en-US" sz="2800" dirty="0" smtClean="0">
                <a:solidFill>
                  <a:srgbClr val="000000"/>
                </a:solidFill>
              </a:rPr>
              <a:t>– exercise completed</a:t>
            </a:r>
          </a:p>
          <a:p>
            <a:r>
              <a:rPr lang="en-US" sz="2800" dirty="0" smtClean="0">
                <a:solidFill>
                  <a:srgbClr val="FF0000"/>
                </a:solidFill>
              </a:rPr>
              <a:t>red side up </a:t>
            </a:r>
            <a:r>
              <a:rPr lang="en-US" sz="2800" dirty="0" smtClean="0">
                <a:solidFill>
                  <a:schemeClr val="tx1"/>
                </a:solidFill>
              </a:rPr>
              <a:t>– exercise in progress; HELP!</a:t>
            </a:r>
          </a:p>
          <a:p>
            <a:r>
              <a:rPr lang="en-US" sz="2800" dirty="0" smtClean="0">
                <a:solidFill>
                  <a:schemeClr val="tx1"/>
                </a:solidFill>
              </a:rPr>
              <a:t>nametag down – all is okay</a:t>
            </a:r>
            <a:endParaRPr lang="en-US" sz="2800" dirty="0" smtClean="0">
              <a:solidFill>
                <a:srgbClr val="FF0000"/>
              </a:solidFill>
            </a:endParaRPr>
          </a:p>
          <a:p>
            <a:endParaRPr lang="en-US" sz="2800" dirty="0" smtClean="0">
              <a:solidFill>
                <a:srgbClr val="000000"/>
              </a:solidFill>
            </a:endParaRPr>
          </a:p>
          <a:p>
            <a:r>
              <a:rPr lang="en-US" sz="2800" b="1" dirty="0" smtClean="0">
                <a:solidFill>
                  <a:srgbClr val="000000"/>
                </a:solidFill>
              </a:rPr>
              <a:t>Post-Its</a:t>
            </a:r>
          </a:p>
          <a:p>
            <a:r>
              <a:rPr lang="en-US" sz="2800" dirty="0">
                <a:solidFill>
                  <a:srgbClr val="000000"/>
                </a:solidFill>
              </a:rPr>
              <a:t>A</a:t>
            </a:r>
            <a:r>
              <a:rPr lang="en-US" sz="2800" dirty="0" smtClean="0">
                <a:solidFill>
                  <a:srgbClr val="000000"/>
                </a:solidFill>
              </a:rPr>
              <a:t>t each break, indicate </a:t>
            </a:r>
            <a:r>
              <a:rPr lang="en-US" sz="2800" dirty="0" smtClean="0">
                <a:solidFill>
                  <a:srgbClr val="008000"/>
                </a:solidFill>
              </a:rPr>
              <a:t>something that was good </a:t>
            </a:r>
            <a:r>
              <a:rPr lang="en-US" sz="2800" dirty="0" smtClean="0">
                <a:solidFill>
                  <a:srgbClr val="000000"/>
                </a:solidFill>
              </a:rPr>
              <a:t>and </a:t>
            </a:r>
            <a:r>
              <a:rPr lang="en-US" sz="2800" dirty="0" smtClean="0">
                <a:solidFill>
                  <a:srgbClr val="FF6600"/>
                </a:solidFill>
              </a:rPr>
              <a:t>something that could be better</a:t>
            </a:r>
            <a:r>
              <a:rPr lang="en-US" sz="2800" dirty="0" smtClean="0">
                <a:solidFill>
                  <a:srgbClr val="000000"/>
                </a:solidFill>
              </a:rPr>
              <a:t>.</a:t>
            </a:r>
          </a:p>
          <a:p>
            <a:endParaRPr lang="en-US" sz="2800" dirty="0">
              <a:solidFill>
                <a:srgbClr val="000000"/>
              </a:solidFill>
            </a:endParaRPr>
          </a:p>
          <a:p>
            <a:r>
              <a:rPr lang="en-US" sz="2800" b="1" dirty="0" smtClean="0">
                <a:solidFill>
                  <a:srgbClr val="000000"/>
                </a:solidFill>
              </a:rPr>
              <a:t>Post-Workshop Survey (1/2 of your entry fee!)</a:t>
            </a:r>
          </a:p>
          <a:p>
            <a:r>
              <a:rPr lang="en-US" sz="2800" dirty="0" smtClean="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296485" cy="37038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smtClean="0">
                <a:solidFill>
                  <a:srgbClr val="000000"/>
                </a:solidFill>
              </a:rPr>
              <a:t>Workshop Website</a:t>
            </a:r>
            <a:endParaRPr lang="en-US" sz="2800" b="1" dirty="0">
              <a:solidFill>
                <a:srgbClr val="000000"/>
              </a:solidFill>
            </a:endParaRPr>
          </a:p>
          <a:p>
            <a:r>
              <a:rPr lang="en-US" sz="2800" dirty="0" smtClean="0">
                <a:solidFill>
                  <a:srgbClr val="000000"/>
                </a:solidFill>
              </a:rPr>
              <a:t>http://</a:t>
            </a:r>
            <a:r>
              <a:rPr lang="en-US" sz="2800" dirty="0" err="1" smtClean="0">
                <a:solidFill>
                  <a:srgbClr val="000000"/>
                </a:solidFill>
              </a:rPr>
              <a:t>uw</a:t>
            </a:r>
            <a:r>
              <a:rPr lang="en-US" sz="2800" dirty="0" smtClean="0">
                <a:solidFill>
                  <a:srgbClr val="000000"/>
                </a:solidFill>
              </a:rPr>
              <a:t>-madison-</a:t>
            </a:r>
            <a:r>
              <a:rPr lang="en-US" sz="2800" dirty="0" err="1" smtClean="0">
                <a:solidFill>
                  <a:srgbClr val="000000"/>
                </a:solidFill>
              </a:rPr>
              <a:t>aci.github.io</a:t>
            </a:r>
            <a:r>
              <a:rPr lang="en-US" sz="2800" dirty="0" smtClean="0">
                <a:solidFill>
                  <a:srgbClr val="000000"/>
                </a:solidFill>
              </a:rPr>
              <a:t>/2016-08-29-uwmadison/</a:t>
            </a:r>
          </a:p>
          <a:p>
            <a:r>
              <a:rPr lang="en-US" sz="2800" i="1" u="sng" dirty="0" smtClean="0">
                <a:solidFill>
                  <a:srgbClr val="000000"/>
                </a:solidFill>
              </a:rPr>
              <a:t>Make sure you’ve completed the </a:t>
            </a:r>
            <a:r>
              <a:rPr lang="en-US" sz="2800" b="1" i="1" u="sng" dirty="0" smtClean="0">
                <a:solidFill>
                  <a:srgbClr val="000000"/>
                </a:solidFill>
              </a:rPr>
              <a:t>“Setup</a:t>
            </a:r>
            <a:r>
              <a:rPr lang="en-US" sz="2800" i="1" u="sng" dirty="0" smtClean="0">
                <a:solidFill>
                  <a:srgbClr val="000000"/>
                </a:solidFill>
              </a:rPr>
              <a:t>”!!</a:t>
            </a:r>
          </a:p>
          <a:p>
            <a:endParaRPr lang="en-US" sz="2800" dirty="0" smtClean="0">
              <a:solidFill>
                <a:srgbClr val="000000"/>
              </a:solidFill>
            </a:endParaRPr>
          </a:p>
          <a:p>
            <a:r>
              <a:rPr lang="en-US" sz="2800" b="1" dirty="0" err="1" smtClean="0">
                <a:solidFill>
                  <a:srgbClr val="000000"/>
                </a:solidFill>
              </a:rPr>
              <a:t>Etherpad</a:t>
            </a:r>
            <a:r>
              <a:rPr lang="en-US" sz="2800" b="1" dirty="0" smtClean="0">
                <a:solidFill>
                  <a:srgbClr val="000000"/>
                </a:solidFill>
              </a:rPr>
              <a:t> (for collaborative notes)</a:t>
            </a:r>
          </a:p>
          <a:p>
            <a:r>
              <a:rPr lang="en-US" sz="2800" dirty="0">
                <a:solidFill>
                  <a:schemeClr val="tx1"/>
                </a:solidFill>
              </a:rPr>
              <a:t>http://</a:t>
            </a:r>
            <a:r>
              <a:rPr lang="en-US" sz="2800" dirty="0" err="1">
                <a:solidFill>
                  <a:schemeClr val="tx1"/>
                </a:solidFill>
              </a:rPr>
              <a:t>pad.software-carpentry.org</a:t>
            </a:r>
            <a:r>
              <a:rPr lang="en-US" sz="2800" dirty="0">
                <a:solidFill>
                  <a:schemeClr val="tx1"/>
                </a:solidFill>
              </a:rPr>
              <a:t>/2016-</a:t>
            </a:r>
            <a:r>
              <a:rPr lang="en-US" sz="2800" dirty="0" smtClean="0">
                <a:solidFill>
                  <a:schemeClr val="tx1"/>
                </a:solidFill>
              </a:rPr>
              <a:t>08-29-</a:t>
            </a:r>
            <a:r>
              <a:rPr lang="en-US" sz="2800" dirty="0">
                <a:solidFill>
                  <a:schemeClr val="tx1"/>
                </a:solidFill>
              </a:rPr>
              <a:t>uwmadison</a:t>
            </a:r>
            <a:endParaRPr lang="en-US" sz="2800" dirty="0" smtClean="0">
              <a:solidFill>
                <a:schemeClr val="tx1"/>
              </a:solidFill>
            </a:endParaRPr>
          </a:p>
          <a:p>
            <a:endParaRPr lang="en-US" sz="2800" dirty="0">
              <a:solidFill>
                <a:srgbClr val="000000"/>
              </a:solidFill>
            </a:endParaRPr>
          </a:p>
          <a:p>
            <a:r>
              <a:rPr lang="en-US" sz="2800" b="1" dirty="0" smtClean="0">
                <a:solidFill>
                  <a:srgbClr val="000000"/>
                </a:solidFill>
              </a:rPr>
              <a:t>Pre-Workshop Survey (1/2 of your entry fee!)</a:t>
            </a:r>
          </a:p>
          <a:p>
            <a:r>
              <a:rPr lang="en-US" sz="2800" dirty="0" smtClean="0">
                <a:solidFill>
                  <a:srgbClr val="000000"/>
                </a:solidFill>
              </a:rPr>
              <a:t>https://</a:t>
            </a:r>
            <a:r>
              <a:rPr lang="en-US" sz="2800" dirty="0" err="1" smtClean="0">
                <a:solidFill>
                  <a:srgbClr val="000000"/>
                </a:solidFill>
              </a:rPr>
              <a:t>www.surveymonkey.com</a:t>
            </a:r>
            <a:r>
              <a:rPr lang="en-US" sz="2800" dirty="0" smtClean="0">
                <a:solidFill>
                  <a:srgbClr val="000000"/>
                </a:solidFill>
              </a:rPr>
              <a:t>/r/SWC-pre-</a:t>
            </a:r>
            <a:r>
              <a:rPr lang="en-US" sz="2800" dirty="0" err="1" smtClean="0">
                <a:solidFill>
                  <a:srgbClr val="000000"/>
                </a:solidFill>
              </a:rPr>
              <a:t>wkshp</a:t>
            </a:r>
            <a:r>
              <a:rPr lang="en-US" sz="2800" dirty="0" smtClean="0">
                <a:solidFill>
                  <a:srgbClr val="000000"/>
                </a:solidFill>
              </a:rPr>
              <a:t>-survey</a:t>
            </a:r>
            <a:endParaRPr lang="en-US" sz="2800" dirty="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Welcome to the Workshop!</a:t>
            </a:r>
          </a:p>
        </p:txBody>
      </p:sp>
    </p:spTree>
    <p:extLst>
      <p:ext uri="{BB962C8B-B14F-4D97-AF65-F5344CB8AC3E}">
        <p14:creationId xmlns:p14="http://schemas.microsoft.com/office/powerpoint/2010/main" val="3630760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686966" cy="456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dirty="0" smtClean="0">
                <a:solidFill>
                  <a:srgbClr val="000000"/>
                </a:solidFill>
              </a:rPr>
              <a:t>Open Terminal or </a:t>
            </a:r>
            <a:r>
              <a:rPr lang="en-US" sz="2400" dirty="0" err="1" smtClean="0">
                <a:solidFill>
                  <a:srgbClr val="000000"/>
                </a:solidFill>
              </a:rPr>
              <a:t>GitBash</a:t>
            </a:r>
            <a:r>
              <a:rPr lang="en-US" sz="2400" dirty="0" smtClean="0">
                <a:solidFill>
                  <a:srgbClr val="000000"/>
                </a:solidFill>
              </a:rPr>
              <a:t> (Windows), and type the following:</a:t>
            </a:r>
          </a:p>
          <a:p>
            <a:endParaRPr lang="en-US" sz="2400" dirty="0">
              <a:solidFill>
                <a:srgbClr val="000000"/>
              </a:solidFill>
            </a:endParaRPr>
          </a:p>
          <a:p>
            <a:r>
              <a:rPr lang="en-US" sz="2400" b="1" dirty="0" smtClean="0">
                <a:solidFill>
                  <a:srgbClr val="000000"/>
                </a:solidFill>
                <a:latin typeface="Consolas"/>
                <a:cs typeface="Consolas"/>
              </a:rPr>
              <a:t>python –-version</a:t>
            </a:r>
          </a:p>
          <a:p>
            <a:r>
              <a:rPr lang="en-US" sz="2400" dirty="0" smtClean="0">
                <a:solidFill>
                  <a:srgbClr val="000000"/>
                </a:solidFill>
              </a:rPr>
              <a:t>Raise your hand if you DON’T have version </a:t>
            </a:r>
            <a:r>
              <a:rPr lang="en-US" sz="2400" b="1" u="sng" dirty="0" smtClean="0">
                <a:solidFill>
                  <a:srgbClr val="000000"/>
                </a:solidFill>
              </a:rPr>
              <a:t>3.5.x</a:t>
            </a:r>
            <a:r>
              <a:rPr lang="en-US" sz="2400" dirty="0" smtClean="0">
                <a:solidFill>
                  <a:srgbClr val="000000"/>
                </a:solidFill>
              </a:rPr>
              <a:t> (where x can vary).</a:t>
            </a:r>
          </a:p>
          <a:p>
            <a:endParaRPr lang="en-US" sz="2400" b="1" dirty="0" smtClean="0">
              <a:solidFill>
                <a:srgbClr val="000000"/>
              </a:solidFill>
            </a:endParaRPr>
          </a:p>
          <a:p>
            <a:r>
              <a:rPr lang="en-US" sz="2400" b="1" dirty="0">
                <a:solidFill>
                  <a:srgbClr val="000000"/>
                </a:solidFill>
                <a:latin typeface="Consolas"/>
                <a:cs typeface="Consolas"/>
              </a:rPr>
              <a:t>p</a:t>
            </a:r>
            <a:r>
              <a:rPr lang="en-US" sz="2400" b="1" dirty="0" smtClean="0">
                <a:solidFill>
                  <a:srgbClr val="000000"/>
                </a:solidFill>
                <a:latin typeface="Consolas"/>
                <a:cs typeface="Consolas"/>
              </a:rPr>
              <a:t>ython –c “</a:t>
            </a:r>
            <a:r>
              <a:rPr lang="en-US" sz="2400" b="1" smtClean="0">
                <a:solidFill>
                  <a:srgbClr val="000000"/>
                </a:solidFill>
                <a:latin typeface="Consolas"/>
                <a:cs typeface="Consolas"/>
              </a:rPr>
              <a:t>import </a:t>
            </a:r>
            <a:r>
              <a:rPr lang="en-US" sz="2400" b="1" smtClean="0">
                <a:solidFill>
                  <a:srgbClr val="000000"/>
                </a:solidFill>
                <a:latin typeface="Consolas"/>
                <a:cs typeface="Consolas"/>
              </a:rPr>
              <a:t>pandas</a:t>
            </a:r>
            <a:r>
              <a:rPr lang="en-US" sz="2400" b="1" smtClean="0">
                <a:solidFill>
                  <a:srgbClr val="000000"/>
                </a:solidFill>
                <a:latin typeface="Consolas"/>
                <a:cs typeface="Consolas"/>
              </a:rPr>
              <a:t>”</a:t>
            </a:r>
            <a:endParaRPr lang="en-US" sz="2400" b="1" dirty="0" smtClean="0">
              <a:solidFill>
                <a:srgbClr val="000000"/>
              </a:solidFill>
              <a:latin typeface="Consolas"/>
              <a:cs typeface="Consolas"/>
            </a:endParaRPr>
          </a:p>
          <a:p>
            <a:r>
              <a:rPr lang="en-US" sz="2400" dirty="0" smtClean="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a:t>
            </a:r>
            <a:r>
              <a:rPr lang="en-US" sz="2400" b="1" dirty="0" err="1" smtClean="0">
                <a:solidFill>
                  <a:srgbClr val="000000"/>
                </a:solidFill>
                <a:latin typeface="Consolas"/>
                <a:cs typeface="Consolas"/>
              </a:rPr>
              <a:t>it</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p>
          <a:p>
            <a:endParaRPr lang="en-US" sz="2400" b="1" dirty="0" smtClean="0">
              <a:solidFill>
                <a:srgbClr val="000000"/>
              </a:solidFill>
            </a:endParaRPr>
          </a:p>
          <a:p>
            <a:r>
              <a:rPr lang="en-US" sz="2400" b="1" dirty="0" err="1">
                <a:solidFill>
                  <a:srgbClr val="000000"/>
                </a:solidFill>
                <a:latin typeface="Consolas"/>
                <a:cs typeface="Consolas"/>
              </a:rPr>
              <a:t>n</a:t>
            </a:r>
            <a:r>
              <a:rPr lang="en-US" sz="2400" b="1" dirty="0" err="1" smtClean="0">
                <a:solidFill>
                  <a:srgbClr val="000000"/>
                </a:solidFill>
                <a:latin typeface="Consolas"/>
                <a:cs typeface="Consolas"/>
              </a:rPr>
              <a:t>ano</a:t>
            </a:r>
            <a:r>
              <a:rPr lang="en-US" sz="2400" b="1" dirty="0" smtClean="0">
                <a:solidFill>
                  <a:srgbClr val="000000"/>
                </a:solidFill>
                <a:latin typeface="Consolas"/>
                <a:cs typeface="Consolas"/>
              </a:rPr>
              <a:t> --version</a:t>
            </a:r>
          </a:p>
          <a:p>
            <a:r>
              <a:rPr lang="en-US" sz="2400" dirty="0" smtClean="0">
                <a:solidFill>
                  <a:srgbClr val="000000"/>
                </a:solidFill>
              </a:rPr>
              <a:t>Raise your hand if you get an error.</a:t>
            </a:r>
            <a:endParaRPr lang="en-US" sz="2400" b="1" dirty="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Check your setup!</a:t>
            </a:r>
          </a:p>
        </p:txBody>
      </p:sp>
    </p:spTree>
    <p:extLst>
      <p:ext uri="{BB962C8B-B14F-4D97-AF65-F5344CB8AC3E}">
        <p14:creationId xmlns:p14="http://schemas.microsoft.com/office/powerpoint/2010/main" val="2095537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535112"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Droid Sans" charset="0"/>
              </a:rPr>
              <a:t>Instructors:</a:t>
            </a:r>
          </a:p>
          <a:p>
            <a:pPr algn="ctr">
              <a:lnSpc>
                <a:spcPct val="102000"/>
              </a:lnSpc>
              <a:buClrTx/>
              <a:buFontTx/>
              <a:buNone/>
              <a:defRPr/>
            </a:pPr>
            <a:r>
              <a:rPr lang="en-US" sz="2800" dirty="0" smtClean="0">
                <a:latin typeface="Droid Sans" charset="0"/>
              </a:rPr>
              <a:t>Matthew Garcia</a:t>
            </a:r>
          </a:p>
          <a:p>
            <a:pPr algn="ctr">
              <a:lnSpc>
                <a:spcPct val="102000"/>
              </a:lnSpc>
              <a:buClrTx/>
              <a:defRPr/>
            </a:pPr>
            <a:r>
              <a:rPr lang="en-US" sz="2800" dirty="0" smtClean="0">
                <a:latin typeface="Droid Sans" charset="0"/>
              </a:rPr>
              <a:t>Ethan Nelson</a:t>
            </a:r>
          </a:p>
          <a:p>
            <a:pPr algn="ctr">
              <a:lnSpc>
                <a:spcPct val="102000"/>
              </a:lnSpc>
              <a:buClrTx/>
              <a:buFontTx/>
              <a:buNone/>
              <a:defRPr/>
            </a:pPr>
            <a:r>
              <a:rPr lang="en-US" sz="2800" dirty="0" smtClean="0">
                <a:latin typeface="Droid Sans" charset="0"/>
              </a:rPr>
              <a:t>Sarah Stevens</a:t>
            </a: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Welcome to Software Carpentry!</a:t>
            </a:r>
          </a:p>
          <a:p>
            <a:pPr algn="ctr">
              <a:lnSpc>
                <a:spcPct val="102000"/>
              </a:lnSpc>
              <a:buClrTx/>
              <a:buFontTx/>
              <a:buNone/>
              <a:defRPr/>
            </a:pPr>
            <a:r>
              <a:rPr lang="en-US" sz="4000" dirty="0" smtClean="0">
                <a:latin typeface="Droid Sans" charset="0"/>
              </a:rPr>
              <a:t>January</a:t>
            </a:r>
            <a:r>
              <a:rPr lang="en-US" sz="4000" dirty="0" smtClean="0">
                <a:latin typeface="Droid Sans" charset="0"/>
              </a:rPr>
              <a:t> 12-13, 2017</a:t>
            </a:r>
            <a:endParaRPr lang="en-US" sz="4000" dirty="0" smtClean="0">
              <a:latin typeface="Droid Sans" charset="0"/>
            </a:endParaRP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smtClean="0">
                <a:latin typeface="Droid Sans" charset="0"/>
              </a:rPr>
              <a:t>Host:</a:t>
            </a:r>
          </a:p>
          <a:p>
            <a:pPr algn="ctr">
              <a:lnSpc>
                <a:spcPct val="102000"/>
              </a:lnSpc>
              <a:buClrTx/>
              <a:buFontTx/>
              <a:buNone/>
              <a:defRPr/>
            </a:pPr>
            <a:r>
              <a:rPr lang="en-US" sz="2800" dirty="0" smtClean="0">
                <a:latin typeface="Droid Sans" charset="0"/>
              </a:rPr>
              <a:t>Advanced Computing</a:t>
            </a:r>
          </a:p>
          <a:p>
            <a:pPr algn="ctr">
              <a:lnSpc>
                <a:spcPct val="102000"/>
              </a:lnSpc>
              <a:buClrTx/>
              <a:buFontTx/>
              <a:buNone/>
              <a:defRPr/>
            </a:pPr>
            <a:r>
              <a:rPr lang="en-US" sz="2800" dirty="0" smtClean="0">
                <a:latin typeface="Droid Sans" charset="0"/>
              </a:rPr>
              <a:t>Initiative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Non-profit, international organization</a:t>
            </a:r>
          </a:p>
          <a:p>
            <a:pPr>
              <a:spcAft>
                <a:spcPts val="1425"/>
              </a:spcAft>
              <a:buFont typeface="Arial" charset="0"/>
              <a:buChar char="•"/>
              <a:defRPr/>
            </a:pPr>
            <a:r>
              <a:rPr lang="en-US" sz="4000" dirty="0" smtClean="0">
                <a:cs typeface="Arial Unicode MS" charset="0"/>
              </a:rPr>
              <a:t>Teaches workshops to help researchers adopt reproducible computational practices</a:t>
            </a:r>
          </a:p>
          <a:p>
            <a:pPr>
              <a:spcAft>
                <a:spcPts val="1425"/>
              </a:spcAft>
              <a:buFont typeface="Arial" charset="0"/>
              <a:buChar char="•"/>
              <a:defRPr/>
            </a:pPr>
            <a:r>
              <a:rPr lang="en-US" sz="4000" dirty="0" smtClean="0">
                <a:cs typeface="Arial Unicode MS" charset="0"/>
              </a:rPr>
              <a:t>Instructors are all volunteers</a:t>
            </a:r>
          </a:p>
          <a:p>
            <a:pPr>
              <a:spcAft>
                <a:spcPts val="1425"/>
              </a:spcAft>
              <a:buFont typeface="Arial" charset="0"/>
              <a:buChar char="•"/>
              <a:defRPr/>
            </a:pPr>
            <a:r>
              <a:rPr lang="en-US" sz="4000" dirty="0" smtClean="0">
                <a:cs typeface="Arial Unicode MS" charset="0"/>
              </a:rPr>
              <a:t>Materials developed by open science community</a:t>
            </a:r>
          </a:p>
          <a:p>
            <a:pPr>
              <a:spcAft>
                <a:spcPts val="1425"/>
              </a:spcAft>
              <a:buFont typeface="Arial" charset="0"/>
              <a:buChar char="•"/>
              <a:defRPr/>
            </a:pPr>
            <a:r>
              <a:rPr lang="en-US" sz="4000" dirty="0" smtClean="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smtClean="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smtClean="0">
                <a:cs typeface="Arial Unicode MS" charset="0"/>
                <a:hlinkClick r:id="rId3"/>
              </a:rPr>
              <a:t>http://software-carpentry.org/conduct/</a:t>
            </a:r>
            <a:endParaRPr lang="en-US" sz="3600" dirty="0" smtClean="0">
              <a:cs typeface="Arial Unicode MS" charset="0"/>
            </a:endParaRP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 kind </a:t>
            </a:r>
            <a:r>
              <a:rPr lang="en-US" dirty="0" smtClean="0">
                <a:cs typeface="Arial Unicode MS" charset="0"/>
              </a:rPr>
              <a:t>to </a:t>
            </a:r>
            <a:r>
              <a:rPr lang="en-US" dirty="0">
                <a:cs typeface="Arial Unicode MS" charset="0"/>
              </a:rPr>
              <a:t>others. Do not insult or put down other attendees</a:t>
            </a:r>
            <a:r>
              <a:rPr lang="en-US" dirty="0" smtClean="0">
                <a:cs typeface="Arial Unicode MS" charset="0"/>
              </a:rPr>
              <a:t>.</a:t>
            </a:r>
            <a:endParaRPr lang="en-US" dirty="0">
              <a:cs typeface="Arial Unicode MS" charset="0"/>
            </a:endParaRP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smtClean="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smtClean="0"/>
              <a:t>Workshop Logistics:</a:t>
            </a:r>
          </a:p>
          <a:p>
            <a:pPr algn="ctr">
              <a:buClrTx/>
              <a:buFontTx/>
              <a:buNone/>
              <a:defRPr/>
            </a:pPr>
            <a:r>
              <a:rPr lang="en-US" sz="4400" dirty="0" smtClean="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smtClean="0">
                <a:solidFill>
                  <a:schemeClr val="tx1"/>
                </a:solidFill>
              </a:rPr>
              <a:t>Restrooms</a:t>
            </a:r>
            <a:endParaRPr lang="en-US" sz="2800" b="1" dirty="0">
              <a:solidFill>
                <a:schemeClr val="tx1"/>
              </a:solidFill>
            </a:endParaRPr>
          </a:p>
          <a:p>
            <a:r>
              <a:rPr lang="en-US" sz="2800" dirty="0" smtClean="0">
                <a:solidFill>
                  <a:srgbClr val="000000"/>
                </a:solidFill>
              </a:rPr>
              <a:t>Across the hall</a:t>
            </a:r>
          </a:p>
          <a:p>
            <a:endParaRPr lang="en-US" sz="2800" dirty="0" smtClean="0">
              <a:solidFill>
                <a:srgbClr val="000000"/>
              </a:solidFill>
            </a:endParaRPr>
          </a:p>
          <a:p>
            <a:r>
              <a:rPr lang="en-US" sz="2800" b="1" dirty="0" smtClean="0">
                <a:solidFill>
                  <a:srgbClr val="000000"/>
                </a:solidFill>
              </a:rPr>
              <a:t>Beverages</a:t>
            </a:r>
          </a:p>
          <a:p>
            <a:r>
              <a:rPr lang="en-US" sz="2800" dirty="0" smtClean="0">
                <a:solidFill>
                  <a:srgbClr val="000000"/>
                </a:solidFill>
              </a:rPr>
              <a:t>Drinking fountain: across the hall</a:t>
            </a:r>
          </a:p>
          <a:p>
            <a:r>
              <a:rPr lang="en-US" sz="2800" dirty="0" smtClean="0">
                <a:solidFill>
                  <a:srgbClr val="000000"/>
                </a:solidFill>
              </a:rPr>
              <a:t>Coffee/tea: front left corner of room, all day</a:t>
            </a:r>
          </a:p>
          <a:p>
            <a:endParaRPr lang="en-US" sz="2800" dirty="0">
              <a:solidFill>
                <a:srgbClr val="000000"/>
              </a:solidFill>
            </a:endParaRPr>
          </a:p>
          <a:p>
            <a:r>
              <a:rPr lang="en-US" sz="2800" b="1" dirty="0" smtClean="0">
                <a:solidFill>
                  <a:srgbClr val="000000"/>
                </a:solidFill>
              </a:rPr>
              <a:t>Lunch</a:t>
            </a:r>
          </a:p>
          <a:p>
            <a:r>
              <a:rPr lang="en-US" sz="2800" dirty="0" smtClean="0">
                <a:solidFill>
                  <a:srgbClr val="000000"/>
                </a:solidFill>
              </a:rPr>
              <a:t>On your own.</a:t>
            </a:r>
          </a:p>
          <a:p>
            <a:r>
              <a:rPr lang="en-US" sz="2800" dirty="0" smtClean="0">
                <a:solidFill>
                  <a:srgbClr val="000000"/>
                </a:solidFill>
              </a:rPr>
              <a:t>Need a fridge? Let us know.</a:t>
            </a:r>
          </a:p>
        </p:txBody>
      </p:sp>
    </p:spTree>
    <p:extLst>
      <p:ext uri="{BB962C8B-B14F-4D97-AF65-F5344CB8AC3E}">
        <p14:creationId xmlns:p14="http://schemas.microsoft.com/office/powerpoint/2010/main" val="197974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smtClean="0">
              <a:latin typeface="Droid Sans" charset="0"/>
            </a:endParaRPr>
          </a:p>
          <a:p>
            <a:pPr algn="ctr">
              <a:lnSpc>
                <a:spcPct val="102000"/>
              </a:lnSpc>
              <a:buClrTx/>
              <a:buFontTx/>
              <a:buNone/>
              <a:defRPr/>
            </a:pPr>
            <a:endParaRPr lang="en-US" sz="2800" dirty="0" smtClean="0">
              <a:latin typeface="Droid Sans" charset="0"/>
            </a:endParaRPr>
          </a:p>
          <a:p>
            <a:pPr algn="ctr">
              <a:lnSpc>
                <a:spcPct val="102000"/>
              </a:lnSpc>
              <a:buClrTx/>
              <a:buFontTx/>
              <a:buNone/>
              <a:defRPr/>
            </a:pPr>
            <a:r>
              <a:rPr lang="en-US" sz="2800" dirty="0" smtClean="0">
                <a:latin typeface="Droid Sans" charset="0"/>
              </a:rPr>
              <a:t>Inspired by Greg Wilson,</a:t>
            </a:r>
          </a:p>
          <a:p>
            <a:pPr algn="ctr">
              <a:lnSpc>
                <a:spcPct val="102000"/>
              </a:lnSpc>
              <a:buClrTx/>
              <a:buFontTx/>
              <a:buNone/>
              <a:defRPr/>
            </a:pPr>
            <a:r>
              <a:rPr lang="en-US" sz="2800" dirty="0" smtClean="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smtClean="0">
                <a:latin typeface="Droid Sans" charset="0"/>
              </a:rPr>
              <a:t>If You Can’t Reproduce It, </a:t>
            </a:r>
          </a:p>
          <a:p>
            <a:pPr algn="ctr">
              <a:lnSpc>
                <a:spcPct val="102000"/>
              </a:lnSpc>
              <a:buClrTx/>
              <a:buFontTx/>
              <a:buNone/>
              <a:defRPr/>
            </a:pPr>
            <a:r>
              <a:rPr lang="en-US" sz="4000" dirty="0" smtClean="0">
                <a:latin typeface="Droid Sans" charset="0"/>
              </a:rPr>
              <a:t>Is It Still Science?</a:t>
            </a:r>
          </a:p>
          <a:p>
            <a:pPr algn="ctr">
              <a:lnSpc>
                <a:spcPct val="102000"/>
              </a:lnSpc>
              <a:buClrTx/>
              <a:buFontTx/>
              <a:buNone/>
              <a:defRPr/>
            </a:pPr>
            <a:r>
              <a:rPr lang="en-US" sz="4000" dirty="0" smtClean="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smtClean="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smtClean="0">
                <a:cs typeface="Arial Unicode MS" charset="0"/>
              </a:rPr>
              <a:t>Many scientists spend most of their time developing, maintaining, or running software</a:t>
            </a:r>
          </a:p>
          <a:p>
            <a:pPr lvl="1">
              <a:spcAft>
                <a:spcPts val="1425"/>
              </a:spcAft>
              <a:buFont typeface="Arial" charset="0"/>
              <a:buChar char="•"/>
              <a:defRPr/>
            </a:pPr>
            <a:r>
              <a:rPr lang="en-US" sz="3600" dirty="0" smtClean="0"/>
              <a:t>Most don’t consider themselves software engineers</a:t>
            </a:r>
          </a:p>
          <a:p>
            <a:pPr lvl="1">
              <a:spcAft>
                <a:spcPts val="1425"/>
              </a:spcAft>
              <a:buFont typeface="Arial" charset="0"/>
              <a:buChar char="•"/>
              <a:defRPr/>
            </a:pPr>
            <a:r>
              <a:rPr lang="en-US" sz="3600" dirty="0" smtClean="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3429</TotalTime>
  <Words>818</Words>
  <Application>Microsoft Macintosh PowerPoint</Application>
  <PresentationFormat>Custom</PresentationFormat>
  <Paragraphs>159</Paragraphs>
  <Slides>19</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 Unicode MS</vt:lpstr>
      <vt:lpstr>Consolas</vt:lpstr>
      <vt:lpstr>Courier New</vt:lpstr>
      <vt:lpstr>DejaVu Sans</vt:lpstr>
      <vt:lpstr>Droid Sans</vt:lpstr>
      <vt:lpstr>ＭＳ Ｐゴシック</vt:lpstr>
      <vt:lpstr>Times New Roman</vt:lpstr>
      <vt:lpstr>Arial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327</cp:revision>
  <cp:lastPrinted>1601-01-01T00:00:00Z</cp:lastPrinted>
  <dcterms:created xsi:type="dcterms:W3CDTF">2010-05-24T21:29:39Z</dcterms:created>
  <dcterms:modified xsi:type="dcterms:W3CDTF">2017-01-12T21:19:43Z</dcterms:modified>
</cp:coreProperties>
</file>