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Data Carpentry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Day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67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What would </a:t>
            </a:r>
            <a:r>
              <a:rPr lang="en-US" sz="3600" i="1" dirty="0" smtClean="0"/>
              <a:t>y</a:t>
            </a:r>
            <a:r>
              <a:rPr lang="en-US" sz="3600" dirty="0" smtClean="0"/>
              <a:t> equal after these three lines of code were executed (try to answer without running them first!)? Why? How would you make it equal something else?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s-ES" sz="3600" i="1" dirty="0" smtClean="0"/>
              <a:t>x &lt;- 50</a:t>
            </a:r>
          </a:p>
          <a:p>
            <a:pPr marL="0" indent="0">
              <a:buNone/>
            </a:pPr>
            <a:r>
              <a:rPr lang="es-ES" sz="3600" i="1" dirty="0" smtClean="0"/>
              <a:t>y &lt;- x * 2</a:t>
            </a:r>
          </a:p>
          <a:p>
            <a:pPr marL="0" indent="0">
              <a:buNone/>
            </a:pPr>
            <a:r>
              <a:rPr lang="es-ES" sz="3600" i="1" dirty="0" smtClean="0"/>
              <a:t>x &lt;- 75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45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Use the </a:t>
            </a:r>
            <a:r>
              <a:rPr lang="en-US" sz="3600" i="1" dirty="0" err="1" smtClean="0"/>
              <a:t>nrow</a:t>
            </a:r>
            <a:r>
              <a:rPr lang="en-US" sz="3600" dirty="0" smtClean="0"/>
              <a:t>() function + indexing to save just the last row of </a:t>
            </a:r>
            <a:r>
              <a:rPr lang="en-US" sz="3600" i="1" dirty="0" smtClean="0"/>
              <a:t>surveys</a:t>
            </a:r>
            <a:r>
              <a:rPr lang="en-US" sz="3600" dirty="0" smtClean="0"/>
              <a:t> into a new object called </a:t>
            </a:r>
            <a:r>
              <a:rPr lang="en-US" sz="3600" i="1" dirty="0" err="1" smtClean="0"/>
              <a:t>surveys_last</a:t>
            </a:r>
            <a:endParaRPr lang="en-US" sz="36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45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Think about it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Why doesn’t </a:t>
            </a:r>
            <a:r>
              <a:rPr lang="en-US" sz="3600" i="1" dirty="0" smtClean="0"/>
              <a:t>mean(heights, TRUE) </a:t>
            </a:r>
            <a:r>
              <a:rPr lang="en-US" sz="3600" dirty="0" smtClean="0"/>
              <a:t>work? Hint: Check </a:t>
            </a:r>
            <a:r>
              <a:rPr lang="en-US" sz="3600" i="1" dirty="0" smtClean="0"/>
              <a:t>mean</a:t>
            </a:r>
            <a:r>
              <a:rPr lang="en-US" sz="3600" dirty="0" smtClean="0"/>
              <a:t>’s help page!</a:t>
            </a:r>
            <a:endParaRPr lang="en-US" sz="36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69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With your neighbors, make a scatterplot of </a:t>
            </a:r>
            <a:r>
              <a:rPr lang="en-US" sz="3600" i="1" dirty="0" smtClean="0"/>
              <a:t>weight</a:t>
            </a:r>
            <a:r>
              <a:rPr lang="en-US" sz="3600" dirty="0" smtClean="0"/>
              <a:t> vs. </a:t>
            </a:r>
            <a:r>
              <a:rPr lang="en-US" sz="3600" i="1" dirty="0" err="1" smtClean="0"/>
              <a:t>hindfoot_length</a:t>
            </a:r>
            <a:r>
              <a:rPr lang="en-US" sz="3600" i="1" dirty="0" smtClean="0"/>
              <a:t> </a:t>
            </a:r>
            <a:r>
              <a:rPr lang="en-US" sz="3600" dirty="0" smtClean="0"/>
              <a:t>for just </a:t>
            </a:r>
            <a:r>
              <a:rPr lang="en-US" sz="3600" i="1" dirty="0" err="1" smtClean="0"/>
              <a:t>species_id</a:t>
            </a:r>
            <a:r>
              <a:rPr lang="en-US" sz="3600" dirty="0" smtClean="0"/>
              <a:t> </a:t>
            </a:r>
            <a:r>
              <a:rPr lang="en-US" sz="3600" i="1" dirty="0" smtClean="0"/>
              <a:t>“DM.”</a:t>
            </a:r>
            <a:endParaRPr lang="en-US" sz="3600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62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smtClean="0"/>
              <a:t>Get the </a:t>
            </a:r>
            <a:r>
              <a:rPr lang="en-US" sz="3600" b="1" dirty="0" smtClean="0"/>
              <a:t>mean</a:t>
            </a:r>
            <a:r>
              <a:rPr lang="en-US" sz="3600" dirty="0" smtClean="0"/>
              <a:t> </a:t>
            </a:r>
            <a:r>
              <a:rPr lang="en-US" sz="3600" i="1" dirty="0" smtClean="0"/>
              <a:t>weights</a:t>
            </a:r>
            <a:r>
              <a:rPr lang="en-US" sz="3600" dirty="0" smtClean="0"/>
              <a:t> and </a:t>
            </a:r>
            <a:r>
              <a:rPr lang="en-US" sz="3600" i="1" dirty="0" err="1" smtClean="0"/>
              <a:t>hindfoot_lengths</a:t>
            </a:r>
            <a:r>
              <a:rPr lang="en-US" sz="3600" dirty="0" smtClean="0"/>
              <a:t> for every species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Get </a:t>
            </a:r>
            <a:r>
              <a:rPr lang="en-US" sz="3600" b="1" dirty="0" smtClean="0"/>
              <a:t>counts</a:t>
            </a:r>
            <a:r>
              <a:rPr lang="en-US" sz="3600" dirty="0" smtClean="0"/>
              <a:t> for each species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Make a </a:t>
            </a:r>
            <a:r>
              <a:rPr lang="en-US" sz="3600" b="1" dirty="0" smtClean="0"/>
              <a:t>scatterplot</a:t>
            </a:r>
            <a:r>
              <a:rPr lang="en-US" sz="3600" dirty="0" smtClean="0"/>
              <a:t> of mean </a:t>
            </a:r>
            <a:r>
              <a:rPr lang="en-US" sz="3600" i="1" dirty="0" smtClean="0"/>
              <a:t>weights</a:t>
            </a:r>
            <a:r>
              <a:rPr lang="en-US" sz="3600" dirty="0" smtClean="0"/>
              <a:t> vs. mean </a:t>
            </a:r>
            <a:r>
              <a:rPr lang="en-US" sz="3600" i="1" dirty="0" err="1" smtClean="0"/>
              <a:t>hindfoot_lengths</a:t>
            </a:r>
            <a:endParaRPr lang="en-US" sz="3600" i="1" dirty="0" smtClean="0"/>
          </a:p>
          <a:p>
            <a:pPr marL="514350" indent="-514350">
              <a:buAutoNum type="arabicPeriod"/>
            </a:pPr>
            <a:r>
              <a:rPr lang="en-US" sz="3600" dirty="0" smtClean="0"/>
              <a:t>Make the point size vary by the counts.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06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Make a line graph of the </a:t>
            </a:r>
            <a:r>
              <a:rPr lang="en-US" sz="3600" i="1" dirty="0" smtClean="0"/>
              <a:t>counts</a:t>
            </a:r>
            <a:r>
              <a:rPr lang="en-US" sz="3600" dirty="0" smtClean="0"/>
              <a:t> over </a:t>
            </a:r>
            <a:r>
              <a:rPr lang="en-US" sz="3600" i="1" dirty="0" smtClean="0"/>
              <a:t>time</a:t>
            </a:r>
            <a:r>
              <a:rPr lang="en-US" sz="3600" dirty="0" smtClean="0"/>
              <a:t> of just two species: “</a:t>
            </a:r>
            <a:r>
              <a:rPr lang="en-US" sz="3600" i="1" dirty="0" smtClean="0"/>
              <a:t>DM</a:t>
            </a:r>
            <a:r>
              <a:rPr lang="en-US" sz="3600" dirty="0" smtClean="0"/>
              <a:t>” and “</a:t>
            </a:r>
            <a:r>
              <a:rPr lang="en-US" sz="3600" i="1" dirty="0" smtClean="0"/>
              <a:t>DS</a:t>
            </a:r>
            <a:r>
              <a:rPr lang="en-US" sz="3600" dirty="0" smtClean="0"/>
              <a:t>.” Add the points to the plot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smtClean="0"/>
              <a:t>Hint: filter(</a:t>
            </a:r>
            <a:r>
              <a:rPr lang="en-US" sz="3600" dirty="0" err="1" smtClean="0"/>
              <a:t>species_id</a:t>
            </a:r>
            <a:r>
              <a:rPr lang="en-US" sz="3600" dirty="0" smtClean="0"/>
              <a:t> == “DM “ | </a:t>
            </a:r>
            <a:r>
              <a:rPr lang="en-US" sz="3600" dirty="0" err="1" smtClean="0"/>
              <a:t>species_id</a:t>
            </a:r>
            <a:r>
              <a:rPr lang="en-US" sz="3600" dirty="0" smtClean="0"/>
              <a:t> == “DS”)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| is OR in 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44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Now, plot species counts over time such that there is a different facet for each species, and in each, the data are separated by sex with colors. </a:t>
            </a:r>
          </a:p>
        </p:txBody>
      </p:sp>
    </p:spTree>
    <p:extLst>
      <p:ext uri="{BB962C8B-B14F-4D97-AF65-F5344CB8AC3E}">
        <p14:creationId xmlns:p14="http://schemas.microsoft.com/office/powerpoint/2010/main" val="24590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Spreadsheets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Make it a rectangle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ows = observations, columns = variables</a:t>
            </a:r>
          </a:p>
          <a:p>
            <a:r>
              <a:rPr lang="en-US" sz="2400" dirty="0" smtClean="0"/>
              <a:t>One head row; avoid spaces</a:t>
            </a:r>
          </a:p>
          <a:p>
            <a:r>
              <a:rPr lang="en-US" sz="2400" dirty="0" smtClean="0"/>
              <a:t>One data type per cell</a:t>
            </a:r>
          </a:p>
          <a:p>
            <a:r>
              <a:rPr lang="en-US" sz="2400" dirty="0" smtClean="0"/>
              <a:t>Fill in all cells</a:t>
            </a:r>
          </a:p>
          <a:p>
            <a:r>
              <a:rPr lang="en-US" sz="2400" dirty="0" smtClean="0"/>
              <a:t>Consistently code missing values</a:t>
            </a:r>
          </a:p>
          <a:p>
            <a:r>
              <a:rPr lang="en-US" sz="2400" dirty="0" smtClean="0"/>
              <a:t>Care about date data</a:t>
            </a:r>
          </a:p>
          <a:p>
            <a:r>
              <a:rPr lang="en-US" sz="2400" dirty="0" smtClean="0"/>
              <a:t>Don’t do calculations in raw data files</a:t>
            </a:r>
          </a:p>
          <a:p>
            <a:r>
              <a:rPr lang="en-US" sz="2400" dirty="0" smtClean="0"/>
              <a:t>Save as CSV files</a:t>
            </a:r>
          </a:p>
          <a:p>
            <a:r>
              <a:rPr lang="en-US" sz="2400" dirty="0" smtClean="0"/>
              <a:t>Don’t use font color or highlighting to code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4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OpenRefine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cleaning and exploration of data</a:t>
            </a:r>
          </a:p>
          <a:p>
            <a:r>
              <a:rPr lang="en-US" sz="3600" dirty="0" smtClean="0"/>
              <a:t>NOT for editing your raw data!</a:t>
            </a:r>
          </a:p>
          <a:p>
            <a:r>
              <a:rPr lang="en-US" sz="3600" dirty="0" smtClean="0"/>
              <a:t>Use Facets and filters to explore</a:t>
            </a:r>
          </a:p>
          <a:p>
            <a:r>
              <a:rPr lang="en-US" sz="3600" dirty="0" smtClean="0"/>
              <a:t>Split columns</a:t>
            </a:r>
          </a:p>
          <a:p>
            <a:r>
              <a:rPr lang="en-US" sz="3600" dirty="0" smtClean="0"/>
              <a:t>Remove training/ending text</a:t>
            </a:r>
          </a:p>
          <a:p>
            <a:r>
              <a:rPr lang="en-US" sz="3600" dirty="0" smtClean="0"/>
              <a:t>Find outliers</a:t>
            </a:r>
          </a:p>
          <a:p>
            <a:r>
              <a:rPr lang="en-US" sz="3600" dirty="0" smtClean="0"/>
              <a:t>All actions are reproducible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SELECT (choose columns)</a:t>
            </a:r>
          </a:p>
          <a:p>
            <a:r>
              <a:rPr lang="en-US" sz="3200" dirty="0" smtClean="0"/>
              <a:t>FROM (data sheet(s))</a:t>
            </a:r>
          </a:p>
          <a:p>
            <a:r>
              <a:rPr lang="en-US" sz="3200" dirty="0" smtClean="0"/>
              <a:t>WHERE (subset specific observations)</a:t>
            </a:r>
          </a:p>
          <a:p>
            <a:r>
              <a:rPr lang="en-US" sz="3200" dirty="0" smtClean="0"/>
              <a:t>AND/OR/IN (used in setting criteria)</a:t>
            </a:r>
          </a:p>
          <a:p>
            <a:r>
              <a:rPr lang="en-US" sz="3200" dirty="0" smtClean="0"/>
              <a:t>ORDER BY (sort data)</a:t>
            </a:r>
          </a:p>
          <a:p>
            <a:r>
              <a:rPr lang="en-US" sz="3200" dirty="0" smtClean="0"/>
              <a:t>GROUP BY (lump data into groups)</a:t>
            </a:r>
          </a:p>
          <a:p>
            <a:r>
              <a:rPr lang="en-US" sz="3200" dirty="0" smtClean="0"/>
              <a:t>COUNT &amp; SUM (summarization)</a:t>
            </a:r>
          </a:p>
          <a:p>
            <a:r>
              <a:rPr lang="en-US" sz="3200" dirty="0" smtClean="0"/>
              <a:t>JOIN ON (combining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1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dplyr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R function</a:t>
            </a:r>
            <a:r>
              <a:rPr lang="en-US" sz="3600" dirty="0" smtClean="0"/>
              <a:t>			</a:t>
            </a:r>
            <a:r>
              <a:rPr lang="en-US" sz="3600" u="sng" dirty="0" smtClean="0"/>
              <a:t>SQL Keyword</a:t>
            </a:r>
          </a:p>
          <a:p>
            <a:r>
              <a:rPr lang="en-US" sz="3600" dirty="0" smtClean="0"/>
              <a:t>select				SELECT</a:t>
            </a:r>
          </a:p>
          <a:p>
            <a:r>
              <a:rPr lang="en-US" sz="3600" dirty="0" smtClean="0"/>
              <a:t>filter				WHERE</a:t>
            </a:r>
          </a:p>
          <a:p>
            <a:r>
              <a:rPr lang="en-US" sz="3600" dirty="0" smtClean="0"/>
              <a:t>mutate				(weight/1000)</a:t>
            </a:r>
          </a:p>
          <a:p>
            <a:r>
              <a:rPr lang="en-US" sz="3600" dirty="0" err="1" smtClean="0"/>
              <a:t>group_by</a:t>
            </a:r>
            <a:r>
              <a:rPr lang="en-US" sz="3600" dirty="0" smtClean="0"/>
              <a:t>			GROUP BY</a:t>
            </a:r>
          </a:p>
          <a:p>
            <a:r>
              <a:rPr lang="en-US" sz="3600" dirty="0" smtClean="0"/>
              <a:t>summarize			COUNT, AVG, SUM</a:t>
            </a:r>
          </a:p>
          <a:p>
            <a:r>
              <a:rPr lang="en-US" sz="3600" dirty="0" smtClean="0"/>
              <a:t>arrange				ORDER BY</a:t>
            </a:r>
          </a:p>
        </p:txBody>
      </p:sp>
    </p:spTree>
    <p:extLst>
      <p:ext uri="{BB962C8B-B14F-4D97-AF65-F5344CB8AC3E}">
        <p14:creationId xmlns:p14="http://schemas.microsoft.com/office/powerpoint/2010/main" val="16266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“File organization and naming are powerful weapons against chaos.”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-Jenny Bryan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4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Organizing projects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All files in common folder (directory)</a:t>
            </a:r>
          </a:p>
          <a:p>
            <a:r>
              <a:rPr lang="en-US" dirty="0" smtClean="0"/>
              <a:t>Separate raw data from “clean” data</a:t>
            </a:r>
          </a:p>
          <a:p>
            <a:r>
              <a:rPr lang="en-US" dirty="0" smtClean="0"/>
              <a:t>Separate code (and output) from data</a:t>
            </a:r>
          </a:p>
          <a:p>
            <a:r>
              <a:rPr lang="en-US" dirty="0" smtClean="0"/>
              <a:t>Use file names that are meaningful, sortable, &amp; consistent</a:t>
            </a:r>
          </a:p>
          <a:p>
            <a:r>
              <a:rPr lang="en-US" dirty="0" smtClean="0"/>
              <a:t>Code dates: 2017-01-11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raw_data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in_process_data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clean_data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code/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reports/</a:t>
            </a:r>
          </a:p>
        </p:txBody>
      </p:sp>
    </p:spTree>
    <p:extLst>
      <p:ext uri="{BB962C8B-B14F-4D97-AF65-F5344CB8AC3E}">
        <p14:creationId xmlns:p14="http://schemas.microsoft.com/office/powerpoint/2010/main" val="1977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“Your closest collaborator is you from six months ago, but you don’t reply to emails.”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-(Paraphrasing) Mark Holder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/>
              <a:t>Have sympathy for your future self--be an organized analyst!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Today: R!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Full programming language</a:t>
            </a:r>
          </a:p>
          <a:p>
            <a:r>
              <a:rPr lang="en-US" sz="3600" dirty="0" smtClean="0"/>
              <a:t>Focused on programming and data</a:t>
            </a:r>
          </a:p>
          <a:p>
            <a:r>
              <a:rPr lang="en-US" sz="3600" dirty="0" smtClean="0"/>
              <a:t>Super for data analysis and visualization</a:t>
            </a:r>
          </a:p>
          <a:p>
            <a:r>
              <a:rPr lang="en-US" sz="3600" dirty="0" smtClean="0"/>
              <a:t>Great community of supporters</a:t>
            </a:r>
          </a:p>
          <a:p>
            <a:r>
              <a:rPr lang="en-US" sz="3600" dirty="0" smtClean="0"/>
              <a:t>R Archive has &gt;9000 add-on packages</a:t>
            </a:r>
          </a:p>
          <a:p>
            <a:r>
              <a:rPr lang="en-US" sz="3600" dirty="0" err="1" smtClean="0"/>
              <a:t>RStudio</a:t>
            </a:r>
            <a:r>
              <a:rPr lang="en-US" sz="3600" dirty="0" smtClean="0"/>
              <a:t>: “Integrated Development Environment” (IDE) for 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7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480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Carpentry</vt:lpstr>
      <vt:lpstr>Spreadsheets</vt:lpstr>
      <vt:lpstr>OpenRefine</vt:lpstr>
      <vt:lpstr>SQL</vt:lpstr>
      <vt:lpstr>dplyr</vt:lpstr>
      <vt:lpstr>PowerPoint Presentation</vt:lpstr>
      <vt:lpstr>Organizing projects</vt:lpstr>
      <vt:lpstr>PowerPoint Presentation</vt:lpstr>
      <vt:lpstr>Today: R!</vt:lpstr>
      <vt:lpstr>Challenge</vt:lpstr>
      <vt:lpstr>Challenge</vt:lpstr>
      <vt:lpstr>Think about it</vt:lpstr>
      <vt:lpstr>Challenge</vt:lpstr>
      <vt:lpstr>Challenge</vt:lpstr>
      <vt:lpstr>Challenge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Bajcz</dc:creator>
  <cp:lastModifiedBy>Alex Bajcz</cp:lastModifiedBy>
  <cp:revision>11</cp:revision>
  <dcterms:created xsi:type="dcterms:W3CDTF">2017-08-21T14:54:38Z</dcterms:created>
  <dcterms:modified xsi:type="dcterms:W3CDTF">2017-08-24T13:52:54Z</dcterms:modified>
</cp:coreProperties>
</file>