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4"/>
  </p:notesMasterIdLst>
  <p:sldIdLst>
    <p:sldId id="289" r:id="rId4"/>
    <p:sldId id="288" r:id="rId5"/>
    <p:sldId id="256" r:id="rId6"/>
    <p:sldId id="278" r:id="rId7"/>
    <p:sldId id="280" r:id="rId8"/>
    <p:sldId id="284" r:id="rId9"/>
    <p:sldId id="257" r:id="rId10"/>
    <p:sldId id="276" r:id="rId11"/>
    <p:sldId id="258" r:id="rId12"/>
    <p:sldId id="259" r:id="rId13"/>
    <p:sldId id="281" r:id="rId14"/>
    <p:sldId id="272" r:id="rId15"/>
    <p:sldId id="290" r:id="rId16"/>
    <p:sldId id="269" r:id="rId17"/>
    <p:sldId id="270" r:id="rId18"/>
    <p:sldId id="274" r:id="rId19"/>
    <p:sldId id="267" r:id="rId20"/>
    <p:sldId id="268" r:id="rId21"/>
    <p:sldId id="283" r:id="rId22"/>
    <p:sldId id="287" r:id="rId23"/>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78"/>
  </p:normalViewPr>
  <p:slideViewPr>
    <p:cSldViewPr>
      <p:cViewPr varScale="1">
        <p:scale>
          <a:sx n="99" d="100"/>
          <a:sy n="99" d="100"/>
        </p:scale>
        <p:origin x="312"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11</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Readable by humans (fixing bugs, trying to extend): meaningful names, clear style, modular</a:t>
            </a:r>
          </a:p>
          <a:p>
            <a:pPr>
              <a:defRPr/>
            </a:pPr>
            <a:r>
              <a:rPr lang="en-US" dirty="0" smtClean="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14</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15</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 Mark Holder (see </a:t>
            </a:r>
            <a:r>
              <a:rPr lang="en-US" b="1" dirty="0" smtClean="0">
                <a:latin typeface="Courier New"/>
                <a:cs typeface="Courier New"/>
              </a:rPr>
              <a:t>http://</a:t>
            </a:r>
            <a:r>
              <a:rPr lang="en-US" b="1" dirty="0" err="1" smtClean="0">
                <a:latin typeface="Courier New"/>
                <a:cs typeface="Courier New"/>
              </a:rPr>
              <a:t>bit.ly</a:t>
            </a:r>
            <a:r>
              <a:rPr lang="en-US" b="1" dirty="0" smtClean="0">
                <a:latin typeface="Courier New"/>
                <a:cs typeface="Courier New"/>
              </a:rPr>
              <a:t>/</a:t>
            </a:r>
            <a:r>
              <a:rPr lang="en-US" b="1" dirty="0" err="1" smtClean="0">
                <a:latin typeface="Courier New"/>
                <a:cs typeface="Courier New"/>
              </a:rPr>
              <a:t>motivate_git</a:t>
            </a: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17</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18</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3</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3</a:t>
            </a:fld>
            <a:endParaRPr lang="en-US" sz="1400" smtClean="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INTRODUCE SELF + OTHER INSTRUCTORS +  HELPERS + HOSTS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4</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 essence, Be nice, we are all here to learn.  (Give them a minute to read on </a:t>
            </a:r>
            <a:r>
              <a:rPr lang="en-US" smtClean="0"/>
              <a:t>the board)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7</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7</a:t>
            </a:fld>
            <a:endParaRPr lang="en-US" sz="1400" smtClean="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9</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10</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smtClean="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073510" cy="3684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err="1" smtClean="0">
                <a:solidFill>
                  <a:schemeClr val="accent6"/>
                </a:solidFill>
              </a:rPr>
              <a:t>uw-madison-aci.github.io</a:t>
            </a:r>
            <a:r>
              <a:rPr lang="en-US" sz="2800" dirty="0" smtClean="0">
                <a:solidFill>
                  <a:schemeClr val="accent6"/>
                </a:solidFill>
              </a:rPr>
              <a:t>/2017-08-30-uwmadison-swc</a:t>
            </a:r>
            <a:endParaRPr lang="en-US" sz="2800" dirty="0" smtClean="0">
              <a:solidFill>
                <a:schemeClr val="accent6"/>
              </a:solidFill>
            </a:endParaRPr>
          </a:p>
          <a:p>
            <a:r>
              <a:rPr lang="en-US" sz="2800" i="1" u="sng" dirty="0" smtClean="0">
                <a:solidFill>
                  <a:srgbClr val="000000"/>
                </a:solidFill>
              </a:rPr>
              <a:t>Make sure you’ve completed the Setup!!</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err="1" smtClean="0">
                <a:solidFill>
                  <a:schemeClr val="accent6"/>
                </a:solidFill>
              </a:rPr>
              <a:t>pad.software-carpentry.org</a:t>
            </a:r>
            <a:r>
              <a:rPr lang="en-US" sz="2700" dirty="0" smtClean="0">
                <a:solidFill>
                  <a:schemeClr val="accent6"/>
                </a:solidFill>
              </a:rPr>
              <a:t>/2017-08-30-uwmadison-swc</a:t>
            </a:r>
            <a:endParaRPr lang="en-US" sz="2700" dirty="0" smtClean="0">
              <a:solidFill>
                <a:schemeClr val="accent6"/>
              </a:solidFill>
            </a:endParaRPr>
          </a:p>
          <a:p>
            <a:endParaRPr lang="en-US" sz="2800" dirty="0" smtClean="0">
              <a:solidFill>
                <a:srgbClr val="000000"/>
              </a:solidFill>
            </a:endParaRPr>
          </a:p>
          <a:p>
            <a:r>
              <a:rPr lang="en-US" sz="2800" b="1" dirty="0" smtClean="0">
                <a:solidFill>
                  <a:srgbClr val="000000"/>
                </a:solidFill>
              </a:rPr>
              <a:t>Pre-Workshop Survey (1/2 of your entry fee!)</a:t>
            </a:r>
          </a:p>
          <a:p>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9000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Most results take longer to produce than they need to</a:t>
            </a:r>
          </a:p>
          <a:p>
            <a:pPr>
              <a:lnSpc>
                <a:spcPct val="200000"/>
              </a:lnSpc>
              <a:spcAft>
                <a:spcPts val="1425"/>
              </a:spcAft>
              <a:buFont typeface="Arial" charset="0"/>
              <a:buChar char="•"/>
              <a:defRPr/>
            </a:pPr>
            <a:r>
              <a:rPr lang="en-US" sz="4000" dirty="0" smtClean="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smtClean="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smtClean="0"/>
              <a:t>They don’t always have formal training</a:t>
            </a:r>
          </a:p>
          <a:p>
            <a:pPr lvl="1">
              <a:spcAft>
                <a:spcPts val="1138"/>
              </a:spcAft>
              <a:buFont typeface="Arial" charset="0"/>
              <a:buChar char="•"/>
              <a:defRPr/>
            </a:pPr>
            <a:r>
              <a:rPr lang="en-US" sz="3600" smtClean="0"/>
              <a:t>They don’t always follow all the practices</a:t>
            </a:r>
          </a:p>
          <a:p>
            <a:pPr lvl="1">
              <a:spcAft>
                <a:spcPts val="1138"/>
              </a:spcAft>
              <a:buFont typeface="Arial" charset="0"/>
              <a:buChar char="•"/>
              <a:defRPr/>
            </a:pPr>
            <a:r>
              <a:rPr lang="en-US" sz="3600" smtClean="0"/>
              <a:t>Growing evidence supported by empirical studies</a:t>
            </a:r>
          </a:p>
          <a:p>
            <a:pPr marL="969963" lvl="1">
              <a:spcAft>
                <a:spcPts val="1138"/>
              </a:spcAft>
              <a:buClrTx/>
              <a:buFontTx/>
              <a:buNone/>
              <a:defRPr/>
            </a:pPr>
            <a:endParaRPr lang="en-US" sz="36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a:t>
            </a:r>
            <a:r>
              <a:rPr lang="en-US" dirty="0" smtClean="0">
                <a:latin typeface="Arial" charset="0"/>
                <a:ea typeface="ＭＳ Ｐゴシック" charset="0"/>
                <a:cs typeface="ＭＳ Ｐゴシック" charset="0"/>
              </a:rPr>
              <a:t>Carpentry Practices</a:t>
            </a:r>
            <a:endParaRPr lang="en-US" dirty="0">
              <a:latin typeface="Arial" charset="0"/>
              <a:ea typeface="ＭＳ Ｐゴシック" charset="0"/>
              <a:cs typeface="ＭＳ Ｐゴシック" charset="0"/>
            </a:endParaRP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a:t>
            </a:r>
            <a:r>
              <a:rPr lang="en-US" dirty="0" smtClean="0">
                <a:latin typeface="Arial" charset="0"/>
                <a:ea typeface="ＭＳ Ｐゴシック" charset="0"/>
              </a:rPr>
              <a:t>people, </a:t>
            </a:r>
            <a:r>
              <a:rPr lang="en-US" dirty="0">
                <a:latin typeface="Arial" charset="0"/>
                <a:ea typeface="ＭＳ Ｐゴシック" charset="0"/>
              </a:rPr>
              <a:t>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a:t>
            </a:r>
            <a:r>
              <a:rPr lang="en-US" dirty="0" smtClean="0">
                <a:latin typeface="Arial" charset="0"/>
                <a:ea typeface="ＭＳ Ｐゴシック" charset="0"/>
              </a:rPr>
              <a:t>purpose, </a:t>
            </a:r>
            <a:r>
              <a:rPr lang="en-US" dirty="0">
                <a:latin typeface="Arial" charset="0"/>
                <a:ea typeface="ＭＳ Ｐゴシック" charset="0"/>
              </a:rPr>
              <a:t>not </a:t>
            </a:r>
            <a:r>
              <a:rPr lang="en-US" dirty="0" smtClean="0">
                <a:latin typeface="Arial" charset="0"/>
                <a:ea typeface="ＭＳ Ｐゴシック" charset="0"/>
              </a:rPr>
              <a:t>just mechanics</a:t>
            </a:r>
            <a:endParaRPr lang="en-US"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Enough Practices</a:t>
            </a:r>
            <a:endParaRPr lang="en-US" dirty="0"/>
          </a:p>
        </p:txBody>
      </p:sp>
      <p:sp>
        <p:nvSpPr>
          <p:cNvPr id="3" name="Content Placeholder 2"/>
          <p:cNvSpPr>
            <a:spLocks noGrp="1"/>
          </p:cNvSpPr>
          <p:nvPr>
            <p:ph sz="half" idx="1"/>
          </p:nvPr>
        </p:nvSpPr>
        <p:spPr>
          <a:xfrm>
            <a:off x="504825" y="1570037"/>
            <a:ext cx="4459288" cy="4989512"/>
          </a:xfrm>
        </p:spPr>
        <p:txBody>
          <a:bodyPr/>
          <a:lstStyle/>
          <a:p>
            <a:pPr marL="457200" indent="-457200">
              <a:buFont typeface="Arial" charset="0"/>
              <a:buChar char="•"/>
            </a:pPr>
            <a:r>
              <a:rPr lang="en-US" dirty="0"/>
              <a:t>Data </a:t>
            </a:r>
            <a:r>
              <a:rPr lang="en-US" dirty="0" smtClean="0"/>
              <a:t>management - </a:t>
            </a:r>
            <a:r>
              <a:rPr lang="en-US" sz="2000" dirty="0">
                <a:solidFill>
                  <a:schemeClr val="bg1">
                    <a:lumMod val="50000"/>
                  </a:schemeClr>
                </a:solidFill>
              </a:rPr>
              <a:t>saving both raw and intermediate forms, documenting all steps, creating tidy data amenable to </a:t>
            </a:r>
            <a:r>
              <a:rPr lang="en-US" sz="2000" dirty="0" smtClean="0">
                <a:solidFill>
                  <a:schemeClr val="bg1">
                    <a:lumMod val="50000"/>
                  </a:schemeClr>
                </a:solidFill>
              </a:rPr>
              <a:t>analysis</a:t>
            </a:r>
            <a:endParaRPr lang="en-US" sz="2400" dirty="0">
              <a:solidFill>
                <a:schemeClr val="bg1">
                  <a:lumMod val="50000"/>
                </a:schemeClr>
              </a:solidFill>
            </a:endParaRPr>
          </a:p>
          <a:p>
            <a:pPr marL="457200" indent="-457200">
              <a:buFont typeface="Arial" charset="0"/>
              <a:buChar char="•"/>
            </a:pPr>
            <a:r>
              <a:rPr lang="en-US" dirty="0" smtClean="0"/>
              <a:t>Software</a:t>
            </a:r>
            <a:r>
              <a:rPr lang="en-US" sz="2400" dirty="0"/>
              <a:t> </a:t>
            </a:r>
            <a:r>
              <a:rPr lang="en-US" sz="2400" dirty="0" smtClean="0"/>
              <a:t>-  </a:t>
            </a:r>
            <a:r>
              <a:rPr lang="en-US" sz="2000" dirty="0">
                <a:solidFill>
                  <a:schemeClr val="bg1">
                    <a:lumMod val="50000"/>
                  </a:schemeClr>
                </a:solidFill>
              </a:rPr>
              <a:t>writing, organizing, and sharing scripts and programs used in an </a:t>
            </a:r>
            <a:r>
              <a:rPr lang="en-US" sz="2000" dirty="0" smtClean="0">
                <a:solidFill>
                  <a:schemeClr val="bg1">
                    <a:lumMod val="50000"/>
                  </a:schemeClr>
                </a:solidFill>
              </a:rPr>
              <a:t>analysis</a:t>
            </a:r>
          </a:p>
          <a:p>
            <a:pPr marL="457200" indent="-457200">
              <a:buFont typeface="Arial" charset="0"/>
              <a:buChar char="•"/>
            </a:pPr>
            <a:r>
              <a:rPr lang="en-US" dirty="0" smtClean="0"/>
              <a:t>Collaboration</a:t>
            </a:r>
            <a:r>
              <a:rPr lang="en-US" sz="2400" dirty="0"/>
              <a:t> </a:t>
            </a:r>
            <a:r>
              <a:rPr lang="en-US" sz="2400" dirty="0" smtClean="0"/>
              <a:t>- </a:t>
            </a:r>
            <a:r>
              <a:rPr lang="en-US" sz="2000" dirty="0">
                <a:solidFill>
                  <a:schemeClr val="bg1">
                    <a:lumMod val="50000"/>
                  </a:schemeClr>
                </a:solidFill>
              </a:rPr>
              <a:t>making it easy for existing and new collaborators to understand and contribute to a </a:t>
            </a:r>
            <a:r>
              <a:rPr lang="en-US" sz="2000" dirty="0" smtClean="0">
                <a:solidFill>
                  <a:schemeClr val="bg1">
                    <a:lumMod val="50000"/>
                  </a:schemeClr>
                </a:solidFill>
              </a:rPr>
              <a:t>project</a:t>
            </a:r>
            <a:endParaRPr lang="en-US" sz="2000" dirty="0">
              <a:solidFill>
                <a:schemeClr val="bg1">
                  <a:lumMod val="50000"/>
                </a:schemeClr>
              </a:solidFill>
            </a:endParaRPr>
          </a:p>
          <a:p>
            <a:endParaRPr lang="en-US" sz="2400" dirty="0"/>
          </a:p>
          <a:p>
            <a:endParaRPr lang="en-US" sz="2400" dirty="0"/>
          </a:p>
          <a:p>
            <a:endParaRPr lang="en-US" sz="2400" dirty="0"/>
          </a:p>
        </p:txBody>
      </p:sp>
      <p:sp>
        <p:nvSpPr>
          <p:cNvPr id="4" name="Content Placeholder 3"/>
          <p:cNvSpPr>
            <a:spLocks noGrp="1"/>
          </p:cNvSpPr>
          <p:nvPr>
            <p:ph sz="half" idx="2"/>
          </p:nvPr>
        </p:nvSpPr>
        <p:spPr>
          <a:xfrm>
            <a:off x="5116513" y="1570037"/>
            <a:ext cx="4460875" cy="4989512"/>
          </a:xfrm>
        </p:spPr>
        <p:txBody>
          <a:bodyPr/>
          <a:lstStyle/>
          <a:p>
            <a:pPr marL="457200" indent="-457200">
              <a:buFont typeface="Arial" charset="0"/>
              <a:buChar char="•"/>
            </a:pPr>
            <a:r>
              <a:rPr lang="en-US" dirty="0" smtClean="0"/>
              <a:t>Project organization </a:t>
            </a:r>
            <a:r>
              <a:rPr lang="en-US" sz="2400" dirty="0" smtClean="0"/>
              <a:t>- </a:t>
            </a:r>
            <a:r>
              <a:rPr lang="en-US" sz="2000" dirty="0">
                <a:solidFill>
                  <a:schemeClr val="bg1">
                    <a:lumMod val="50000"/>
                  </a:schemeClr>
                </a:solidFill>
              </a:rPr>
              <a:t>organizing the digital artifacts of a project to ease discovery and </a:t>
            </a:r>
            <a:r>
              <a:rPr lang="en-US" sz="2000" dirty="0" smtClean="0">
                <a:solidFill>
                  <a:schemeClr val="bg1">
                    <a:lumMod val="50000"/>
                  </a:schemeClr>
                </a:solidFill>
              </a:rPr>
              <a:t>understanding</a:t>
            </a:r>
            <a:endParaRPr lang="en-US" sz="2400" dirty="0">
              <a:solidFill>
                <a:schemeClr val="bg1">
                  <a:lumMod val="50000"/>
                </a:schemeClr>
              </a:solidFill>
            </a:endParaRPr>
          </a:p>
          <a:p>
            <a:pPr marL="457200" indent="-457200">
              <a:buFont typeface="Arial" charset="0"/>
              <a:buChar char="•"/>
            </a:pPr>
            <a:r>
              <a:rPr lang="en-US" dirty="0"/>
              <a:t>Tracking </a:t>
            </a:r>
            <a:r>
              <a:rPr lang="en-US" dirty="0" smtClean="0"/>
              <a:t>changes </a:t>
            </a:r>
            <a:r>
              <a:rPr lang="en-US" sz="2400" dirty="0" smtClean="0"/>
              <a:t>- </a:t>
            </a:r>
            <a:r>
              <a:rPr lang="en-US" sz="2000" dirty="0">
                <a:solidFill>
                  <a:schemeClr val="bg1">
                    <a:lumMod val="50000"/>
                  </a:schemeClr>
                </a:solidFill>
              </a:rPr>
              <a:t>recording how various components of your project change over </a:t>
            </a:r>
            <a:r>
              <a:rPr lang="en-US" sz="2000" dirty="0" smtClean="0">
                <a:solidFill>
                  <a:schemeClr val="bg1">
                    <a:lumMod val="50000"/>
                  </a:schemeClr>
                </a:solidFill>
              </a:rPr>
              <a:t>time</a:t>
            </a:r>
            <a:endParaRPr lang="en-US" sz="2400" dirty="0">
              <a:solidFill>
                <a:schemeClr val="bg1">
                  <a:lumMod val="50000"/>
                </a:schemeClr>
              </a:solidFill>
            </a:endParaRPr>
          </a:p>
          <a:p>
            <a:pPr marL="457200" indent="-457200">
              <a:buFont typeface="Arial" charset="0"/>
              <a:buChar char="•"/>
            </a:pPr>
            <a:r>
              <a:rPr lang="en-US" dirty="0" smtClean="0"/>
              <a:t>Manuscripts</a:t>
            </a:r>
            <a:r>
              <a:rPr lang="en-US" sz="2400" dirty="0" smtClean="0"/>
              <a:t> - </a:t>
            </a:r>
            <a:r>
              <a:rPr lang="en-US" sz="2000" dirty="0">
                <a:solidFill>
                  <a:schemeClr val="bg1">
                    <a:lumMod val="50000"/>
                  </a:schemeClr>
                </a:solidFill>
              </a:rPr>
              <a:t>writing manuscripts in a way that leaves an audit trail and minimizes manual merging of </a:t>
            </a:r>
            <a:r>
              <a:rPr lang="en-US" sz="2000" dirty="0" smtClean="0">
                <a:solidFill>
                  <a:schemeClr val="bg1">
                    <a:lumMod val="50000"/>
                  </a:schemeClr>
                </a:solidFill>
              </a:rPr>
              <a:t>conflicts</a:t>
            </a:r>
            <a:endParaRPr lang="en-US" sz="2400" dirty="0">
              <a:solidFill>
                <a:schemeClr val="bg1">
                  <a:lumMod val="50000"/>
                </a:schemeClr>
              </a:solidFill>
            </a:endParaRPr>
          </a:p>
        </p:txBody>
      </p:sp>
      <p:sp>
        <p:nvSpPr>
          <p:cNvPr id="5" name="TextBox 4"/>
          <p:cNvSpPr txBox="1"/>
          <p:nvPr/>
        </p:nvSpPr>
        <p:spPr>
          <a:xfrm>
            <a:off x="5386388" y="6038800"/>
            <a:ext cx="4191000" cy="865237"/>
          </a:xfrm>
          <a:prstGeom prst="rect">
            <a:avLst/>
          </a:prstGeom>
          <a:noFill/>
        </p:spPr>
        <p:txBody>
          <a:bodyPr>
            <a:spAutoFit/>
          </a:bodyPr>
          <a:lstStyle/>
          <a:p>
            <a:pPr>
              <a:defRPr/>
            </a:pPr>
            <a:r>
              <a:rPr lang="en-US" dirty="0" smtClean="0">
                <a:solidFill>
                  <a:schemeClr val="bg1">
                    <a:lumMod val="50000"/>
                  </a:schemeClr>
                </a:solidFill>
              </a:rPr>
              <a:t>Wilson et al. (2017</a:t>
            </a:r>
            <a:r>
              <a:rPr lang="en-US" dirty="0">
                <a:solidFill>
                  <a:schemeClr val="bg1">
                    <a:lumMod val="50000"/>
                  </a:schemeClr>
                </a:solidFill>
              </a:rPr>
              <a:t>) Good enough practices in scientific computing. </a:t>
            </a:r>
            <a:r>
              <a:rPr lang="it-IT" dirty="0" err="1">
                <a:solidFill>
                  <a:schemeClr val="bg1">
                    <a:lumMod val="50000"/>
                  </a:schemeClr>
                </a:solidFill>
              </a:rPr>
              <a:t>PLoS</a:t>
            </a:r>
            <a:r>
              <a:rPr lang="it-IT" dirty="0">
                <a:solidFill>
                  <a:schemeClr val="bg1">
                    <a:lumMod val="50000"/>
                  </a:schemeClr>
                </a:solidFill>
              </a:rPr>
              <a:t> </a:t>
            </a:r>
            <a:r>
              <a:rPr lang="it-IT" dirty="0" err="1">
                <a:solidFill>
                  <a:schemeClr val="bg1">
                    <a:lumMod val="50000"/>
                  </a:schemeClr>
                </a:solidFill>
              </a:rPr>
              <a:t>Comput</a:t>
            </a:r>
            <a:r>
              <a:rPr lang="it-IT" dirty="0">
                <a:solidFill>
                  <a:schemeClr val="bg1">
                    <a:lumMod val="50000"/>
                  </a:schemeClr>
                </a:solidFill>
              </a:rPr>
              <a:t> </a:t>
            </a:r>
            <a:r>
              <a:rPr lang="it-IT" dirty="0" err="1">
                <a:solidFill>
                  <a:schemeClr val="bg1">
                    <a:lumMod val="50000"/>
                  </a:schemeClr>
                </a:solidFill>
              </a:rPr>
              <a:t>Biol</a:t>
            </a:r>
            <a:r>
              <a:rPr lang="it-IT" dirty="0">
                <a:solidFill>
                  <a:schemeClr val="bg1">
                    <a:lumMod val="50000"/>
                  </a:schemeClr>
                </a:solidFill>
              </a:rPr>
              <a:t> 13(6): </a:t>
            </a:r>
            <a:r>
              <a:rPr lang="it-IT" dirty="0" smtClean="0">
                <a:solidFill>
                  <a:schemeClr val="bg1">
                    <a:lumMod val="50000"/>
                  </a:schemeClr>
                </a:solidFill>
              </a:rPr>
              <a:t>e1005510</a:t>
            </a:r>
          </a:p>
        </p:txBody>
      </p:sp>
    </p:spTree>
    <p:extLst>
      <p:ext uri="{BB962C8B-B14F-4D97-AF65-F5344CB8AC3E}">
        <p14:creationId xmlns:p14="http://schemas.microsoft.com/office/powerpoint/2010/main" val="52044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smtClean="0">
                <a:solidFill>
                  <a:srgbClr val="000000"/>
                </a:solidFill>
                <a:latin typeface="Courier New"/>
                <a:cs typeface="Courier New"/>
              </a:rPr>
              <a:t>http</a:t>
            </a:r>
            <a:r>
              <a:rPr lang="en-US" b="1" dirty="0">
                <a:solidFill>
                  <a:srgbClr val="000000"/>
                </a:solidFill>
                <a:latin typeface="Courier New"/>
                <a:cs typeface="Courier New"/>
              </a:rPr>
              <a:t>://</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smtClean="0">
                <a:solidFill>
                  <a:srgbClr val="000000"/>
                </a:solidFill>
                <a:latin typeface="Courier New"/>
                <a:cs typeface="Courier New"/>
              </a:rPr>
              <a:t>motivate_git</a:t>
            </a:r>
            <a:r>
              <a:rPr lang="en-US" b="1" dirty="0" smtClean="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Make Incremental </a:t>
            </a:r>
            <a:r>
              <a:rPr lang="en-US" sz="4000" dirty="0" smtClean="0"/>
              <a:t>Changes </a:t>
            </a:r>
            <a:r>
              <a:rPr lang="en-US" sz="4000" dirty="0" smtClean="0"/>
              <a:t>Redux</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Choose one practice</a:t>
            </a:r>
          </a:p>
          <a:p>
            <a:pPr lvl="1">
              <a:spcAft>
                <a:spcPts val="1138"/>
              </a:spcAft>
              <a:buFont typeface="Arial" charset="0"/>
              <a:buChar char="•"/>
              <a:defRPr/>
            </a:pPr>
            <a:r>
              <a:rPr lang="en-US" sz="3600" dirty="0" smtClean="0"/>
              <a:t>Implement it in your work</a:t>
            </a:r>
          </a:p>
          <a:p>
            <a:pPr lvl="1">
              <a:spcAft>
                <a:spcPts val="1138"/>
              </a:spcAft>
              <a:buFont typeface="Arial" charset="0"/>
              <a:buChar char="•"/>
              <a:defRPr/>
            </a:pPr>
            <a:r>
              <a:rPr lang="en-US" sz="3600" dirty="0" smtClean="0"/>
              <a:t>Share it with your lab group</a:t>
            </a:r>
          </a:p>
          <a:p>
            <a:pPr lvl="1">
              <a:spcAft>
                <a:spcPts val="1138"/>
              </a:spcAft>
              <a:buFont typeface="Arial" charset="0"/>
              <a:buChar char="•"/>
              <a:defRPr/>
            </a:pPr>
            <a:r>
              <a:rPr lang="en-US" sz="3600" dirty="0" smtClean="0"/>
              <a:t>Allow it to sink in</a:t>
            </a:r>
          </a:p>
          <a:p>
            <a:pPr>
              <a:spcBef>
                <a:spcPts val="2400"/>
              </a:spcBef>
              <a:spcAft>
                <a:spcPts val="1425"/>
              </a:spcAft>
              <a:buFont typeface="Arial" charset="0"/>
              <a:buChar char="•"/>
              <a:defRPr/>
            </a:pPr>
            <a:r>
              <a:rPr lang="en-US" sz="4000" dirty="0" smtClean="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Where to Start?</a:t>
            </a:r>
          </a:p>
        </p:txBody>
      </p:sp>
      <p:sp>
        <p:nvSpPr>
          <p:cNvPr id="17410" name="Text Box 2"/>
          <p:cNvSpPr txBox="1">
            <a:spLocks noChangeArrowheads="1"/>
          </p:cNvSpPr>
          <p:nvPr/>
        </p:nvSpPr>
        <p:spPr bwMode="auto">
          <a:xfrm>
            <a:off x="503238" y="1874837"/>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3600" dirty="0" smtClean="0">
                <a:cs typeface="Arial Unicode MS" charset="0"/>
              </a:rPr>
              <a:t>Depends on the nature of your work</a:t>
            </a:r>
          </a:p>
          <a:p>
            <a:pPr marL="182880">
              <a:lnSpc>
                <a:spcPct val="100000"/>
              </a:lnSpc>
              <a:spcBef>
                <a:spcPts val="2400"/>
              </a:spcBef>
              <a:spcAft>
                <a:spcPts val="0"/>
              </a:spcAft>
              <a:buFont typeface="Arial" charset="0"/>
              <a:buChar char="•"/>
              <a:defRPr/>
            </a:pPr>
            <a:r>
              <a:rPr lang="en-US" sz="3600" dirty="0" smtClean="0">
                <a:cs typeface="Arial Unicode MS" charset="0"/>
              </a:rPr>
              <a:t>Consider the purpose:</a:t>
            </a:r>
          </a:p>
          <a:p>
            <a:pPr lvl="1">
              <a:spcAft>
                <a:spcPts val="1138"/>
              </a:spcAft>
              <a:buFont typeface="Arial" charset="0"/>
              <a:buChar char="•"/>
              <a:defRPr/>
            </a:pPr>
            <a:r>
              <a:rPr lang="en-US" sz="3200" dirty="0" smtClean="0"/>
              <a:t>Improve productivity</a:t>
            </a:r>
          </a:p>
          <a:p>
            <a:pPr lvl="1">
              <a:spcAft>
                <a:spcPts val="1138"/>
              </a:spcAft>
              <a:buFont typeface="Arial" charset="0"/>
              <a:buChar char="•"/>
              <a:defRPr/>
            </a:pPr>
            <a:r>
              <a:rPr lang="en-US" sz="3200" dirty="0" smtClean="0"/>
              <a:t>Improve quality</a:t>
            </a:r>
          </a:p>
          <a:p>
            <a:pPr>
              <a:spcAft>
                <a:spcPts val="1138"/>
              </a:spcAft>
              <a:buFont typeface="Arial" charset="0"/>
              <a:buChar char="•"/>
              <a:defRPr/>
            </a:pPr>
            <a:r>
              <a:rPr lang="en-US" sz="3200" dirty="0" smtClean="0"/>
              <a:t>Need help after the workshop?</a:t>
            </a:r>
          </a:p>
          <a:p>
            <a:pPr lvl="1">
              <a:spcAft>
                <a:spcPts val="1138"/>
              </a:spcAft>
              <a:buFont typeface="Arial" charset="0"/>
              <a:buChar char="•"/>
              <a:defRPr/>
            </a:pPr>
            <a:r>
              <a:rPr lang="en-US" sz="3200" dirty="0" smtClean="0"/>
              <a:t>Follow up meeting</a:t>
            </a:r>
          </a:p>
          <a:p>
            <a:pPr lvl="1">
              <a:spcAft>
                <a:spcPts val="1138"/>
              </a:spcAft>
              <a:buFont typeface="Arial" charset="0"/>
              <a:buChar char="•"/>
              <a:defRPr/>
            </a:pPr>
            <a:r>
              <a:rPr lang="en-US" sz="3200" dirty="0" smtClean="0"/>
              <a:t>Email our local Software Carpentry </a:t>
            </a:r>
            <a:r>
              <a:rPr lang="en-US" sz="3200" dirty="0" smtClean="0"/>
              <a:t>Community: </a:t>
            </a:r>
            <a:r>
              <a:rPr lang="en-US" sz="3200" dirty="0" err="1" smtClean="0"/>
              <a:t>swc-dc-help@lists.wisc.edu</a:t>
            </a:r>
            <a:endParaRPr lang="en-US" sz="32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800" b="1" dirty="0" smtClean="0">
                <a:solidFill>
                  <a:schemeClr val="tx1"/>
                </a:solidFill>
              </a:rPr>
              <a:t>Nametags</a:t>
            </a:r>
            <a:endParaRPr lang="en-US" sz="2800" b="1" dirty="0">
              <a:solidFill>
                <a:schemeClr val="tx1"/>
              </a:solidFill>
            </a:endParaRPr>
          </a:p>
          <a:p>
            <a:r>
              <a:rPr lang="en-US" sz="2800" dirty="0">
                <a:solidFill>
                  <a:srgbClr val="008000"/>
                </a:solidFill>
              </a:rPr>
              <a:t>g</a:t>
            </a:r>
            <a:r>
              <a:rPr lang="en-US" sz="2800" dirty="0" smtClean="0">
                <a:solidFill>
                  <a:srgbClr val="008000"/>
                </a:solidFill>
              </a:rPr>
              <a:t>reen side up </a:t>
            </a:r>
            <a:r>
              <a:rPr lang="en-US" sz="2800" dirty="0" smtClean="0">
                <a:solidFill>
                  <a:srgbClr val="000000"/>
                </a:solidFill>
              </a:rPr>
              <a:t>– exercise completed</a:t>
            </a:r>
          </a:p>
          <a:p>
            <a:r>
              <a:rPr lang="en-US" sz="2800" dirty="0" smtClean="0">
                <a:solidFill>
                  <a:srgbClr val="FF0000"/>
                </a:solidFill>
              </a:rPr>
              <a:t>red side up </a:t>
            </a:r>
            <a:r>
              <a:rPr lang="en-US" sz="2800" dirty="0" smtClean="0">
                <a:solidFill>
                  <a:schemeClr val="tx1"/>
                </a:solidFill>
              </a:rPr>
              <a:t>– exercise in progress; HELP!</a:t>
            </a:r>
          </a:p>
          <a:p>
            <a:r>
              <a:rPr lang="en-US" sz="2800" dirty="0" smtClean="0">
                <a:solidFill>
                  <a:schemeClr val="tx1"/>
                </a:solidFill>
              </a:rPr>
              <a:t>nametag down – all is okay</a:t>
            </a:r>
            <a:endParaRPr lang="en-US" sz="2800" dirty="0" smtClean="0">
              <a:solidFill>
                <a:srgbClr val="FF0000"/>
              </a:solidFill>
            </a:endParaRPr>
          </a:p>
          <a:p>
            <a:endParaRPr lang="en-US" sz="2800" dirty="0" smtClean="0">
              <a:solidFill>
                <a:srgbClr val="000000"/>
              </a:solidFill>
            </a:endParaRPr>
          </a:p>
          <a:p>
            <a:r>
              <a:rPr lang="en-US" sz="2800" b="1" dirty="0" smtClean="0">
                <a:solidFill>
                  <a:srgbClr val="000000"/>
                </a:solidFill>
              </a:rPr>
              <a:t>Post-Its</a:t>
            </a:r>
          </a:p>
          <a:p>
            <a:r>
              <a:rPr lang="en-US" sz="2800" dirty="0">
                <a:solidFill>
                  <a:srgbClr val="000000"/>
                </a:solidFill>
              </a:rPr>
              <a:t>A</a:t>
            </a:r>
            <a:r>
              <a:rPr lang="en-US" sz="2800" dirty="0" smtClean="0">
                <a:solidFill>
                  <a:srgbClr val="000000"/>
                </a:solidFill>
              </a:rPr>
              <a:t>t each break, indicate </a:t>
            </a:r>
            <a:r>
              <a:rPr lang="en-US" sz="2800" dirty="0" smtClean="0">
                <a:solidFill>
                  <a:srgbClr val="008000"/>
                </a:solidFill>
              </a:rPr>
              <a:t>something that was good </a:t>
            </a:r>
            <a:r>
              <a:rPr lang="en-US" sz="2800" dirty="0" smtClean="0">
                <a:solidFill>
                  <a:srgbClr val="000000"/>
                </a:solidFill>
              </a:rPr>
              <a:t>and </a:t>
            </a:r>
            <a:r>
              <a:rPr lang="en-US" sz="2800" dirty="0" smtClean="0">
                <a:solidFill>
                  <a:srgbClr val="FF6600"/>
                </a:solidFill>
              </a:rPr>
              <a:t>something that could be better</a:t>
            </a:r>
            <a:r>
              <a:rPr lang="en-US" sz="2800" dirty="0" smtClean="0">
                <a:solidFill>
                  <a:srgbClr val="000000"/>
                </a:solidFill>
              </a:rPr>
              <a:t>.</a:t>
            </a:r>
          </a:p>
          <a:p>
            <a:endParaRPr lang="en-US" sz="2800" dirty="0">
              <a:solidFill>
                <a:srgbClr val="000000"/>
              </a:solidFill>
            </a:endParaRPr>
          </a:p>
          <a:p>
            <a:r>
              <a:rPr lang="en-US" sz="2800" b="1" dirty="0" smtClean="0">
                <a:solidFill>
                  <a:srgbClr val="000000"/>
                </a:solidFill>
              </a:rPr>
              <a:t>Post-Workshop Survey (1/2 of your entry fee!)</a:t>
            </a:r>
          </a:p>
          <a:p>
            <a:r>
              <a:rPr lang="en-US" sz="2800" dirty="0" smtClean="0">
                <a:solidFill>
                  <a:srgbClr val="000000"/>
                </a:solidFill>
              </a:rPr>
              <a:t>You’ll receive a link from us after the workshop.</a:t>
            </a:r>
          </a:p>
        </p:txBody>
      </p:sp>
    </p:spTree>
    <p:extLst>
      <p:ext uri="{BB962C8B-B14F-4D97-AF65-F5344CB8AC3E}">
        <p14:creationId xmlns:p14="http://schemas.microsoft.com/office/powerpoint/2010/main" val="1991673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1722437"/>
            <a:ext cx="9686966" cy="4561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smtClean="0">
                <a:solidFill>
                  <a:srgbClr val="000000"/>
                </a:solidFill>
              </a:rPr>
              <a:t>Open Terminal or </a:t>
            </a:r>
            <a:r>
              <a:rPr lang="en-US" sz="2400" dirty="0" err="1" smtClean="0">
                <a:solidFill>
                  <a:srgbClr val="000000"/>
                </a:solidFill>
              </a:rPr>
              <a:t>GitBash</a:t>
            </a:r>
            <a:r>
              <a:rPr lang="en-US" sz="2400" dirty="0" smtClean="0">
                <a:solidFill>
                  <a:srgbClr val="000000"/>
                </a:solidFill>
              </a:rPr>
              <a:t> (Windows</a:t>
            </a:r>
            <a:r>
              <a:rPr lang="en-US" sz="2400" dirty="0" smtClean="0">
                <a:solidFill>
                  <a:srgbClr val="000000"/>
                </a:solidFill>
              </a:rPr>
              <a:t>) </a:t>
            </a:r>
            <a:r>
              <a:rPr lang="en-US" sz="2400" dirty="0" smtClean="0">
                <a:solidFill>
                  <a:srgbClr val="000000"/>
                </a:solidFill>
              </a:rPr>
              <a:t>and type the following:</a:t>
            </a:r>
          </a:p>
          <a:p>
            <a:endParaRPr lang="en-US" sz="2400" dirty="0">
              <a:solidFill>
                <a:srgbClr val="000000"/>
              </a:solidFill>
            </a:endParaRPr>
          </a:p>
          <a:p>
            <a:r>
              <a:rPr lang="en-US" sz="2400" b="1" dirty="0" smtClean="0">
                <a:solidFill>
                  <a:srgbClr val="000000"/>
                </a:solidFill>
                <a:latin typeface="Consolas"/>
                <a:cs typeface="Consolas"/>
              </a:rPr>
              <a:t>python –-version</a:t>
            </a:r>
          </a:p>
          <a:p>
            <a:r>
              <a:rPr lang="en-US" sz="2400" dirty="0" smtClean="0">
                <a:solidFill>
                  <a:srgbClr val="000000"/>
                </a:solidFill>
              </a:rPr>
              <a:t>Raise your hand if you DON’T have version </a:t>
            </a:r>
            <a:r>
              <a:rPr lang="en-US" sz="2400" b="1" u="sng" dirty="0" smtClean="0">
                <a:solidFill>
                  <a:srgbClr val="000000"/>
                </a:solidFill>
              </a:rPr>
              <a:t>3.5.x</a:t>
            </a:r>
            <a:r>
              <a:rPr lang="en-US" sz="2400" dirty="0" smtClean="0">
                <a:solidFill>
                  <a:srgbClr val="000000"/>
                </a:solidFill>
              </a:rPr>
              <a:t> (where x can vary).</a:t>
            </a:r>
          </a:p>
          <a:p>
            <a:endParaRPr lang="en-US" sz="2400" b="1" dirty="0" smtClean="0">
              <a:solidFill>
                <a:srgbClr val="000000"/>
              </a:solidFill>
            </a:endParaRPr>
          </a:p>
          <a:p>
            <a:r>
              <a:rPr lang="en-US" sz="2400" b="1" dirty="0">
                <a:solidFill>
                  <a:srgbClr val="000000"/>
                </a:solidFill>
                <a:latin typeface="Consolas"/>
                <a:cs typeface="Consolas"/>
              </a:rPr>
              <a:t>p</a:t>
            </a:r>
            <a:r>
              <a:rPr lang="en-US" sz="2400" b="1" dirty="0" smtClean="0">
                <a:solidFill>
                  <a:srgbClr val="000000"/>
                </a:solidFill>
                <a:latin typeface="Consolas"/>
                <a:cs typeface="Consolas"/>
              </a:rPr>
              <a:t>ython –c “import </a:t>
            </a:r>
            <a:r>
              <a:rPr lang="en-US" sz="2400" b="1" dirty="0" smtClean="0">
                <a:solidFill>
                  <a:srgbClr val="000000"/>
                </a:solidFill>
                <a:latin typeface="Consolas"/>
                <a:cs typeface="Consolas"/>
              </a:rPr>
              <a:t>pandas”</a:t>
            </a:r>
            <a:endParaRPr lang="en-US" sz="2400" b="1" dirty="0" smtClean="0">
              <a:solidFill>
                <a:srgbClr val="000000"/>
              </a:solidFill>
              <a:latin typeface="Consolas"/>
              <a:cs typeface="Consolas"/>
            </a:endParaRPr>
          </a:p>
          <a:p>
            <a:r>
              <a:rPr lang="en-US" sz="2400" dirty="0" smtClean="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g</a:t>
            </a:r>
            <a:r>
              <a:rPr lang="en-US" sz="2400" b="1" dirty="0" err="1" smtClean="0">
                <a:solidFill>
                  <a:srgbClr val="000000"/>
                </a:solidFill>
                <a:latin typeface="Consolas"/>
                <a:cs typeface="Consolas"/>
              </a:rPr>
              <a:t>it</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p>
          <a:p>
            <a:endParaRPr lang="en-US" sz="2400" b="1" dirty="0" smtClean="0">
              <a:solidFill>
                <a:srgbClr val="000000"/>
              </a:solidFill>
            </a:endParaRPr>
          </a:p>
          <a:p>
            <a:r>
              <a:rPr lang="en-US" sz="2400" b="1" dirty="0" err="1">
                <a:solidFill>
                  <a:srgbClr val="000000"/>
                </a:solidFill>
                <a:latin typeface="Consolas"/>
                <a:cs typeface="Consolas"/>
              </a:rPr>
              <a:t>n</a:t>
            </a:r>
            <a:r>
              <a:rPr lang="en-US" sz="2400" b="1" dirty="0" err="1" smtClean="0">
                <a:solidFill>
                  <a:srgbClr val="000000"/>
                </a:solidFill>
                <a:latin typeface="Consolas"/>
                <a:cs typeface="Consolas"/>
              </a:rPr>
              <a:t>ano</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endParaRPr lang="en-US" sz="2400" b="1" dirty="0">
              <a:solidFill>
                <a:srgbClr val="000000"/>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Check your setup!</a:t>
            </a:r>
          </a:p>
        </p:txBody>
      </p:sp>
    </p:spTree>
    <p:extLst>
      <p:ext uri="{BB962C8B-B14F-4D97-AF65-F5344CB8AC3E}">
        <p14:creationId xmlns:p14="http://schemas.microsoft.com/office/powerpoint/2010/main" val="2095537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082038" cy="3699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err="1">
                <a:solidFill>
                  <a:schemeClr val="accent6"/>
                </a:solidFill>
              </a:rPr>
              <a:t>uw-madison-aci.github.io</a:t>
            </a:r>
            <a:r>
              <a:rPr lang="en-US" sz="2800" dirty="0">
                <a:solidFill>
                  <a:schemeClr val="accent6"/>
                </a:solidFill>
              </a:rPr>
              <a:t>/2017-08-30-uwmadison-swc</a:t>
            </a:r>
          </a:p>
          <a:p>
            <a:r>
              <a:rPr lang="en-US" sz="2800" i="1" u="sng" dirty="0" smtClean="0">
                <a:solidFill>
                  <a:srgbClr val="000000"/>
                </a:solidFill>
              </a:rPr>
              <a:t>Make </a:t>
            </a:r>
            <a:r>
              <a:rPr lang="en-US" sz="2800" i="1" u="sng" dirty="0" smtClean="0">
                <a:solidFill>
                  <a:srgbClr val="000000"/>
                </a:solidFill>
              </a:rPr>
              <a:t>sure you’ve completed the </a:t>
            </a:r>
            <a:r>
              <a:rPr lang="en-US" sz="2800" i="1" u="sng" dirty="0" smtClean="0">
                <a:solidFill>
                  <a:srgbClr val="000000"/>
                </a:solidFill>
              </a:rPr>
              <a:t>Setup!!</a:t>
            </a:r>
            <a:endParaRPr lang="en-US" sz="2800" i="1" u="sng" dirty="0" smtClean="0">
              <a:solidFill>
                <a:srgbClr val="000000"/>
              </a:solidFill>
            </a:endParaRP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700" dirty="0" err="1">
                <a:solidFill>
                  <a:schemeClr val="accent6"/>
                </a:solidFill>
              </a:rPr>
              <a:t>pad.software-carpentry.org</a:t>
            </a:r>
            <a:r>
              <a:rPr lang="en-US" sz="2700" dirty="0">
                <a:solidFill>
                  <a:schemeClr val="accent6"/>
                </a:solidFill>
              </a:rPr>
              <a:t>/2017-08-30-uwmadison-swc</a:t>
            </a:r>
          </a:p>
          <a:p>
            <a:endParaRPr lang="en-US" sz="2800" dirty="0">
              <a:solidFill>
                <a:srgbClr val="000000"/>
              </a:solidFill>
            </a:endParaRPr>
          </a:p>
          <a:p>
            <a:r>
              <a:rPr lang="en-US" sz="2800" b="1" dirty="0" smtClean="0">
                <a:solidFill>
                  <a:srgbClr val="000000"/>
                </a:solidFill>
              </a:rPr>
              <a:t>Pre-Workshop Survey (1/2 of your entry fee!)</a:t>
            </a:r>
          </a:p>
          <a:p>
            <a:r>
              <a:rPr lang="en-US" sz="2800" dirty="0" err="1" smtClean="0">
                <a:solidFill>
                  <a:schemeClr val="accent6"/>
                </a:solidFill>
              </a:rPr>
              <a:t>www.surveymonkey.com</a:t>
            </a:r>
            <a:r>
              <a:rPr lang="en-US" sz="2800" dirty="0" smtClean="0">
                <a:solidFill>
                  <a:schemeClr val="accent6"/>
                </a:solidFill>
              </a:rPr>
              <a:t>/r/swc_pre_workshop_v1</a:t>
            </a:r>
            <a:endParaRPr lang="en-US" sz="28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3630760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4" y="150813"/>
            <a:ext cx="2478088" cy="2476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537493" y="4329204"/>
            <a:ext cx="2969419" cy="2346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ea typeface="Arial" charset="0"/>
                <a:cs typeface="Arial" charset="0"/>
              </a:rPr>
              <a:t>Instructors</a:t>
            </a:r>
            <a:r>
              <a:rPr lang="en-US" sz="2800" u="sng" dirty="0" smtClean="0">
                <a:ea typeface="Arial" charset="0"/>
                <a:cs typeface="Arial" charset="0"/>
              </a:rPr>
              <a:t>:</a:t>
            </a:r>
          </a:p>
          <a:p>
            <a:pPr algn="ctr">
              <a:lnSpc>
                <a:spcPct val="102000"/>
              </a:lnSpc>
              <a:buClrTx/>
              <a:buFontTx/>
              <a:buNone/>
              <a:defRPr/>
            </a:pPr>
            <a:r>
              <a:rPr lang="en-US" sz="2800" dirty="0" smtClean="0">
                <a:ea typeface="Arial" charset="0"/>
                <a:cs typeface="Arial" charset="0"/>
              </a:rPr>
              <a:t>Matthew Garcia</a:t>
            </a:r>
          </a:p>
          <a:p>
            <a:pPr algn="ctr">
              <a:lnSpc>
                <a:spcPct val="102000"/>
              </a:lnSpc>
              <a:buClrTx/>
              <a:buFontTx/>
              <a:buNone/>
              <a:defRPr/>
            </a:pPr>
            <a:r>
              <a:rPr lang="en-US" sz="2800" dirty="0" smtClean="0">
                <a:ea typeface="Arial" charset="0"/>
                <a:cs typeface="Arial" charset="0"/>
              </a:rPr>
              <a:t>Paul Wilson</a:t>
            </a:r>
          </a:p>
          <a:p>
            <a:pPr algn="ctr">
              <a:lnSpc>
                <a:spcPct val="102000"/>
              </a:lnSpc>
              <a:buClrTx/>
              <a:buFontTx/>
              <a:buNone/>
              <a:defRPr/>
            </a:pPr>
            <a:r>
              <a:rPr lang="en-US" sz="2800" dirty="0" smtClean="0">
                <a:ea typeface="Arial" charset="0"/>
                <a:cs typeface="Arial" charset="0"/>
              </a:rPr>
              <a:t>Patrick </a:t>
            </a:r>
            <a:r>
              <a:rPr lang="en-US" sz="2800" dirty="0" err="1" smtClean="0">
                <a:ea typeface="Arial" charset="0"/>
                <a:cs typeface="Arial" charset="0"/>
              </a:rPr>
              <a:t>Shriwise</a:t>
            </a:r>
            <a:endParaRPr lang="en-US" sz="2800" dirty="0" smtClean="0">
              <a:ea typeface="Arial" charset="0"/>
              <a:cs typeface="Arial" charset="0"/>
            </a:endParaRPr>
          </a:p>
          <a:p>
            <a:pPr algn="ctr">
              <a:lnSpc>
                <a:spcPct val="102000"/>
              </a:lnSpc>
              <a:buClrTx/>
              <a:buFontTx/>
              <a:buNone/>
              <a:defRPr/>
            </a:pPr>
            <a:r>
              <a:rPr lang="en-US" sz="2800" dirty="0" smtClean="0">
                <a:ea typeface="Arial" charset="0"/>
                <a:cs typeface="Arial" charset="0"/>
              </a:rPr>
              <a:t>Christina Koch</a:t>
            </a:r>
            <a:endParaRPr lang="en-US" sz="2800" dirty="0" smtClean="0">
              <a:ea typeface="Arial" charset="0"/>
              <a:cs typeface="Arial" charset="0"/>
            </a:endParaRPr>
          </a:p>
        </p:txBody>
      </p:sp>
      <p:sp>
        <p:nvSpPr>
          <p:cNvPr id="5123" name="Text Box 3"/>
          <p:cNvSpPr txBox="1">
            <a:spLocks noChangeArrowheads="1"/>
          </p:cNvSpPr>
          <p:nvPr/>
        </p:nvSpPr>
        <p:spPr bwMode="auto">
          <a:xfrm>
            <a:off x="1537493" y="2627313"/>
            <a:ext cx="7639051" cy="13811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ea typeface="Arial" charset="0"/>
                <a:cs typeface="Arial" charset="0"/>
              </a:rPr>
              <a:t>Welcome to Software Carpentry!</a:t>
            </a:r>
          </a:p>
          <a:p>
            <a:pPr algn="ctr">
              <a:lnSpc>
                <a:spcPct val="102000"/>
              </a:lnSpc>
              <a:buClrTx/>
              <a:buFontTx/>
              <a:buNone/>
              <a:defRPr/>
            </a:pPr>
            <a:r>
              <a:rPr lang="en-US" sz="4000" dirty="0" smtClean="0">
                <a:ea typeface="Arial" charset="0"/>
                <a:cs typeface="Arial" charset="0"/>
              </a:rPr>
              <a:t>August 30-31, </a:t>
            </a:r>
            <a:r>
              <a:rPr lang="en-US" sz="4000" dirty="0" smtClean="0">
                <a:ea typeface="Arial" charset="0"/>
                <a:cs typeface="Arial" charset="0"/>
              </a:rPr>
              <a:t>2017</a:t>
            </a:r>
          </a:p>
        </p:txBody>
      </p:sp>
      <p:sp>
        <p:nvSpPr>
          <p:cNvPr id="6" name="Text Box 2"/>
          <p:cNvSpPr txBox="1">
            <a:spLocks noChangeArrowheads="1"/>
          </p:cNvSpPr>
          <p:nvPr/>
        </p:nvSpPr>
        <p:spPr bwMode="auto">
          <a:xfrm>
            <a:off x="6183312" y="4329206"/>
            <a:ext cx="2993232" cy="23462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ea typeface="Arial" charset="0"/>
                <a:cs typeface="Arial" charset="0"/>
              </a:rPr>
              <a:t>Host:</a:t>
            </a:r>
          </a:p>
          <a:p>
            <a:pPr algn="ctr">
              <a:lnSpc>
                <a:spcPct val="102000"/>
              </a:lnSpc>
              <a:buClrTx/>
              <a:buFontTx/>
              <a:buNone/>
              <a:defRPr/>
            </a:pPr>
            <a:r>
              <a:rPr lang="en-US" sz="2800" dirty="0" smtClean="0">
                <a:ea typeface="Arial" charset="0"/>
                <a:cs typeface="Arial" charset="0"/>
              </a:rPr>
              <a:t>UW–Madison</a:t>
            </a:r>
          </a:p>
          <a:p>
            <a:pPr algn="ctr">
              <a:lnSpc>
                <a:spcPct val="102000"/>
              </a:lnSpc>
              <a:buClrTx/>
              <a:buFontTx/>
              <a:buNone/>
              <a:defRPr/>
            </a:pPr>
            <a:r>
              <a:rPr lang="en-US" sz="2800" dirty="0" smtClean="0">
                <a:ea typeface="Arial" charset="0"/>
                <a:cs typeface="Arial" charset="0"/>
              </a:rPr>
              <a:t>Advanced</a:t>
            </a:r>
          </a:p>
          <a:p>
            <a:pPr algn="ctr">
              <a:lnSpc>
                <a:spcPct val="102000"/>
              </a:lnSpc>
              <a:buClrTx/>
              <a:buFontTx/>
              <a:buNone/>
              <a:defRPr/>
            </a:pPr>
            <a:r>
              <a:rPr lang="en-US" sz="2800" dirty="0" smtClean="0">
                <a:ea typeface="Arial" charset="0"/>
                <a:cs typeface="Arial" charset="0"/>
              </a:rPr>
              <a:t>Computing</a:t>
            </a:r>
            <a:endParaRPr lang="en-US" sz="2800" dirty="0" smtClean="0">
              <a:ea typeface="Arial" charset="0"/>
              <a:cs typeface="Arial" charset="0"/>
            </a:endParaRPr>
          </a:p>
          <a:p>
            <a:pPr algn="ctr">
              <a:lnSpc>
                <a:spcPct val="102000"/>
              </a:lnSpc>
              <a:buClrTx/>
              <a:buFontTx/>
              <a:buNone/>
              <a:defRPr/>
            </a:pPr>
            <a:r>
              <a:rPr lang="en-US" sz="2800" dirty="0" smtClean="0">
                <a:ea typeface="Arial" charset="0"/>
                <a:cs typeface="Arial" charset="0"/>
              </a:rPr>
              <a:t>Initiative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What is </a:t>
            </a:r>
            <a:r>
              <a:rPr lang="en-US" sz="4400" i="1" dirty="0" smtClean="0"/>
              <a:t>Software Carpentry</a:t>
            </a:r>
            <a:r>
              <a:rPr lang="en-US" sz="4400" dirty="0" smtClean="0"/>
              <a:t>?</a:t>
            </a:r>
            <a:endParaRPr lang="en-US" sz="4400" dirty="0" smtClean="0"/>
          </a:p>
        </p:txBody>
      </p:sp>
      <p:sp>
        <p:nvSpPr>
          <p:cNvPr id="7170" name="Text Box 2"/>
          <p:cNvSpPr txBox="1">
            <a:spLocks noChangeArrowheads="1"/>
          </p:cNvSpPr>
          <p:nvPr/>
        </p:nvSpPr>
        <p:spPr bwMode="auto">
          <a:xfrm>
            <a:off x="468313" y="1417637"/>
            <a:ext cx="9074150" cy="54101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Non-profit, international organization</a:t>
            </a:r>
          </a:p>
          <a:p>
            <a:pPr>
              <a:spcAft>
                <a:spcPts val="1425"/>
              </a:spcAft>
              <a:buFont typeface="Arial" charset="0"/>
              <a:buChar char="•"/>
              <a:defRPr/>
            </a:pPr>
            <a:r>
              <a:rPr lang="en-US" sz="4000" dirty="0" smtClean="0">
                <a:cs typeface="Arial Unicode MS" charset="0"/>
              </a:rPr>
              <a:t>Teaches workshops to help researchers adopt reproducible computational practices</a:t>
            </a:r>
          </a:p>
          <a:p>
            <a:pPr>
              <a:spcAft>
                <a:spcPts val="1425"/>
              </a:spcAft>
              <a:buFont typeface="Arial" charset="0"/>
              <a:buChar char="•"/>
              <a:defRPr/>
            </a:pPr>
            <a:r>
              <a:rPr lang="en-US" sz="4000" dirty="0" smtClean="0">
                <a:cs typeface="Arial Unicode MS" charset="0"/>
              </a:rPr>
              <a:t>Instructors are all volunteers</a:t>
            </a:r>
          </a:p>
          <a:p>
            <a:pPr>
              <a:spcAft>
                <a:spcPts val="1425"/>
              </a:spcAft>
              <a:buFont typeface="Arial" charset="0"/>
              <a:buChar char="•"/>
              <a:defRPr/>
            </a:pPr>
            <a:r>
              <a:rPr lang="en-US" sz="4000" dirty="0" smtClean="0">
                <a:cs typeface="Arial Unicode MS" charset="0"/>
              </a:rPr>
              <a:t>Materials developed by open science community</a:t>
            </a:r>
          </a:p>
          <a:p>
            <a:pPr>
              <a:spcAft>
                <a:spcPts val="1425"/>
              </a:spcAft>
              <a:buFont typeface="Arial" charset="0"/>
              <a:buChar char="•"/>
              <a:defRPr/>
            </a:pPr>
            <a:r>
              <a:rPr lang="en-US" sz="4000" dirty="0" smtClean="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1425"/>
              </a:spcAft>
              <a:buFont typeface="Arial" charset="0"/>
              <a:buChar char="•"/>
              <a:defRPr/>
            </a:pPr>
            <a:r>
              <a:rPr lang="en-US" sz="3600" dirty="0" smtClean="0">
                <a:solidFill>
                  <a:schemeClr val="accent6"/>
                </a:solidFill>
                <a:cs typeface="Arial Unicode MS" charset="0"/>
              </a:rPr>
              <a:t>http://software-carpentry.org/conduct/</a:t>
            </a:r>
          </a:p>
          <a:p>
            <a:pPr>
              <a:lnSpc>
                <a:spcPct val="100000"/>
              </a:lnSpc>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
            </a:r>
            <a:r>
              <a:rPr lang="en-US" dirty="0" smtClean="0">
                <a:cs typeface="Arial Unicode MS" charset="0"/>
              </a:rPr>
              <a:t>attention.</a:t>
            </a:r>
            <a:endParaRPr lang="en-US" dirty="0">
              <a:cs typeface="Arial Unicode MS" charset="0"/>
            </a:endParaRPr>
          </a:p>
          <a:p>
            <a:pPr>
              <a:lnSpc>
                <a:spcPct val="100000"/>
              </a:lnSpc>
              <a:spcAft>
                <a:spcPts val="1425"/>
              </a:spcAft>
              <a:buFont typeface="Arial" charset="0"/>
              <a:buChar char="•"/>
              <a:defRPr/>
            </a:pPr>
            <a:r>
              <a:rPr lang="en-US" dirty="0" smtClean="0">
                <a:cs typeface="Arial Unicode MS" charset="0"/>
              </a:rPr>
              <a:t>All </a:t>
            </a:r>
            <a:r>
              <a:rPr lang="en-US" dirty="0">
                <a:cs typeface="Arial Unicode MS" charset="0"/>
              </a:rPr>
              <a:t>communication should be appropriate for a professional audience including people of many different backgrounds. Sexual language and imagery is not appropriate for any </a:t>
            </a:r>
            <a:r>
              <a:rPr lang="en-US" dirty="0" smtClean="0">
                <a:cs typeface="Arial Unicode MS" charset="0"/>
              </a:rPr>
              <a:t>event.</a:t>
            </a:r>
            <a:endParaRPr lang="en-US" dirty="0">
              <a:cs typeface="Arial Unicode MS" charset="0"/>
            </a:endParaRPr>
          </a:p>
          <a:p>
            <a:pPr>
              <a:lnSpc>
                <a:spcPct val="100000"/>
              </a:lnSpc>
              <a:spcAft>
                <a:spcPts val="1425"/>
              </a:spcAft>
              <a:buFont typeface="Arial" charset="0"/>
              <a:buChar char="•"/>
              <a:defRPr/>
            </a:pPr>
            <a:r>
              <a:rPr lang="en-US" dirty="0">
                <a:cs typeface="Arial Unicode MS" charset="0"/>
              </a:rPr>
              <a:t>Be kind to others. Do not insult or put down other attendees.</a:t>
            </a:r>
          </a:p>
          <a:p>
            <a:pPr>
              <a:lnSpc>
                <a:spcPct val="100000"/>
              </a:lnSpc>
              <a:spcAft>
                <a:spcPts val="1425"/>
              </a:spcAft>
              <a:buFont typeface="Arial" charset="0"/>
              <a:buChar char="•"/>
              <a:defRPr/>
            </a:pPr>
            <a:r>
              <a:rPr lang="en-US" dirty="0" smtClean="0">
                <a:cs typeface="Arial Unicode MS" charset="0"/>
              </a:rPr>
              <a:t>Behave </a:t>
            </a:r>
            <a:r>
              <a:rPr lang="en-US" dirty="0">
                <a:cs typeface="Arial Unicode MS" charset="0"/>
              </a:rPr>
              <a:t>professionally. Remember that harassment and sexist, racist, </a:t>
            </a:r>
            <a:r>
              <a:rPr lang="en-US" dirty="0" smtClean="0">
                <a:cs typeface="Arial Unicode MS" charset="0"/>
              </a:rPr>
              <a:t>or exclusionary </a:t>
            </a:r>
            <a:r>
              <a:rPr lang="en-US" dirty="0">
                <a:cs typeface="Arial Unicode MS" charset="0"/>
              </a:rPr>
              <a:t>jokes are not appropriate</a:t>
            </a:r>
            <a:r>
              <a:rPr lang="en-US" dirty="0" smtClean="0">
                <a:cs typeface="Arial Unicode MS" charset="0"/>
              </a:rPr>
              <a:t>.</a:t>
            </a:r>
          </a:p>
          <a:p>
            <a:pPr>
              <a:lnSpc>
                <a:spcPct val="100000"/>
              </a:lnSpc>
              <a:spcAft>
                <a:spcPts val="1425"/>
              </a:spcAft>
              <a:buFont typeface="Arial" charset="0"/>
              <a:buChar char="•"/>
              <a:defRPr/>
            </a:pPr>
            <a:endParaRPr lang="en-US" sz="4000" dirty="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Where Stuff Is</a:t>
            </a:r>
          </a:p>
        </p:txBody>
      </p:sp>
      <p:sp>
        <p:nvSpPr>
          <p:cNvPr id="4" name="Rectangle 1"/>
          <p:cNvSpPr>
            <a:spLocks noChangeArrowheads="1"/>
          </p:cNvSpPr>
          <p:nvPr/>
        </p:nvSpPr>
        <p:spPr bwMode="auto">
          <a:xfrm>
            <a:off x="392112" y="2179637"/>
            <a:ext cx="9448800" cy="4104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800" b="1" dirty="0" smtClean="0">
                <a:solidFill>
                  <a:schemeClr val="tx1"/>
                </a:solidFill>
              </a:rPr>
              <a:t>Restrooms</a:t>
            </a:r>
            <a:endParaRPr lang="en-US" sz="2800" b="1" dirty="0">
              <a:solidFill>
                <a:schemeClr val="tx1"/>
              </a:solidFill>
            </a:endParaRPr>
          </a:p>
          <a:p>
            <a:r>
              <a:rPr lang="en-US" sz="2800" dirty="0" smtClean="0">
                <a:solidFill>
                  <a:srgbClr val="000000"/>
                </a:solidFill>
              </a:rPr>
              <a:t>Across the hall</a:t>
            </a:r>
          </a:p>
          <a:p>
            <a:endParaRPr lang="en-US" sz="2800" dirty="0" smtClean="0">
              <a:solidFill>
                <a:srgbClr val="000000"/>
              </a:solidFill>
            </a:endParaRPr>
          </a:p>
          <a:p>
            <a:r>
              <a:rPr lang="en-US" sz="2800" b="1" dirty="0" smtClean="0">
                <a:solidFill>
                  <a:srgbClr val="000000"/>
                </a:solidFill>
              </a:rPr>
              <a:t>Beverages</a:t>
            </a:r>
          </a:p>
          <a:p>
            <a:r>
              <a:rPr lang="en-US" sz="2800" dirty="0" smtClean="0">
                <a:solidFill>
                  <a:srgbClr val="000000"/>
                </a:solidFill>
              </a:rPr>
              <a:t>Drinking fountain: across the hall</a:t>
            </a:r>
          </a:p>
          <a:p>
            <a:r>
              <a:rPr lang="en-US" sz="2800" dirty="0" smtClean="0">
                <a:solidFill>
                  <a:srgbClr val="000000"/>
                </a:solidFill>
              </a:rPr>
              <a:t>Coffee/tea: front </a:t>
            </a:r>
            <a:r>
              <a:rPr lang="en-US" sz="2800" dirty="0" smtClean="0">
                <a:solidFill>
                  <a:srgbClr val="000000"/>
                </a:solidFill>
              </a:rPr>
              <a:t>of </a:t>
            </a:r>
            <a:r>
              <a:rPr lang="en-US" sz="2800" dirty="0" smtClean="0">
                <a:solidFill>
                  <a:srgbClr val="000000"/>
                </a:solidFill>
              </a:rPr>
              <a:t>room, all day</a:t>
            </a:r>
          </a:p>
          <a:p>
            <a:endParaRPr lang="en-US" sz="2800" dirty="0">
              <a:solidFill>
                <a:srgbClr val="000000"/>
              </a:solidFill>
            </a:endParaRPr>
          </a:p>
          <a:p>
            <a:r>
              <a:rPr lang="en-US" sz="2800" b="1" dirty="0" smtClean="0">
                <a:solidFill>
                  <a:srgbClr val="000000"/>
                </a:solidFill>
              </a:rPr>
              <a:t>Lunch</a:t>
            </a:r>
          </a:p>
          <a:p>
            <a:r>
              <a:rPr lang="en-US" sz="2800" dirty="0" smtClean="0">
                <a:solidFill>
                  <a:srgbClr val="000000"/>
                </a:solidFill>
              </a:rPr>
              <a:t>On your own.</a:t>
            </a:r>
          </a:p>
          <a:p>
            <a:r>
              <a:rPr lang="en-US" sz="2800" dirty="0" smtClean="0">
                <a:solidFill>
                  <a:srgbClr val="000000"/>
                </a:solidFill>
              </a:rPr>
              <a:t>Need a </a:t>
            </a:r>
            <a:r>
              <a:rPr lang="en-US" sz="2800" dirty="0" smtClean="0">
                <a:solidFill>
                  <a:srgbClr val="000000"/>
                </a:solidFill>
              </a:rPr>
              <a:t>fridge or a microwave? </a:t>
            </a:r>
            <a:r>
              <a:rPr lang="en-US" sz="2800" dirty="0" smtClean="0">
                <a:solidFill>
                  <a:srgbClr val="000000"/>
                </a:solidFill>
              </a:rPr>
              <a:t>Let us know.</a:t>
            </a:r>
          </a:p>
        </p:txBody>
      </p:sp>
    </p:spTree>
    <p:extLst>
      <p:ext uri="{BB962C8B-B14F-4D97-AF65-F5344CB8AC3E}">
        <p14:creationId xmlns:p14="http://schemas.microsoft.com/office/powerpoint/2010/main" val="197974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smtClean="0">
              <a:latin typeface="Droid Sans" charset="0"/>
            </a:endParaRPr>
          </a:p>
          <a:p>
            <a:pPr algn="ctr">
              <a:lnSpc>
                <a:spcPct val="102000"/>
              </a:lnSpc>
              <a:buClrTx/>
              <a:buFontTx/>
              <a:buNone/>
              <a:defRPr/>
            </a:pPr>
            <a:endParaRPr lang="en-US" sz="2800" dirty="0" smtClean="0">
              <a:latin typeface="Droid Sans" charset="0"/>
            </a:endParaRPr>
          </a:p>
          <a:p>
            <a:pPr algn="ctr">
              <a:lnSpc>
                <a:spcPct val="102000"/>
              </a:lnSpc>
              <a:buClrTx/>
              <a:buFontTx/>
              <a:buNone/>
              <a:defRPr/>
            </a:pPr>
            <a:r>
              <a:rPr lang="en-US" sz="2800" dirty="0" smtClean="0">
                <a:latin typeface="Droid Sans" charset="0"/>
              </a:rPr>
              <a:t>Inspired by Greg Wilson,</a:t>
            </a:r>
          </a:p>
          <a:p>
            <a:pPr algn="ctr">
              <a:lnSpc>
                <a:spcPct val="102000"/>
              </a:lnSpc>
              <a:buClrTx/>
              <a:buFontTx/>
              <a:buNone/>
              <a:defRPr/>
            </a:pPr>
            <a:r>
              <a:rPr lang="en-US" sz="2800" dirty="0" smtClean="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If You Can’t Reproduce It, </a:t>
            </a:r>
          </a:p>
          <a:p>
            <a:pPr algn="ctr">
              <a:lnSpc>
                <a:spcPct val="102000"/>
              </a:lnSpc>
              <a:buClrTx/>
              <a:buFontTx/>
              <a:buNone/>
              <a:defRPr/>
            </a:pPr>
            <a:r>
              <a:rPr lang="en-US" sz="4000" dirty="0" smtClean="0">
                <a:latin typeface="Droid Sans" charset="0"/>
              </a:rPr>
              <a:t>Is It Still Science?</a:t>
            </a:r>
          </a:p>
          <a:p>
            <a:pPr algn="ctr">
              <a:lnSpc>
                <a:spcPct val="102000"/>
              </a:lnSpc>
              <a:buClrTx/>
              <a:buFontTx/>
              <a:buNone/>
              <a:defRPr/>
            </a:pPr>
            <a:r>
              <a:rPr lang="en-US" sz="4000" dirty="0" smtClean="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4706" y="427037"/>
            <a:ext cx="3352800" cy="6313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Many scientists spend most of their time developing, maintaining, or running software</a:t>
            </a:r>
          </a:p>
          <a:p>
            <a:pPr lvl="1">
              <a:spcAft>
                <a:spcPts val="1425"/>
              </a:spcAft>
              <a:buFont typeface="Arial" charset="0"/>
              <a:buChar char="•"/>
              <a:defRPr/>
            </a:pPr>
            <a:r>
              <a:rPr lang="en-US" sz="3600" dirty="0" smtClean="0"/>
              <a:t>Most don’t consider themselves software engineers</a:t>
            </a:r>
          </a:p>
          <a:p>
            <a:pPr lvl="1">
              <a:spcAft>
                <a:spcPts val="1425"/>
              </a:spcAft>
              <a:buFont typeface="Arial" charset="0"/>
              <a:buChar char="•"/>
              <a:defRPr/>
            </a:pPr>
            <a:r>
              <a:rPr lang="en-US" sz="3600" dirty="0" smtClean="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3484</TotalTime>
  <Words>920</Words>
  <Application>Microsoft Macintosh PowerPoint</Application>
  <PresentationFormat>Custom</PresentationFormat>
  <Paragraphs>170</Paragraphs>
  <Slides>20</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 Unicode MS</vt:lpstr>
      <vt:lpstr>Consolas</vt:lpstr>
      <vt:lpstr>Courier New</vt:lpstr>
      <vt:lpstr>DejaVu Sans</vt:lpstr>
      <vt:lpstr>Droid Sans</vt:lpstr>
      <vt:lpstr>ＭＳ Ｐゴシック</vt:lpstr>
      <vt:lpstr>Times New Roman</vt:lpstr>
      <vt:lpstr>Arial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Good Enough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Matthew Garcia</cp:lastModifiedBy>
  <cp:revision>340</cp:revision>
  <cp:lastPrinted>1601-01-01T00:00:00Z</cp:lastPrinted>
  <dcterms:created xsi:type="dcterms:W3CDTF">2010-05-24T21:29:39Z</dcterms:created>
  <dcterms:modified xsi:type="dcterms:W3CDTF">2017-08-30T00:38:03Z</dcterms:modified>
</cp:coreProperties>
</file>