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2"/>
  </p:notesMasterIdLst>
  <p:sldIdLst>
    <p:sldId id="289" r:id="rId4"/>
    <p:sldId id="288" r:id="rId5"/>
    <p:sldId id="284" r:id="rId6"/>
    <p:sldId id="256" r:id="rId7"/>
    <p:sldId id="290" r:id="rId8"/>
    <p:sldId id="291" r:id="rId9"/>
    <p:sldId id="278" r:id="rId10"/>
    <p:sldId id="276" r:id="rId11"/>
    <p:sldId id="258" r:id="rId12"/>
    <p:sldId id="259" r:id="rId13"/>
    <p:sldId id="269" r:id="rId14"/>
    <p:sldId id="270" r:id="rId15"/>
    <p:sldId id="274" r:id="rId16"/>
    <p:sldId id="272" r:id="rId17"/>
    <p:sldId id="292" r:id="rId18"/>
    <p:sldId id="293" r:id="rId19"/>
    <p:sldId id="294" r:id="rId20"/>
    <p:sldId id="268" r:id="rId21"/>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00080"/>
    <a:srgbClr val="80008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5"/>
  </p:normalViewPr>
  <p:slideViewPr>
    <p:cSldViewPr>
      <p:cViewPr varScale="1">
        <p:scale>
          <a:sx n="95" d="100"/>
          <a:sy n="95" d="100"/>
        </p:scale>
        <p:origin x="1704"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8"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099" name="Rectangle 3"/>
          <p:cNvSpPr>
            <a:spLocks noGrp="1" noRot="1" noChangeAspect="1" noChangeArrowheads="1"/>
          </p:cNvSpPr>
          <p:nvPr>
            <p:ph type="sldImg"/>
          </p:nvPr>
        </p:nvSpPr>
        <p:spPr bwMode="auto">
          <a:xfrm>
            <a:off x="1371600" y="763588"/>
            <a:ext cx="5024438" cy="376713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4100"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4101"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2"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3"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4104"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215900" indent="-214313" algn="r">
              <a:buClrTx/>
              <a:buSzPct val="45000"/>
              <a:buFontTx/>
              <a:buNone/>
              <a:tabLst>
                <a:tab pos="457200" algn="l"/>
                <a:tab pos="914400" algn="l"/>
                <a:tab pos="1371600" algn="l"/>
                <a:tab pos="1828800" algn="l"/>
                <a:tab pos="2286000" algn="l"/>
                <a:tab pos="2743200" algn="l"/>
                <a:tab pos="3200400" algn="l"/>
              </a:tabLst>
              <a:defRPr sz="1400">
                <a:solidFill>
                  <a:srgbClr val="000000"/>
                </a:solidFill>
                <a:latin typeface="Times New Roman" charset="0"/>
                <a:cs typeface="Arial Unicode MS" charset="0"/>
              </a:defRPr>
            </a:lvl1pPr>
          </a:lstStyle>
          <a:p>
            <a:pPr>
              <a:defRPr/>
            </a:pPr>
            <a:fld id="{88310B42-BC61-4C44-8D12-DB25304C609D}" type="slidenum">
              <a:rPr lang="en-US"/>
              <a:pPr>
                <a:defRPr/>
              </a:pPr>
              <a:t>‹#›</a:t>
            </a:fld>
            <a:endParaRPr lang="en-US"/>
          </a:p>
        </p:txBody>
      </p:sp>
    </p:spTree>
    <p:extLst>
      <p:ext uri="{BB962C8B-B14F-4D97-AF65-F5344CB8AC3E}">
        <p14:creationId xmlns:p14="http://schemas.microsoft.com/office/powerpoint/2010/main" val="36646744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1</a:t>
            </a:fld>
            <a:endParaRPr lang="en-US"/>
          </a:p>
        </p:txBody>
      </p:sp>
    </p:spTree>
    <p:extLst>
      <p:ext uri="{BB962C8B-B14F-4D97-AF65-F5344CB8AC3E}">
        <p14:creationId xmlns:p14="http://schemas.microsoft.com/office/powerpoint/2010/main" val="141928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99694FE5-EC72-D145-85E7-F2F99555E7B0}" type="slidenum">
              <a:rPr lang="en-US"/>
              <a:pPr>
                <a:defRPr/>
              </a:pPr>
              <a:t>11</a:t>
            </a:fld>
            <a:endParaRPr lang="en-US"/>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a:extLst>
              <a:ext uri="{FF2B5EF4-FFF2-40B4-BE49-F238E27FC236}">
                <a16:creationId xmlns:a16="http://schemas.microsoft.com/office/drawing/2014/main" id="{B56B77BA-C81F-4AFC-AC99-8ABCAC2DF9ED}"/>
              </a:ext>
            </a:extLst>
          </p:cNvPr>
          <p:cNvSpPr>
            <a:spLocks noGrp="1"/>
          </p:cNvSpPr>
          <p:nvPr>
            <p:ph type="body" idx="1"/>
          </p:nvPr>
        </p:nvSpPr>
        <p:spPr/>
        <p:txBody>
          <a:bodyPr/>
          <a:lstStyle/>
          <a:p>
            <a:r>
              <a:rPr lang="en-US" dirty="0"/>
              <a:t>Conceptually, if you put in a bit more effort at the start to figure out how to automate tasks – like you’re doing right here, in this workshop – over time it pays off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240C573-F3D6-C94B-8547-33FEBF4103F6}" type="slidenum">
              <a:rPr lang="en-US"/>
              <a:pPr>
                <a:defRPr/>
              </a:pPr>
              <a:t>12</a:t>
            </a:fld>
            <a:endParaRPr lang="en-US"/>
          </a:p>
        </p:txBody>
      </p:sp>
      <p:sp>
        <p:nvSpPr>
          <p:cNvPr id="3481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a:extLst>
              <a:ext uri="{FF2B5EF4-FFF2-40B4-BE49-F238E27FC236}">
                <a16:creationId xmlns:a16="http://schemas.microsoft.com/office/drawing/2014/main" id="{FCA8AA2A-B58A-4EE5-B27E-AA2C185F1CF5}"/>
              </a:ext>
            </a:extLst>
          </p:cNvPr>
          <p:cNvSpPr>
            <a:spLocks noGrp="1"/>
          </p:cNvSpPr>
          <p:nvPr>
            <p:ph type="body" idx="1"/>
          </p:nvPr>
        </p:nvSpPr>
        <p:spPr/>
        <p:txBody>
          <a:bodyPr/>
          <a:lstStyle/>
          <a:p>
            <a:r>
              <a:rPr lang="en-US" dirty="0"/>
              <a:t>XKCD took this even further and actually quantified for us how much time you can take to figure out how to automate a task based on how often you do it and how much time you shave off.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Another reason to improve the reproducibility of your scientific computing is that often, it’s YOU who’s doing the reproducing.</a:t>
            </a:r>
          </a:p>
          <a:p>
            <a:pPr>
              <a:defRPr/>
            </a:pPr>
            <a:r>
              <a:rPr lang="en-US" dirty="0"/>
              <a:t>– Mark Holder (see </a:t>
            </a:r>
            <a:r>
              <a:rPr lang="en-US" b="1" dirty="0">
                <a:latin typeface="Courier New"/>
                <a:cs typeface="Courier New"/>
              </a:rPr>
              <a:t>http://bit.ly/motivate_git</a:t>
            </a:r>
            <a:r>
              <a:rPr lang="en-US" dirty="0"/>
              <a:t>)</a:t>
            </a:r>
          </a:p>
        </p:txBody>
      </p:sp>
      <p:sp>
        <p:nvSpPr>
          <p:cNvPr id="4" name="Slide Number Placeholder 3"/>
          <p:cNvSpPr>
            <a:spLocks noGrp="1"/>
          </p:cNvSpPr>
          <p:nvPr>
            <p:ph type="sldNum" sz="quarter"/>
          </p:nvPr>
        </p:nvSpPr>
        <p:spPr/>
        <p:txBody>
          <a:bodyPr/>
          <a:lstStyle/>
          <a:p>
            <a:pPr>
              <a:defRPr/>
            </a:pPr>
            <a:fld id="{5113655D-2BA0-F74D-9958-7FD06349B94D}"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mn-cs"/>
              </a:rPr>
              <a:t>SWC wants to come to your rescue! Help you be kind to yourself…and your colleagues around you…by sharing best practices from the software engineering community (the people who actually do get formal training in this stuff). Readable by humans (fixing bugs, trying to extend): meaningful names, clear style, modular</a:t>
            </a:r>
          </a:p>
          <a:p>
            <a:pPr>
              <a:defRPr/>
            </a:pPr>
            <a:r>
              <a:rPr lang="en-US" dirty="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mn-cs"/>
              </a:rPr>
              <a:t>Readable by humans (fixing bugs, trying to extend): meaningful names, clear style, modular</a:t>
            </a:r>
          </a:p>
          <a:p>
            <a:pPr>
              <a:defRPr/>
            </a:pPr>
            <a:r>
              <a:rPr lang="en-US" dirty="0">
                <a:cs typeface="+mn-cs"/>
              </a:rPr>
              <a:t>Modular code so that </a:t>
            </a: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15</a:t>
            </a:fld>
            <a:endParaRPr lang="en-US"/>
          </a:p>
        </p:txBody>
      </p:sp>
    </p:spTree>
    <p:extLst>
      <p:ext uri="{BB962C8B-B14F-4D97-AF65-F5344CB8AC3E}">
        <p14:creationId xmlns:p14="http://schemas.microsoft.com/office/powerpoint/2010/main" val="266042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cs typeface="+mn-cs"/>
            </a:endParaRPr>
          </a:p>
        </p:txBody>
      </p:sp>
      <p:sp>
        <p:nvSpPr>
          <p:cNvPr id="4" name="Slide Number Placeholder 3"/>
          <p:cNvSpPr>
            <a:spLocks noGrp="1"/>
          </p:cNvSpPr>
          <p:nvPr>
            <p:ph type="sldNum" sz="quarter"/>
          </p:nvPr>
        </p:nvSpPr>
        <p:spPr/>
        <p:txBody>
          <a:bodyPr/>
          <a:lstStyle/>
          <a:p>
            <a:pPr>
              <a:defRPr/>
            </a:pPr>
            <a:fld id="{0DA78097-14AA-FB49-828F-6D4ED9248542}" type="slidenum">
              <a:rPr lang="en-US"/>
              <a:pPr>
                <a:defRPr/>
              </a:pPr>
              <a:t>16</a:t>
            </a:fld>
            <a:endParaRPr lang="en-US"/>
          </a:p>
        </p:txBody>
      </p:sp>
    </p:spTree>
    <p:extLst>
      <p:ext uri="{BB962C8B-B14F-4D97-AF65-F5344CB8AC3E}">
        <p14:creationId xmlns:p14="http://schemas.microsoft.com/office/powerpoint/2010/main" val="55264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C098F7F4-FE51-7143-A67B-2B68544E2A28}" type="slidenum">
              <a:rPr lang="en-US"/>
              <a:pPr>
                <a:defRPr/>
              </a:pPr>
              <a:t>17</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308820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6C48F143-8D56-554D-8C57-08C833877765}" type="slidenum">
              <a:rPr lang="en-US"/>
              <a:pPr>
                <a:defRPr/>
              </a:pPr>
              <a:t>18</a:t>
            </a:fld>
            <a:endParaRPr lang="en-US"/>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endParaRPr lang="en-US" dirty="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SHOW SCHEDULE AND ETHERPAD, Introductions to neighbors.</a:t>
            </a:r>
          </a:p>
        </p:txBody>
      </p:sp>
      <p:sp>
        <p:nvSpPr>
          <p:cNvPr id="4" name="Slide Number Placeholder 3"/>
          <p:cNvSpPr>
            <a:spLocks noGrp="1"/>
          </p:cNvSpPr>
          <p:nvPr>
            <p:ph type="sldNum" sz="quarter"/>
          </p:nvPr>
        </p:nvSpPr>
        <p:spPr/>
        <p:txBody>
          <a:bodyPr/>
          <a:lstStyle/>
          <a:p>
            <a:pPr>
              <a:defRPr/>
            </a:pPr>
            <a:fld id="{F8C84AC7-1F2A-CA47-827C-16FF0F08368C}"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p:txBody>
          <a:bodyPr/>
          <a:lstStyle/>
          <a:p>
            <a:pPr>
              <a:defRPr/>
            </a:pPr>
            <a:fld id="{E30301BB-2E2C-9542-BC8E-591F866CF5CE}" type="slidenum">
              <a:rPr lang="en-US"/>
              <a:pPr>
                <a:defRPr/>
              </a:pPr>
              <a:t>4</a:t>
            </a:fld>
            <a:endParaRPr lang="en-US"/>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buClrTx/>
              <a:buFontTx/>
              <a:buNone/>
              <a:defRPr/>
            </a:pPr>
            <a:fld id="{721957DB-7E65-0346-9BF5-D263A9C05F35}" type="slidenum">
              <a:rPr lang="en-US" sz="1400" smtClean="0">
                <a:latin typeface="Times New Roman" charset="0"/>
              </a:rPr>
              <a:pPr algn="r">
                <a:buClrTx/>
                <a:buFontTx/>
                <a:buNone/>
                <a:defRPr/>
              </a:pPr>
              <a:t>4</a:t>
            </a:fld>
            <a:endParaRPr lang="en-US" sz="1400">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435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a:t>INTRODUCE SELF + OTHER INSTRUCTORS +  HELPERS + HOSTS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AD7A5D61-4EAB-5A4F-8700-BBCBFF79ACDB}" type="slidenum">
              <a:rPr lang="en-US"/>
              <a:pPr>
                <a:defRPr/>
              </a:pPr>
              <a:t>5</a:t>
            </a:fld>
            <a:endParaRPr lang="en-US"/>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p:cNvSpPr>
            <a:spLocks noGrp="1"/>
          </p:cNvSpPr>
          <p:nvPr>
            <p:ph type="body" idx="1"/>
          </p:nvPr>
        </p:nvSpPr>
        <p:spPr/>
        <p:txBody>
          <a:bodyPr/>
          <a:lstStyle/>
          <a:p>
            <a:pPr>
              <a:defRPr/>
            </a:pPr>
            <a:r>
              <a:rPr lang="en-US" dirty="0"/>
              <a:t>In essence, Be nice, we are all here to learn.  (Give them a minute to read on </a:t>
            </a:r>
            <a:r>
              <a:rPr lang="en-US"/>
              <a:t>the board)</a:t>
            </a:r>
            <a:endParaRPr lang="en-US" dirty="0"/>
          </a:p>
        </p:txBody>
      </p:sp>
    </p:spTree>
    <p:extLst>
      <p:ext uri="{BB962C8B-B14F-4D97-AF65-F5344CB8AC3E}">
        <p14:creationId xmlns:p14="http://schemas.microsoft.com/office/powerpoint/2010/main" val="1260195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6</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a:extLst>
              <a:ext uri="{FF2B5EF4-FFF2-40B4-BE49-F238E27FC236}">
                <a16:creationId xmlns:a16="http://schemas.microsoft.com/office/drawing/2014/main" id="{63373D56-5BC5-4275-905B-010E2D5CE17B}"/>
              </a:ext>
            </a:extLst>
          </p:cNvPr>
          <p:cNvSpPr>
            <a:spLocks noGrp="1"/>
          </p:cNvSpPr>
          <p:nvPr>
            <p:ph type="body" idx="1"/>
          </p:nvPr>
        </p:nvSpPr>
        <p:spPr/>
        <p:txBody>
          <a:bodyPr/>
          <a:lstStyle/>
          <a:p>
            <a:r>
              <a:rPr lang="en-US" dirty="0"/>
              <a:t>Start by telling you a little more about what this workshop is</a:t>
            </a:r>
          </a:p>
        </p:txBody>
      </p:sp>
    </p:spTree>
    <p:extLst>
      <p:ext uri="{BB962C8B-B14F-4D97-AF65-F5344CB8AC3E}">
        <p14:creationId xmlns:p14="http://schemas.microsoft.com/office/powerpoint/2010/main" val="1997543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BAF111CD-D858-4C43-B340-D2F0114166B6}" type="slidenum">
              <a:rPr lang="en-US"/>
              <a:pPr>
                <a:defRPr/>
              </a:pPr>
              <a:t>7</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a:extLst>
              <a:ext uri="{FF2B5EF4-FFF2-40B4-BE49-F238E27FC236}">
                <a16:creationId xmlns:a16="http://schemas.microsoft.com/office/drawing/2014/main" id="{63373D56-5BC5-4275-905B-010E2D5CE17B}"/>
              </a:ext>
            </a:extLst>
          </p:cNvPr>
          <p:cNvSpPr>
            <a:spLocks noGrp="1"/>
          </p:cNvSpPr>
          <p:nvPr>
            <p:ph type="body" idx="1"/>
          </p:nvPr>
        </p:nvSpPr>
        <p:spPr/>
        <p:txBody>
          <a:bodyPr/>
          <a:lstStyle/>
          <a:p>
            <a:r>
              <a:rPr lang="en-US" dirty="0"/>
              <a:t>Start by telling you a little more about what this workshop 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Need Popper’s if it isn’t reproducible it isn’t science quote</a:t>
            </a:r>
          </a:p>
        </p:txBody>
      </p:sp>
      <p:sp>
        <p:nvSpPr>
          <p:cNvPr id="4" name="Slide Number Placeholder 3"/>
          <p:cNvSpPr>
            <a:spLocks noGrp="1"/>
          </p:cNvSpPr>
          <p:nvPr>
            <p:ph type="sldNum" sz="quarter"/>
          </p:nvPr>
        </p:nvSpPr>
        <p:spPr/>
        <p:txBody>
          <a:bodyPr/>
          <a:lstStyle/>
          <a:p>
            <a:pPr>
              <a:defRPr/>
            </a:pPr>
            <a:fld id="{57935A1D-6E09-584F-94BE-2C6AF3161B39}"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568CDB72-8001-C248-A431-D3F703B0D4DA}" type="slidenum">
              <a:rPr lang="en-US"/>
              <a:pPr>
                <a:defRPr/>
              </a:pPr>
              <a:t>9</a:t>
            </a:fld>
            <a:endParaRPr lang="en-US"/>
          </a:p>
        </p:txBody>
      </p:sp>
      <p:sp>
        <p:nvSpPr>
          <p:cNvPr id="2252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253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2" name="Notes Placeholder 1">
            <a:extLst>
              <a:ext uri="{FF2B5EF4-FFF2-40B4-BE49-F238E27FC236}">
                <a16:creationId xmlns:a16="http://schemas.microsoft.com/office/drawing/2014/main" id="{898DD6E6-010D-4BEF-9C27-059695A17C36}"/>
              </a:ext>
            </a:extLst>
          </p:cNvPr>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p>
            <a:pPr>
              <a:defRPr/>
            </a:pPr>
            <a:fld id="{12D48F3A-73C5-A749-B7DD-2F09CAD0B84D}" type="slidenum">
              <a:rPr lang="en-US"/>
              <a:pPr>
                <a:defRPr/>
              </a:pPr>
              <a:t>10</a:t>
            </a:fld>
            <a:endParaRPr lang="en-US"/>
          </a:p>
        </p:txBody>
      </p:sp>
      <p:sp>
        <p:nvSpPr>
          <p:cNvPr id="2355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355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197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47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756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7105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30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3134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785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408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412471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141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67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2357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351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998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145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512888" y="4283075"/>
            <a:ext cx="7056437" cy="1931988"/>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idx="10"/>
          </p:nvPr>
        </p:nvSpPr>
        <p:spPr>
          <a:ln/>
        </p:spPr>
        <p:txBody>
          <a:bodyPr/>
          <a:lstStyle>
            <a:lvl1pPr>
              <a:defRPr/>
            </a:lvl1pPr>
          </a:lstStyle>
          <a:p>
            <a:pPr>
              <a:defRPr/>
            </a:pPr>
            <a:fld id="{8523422B-394B-9644-B06B-08D0292A8BD6}" type="slidenum">
              <a:rPr lang="en-US"/>
              <a:pPr>
                <a:defRPr/>
              </a:pPr>
              <a:t>‹#›</a:t>
            </a:fld>
            <a:endParaRPr lang="en-US"/>
          </a:p>
        </p:txBody>
      </p:sp>
    </p:spTree>
    <p:extLst>
      <p:ext uri="{BB962C8B-B14F-4D97-AF65-F5344CB8AC3E}">
        <p14:creationId xmlns:p14="http://schemas.microsoft.com/office/powerpoint/2010/main" val="3031921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504825" y="1763713"/>
            <a:ext cx="9072563" cy="4989512"/>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E79BBD9D-83FF-8E4A-8750-92D1DC067F0C}" type="slidenum">
              <a:rPr lang="en-US"/>
              <a:pPr>
                <a:defRPr/>
              </a:pPr>
              <a:t>‹#›</a:t>
            </a:fld>
            <a:endParaRPr lang="en-US"/>
          </a:p>
        </p:txBody>
      </p:sp>
    </p:spTree>
    <p:extLst>
      <p:ext uri="{BB962C8B-B14F-4D97-AF65-F5344CB8AC3E}">
        <p14:creationId xmlns:p14="http://schemas.microsoft.com/office/powerpoint/2010/main" val="3726423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idx="10"/>
          </p:nvPr>
        </p:nvSpPr>
        <p:spPr>
          <a:ln/>
        </p:spPr>
        <p:txBody>
          <a:bodyPr/>
          <a:lstStyle>
            <a:lvl1pPr>
              <a:defRPr/>
            </a:lvl1pPr>
          </a:lstStyle>
          <a:p>
            <a:pPr>
              <a:defRPr/>
            </a:pPr>
            <a:fld id="{F5DF7D6F-0D7C-8240-B866-AB8C86ED4BC4}" type="slidenum">
              <a:rPr lang="en-US"/>
              <a:pPr>
                <a:defRPr/>
              </a:pPr>
              <a:t>‹#›</a:t>
            </a:fld>
            <a:endParaRPr lang="en-US"/>
          </a:p>
        </p:txBody>
      </p:sp>
    </p:spTree>
    <p:extLst>
      <p:ext uri="{BB962C8B-B14F-4D97-AF65-F5344CB8AC3E}">
        <p14:creationId xmlns:p14="http://schemas.microsoft.com/office/powerpoint/2010/main" val="3413233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idx="10"/>
          </p:nvPr>
        </p:nvSpPr>
        <p:spPr>
          <a:ln/>
        </p:spPr>
        <p:txBody>
          <a:bodyPr/>
          <a:lstStyle>
            <a:lvl1pPr>
              <a:defRPr/>
            </a:lvl1pPr>
          </a:lstStyle>
          <a:p>
            <a:pPr>
              <a:defRPr/>
            </a:pPr>
            <a:fld id="{9504ABE8-1FF3-0542-867D-4D9B0DBBA04F}" type="slidenum">
              <a:rPr lang="en-US"/>
              <a:pPr>
                <a:defRPr/>
              </a:pPr>
              <a:t>‹#›</a:t>
            </a:fld>
            <a:endParaRPr lang="en-US"/>
          </a:p>
        </p:txBody>
      </p:sp>
    </p:spTree>
    <p:extLst>
      <p:ext uri="{BB962C8B-B14F-4D97-AF65-F5344CB8AC3E}">
        <p14:creationId xmlns:p14="http://schemas.microsoft.com/office/powerpoint/2010/main" val="34324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idx="10"/>
          </p:nvPr>
        </p:nvSpPr>
        <p:spPr>
          <a:ln/>
        </p:spPr>
        <p:txBody>
          <a:bodyPr/>
          <a:lstStyle>
            <a:lvl1pPr>
              <a:defRPr/>
            </a:lvl1pPr>
          </a:lstStyle>
          <a:p>
            <a:pPr>
              <a:defRPr/>
            </a:pPr>
            <a:fld id="{3AB4CD07-128F-2040-921F-D4112A9A323C}" type="slidenum">
              <a:rPr lang="en-US"/>
              <a:pPr>
                <a:defRPr/>
              </a:pPr>
              <a:t>‹#›</a:t>
            </a:fld>
            <a:endParaRPr lang="en-US"/>
          </a:p>
        </p:txBody>
      </p:sp>
    </p:spTree>
    <p:extLst>
      <p:ext uri="{BB962C8B-B14F-4D97-AF65-F5344CB8AC3E}">
        <p14:creationId xmlns:p14="http://schemas.microsoft.com/office/powerpoint/2010/main" val="17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Rectangle 12"/>
          <p:cNvSpPr>
            <a:spLocks noGrp="1" noChangeArrowheads="1"/>
          </p:cNvSpPr>
          <p:nvPr>
            <p:ph type="sldNum" idx="10"/>
          </p:nvPr>
        </p:nvSpPr>
        <p:spPr>
          <a:ln/>
        </p:spPr>
        <p:txBody>
          <a:bodyPr/>
          <a:lstStyle>
            <a:lvl1pPr>
              <a:defRPr/>
            </a:lvl1pPr>
          </a:lstStyle>
          <a:p>
            <a:pPr>
              <a:defRPr/>
            </a:pPr>
            <a:fld id="{41A53F67-0AB2-0E47-98A7-769ADDC96DFD}" type="slidenum">
              <a:rPr lang="en-US"/>
              <a:pPr>
                <a:defRPr/>
              </a:pPr>
              <a:t>‹#›</a:t>
            </a:fld>
            <a:endParaRPr lang="en-US"/>
          </a:p>
        </p:txBody>
      </p:sp>
    </p:spTree>
    <p:extLst>
      <p:ext uri="{BB962C8B-B14F-4D97-AF65-F5344CB8AC3E}">
        <p14:creationId xmlns:p14="http://schemas.microsoft.com/office/powerpoint/2010/main" val="3185476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26F05C01-B464-B140-B132-D4764698BD13}" type="slidenum">
              <a:rPr lang="en-US"/>
              <a:pPr>
                <a:defRPr/>
              </a:pPr>
              <a:t>‹#›</a:t>
            </a:fld>
            <a:endParaRPr lang="en-US"/>
          </a:p>
        </p:txBody>
      </p:sp>
    </p:spTree>
    <p:extLst>
      <p:ext uri="{BB962C8B-B14F-4D97-AF65-F5344CB8AC3E}">
        <p14:creationId xmlns:p14="http://schemas.microsoft.com/office/powerpoint/2010/main" val="40236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6451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EFE6DBC8-BA1C-0448-8E27-2DEED4C4CBB8}" type="slidenum">
              <a:rPr lang="en-US"/>
              <a:pPr>
                <a:defRPr/>
              </a:pPr>
              <a:t>‹#›</a:t>
            </a:fld>
            <a:endParaRPr lang="en-US"/>
          </a:p>
        </p:txBody>
      </p:sp>
    </p:spTree>
    <p:extLst>
      <p:ext uri="{BB962C8B-B14F-4D97-AF65-F5344CB8AC3E}">
        <p14:creationId xmlns:p14="http://schemas.microsoft.com/office/powerpoint/2010/main" val="42692263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idx="10"/>
          </p:nvPr>
        </p:nvSpPr>
        <p:spPr>
          <a:ln/>
        </p:spPr>
        <p:txBody>
          <a:bodyPr/>
          <a:lstStyle>
            <a:lvl1pPr>
              <a:defRPr/>
            </a:lvl1pPr>
          </a:lstStyle>
          <a:p>
            <a:pPr>
              <a:defRPr/>
            </a:pPr>
            <a:fld id="{CF241C00-75FE-1D4E-97B6-B79230625DFF}" type="slidenum">
              <a:rPr lang="en-US"/>
              <a:pPr>
                <a:defRPr/>
              </a:pPr>
              <a:t>‹#›</a:t>
            </a:fld>
            <a:endParaRPr lang="en-US"/>
          </a:p>
        </p:txBody>
      </p:sp>
    </p:spTree>
    <p:extLst>
      <p:ext uri="{BB962C8B-B14F-4D97-AF65-F5344CB8AC3E}">
        <p14:creationId xmlns:p14="http://schemas.microsoft.com/office/powerpoint/2010/main" val="187483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A151AB1A-B869-6846-85B5-699E1960E64D}" type="slidenum">
              <a:rPr lang="en-US"/>
              <a:pPr>
                <a:defRPr/>
              </a:pPr>
              <a:t>‹#›</a:t>
            </a:fld>
            <a:endParaRPr lang="en-US"/>
          </a:p>
        </p:txBody>
      </p:sp>
    </p:spTree>
    <p:extLst>
      <p:ext uri="{BB962C8B-B14F-4D97-AF65-F5344CB8AC3E}">
        <p14:creationId xmlns:p14="http://schemas.microsoft.com/office/powerpoint/2010/main" val="325326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4825" y="303213"/>
            <a:ext cx="6653213" cy="64500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idx="10"/>
          </p:nvPr>
        </p:nvSpPr>
        <p:spPr>
          <a:ln/>
        </p:spPr>
        <p:txBody>
          <a:bodyPr/>
          <a:lstStyle>
            <a:lvl1pPr>
              <a:defRPr/>
            </a:lvl1pPr>
          </a:lstStyle>
          <a:p>
            <a:pPr>
              <a:defRPr/>
            </a:pPr>
            <a:fld id="{0F4AD7A0-C9BF-5F44-BBCD-710A8B96D2EF}" type="slidenum">
              <a:rPr lang="en-US"/>
              <a:pPr>
                <a:defRPr/>
              </a:pPr>
              <a:t>‹#›</a:t>
            </a:fld>
            <a:endParaRPr lang="en-US"/>
          </a:p>
        </p:txBody>
      </p:sp>
    </p:spTree>
    <p:extLst>
      <p:ext uri="{BB962C8B-B14F-4D97-AF65-F5344CB8AC3E}">
        <p14:creationId xmlns:p14="http://schemas.microsoft.com/office/powerpoint/2010/main" val="348976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504825" y="1763713"/>
            <a:ext cx="4459288"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3713"/>
            <a:ext cx="4460875" cy="498951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0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57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2850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12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96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493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1027"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8"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29"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0"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1"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2"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033"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2051"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2"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3"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5"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6"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57"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2059" name="Text Box 11"/>
          <p:cNvSpPr txBox="1">
            <a:spLocks noChangeArrowheads="1"/>
          </p:cNvSpPr>
          <p:nvPr/>
        </p:nvSpPr>
        <p:spPr bwMode="auto">
          <a:xfrm>
            <a:off x="8361363" y="6948488"/>
            <a:ext cx="1279525" cy="369887"/>
          </a:xfrm>
          <a:prstGeom prst="rect">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r">
              <a:lnSpc>
                <a:spcPct val="102000"/>
              </a:lnSpc>
              <a:buClrTx/>
              <a:buFontTx/>
              <a:buNone/>
              <a:defRPr/>
            </a:pPr>
            <a:r>
              <a:rPr lang="en-US" sz="1600">
                <a:solidFill>
                  <a:srgbClr val="280099"/>
                </a:solidFill>
                <a:latin typeface="Droid Sans" charset="0"/>
                <a:cs typeface="Arial Unicode MS" charset="0"/>
              </a:rPr>
              <a:t> </a:t>
            </a:r>
          </a:p>
        </p:txBody>
      </p:sp>
      <p:grpSp>
        <p:nvGrpSpPr>
          <p:cNvPr id="2054" name="Group 12"/>
          <p:cNvGrpSpPr>
            <a:grpSpLocks/>
          </p:cNvGrpSpPr>
          <p:nvPr/>
        </p:nvGrpSpPr>
        <p:grpSpPr bwMode="auto">
          <a:xfrm>
            <a:off x="228600" y="227013"/>
            <a:ext cx="9599613" cy="6718300"/>
            <a:chOff x="144" y="143"/>
            <a:chExt cx="6047" cy="4232"/>
          </a:xfrm>
        </p:grpSpPr>
        <p:sp>
          <p:nvSpPr>
            <p:cNvPr id="2061" name="Line 1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2" name="Line 1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3" name="Line 1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4" name="Line 1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5" name="Line 1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6" name="Line 1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2067" name="Line 1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713" y="207963"/>
            <a:ext cx="1152525" cy="115252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3075" name="Group 2"/>
          <p:cNvGrpSpPr>
            <a:grpSpLocks/>
          </p:cNvGrpSpPr>
          <p:nvPr/>
        </p:nvGrpSpPr>
        <p:grpSpPr bwMode="auto">
          <a:xfrm>
            <a:off x="228600" y="227013"/>
            <a:ext cx="9599613" cy="6718300"/>
            <a:chOff x="144" y="143"/>
            <a:chExt cx="6047" cy="4232"/>
          </a:xfrm>
        </p:grpSpPr>
        <p:sp>
          <p:nvSpPr>
            <p:cNvPr id="2" name="Line 3"/>
            <p:cNvSpPr>
              <a:spLocks noChangeShapeType="1"/>
            </p:cNvSpPr>
            <p:nvPr/>
          </p:nvSpPr>
          <p:spPr bwMode="auto">
            <a:xfrm>
              <a:off x="288" y="4376"/>
              <a:ext cx="5758"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6" name="Line 4"/>
            <p:cNvSpPr>
              <a:spLocks noChangeShapeType="1"/>
            </p:cNvSpPr>
            <p:nvPr/>
          </p:nvSpPr>
          <p:spPr bwMode="auto">
            <a:xfrm flipV="1">
              <a:off x="144" y="283"/>
              <a:ext cx="0" cy="3952"/>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7" name="Line 5"/>
            <p:cNvSpPr>
              <a:spLocks noChangeShapeType="1"/>
            </p:cNvSpPr>
            <p:nvPr/>
          </p:nvSpPr>
          <p:spPr bwMode="auto">
            <a:xfrm>
              <a:off x="288" y="145"/>
              <a:ext cx="5902" cy="0"/>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8" name="Line 6"/>
            <p:cNvSpPr>
              <a:spLocks noChangeShapeType="1"/>
            </p:cNvSpPr>
            <p:nvPr/>
          </p:nvSpPr>
          <p:spPr bwMode="auto">
            <a:xfrm flipV="1">
              <a:off x="6192" y="183"/>
              <a:ext cx="0" cy="4053"/>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79" name="Line 7"/>
            <p:cNvSpPr>
              <a:spLocks noChangeShapeType="1"/>
            </p:cNvSpPr>
            <p:nvPr/>
          </p:nvSpPr>
          <p:spPr bwMode="auto">
            <a:xfrm flipV="1">
              <a:off x="144" y="142"/>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0" name="Line 8"/>
            <p:cNvSpPr>
              <a:spLocks noChangeShapeType="1"/>
            </p:cNvSpPr>
            <p:nvPr/>
          </p:nvSpPr>
          <p:spPr bwMode="auto">
            <a:xfrm flipV="1">
              <a:off x="6048" y="4231"/>
              <a:ext cx="142" cy="145"/>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81" name="Line 9"/>
            <p:cNvSpPr>
              <a:spLocks noChangeShapeType="1"/>
            </p:cNvSpPr>
            <p:nvPr/>
          </p:nvSpPr>
          <p:spPr bwMode="auto">
            <a:xfrm>
              <a:off x="144" y="4235"/>
              <a:ext cx="142" cy="139"/>
            </a:xfrm>
            <a:prstGeom prst="line">
              <a:avLst/>
            </a:prstGeom>
            <a:noFill/>
            <a:ln w="9360" cap="sq">
              <a:solidFill>
                <a:srgbClr val="280099"/>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grpSp>
      <p:sp>
        <p:nvSpPr>
          <p:cNvPr id="3082" name="Text Box 10"/>
          <p:cNvSpPr txBox="1">
            <a:spLocks noChangeArrowheads="1"/>
          </p:cNvSpPr>
          <p:nvPr/>
        </p:nvSpPr>
        <p:spPr bwMode="auto">
          <a:xfrm>
            <a:off x="503238" y="6884988"/>
            <a:ext cx="23526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3" name="Text Box 11"/>
          <p:cNvSpPr txBox="1">
            <a:spLocks noChangeArrowheads="1"/>
          </p:cNvSpPr>
          <p:nvPr/>
        </p:nvSpPr>
        <p:spPr bwMode="auto">
          <a:xfrm>
            <a:off x="3444875" y="6884988"/>
            <a:ext cx="3190875" cy="523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3084" name="Rectangle 12"/>
          <p:cNvSpPr>
            <a:spLocks noGrp="1" noChangeArrowheads="1"/>
          </p:cNvSpPr>
          <p:nvPr>
            <p:ph type="sldNum"/>
          </p:nvPr>
        </p:nvSpPr>
        <p:spPr bwMode="auto">
          <a:xfrm>
            <a:off x="7224713" y="6884988"/>
            <a:ext cx="2349500" cy="5207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100800" tIns="50400" rIns="100800" bIns="50400" numCol="1" anchor="t" anchorCtr="0" compatLnSpc="1">
            <a:prstTxWarp prst="textNoShape">
              <a:avLst/>
            </a:prstTxWarp>
          </a:bodyPr>
          <a:lstStyle>
            <a:lvl1pPr marL="215900" indent="-214313">
              <a:lnSpc>
                <a:spcPct val="100000"/>
              </a:lnSpc>
              <a:buClrTx/>
              <a:buSzPct val="45000"/>
              <a:buFontTx/>
              <a:buNone/>
              <a:tabLst>
                <a:tab pos="457200" algn="l"/>
                <a:tab pos="914400" algn="l"/>
                <a:tab pos="1371600" algn="l"/>
                <a:tab pos="1828800" algn="l"/>
                <a:tab pos="2286000" algn="l"/>
              </a:tabLst>
              <a:defRPr sz="2400">
                <a:solidFill>
                  <a:srgbClr val="000000"/>
                </a:solidFill>
                <a:latin typeface="Times New Roman" charset="0"/>
                <a:cs typeface="DejaVu Sans" charset="0"/>
              </a:defRPr>
            </a:lvl1pPr>
          </a:lstStyle>
          <a:p>
            <a:pPr>
              <a:defRPr/>
            </a:pPr>
            <a:fld id="{1B9F2CF9-E00A-1849-BEDE-1E9ADE7D15C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2pPr>
      <a:lvl3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3pPr>
      <a:lvl4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4pPr>
      <a:lvl5pPr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800">
          <a:solidFill>
            <a:srgbClr val="000000"/>
          </a:solidFill>
          <a:latin typeface="+mn-lt"/>
          <a:ea typeface="+mn-ea"/>
          <a:cs typeface="+mj-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400">
          <a:solidFill>
            <a:srgbClr val="000000"/>
          </a:solidFill>
          <a:latin typeface="+mn-lt"/>
          <a:ea typeface="+mn-ea"/>
          <a:cs typeface="+mj-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j-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2457877"/>
            <a:ext cx="9966190" cy="3699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800" b="1" dirty="0">
                <a:solidFill>
                  <a:srgbClr val="000000"/>
                </a:solidFill>
              </a:rPr>
              <a:t>Workshop Website</a:t>
            </a:r>
          </a:p>
          <a:p>
            <a:r>
              <a:rPr lang="en-US" sz="2700" dirty="0">
                <a:solidFill>
                  <a:schemeClr val="accent6"/>
                </a:solidFill>
              </a:rPr>
              <a:t>https://uw-madison-aci.github.io/2018-01-10-uwmadison-swc/</a:t>
            </a:r>
          </a:p>
          <a:p>
            <a:r>
              <a:rPr lang="en-US" sz="2800" i="1" u="sng" dirty="0">
                <a:solidFill>
                  <a:srgbClr val="000000"/>
                </a:solidFill>
              </a:rPr>
              <a:t>Make sure you’ve completed the Setup!!</a:t>
            </a:r>
          </a:p>
          <a:p>
            <a:endParaRPr lang="en-US" sz="2800" dirty="0">
              <a:solidFill>
                <a:srgbClr val="000000"/>
              </a:solidFill>
            </a:endParaRPr>
          </a:p>
          <a:p>
            <a:r>
              <a:rPr lang="en-US" sz="2800" b="1" dirty="0" err="1">
                <a:solidFill>
                  <a:srgbClr val="000000"/>
                </a:solidFill>
              </a:rPr>
              <a:t>Etherpad</a:t>
            </a:r>
            <a:r>
              <a:rPr lang="en-US" sz="2800" b="1" dirty="0">
                <a:solidFill>
                  <a:srgbClr val="000000"/>
                </a:solidFill>
              </a:rPr>
              <a:t> (for collaborative notes)</a:t>
            </a:r>
          </a:p>
          <a:p>
            <a:r>
              <a:rPr lang="en-US" sz="2800" dirty="0">
                <a:solidFill>
                  <a:schemeClr val="accent6"/>
                </a:solidFill>
              </a:rPr>
              <a:t>http://pad.software-carpentry.org/2018-01-10-uwmadison-swc</a:t>
            </a:r>
          </a:p>
          <a:p>
            <a:endParaRPr lang="en-US" sz="2800" dirty="0">
              <a:solidFill>
                <a:srgbClr val="000000"/>
              </a:solidFill>
            </a:endParaRPr>
          </a:p>
          <a:p>
            <a:r>
              <a:rPr lang="en-US" sz="2800" b="1" dirty="0">
                <a:solidFill>
                  <a:srgbClr val="000000"/>
                </a:solidFill>
              </a:rPr>
              <a:t>Pre-Workshop Survey (1/2 of your entry fee!)</a:t>
            </a:r>
          </a:p>
          <a:p>
            <a:r>
              <a:rPr lang="en-US" sz="2800" dirty="0">
                <a:solidFill>
                  <a:schemeClr val="accent6"/>
                </a:solidFill>
              </a:rPr>
              <a:t>https://www.surveymonkey.com/r/swc_pre_workshop_v1</a:t>
            </a: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Welcome to the Workshop!</a:t>
            </a:r>
          </a:p>
        </p:txBody>
      </p:sp>
    </p:spTree>
    <p:extLst>
      <p:ext uri="{BB962C8B-B14F-4D97-AF65-F5344CB8AC3E}">
        <p14:creationId xmlns:p14="http://schemas.microsoft.com/office/powerpoint/2010/main" val="190007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9890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So what?</a:t>
            </a:r>
          </a:p>
        </p:txBody>
      </p:sp>
      <p:sp>
        <p:nvSpPr>
          <p:cNvPr id="8194"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a:cs typeface="Arial Unicode MS" charset="0"/>
              </a:rPr>
              <a:t>Most results take longer to produce than they need to</a:t>
            </a:r>
          </a:p>
          <a:p>
            <a:pPr>
              <a:lnSpc>
                <a:spcPct val="200000"/>
              </a:lnSpc>
              <a:spcAft>
                <a:spcPts val="1425"/>
              </a:spcAft>
              <a:buFont typeface="Arial" charset="0"/>
              <a:buChar char="•"/>
              <a:defRPr/>
            </a:pPr>
            <a:r>
              <a:rPr lang="en-US" sz="4000" dirty="0">
                <a:cs typeface="Arial Unicode MS" charset="0"/>
              </a:rPr>
              <a:t>Difficult to assess quality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Thoughts on Productivity and Automation</a:t>
            </a:r>
          </a:p>
        </p:txBody>
      </p:sp>
      <p:cxnSp>
        <p:nvCxnSpPr>
          <p:cNvPr id="18434" name="AutoShape 2"/>
          <p:cNvCxnSpPr>
            <a:cxnSpLocks noChangeShapeType="1"/>
          </p:cNvCxnSpPr>
          <p:nvPr/>
        </p:nvCxnSpPr>
        <p:spPr bwMode="auto">
          <a:xfrm flipV="1">
            <a:off x="1411288" y="2166938"/>
            <a:ext cx="3175" cy="3802062"/>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8435" name="AutoShape 3"/>
          <p:cNvCxnSpPr>
            <a:cxnSpLocks noChangeShapeType="1"/>
          </p:cNvCxnSpPr>
          <p:nvPr/>
        </p:nvCxnSpPr>
        <p:spPr bwMode="auto">
          <a:xfrm>
            <a:off x="1411288" y="5969000"/>
            <a:ext cx="7431087" cy="1588"/>
          </a:xfrm>
          <a:prstGeom prst="straightConnector1">
            <a:avLst/>
          </a:prstGeom>
          <a:noFill/>
          <a:ln w="38160" cap="sq">
            <a:solidFill>
              <a:srgbClr val="000000"/>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
        <p:nvSpPr>
          <p:cNvPr id="18436" name="Text Box 4"/>
          <p:cNvSpPr txBox="1">
            <a:spLocks noChangeArrowheads="1"/>
          </p:cNvSpPr>
          <p:nvPr/>
        </p:nvSpPr>
        <p:spPr bwMode="auto">
          <a:xfrm>
            <a:off x="7870825" y="6126163"/>
            <a:ext cx="95567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a:t>Time</a:t>
            </a:r>
          </a:p>
        </p:txBody>
      </p:sp>
      <p:sp>
        <p:nvSpPr>
          <p:cNvPr id="18437" name="Text Box 5"/>
          <p:cNvSpPr txBox="1">
            <a:spLocks noChangeArrowheads="1"/>
          </p:cNvSpPr>
          <p:nvPr/>
        </p:nvSpPr>
        <p:spPr bwMode="auto">
          <a:xfrm rot="16200000">
            <a:off x="-391319" y="3453607"/>
            <a:ext cx="2903537"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buClrTx/>
              <a:buFontTx/>
              <a:buNone/>
              <a:defRPr/>
            </a:pPr>
            <a:r>
              <a:rPr lang="en-US" sz="2800"/>
              <a:t>Cumulative Effort</a:t>
            </a:r>
          </a:p>
        </p:txBody>
      </p:sp>
      <p:sp>
        <p:nvSpPr>
          <p:cNvPr id="18438" name="Line 6"/>
          <p:cNvSpPr>
            <a:spLocks noChangeShapeType="1"/>
          </p:cNvSpPr>
          <p:nvPr/>
        </p:nvSpPr>
        <p:spPr bwMode="auto">
          <a:xfrm flipV="1">
            <a:off x="1411288" y="2451100"/>
            <a:ext cx="6624637" cy="3521075"/>
          </a:xfrm>
          <a:prstGeom prst="line">
            <a:avLst/>
          </a:prstGeom>
          <a:noFill/>
          <a:ln w="38160" cap="sq">
            <a:solidFill>
              <a:srgbClr val="C00000"/>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18439" name="Freeform 7"/>
          <p:cNvSpPr>
            <a:spLocks noChangeArrowheads="1"/>
          </p:cNvSpPr>
          <p:nvPr/>
        </p:nvSpPr>
        <p:spPr bwMode="auto">
          <a:xfrm>
            <a:off x="1416050" y="3476625"/>
            <a:ext cx="6632575" cy="2501900"/>
          </a:xfrm>
          <a:custGeom>
            <a:avLst/>
            <a:gdLst>
              <a:gd name="G0" fmla="+- 11633 0 0"/>
              <a:gd name="G1" fmla="+- 1 0 0"/>
              <a:gd name="G2" fmla="+- 1 0 0"/>
              <a:gd name="G3" fmla="+- 1 0 0"/>
              <a:gd name="T0" fmla="*/ 0 w 6631912"/>
              <a:gd name="T1" fmla="*/ 2501900 h 2502039"/>
              <a:gd name="T2" fmla="*/ 1085330 w 6631912"/>
              <a:gd name="T3" fmla="*/ 1909080 h 2502039"/>
              <a:gd name="T4" fmla="*/ 1427009 w 6631912"/>
              <a:gd name="T5" fmla="*/ 0 h 2502039"/>
              <a:gd name="T6" fmla="*/ 6632575 w 6631912"/>
              <a:gd name="T7" fmla="*/ 0 h 2502039"/>
            </a:gdLst>
            <a:ahLst/>
            <a:cxnLst>
              <a:cxn ang="0">
                <a:pos x="T0" y="T1"/>
              </a:cxn>
              <a:cxn ang="0">
                <a:pos x="T2" y="T3"/>
              </a:cxn>
              <a:cxn ang="0">
                <a:pos x="T4" y="T5"/>
              </a:cxn>
              <a:cxn ang="0">
                <a:pos x="T6" y="T7"/>
              </a:cxn>
            </a:cxnLst>
            <a:rect l="0" t="0" r="r" b="b"/>
            <a:pathLst>
              <a:path w="6631912" h="2502039">
                <a:moveTo>
                  <a:pt x="0" y="2502039"/>
                </a:moveTo>
                <a:lnTo>
                  <a:pt x="1085222" y="1909186"/>
                </a:lnTo>
                <a:lnTo>
                  <a:pt x="1426866" y="0"/>
                </a:lnTo>
                <a:lnTo>
                  <a:pt x="6631912" y="0"/>
                </a:lnTo>
              </a:path>
            </a:pathLst>
          </a:custGeom>
          <a:noFill/>
          <a:ln w="38160" cap="flat">
            <a:solidFill>
              <a:srgbClr val="00800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Thoughts on Productivity and Automation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1590675"/>
            <a:ext cx="6502400" cy="52832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Box 1"/>
          <p:cNvSpPr txBox="1"/>
          <p:nvPr/>
        </p:nvSpPr>
        <p:spPr>
          <a:xfrm>
            <a:off x="6030912" y="7073517"/>
            <a:ext cx="3837139" cy="440120"/>
          </a:xfrm>
          <a:prstGeom prst="rect">
            <a:avLst/>
          </a:prstGeom>
          <a:noFill/>
        </p:spPr>
        <p:txBody>
          <a:bodyPr wrap="square" rtlCol="0">
            <a:spAutoFit/>
          </a:bodyPr>
          <a:lstStyle/>
          <a:p>
            <a:pPr algn="r"/>
            <a:r>
              <a:rPr lang="en-US" sz="2400" dirty="0">
                <a:solidFill>
                  <a:srgbClr val="000000"/>
                </a:solidFill>
              </a:rPr>
              <a:t>https://</a:t>
            </a:r>
            <a:r>
              <a:rPr lang="en-US" sz="2400" dirty="0" err="1">
                <a:solidFill>
                  <a:srgbClr val="000000"/>
                </a:solidFill>
              </a:rPr>
              <a:t>xkcd.com</a:t>
            </a:r>
            <a:r>
              <a:rPr lang="en-US" sz="2400" dirty="0">
                <a:solidFill>
                  <a:srgbClr val="000000"/>
                </a:solidFill>
              </a:rPr>
              <a:t>/1205/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26112" y="6523037"/>
            <a:ext cx="4001629" cy="353174"/>
          </a:xfrm>
          <a:prstGeom prst="rect">
            <a:avLst/>
          </a:prstGeom>
          <a:noFill/>
        </p:spPr>
        <p:txBody>
          <a:bodyPr wrap="none" rtlCol="0">
            <a:spAutoFit/>
          </a:bodyPr>
          <a:lstStyle/>
          <a:p>
            <a:r>
              <a:rPr lang="en-US" b="1" dirty="0">
                <a:solidFill>
                  <a:srgbClr val="000000"/>
                </a:solidFill>
                <a:latin typeface="Courier New"/>
                <a:cs typeface="Courier New"/>
              </a:rPr>
              <a:t>http://</a:t>
            </a:r>
            <a:r>
              <a:rPr lang="en-US" b="1" dirty="0" err="1">
                <a:solidFill>
                  <a:srgbClr val="000000"/>
                </a:solidFill>
                <a:latin typeface="Courier New"/>
                <a:cs typeface="Courier New"/>
              </a:rPr>
              <a:t>bit.ly</a:t>
            </a:r>
            <a:r>
              <a:rPr lang="en-US" b="1" dirty="0">
                <a:solidFill>
                  <a:srgbClr val="000000"/>
                </a:solidFill>
                <a:latin typeface="Courier New"/>
                <a:cs typeface="Courier New"/>
              </a:rPr>
              <a:t>/</a:t>
            </a:r>
            <a:r>
              <a:rPr lang="en-US" b="1" dirty="0" err="1">
                <a:solidFill>
                  <a:srgbClr val="000000"/>
                </a:solidFill>
                <a:latin typeface="Courier New"/>
                <a:cs typeface="Courier New"/>
              </a:rPr>
              <a:t>motivate_git</a:t>
            </a:r>
            <a:r>
              <a:rPr lang="en-US" b="1" dirty="0">
                <a:solidFill>
                  <a:srgbClr val="000000"/>
                </a:solidFill>
                <a:latin typeface="Courier New"/>
                <a:cs typeface="Courier New"/>
              </a:rPr>
              <a:t>)</a:t>
            </a:r>
            <a:endParaRPr lang="en-US" dirty="0">
              <a:solidFill>
                <a:srgbClr val="000000"/>
              </a:solidFill>
            </a:endParaRPr>
          </a:p>
        </p:txBody>
      </p:sp>
      <p:pic>
        <p:nvPicPr>
          <p:cNvPr id="3" name="Picture 2" descr="Screen Shot 2016-08-25 at 4.1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67" y="1493838"/>
            <a:ext cx="9476384" cy="50291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68349" y="655637"/>
            <a:ext cx="9072563" cy="1371599"/>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Software Carpentry to the Rescue!</a:t>
            </a:r>
            <a:br>
              <a:rPr lang="en-US" dirty="0">
                <a:latin typeface="Arial" charset="0"/>
                <a:ea typeface="ＭＳ Ｐゴシック" charset="0"/>
                <a:cs typeface="ＭＳ Ｐゴシック" charset="0"/>
              </a:rPr>
            </a:br>
            <a:r>
              <a:rPr lang="en-US" sz="3200" i="1" dirty="0">
                <a:solidFill>
                  <a:schemeClr val="tx1"/>
                </a:solidFill>
              </a:rPr>
              <a:t>SWC Best Practices</a:t>
            </a:r>
            <a:r>
              <a:rPr lang="en-US" dirty="0">
                <a:latin typeface="Arial" charset="0"/>
                <a:ea typeface="ＭＳ Ｐゴシック" charset="0"/>
                <a:cs typeface="ＭＳ Ｐゴシック" charset="0"/>
              </a:rPr>
              <a:t> </a:t>
            </a:r>
          </a:p>
        </p:txBody>
      </p:sp>
      <p:sp>
        <p:nvSpPr>
          <p:cNvPr id="34818" name="Content Placeholder 2"/>
          <p:cNvSpPr>
            <a:spLocks noGrp="1"/>
          </p:cNvSpPr>
          <p:nvPr>
            <p:ph sz="half" idx="1"/>
          </p:nvPr>
        </p:nvSpPr>
        <p:spPr bwMode="auto">
          <a:xfrm>
            <a:off x="579437" y="2027237"/>
            <a:ext cx="4459287" cy="4343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Write software for people, not computers</a:t>
            </a:r>
          </a:p>
          <a:p>
            <a:pPr marL="457200" indent="-457200">
              <a:buFont typeface="Arial" charset="0"/>
              <a:buChar char="•"/>
            </a:pPr>
            <a:r>
              <a:rPr lang="en-US" dirty="0">
                <a:latin typeface="Arial" charset="0"/>
                <a:ea typeface="ＭＳ Ｐゴシック" charset="0"/>
              </a:rPr>
              <a:t>Automate repetitive tasks</a:t>
            </a:r>
          </a:p>
          <a:p>
            <a:pPr marL="457200" indent="-457200">
              <a:buFont typeface="Arial" charset="0"/>
              <a:buChar char="•"/>
            </a:pPr>
            <a:r>
              <a:rPr lang="en-US" dirty="0">
                <a:latin typeface="Arial" charset="0"/>
                <a:ea typeface="ＭＳ Ｐゴシック" charset="0"/>
              </a:rPr>
              <a:t>Use the computer to record history</a:t>
            </a:r>
          </a:p>
          <a:p>
            <a:pPr marL="457200" indent="-457200">
              <a:buFont typeface="Arial" charset="0"/>
              <a:buChar char="•"/>
            </a:pPr>
            <a:r>
              <a:rPr lang="en-US" dirty="0">
                <a:latin typeface="Arial" charset="0"/>
                <a:ea typeface="ＭＳ Ｐゴシック" charset="0"/>
              </a:rPr>
              <a:t>Make incremental changes</a:t>
            </a:r>
          </a:p>
          <a:p>
            <a:pPr marL="457200" indent="-457200">
              <a:buFont typeface="Arial" charset="0"/>
              <a:buChar char="•"/>
            </a:pPr>
            <a:r>
              <a:rPr lang="en-US" dirty="0">
                <a:latin typeface="Arial" charset="0"/>
                <a:ea typeface="ＭＳ Ｐゴシック" charset="0"/>
              </a:rPr>
              <a:t>Use version control</a:t>
            </a:r>
          </a:p>
        </p:txBody>
      </p:sp>
      <p:sp>
        <p:nvSpPr>
          <p:cNvPr id="34819" name="Content Placeholder 3"/>
          <p:cNvSpPr>
            <a:spLocks noGrp="1"/>
          </p:cNvSpPr>
          <p:nvPr>
            <p:ph sz="half" idx="2"/>
          </p:nvPr>
        </p:nvSpPr>
        <p:spPr bwMode="auto">
          <a:xfrm>
            <a:off x="5227637" y="2027237"/>
            <a:ext cx="4460875" cy="3733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Don’t repeat yourself</a:t>
            </a:r>
          </a:p>
          <a:p>
            <a:pPr marL="457200" indent="-457200">
              <a:buFont typeface="Arial" charset="0"/>
              <a:buChar char="•"/>
            </a:pPr>
            <a:r>
              <a:rPr lang="en-US" dirty="0">
                <a:latin typeface="Arial" charset="0"/>
                <a:ea typeface="ＭＳ Ｐゴシック" charset="0"/>
              </a:rPr>
              <a:t>Plan for mistakes</a:t>
            </a:r>
          </a:p>
          <a:p>
            <a:pPr marL="457200" indent="-457200">
              <a:buFont typeface="Arial" charset="0"/>
              <a:buChar char="•"/>
            </a:pPr>
            <a:r>
              <a:rPr lang="en-US" dirty="0">
                <a:latin typeface="Arial" charset="0"/>
                <a:ea typeface="ＭＳ Ｐゴシック" charset="0"/>
              </a:rPr>
              <a:t>First make it correct, then make it fast</a:t>
            </a:r>
          </a:p>
          <a:p>
            <a:pPr marL="457200" indent="-457200">
              <a:buFont typeface="Arial" charset="0"/>
              <a:buChar char="•"/>
            </a:pPr>
            <a:r>
              <a:rPr lang="en-US" dirty="0">
                <a:latin typeface="Arial" charset="0"/>
                <a:ea typeface="ＭＳ Ｐゴシック" charset="0"/>
              </a:rPr>
              <a:t>Document design &amp; purpose, not just mechanics</a:t>
            </a:r>
          </a:p>
          <a:p>
            <a:pPr marL="457200" indent="-457200">
              <a:buFont typeface="Arial" charset="0"/>
              <a:buChar char="•"/>
            </a:pPr>
            <a:r>
              <a:rPr lang="en-US" dirty="0">
                <a:latin typeface="Arial" charset="0"/>
                <a:ea typeface="ＭＳ Ｐゴシック" charset="0"/>
              </a:rPr>
              <a:t>Conduct code reviews</a:t>
            </a:r>
          </a:p>
          <a:p>
            <a:pPr marL="457200" indent="-457200">
              <a:buFont typeface="Arial" charset="0"/>
              <a:buChar char="•"/>
            </a:pPr>
            <a:endParaRPr lang="en-US" dirty="0">
              <a:latin typeface="Arial" charset="0"/>
              <a:ea typeface="ＭＳ Ｐゴシック" charset="0"/>
            </a:endParaRPr>
          </a:p>
        </p:txBody>
      </p:sp>
      <p:sp>
        <p:nvSpPr>
          <p:cNvPr id="5" name="TextBox 4"/>
          <p:cNvSpPr txBox="1"/>
          <p:nvPr/>
        </p:nvSpPr>
        <p:spPr>
          <a:xfrm>
            <a:off x="5497512" y="6035645"/>
            <a:ext cx="4191000" cy="868392"/>
          </a:xfrm>
          <a:prstGeom prst="rect">
            <a:avLst/>
          </a:prstGeom>
          <a:noFill/>
        </p:spPr>
        <p:txBody>
          <a:bodyPr>
            <a:spAutoFit/>
          </a:bodyPr>
          <a:lstStyle/>
          <a:p>
            <a:pPr>
              <a:defRPr/>
            </a:pPr>
            <a:r>
              <a:rPr lang="en-US" dirty="0">
                <a:solidFill>
                  <a:schemeClr val="bg1">
                    <a:lumMod val="50000"/>
                  </a:schemeClr>
                </a:solidFill>
              </a:rPr>
              <a:t>Wilson et al. (2014) Best practices for scientific computing. </a:t>
            </a:r>
            <a:r>
              <a:rPr lang="en-US" dirty="0" err="1">
                <a:solidFill>
                  <a:schemeClr val="bg1">
                    <a:lumMod val="50000"/>
                  </a:schemeClr>
                </a:solidFill>
              </a:rPr>
              <a:t>PLoS</a:t>
            </a:r>
            <a:r>
              <a:rPr lang="en-US" dirty="0">
                <a:solidFill>
                  <a:schemeClr val="bg1">
                    <a:lumMod val="50000"/>
                  </a:schemeClr>
                </a:solidFill>
              </a:rPr>
              <a:t> Biology 12: e1001745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  What you can expect from us</a:t>
            </a:r>
          </a:p>
        </p:txBody>
      </p:sp>
      <p:sp>
        <p:nvSpPr>
          <p:cNvPr id="34818" name="Content Placeholder 2"/>
          <p:cNvSpPr>
            <a:spLocks noGrp="1"/>
          </p:cNvSpPr>
          <p:nvPr>
            <p:ph idx="1"/>
          </p:nvPr>
        </p:nvSpPr>
        <p:spPr bwMode="auto">
          <a:xfrm>
            <a:off x="504825" y="1341437"/>
            <a:ext cx="9072563" cy="521652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We’ll go at your pace (code-along)</a:t>
            </a:r>
          </a:p>
          <a:p>
            <a:pPr marL="457200" indent="-457200">
              <a:buFont typeface="Arial" charset="0"/>
              <a:buChar char="•"/>
            </a:pPr>
            <a:r>
              <a:rPr lang="en-US" dirty="0">
                <a:latin typeface="Arial" charset="0"/>
                <a:ea typeface="ＭＳ Ｐゴシック" charset="0"/>
              </a:rPr>
              <a:t>We’re here to help</a:t>
            </a:r>
          </a:p>
          <a:p>
            <a:pPr marL="857250" lvl="1" indent="-457200">
              <a:buFont typeface="Arial" charset="0"/>
              <a:buChar char="•"/>
            </a:pPr>
            <a:r>
              <a:rPr lang="en-US" dirty="0">
                <a:latin typeface="Arial" charset="0"/>
                <a:ea typeface="ＭＳ Ｐゴシック" charset="0"/>
              </a:rPr>
              <a:t>Nametags (</a:t>
            </a:r>
            <a:r>
              <a:rPr lang="en-US" dirty="0">
                <a:solidFill>
                  <a:srgbClr val="00B050"/>
                </a:solidFill>
                <a:latin typeface="Arial" charset="0"/>
                <a:ea typeface="ＭＳ Ｐゴシック" charset="0"/>
              </a:rPr>
              <a:t>green</a:t>
            </a:r>
            <a:r>
              <a:rPr lang="en-US" dirty="0">
                <a:latin typeface="Arial" charset="0"/>
                <a:ea typeface="ＭＳ Ｐゴシック" charset="0"/>
              </a:rPr>
              <a:t> = done; </a:t>
            </a:r>
            <a:r>
              <a:rPr lang="en-US" dirty="0">
                <a:solidFill>
                  <a:srgbClr val="FF0000"/>
                </a:solidFill>
                <a:latin typeface="Arial" charset="0"/>
                <a:ea typeface="ＭＳ Ｐゴシック" charset="0"/>
              </a:rPr>
              <a:t>red </a:t>
            </a:r>
            <a:r>
              <a:rPr lang="en-US" dirty="0">
                <a:solidFill>
                  <a:schemeClr val="tx1"/>
                </a:solidFill>
                <a:latin typeface="Arial" charset="0"/>
                <a:ea typeface="ＭＳ Ｐゴシック" charset="0"/>
              </a:rPr>
              <a:t>= not done/help!</a:t>
            </a:r>
            <a:r>
              <a:rPr lang="en-US" dirty="0">
                <a:latin typeface="Arial" charset="0"/>
                <a:ea typeface="ＭＳ Ｐゴシック" charset="0"/>
              </a:rPr>
              <a:t>)</a:t>
            </a:r>
          </a:p>
          <a:p>
            <a:pPr marL="857250" lvl="1" indent="-457200">
              <a:buFont typeface="Arial" charset="0"/>
              <a:buChar char="•"/>
            </a:pPr>
            <a:r>
              <a:rPr lang="en-US" dirty="0">
                <a:latin typeface="Arial" charset="0"/>
                <a:ea typeface="ＭＳ Ｐゴシック" charset="0"/>
              </a:rPr>
              <a:t>Helpers</a:t>
            </a:r>
          </a:p>
          <a:p>
            <a:pPr marL="857250" lvl="1" indent="-457200">
              <a:buFont typeface="Arial" charset="0"/>
              <a:buChar char="•"/>
            </a:pPr>
            <a:r>
              <a:rPr lang="en-US" dirty="0" err="1">
                <a:latin typeface="Arial" charset="0"/>
                <a:ea typeface="ＭＳ Ｐゴシック" charset="0"/>
              </a:rPr>
              <a:t>Etherpad</a:t>
            </a:r>
            <a:r>
              <a:rPr lang="en-US" dirty="0">
                <a:latin typeface="Arial" charset="0"/>
                <a:ea typeface="ＭＳ Ｐゴシック" charset="0"/>
              </a:rPr>
              <a:t> (chat/notes) </a:t>
            </a:r>
          </a:p>
          <a:p>
            <a:pPr marL="400050" lvl="1" indent="0"/>
            <a:r>
              <a:rPr lang="en-US" sz="2400" dirty="0">
                <a:solidFill>
                  <a:schemeClr val="accent6"/>
                </a:solidFill>
              </a:rPr>
              <a:t>		http://pad.software-carpentry.org/2018-01-10-uwmadison</a:t>
            </a:r>
            <a:endParaRPr lang="en-US" sz="2400" dirty="0">
              <a:latin typeface="Arial" charset="0"/>
              <a:ea typeface="ＭＳ Ｐゴシック" charset="0"/>
            </a:endParaRPr>
          </a:p>
          <a:p>
            <a:pPr marL="457200" indent="-457200">
              <a:buFont typeface="Arial" charset="0"/>
              <a:buChar char="•"/>
            </a:pPr>
            <a:r>
              <a:rPr lang="en-US" dirty="0">
                <a:latin typeface="Arial" charset="0"/>
                <a:ea typeface="ＭＳ Ｐゴシック" charset="0"/>
              </a:rPr>
              <a:t>We’ll incorporate feedback from you at the end of each section</a:t>
            </a:r>
          </a:p>
          <a:p>
            <a:pPr marL="857250" lvl="1" indent="-457200">
              <a:buFont typeface="Arial" charset="0"/>
              <a:buChar char="•"/>
            </a:pPr>
            <a:r>
              <a:rPr lang="en-US" dirty="0">
                <a:latin typeface="Arial" charset="0"/>
                <a:ea typeface="ＭＳ Ｐゴシック" charset="0"/>
              </a:rPr>
              <a:t>Post-its (</a:t>
            </a:r>
            <a:r>
              <a:rPr lang="en-US" dirty="0">
                <a:solidFill>
                  <a:srgbClr val="00B050"/>
                </a:solidFill>
                <a:latin typeface="Arial" charset="0"/>
                <a:ea typeface="ＭＳ Ｐゴシック" charset="0"/>
              </a:rPr>
              <a:t>green</a:t>
            </a:r>
            <a:r>
              <a:rPr lang="en-US" dirty="0">
                <a:latin typeface="Arial" charset="0"/>
                <a:ea typeface="ＭＳ Ｐゴシック" charset="0"/>
              </a:rPr>
              <a:t> = good thing; </a:t>
            </a:r>
            <a:r>
              <a:rPr lang="en-US" dirty="0">
                <a:solidFill>
                  <a:srgbClr val="FF0000"/>
                </a:solidFill>
                <a:latin typeface="Arial" charset="0"/>
                <a:ea typeface="ＭＳ Ｐゴシック" charset="0"/>
              </a:rPr>
              <a:t>red </a:t>
            </a:r>
            <a:r>
              <a:rPr lang="en-US" dirty="0">
                <a:solidFill>
                  <a:schemeClr val="tx1"/>
                </a:solidFill>
                <a:latin typeface="Arial" charset="0"/>
                <a:ea typeface="ＭＳ Ｐゴシック" charset="0"/>
              </a:rPr>
              <a:t>= could be better</a:t>
            </a:r>
            <a:r>
              <a:rPr lang="en-US" dirty="0">
                <a:latin typeface="Arial" charset="0"/>
                <a:ea typeface="ＭＳ Ｐゴシック" charset="0"/>
              </a:rPr>
              <a:t>)</a:t>
            </a:r>
          </a:p>
          <a:p>
            <a:pPr marL="457200" indent="-457200">
              <a:buFont typeface="Arial" charset="0"/>
              <a:buChar char="•"/>
            </a:pPr>
            <a:r>
              <a:rPr lang="en-US" dirty="0">
                <a:latin typeface="Arial" charset="0"/>
                <a:ea typeface="ＭＳ Ｐゴシック" charset="0"/>
              </a:rPr>
              <a:t>We might not get to everything</a:t>
            </a:r>
          </a:p>
        </p:txBody>
      </p:sp>
    </p:spTree>
    <p:extLst>
      <p:ext uri="{BB962C8B-B14F-4D97-AF65-F5344CB8AC3E}">
        <p14:creationId xmlns:p14="http://schemas.microsoft.com/office/powerpoint/2010/main" val="268701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dirty="0">
                <a:latin typeface="Arial" charset="0"/>
                <a:ea typeface="ＭＳ Ｐゴシック" charset="0"/>
                <a:cs typeface="ＭＳ Ｐゴシック" charset="0"/>
              </a:rPr>
              <a:t>What we expect from you</a:t>
            </a:r>
          </a:p>
        </p:txBody>
      </p:sp>
      <p:sp>
        <p:nvSpPr>
          <p:cNvPr id="34818" name="Content Placeholder 2"/>
          <p:cNvSpPr>
            <a:spLocks noGrp="1"/>
          </p:cNvSpPr>
          <p:nvPr>
            <p:ph idx="1"/>
          </p:nvPr>
        </p:nvSpPr>
        <p:spPr bwMode="auto">
          <a:xfrm>
            <a:off x="504825" y="1763713"/>
            <a:ext cx="9072563" cy="536892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457200" indent="-457200">
              <a:buFont typeface="Arial" charset="0"/>
              <a:buChar char="•"/>
            </a:pPr>
            <a:r>
              <a:rPr lang="en-US" dirty="0">
                <a:latin typeface="Arial" charset="0"/>
                <a:ea typeface="ＭＳ Ｐゴシック" charset="0"/>
              </a:rPr>
              <a:t>Active participants</a:t>
            </a:r>
          </a:p>
          <a:p>
            <a:pPr marL="857250" lvl="1" indent="-457200">
              <a:buFont typeface="Arial" charset="0"/>
              <a:buChar char="•"/>
            </a:pPr>
            <a:r>
              <a:rPr lang="en-US" dirty="0">
                <a:latin typeface="Arial" charset="0"/>
                <a:ea typeface="ＭＳ Ｐゴシック" charset="0"/>
              </a:rPr>
              <a:t>Code-along, respond to questions</a:t>
            </a:r>
          </a:p>
          <a:p>
            <a:pPr marL="857250" lvl="1" indent="-457200">
              <a:buFont typeface="Arial" charset="0"/>
              <a:buChar char="•"/>
            </a:pPr>
            <a:r>
              <a:rPr lang="en-US" dirty="0">
                <a:latin typeface="Arial" charset="0"/>
                <a:ea typeface="ＭＳ Ｐゴシック" charset="0"/>
              </a:rPr>
              <a:t>Ask for help when needed</a:t>
            </a:r>
          </a:p>
          <a:p>
            <a:pPr marL="857250" lvl="1" indent="-457200">
              <a:buFont typeface="Arial" charset="0"/>
              <a:buChar char="•"/>
            </a:pPr>
            <a:r>
              <a:rPr lang="en-US" dirty="0">
                <a:latin typeface="Arial" charset="0"/>
                <a:ea typeface="ＭＳ Ｐゴシック" charset="0"/>
              </a:rPr>
              <a:t>Help your neighbors if you can</a:t>
            </a:r>
          </a:p>
          <a:p>
            <a:pPr marL="457200" indent="-457200">
              <a:buFont typeface="Arial" charset="0"/>
              <a:buChar char="•"/>
            </a:pPr>
            <a:r>
              <a:rPr lang="en-US" dirty="0">
                <a:latin typeface="Arial" charset="0"/>
                <a:ea typeface="ＭＳ Ｐゴシック" charset="0"/>
              </a:rPr>
              <a:t>Code of Conduct </a:t>
            </a:r>
            <a:r>
              <a:rPr lang="en-US" sz="2400" dirty="0">
                <a:solidFill>
                  <a:srgbClr val="400080"/>
                </a:solidFill>
                <a:cs typeface="Arial Unicode MS" charset="0"/>
              </a:rPr>
              <a:t>http://software-carpentry.org/conduct/</a:t>
            </a:r>
          </a:p>
          <a:p>
            <a:pPr marL="857250" lvl="1" indent="-457200">
              <a:buFont typeface="Arial" charset="0"/>
              <a:buChar char="•"/>
            </a:pPr>
            <a:r>
              <a:rPr lang="en-US" sz="1400" dirty="0">
                <a:solidFill>
                  <a:schemeClr val="tx1"/>
                </a:solidFill>
                <a:cs typeface="Arial Unicode MS" charset="0"/>
              </a:rPr>
              <a:t>Harassment includes offensive verbal comments related to gender, sexual orientation, disability, physical appearance, body size, race, religion, sexual images in public spaces, deliberate intimidation, stalking, following, harassing photography or recording, sustained disruption of talks or other events, inappropriate physical contact, and unwelcome sexual attention.</a:t>
            </a:r>
          </a:p>
          <a:p>
            <a:pPr marL="857250" lvl="1" indent="-457200">
              <a:buFont typeface="Arial" charset="0"/>
              <a:buChar char="•"/>
            </a:pPr>
            <a:r>
              <a:rPr lang="en-US" sz="1400" dirty="0">
                <a:solidFill>
                  <a:schemeClr val="tx1"/>
                </a:solidFill>
                <a:cs typeface="Arial Unicode MS" charset="0"/>
              </a:rPr>
              <a:t>All communication should be appropriate for a professional audience including people of many different backgrounds. Sexual language and imagery is not appropriate for any event.</a:t>
            </a:r>
          </a:p>
          <a:p>
            <a:pPr marL="857250" lvl="1" indent="-457200">
              <a:buFont typeface="Arial" charset="0"/>
              <a:buChar char="•"/>
            </a:pPr>
            <a:r>
              <a:rPr lang="en-US" sz="1400" dirty="0">
                <a:solidFill>
                  <a:schemeClr val="tx1"/>
                </a:solidFill>
                <a:cs typeface="Arial Unicode MS" charset="0"/>
              </a:rPr>
              <a:t>Be kind to others. Do not insult or put down other attendees.</a:t>
            </a:r>
          </a:p>
          <a:p>
            <a:pPr marL="857250" lvl="1" indent="-457200">
              <a:buFont typeface="Arial" charset="0"/>
              <a:buChar char="•"/>
            </a:pPr>
            <a:r>
              <a:rPr lang="en-US" sz="1400" dirty="0">
                <a:solidFill>
                  <a:schemeClr val="tx1"/>
                </a:solidFill>
                <a:cs typeface="Arial Unicode MS" charset="0"/>
              </a:rPr>
              <a:t>Behave professionally. Remember that harassment and sexist, racist, or exclusionary jokes are not appropriate.</a:t>
            </a:r>
          </a:p>
          <a:p>
            <a:pPr marL="857250" lvl="1" indent="-457200">
              <a:buFont typeface="Arial" charset="0"/>
              <a:buChar char="•"/>
            </a:pPr>
            <a:endParaRPr lang="en-US" dirty="0">
              <a:solidFill>
                <a:schemeClr val="tx1"/>
              </a:solidFill>
              <a:cs typeface="Arial Unicode MS" charset="0"/>
            </a:endParaRPr>
          </a:p>
        </p:txBody>
      </p:sp>
    </p:spTree>
    <p:extLst>
      <p:ext uri="{BB962C8B-B14F-4D97-AF65-F5344CB8AC3E}">
        <p14:creationId xmlns:p14="http://schemas.microsoft.com/office/powerpoint/2010/main" val="385695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8">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a:t>What you should expect of yourself</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a:cs typeface="Arial Unicode MS" charset="0"/>
              </a:rPr>
              <a:t>You don’t need to absorb &amp; implement everything at once</a:t>
            </a:r>
          </a:p>
          <a:p>
            <a:pPr>
              <a:spcAft>
                <a:spcPts val="1425"/>
              </a:spcAft>
              <a:buFont typeface="Arial" charset="0"/>
              <a:buChar char="•"/>
              <a:defRPr/>
            </a:pPr>
            <a:r>
              <a:rPr lang="en-US" sz="4000" dirty="0">
                <a:cs typeface="Arial Unicode MS" charset="0"/>
              </a:rPr>
              <a:t>Choose </a:t>
            </a:r>
            <a:r>
              <a:rPr lang="en-US" sz="4000" b="1" u="sng" dirty="0">
                <a:cs typeface="Arial Unicode MS" charset="0"/>
              </a:rPr>
              <a:t>one</a:t>
            </a:r>
            <a:r>
              <a:rPr lang="en-US" sz="4000" dirty="0">
                <a:cs typeface="Arial Unicode MS" charset="0"/>
              </a:rPr>
              <a:t> practice</a:t>
            </a:r>
          </a:p>
          <a:p>
            <a:pPr lvl="1">
              <a:spcAft>
                <a:spcPts val="1138"/>
              </a:spcAft>
              <a:buFont typeface="Arial" charset="0"/>
              <a:buChar char="•"/>
              <a:defRPr/>
            </a:pPr>
            <a:r>
              <a:rPr lang="en-US" sz="3600" dirty="0"/>
              <a:t>Implement it in your work</a:t>
            </a:r>
          </a:p>
          <a:p>
            <a:pPr lvl="1">
              <a:spcAft>
                <a:spcPts val="1138"/>
              </a:spcAft>
              <a:buFont typeface="Arial" charset="0"/>
              <a:buChar char="•"/>
              <a:defRPr/>
            </a:pPr>
            <a:r>
              <a:rPr lang="en-US" sz="3600" dirty="0"/>
              <a:t>Share it with your lab group</a:t>
            </a:r>
          </a:p>
          <a:p>
            <a:pPr lvl="1">
              <a:spcAft>
                <a:spcPts val="1138"/>
              </a:spcAft>
              <a:buFont typeface="Arial" charset="0"/>
              <a:buChar char="•"/>
              <a:defRPr/>
            </a:pPr>
            <a:r>
              <a:rPr lang="en-US" sz="3600" dirty="0"/>
              <a:t>Allow it to sink in</a:t>
            </a:r>
          </a:p>
          <a:p>
            <a:pPr lvl="1">
              <a:spcAft>
                <a:spcPts val="1138"/>
              </a:spcAft>
              <a:buFont typeface="Arial" charset="0"/>
              <a:buChar char="•"/>
              <a:defRPr/>
            </a:pPr>
            <a:r>
              <a:rPr lang="en-US" sz="3600" dirty="0">
                <a:cs typeface="Arial Unicode MS" charset="0"/>
              </a:rPr>
              <a:t>Repeat</a:t>
            </a:r>
          </a:p>
        </p:txBody>
      </p:sp>
    </p:spTree>
    <p:extLst>
      <p:ext uri="{BB962C8B-B14F-4D97-AF65-F5344CB8AC3E}">
        <p14:creationId xmlns:p14="http://schemas.microsoft.com/office/powerpoint/2010/main" val="12339617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925512" y="427037"/>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Where to Start?</a:t>
            </a:r>
          </a:p>
        </p:txBody>
      </p:sp>
      <p:sp>
        <p:nvSpPr>
          <p:cNvPr id="17410"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lnSpc>
                <a:spcPct val="100000"/>
              </a:lnSpc>
              <a:spcAft>
                <a:spcPts val="0"/>
              </a:spcAft>
              <a:buFont typeface="Arial" charset="0"/>
              <a:buChar char="•"/>
              <a:defRPr/>
            </a:pPr>
            <a:r>
              <a:rPr lang="en-US" sz="3600" dirty="0">
                <a:cs typeface="Arial Unicode MS" charset="0"/>
              </a:rPr>
              <a:t>Depends on the nature of your work. </a:t>
            </a:r>
          </a:p>
          <a:p>
            <a:pPr marL="182880">
              <a:lnSpc>
                <a:spcPct val="100000"/>
              </a:lnSpc>
              <a:spcBef>
                <a:spcPts val="2400"/>
              </a:spcBef>
              <a:spcAft>
                <a:spcPts val="0"/>
              </a:spcAft>
              <a:buFont typeface="Arial" charset="0"/>
              <a:buChar char="•"/>
              <a:defRPr/>
            </a:pPr>
            <a:r>
              <a:rPr lang="en-US" sz="3600" dirty="0">
                <a:cs typeface="Arial Unicode MS" charset="0"/>
              </a:rPr>
              <a:t>Consider the purpose:</a:t>
            </a:r>
          </a:p>
          <a:p>
            <a:pPr lvl="1">
              <a:spcAft>
                <a:spcPts val="1138"/>
              </a:spcAft>
              <a:buFont typeface="Arial" charset="0"/>
              <a:buChar char="•"/>
              <a:defRPr/>
            </a:pPr>
            <a:r>
              <a:rPr lang="en-US" sz="3200" dirty="0"/>
              <a:t>Improve productivity</a:t>
            </a:r>
          </a:p>
          <a:p>
            <a:pPr lvl="1">
              <a:spcAft>
                <a:spcPts val="1138"/>
              </a:spcAft>
              <a:buFont typeface="Arial" charset="0"/>
              <a:buChar char="•"/>
              <a:defRPr/>
            </a:pPr>
            <a:r>
              <a:rPr lang="en-US" sz="3200" dirty="0"/>
              <a:t>Improve quality</a:t>
            </a:r>
          </a:p>
          <a:p>
            <a:pPr>
              <a:spcAft>
                <a:spcPts val="1138"/>
              </a:spcAft>
              <a:buFont typeface="Arial" charset="0"/>
              <a:buChar char="•"/>
              <a:defRPr/>
            </a:pPr>
            <a:r>
              <a:rPr lang="en-US" sz="3200" dirty="0"/>
              <a:t>Need help after the workshop?</a:t>
            </a:r>
          </a:p>
          <a:p>
            <a:pPr lvl="1">
              <a:spcAft>
                <a:spcPts val="1138"/>
              </a:spcAft>
              <a:buFont typeface="Arial" charset="0"/>
              <a:buChar char="•"/>
              <a:defRPr/>
            </a:pPr>
            <a:r>
              <a:rPr lang="en-US" sz="3200" dirty="0"/>
              <a:t>Post-workshop follow-up sessions</a:t>
            </a:r>
          </a:p>
          <a:p>
            <a:pPr lvl="1">
              <a:spcAft>
                <a:spcPts val="1138"/>
              </a:spcAft>
              <a:buFont typeface="Arial" charset="0"/>
              <a:buChar char="•"/>
              <a:defRPr/>
            </a:pPr>
            <a:r>
              <a:rPr lang="en-US" sz="3200" dirty="0"/>
              <a:t>Email our local Software Carpentry Community! </a:t>
            </a:r>
            <a:r>
              <a:rPr lang="en-US" sz="3200" dirty="0">
                <a:solidFill>
                  <a:srgbClr val="400080"/>
                </a:solidFill>
              </a:rPr>
              <a:t>swc-dc-help@lists.wisc.edu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392112" y="1722437"/>
            <a:ext cx="9686966" cy="4561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2400" dirty="0">
                <a:solidFill>
                  <a:srgbClr val="000000"/>
                </a:solidFill>
              </a:rPr>
              <a:t>Open Terminal or </a:t>
            </a:r>
            <a:r>
              <a:rPr lang="en-US" sz="2400" dirty="0" err="1">
                <a:solidFill>
                  <a:srgbClr val="000000"/>
                </a:solidFill>
              </a:rPr>
              <a:t>GitBash</a:t>
            </a:r>
            <a:r>
              <a:rPr lang="en-US" sz="2400" dirty="0">
                <a:solidFill>
                  <a:srgbClr val="000000"/>
                </a:solidFill>
              </a:rPr>
              <a:t> (Windows), and type the following:</a:t>
            </a:r>
          </a:p>
          <a:p>
            <a:endParaRPr lang="en-US" sz="2400" dirty="0">
              <a:solidFill>
                <a:srgbClr val="000000"/>
              </a:solidFill>
            </a:endParaRPr>
          </a:p>
          <a:p>
            <a:r>
              <a:rPr lang="en-US" sz="2400" b="1" dirty="0">
                <a:solidFill>
                  <a:srgbClr val="000000"/>
                </a:solidFill>
                <a:latin typeface="Consolas"/>
                <a:cs typeface="Consolas"/>
              </a:rPr>
              <a:t>python –-version</a:t>
            </a:r>
          </a:p>
          <a:p>
            <a:r>
              <a:rPr lang="en-US" sz="2400" dirty="0">
                <a:solidFill>
                  <a:srgbClr val="000000"/>
                </a:solidFill>
              </a:rPr>
              <a:t>Raise your hand if you DON’T have version </a:t>
            </a:r>
            <a:r>
              <a:rPr lang="en-US" sz="2400" b="1" u="sng" dirty="0">
                <a:solidFill>
                  <a:srgbClr val="000000"/>
                </a:solidFill>
              </a:rPr>
              <a:t>3.5.x</a:t>
            </a:r>
            <a:r>
              <a:rPr lang="en-US" sz="2400" dirty="0">
                <a:solidFill>
                  <a:srgbClr val="000000"/>
                </a:solidFill>
              </a:rPr>
              <a:t> (where x can vary).</a:t>
            </a:r>
          </a:p>
          <a:p>
            <a:endParaRPr lang="en-US" sz="2400" b="1" dirty="0">
              <a:solidFill>
                <a:srgbClr val="000000"/>
              </a:solidFill>
            </a:endParaRPr>
          </a:p>
          <a:p>
            <a:r>
              <a:rPr lang="en-US" sz="2400" b="1" dirty="0">
                <a:solidFill>
                  <a:srgbClr val="000000"/>
                </a:solidFill>
                <a:latin typeface="Consolas"/>
                <a:cs typeface="Consolas"/>
              </a:rPr>
              <a:t>python –c “</a:t>
            </a:r>
            <a:r>
              <a:rPr lang="en-US" sz="2400" b="1">
                <a:solidFill>
                  <a:srgbClr val="000000"/>
                </a:solidFill>
                <a:latin typeface="Consolas"/>
                <a:cs typeface="Consolas"/>
              </a:rPr>
              <a:t>import pandas”</a:t>
            </a:r>
            <a:endParaRPr lang="en-US" sz="2400" b="1" dirty="0">
              <a:solidFill>
                <a:srgbClr val="000000"/>
              </a:solidFill>
              <a:latin typeface="Consolas"/>
              <a:cs typeface="Consolas"/>
            </a:endParaRPr>
          </a:p>
          <a:p>
            <a:r>
              <a:rPr lang="en-US" sz="2400" dirty="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git</a:t>
            </a:r>
            <a:r>
              <a:rPr lang="en-US" sz="2400" b="1" dirty="0">
                <a:solidFill>
                  <a:srgbClr val="000000"/>
                </a:solidFill>
                <a:latin typeface="Consolas"/>
                <a:cs typeface="Consolas"/>
              </a:rPr>
              <a:t> –-version</a:t>
            </a:r>
          </a:p>
          <a:p>
            <a:r>
              <a:rPr lang="en-US" sz="2400" dirty="0">
                <a:solidFill>
                  <a:srgbClr val="000000"/>
                </a:solidFill>
              </a:rPr>
              <a:t>Raise your hand if you get an error.</a:t>
            </a:r>
          </a:p>
          <a:p>
            <a:endParaRPr lang="en-US" sz="2400" b="1" dirty="0">
              <a:solidFill>
                <a:srgbClr val="000000"/>
              </a:solidFill>
            </a:endParaRPr>
          </a:p>
          <a:p>
            <a:r>
              <a:rPr lang="en-US" sz="2400" b="1" dirty="0" err="1">
                <a:solidFill>
                  <a:srgbClr val="000000"/>
                </a:solidFill>
                <a:latin typeface="Consolas"/>
                <a:cs typeface="Consolas"/>
              </a:rPr>
              <a:t>nano</a:t>
            </a:r>
            <a:r>
              <a:rPr lang="en-US" sz="2400" b="1" dirty="0">
                <a:solidFill>
                  <a:srgbClr val="000000"/>
                </a:solidFill>
                <a:latin typeface="Consolas"/>
                <a:cs typeface="Consolas"/>
              </a:rPr>
              <a:t> --version</a:t>
            </a:r>
          </a:p>
          <a:p>
            <a:r>
              <a:rPr lang="en-US" sz="2400" dirty="0">
                <a:solidFill>
                  <a:srgbClr val="000000"/>
                </a:solidFill>
              </a:rPr>
              <a:t>Raise your hand if you get an error.</a:t>
            </a:r>
            <a:endParaRPr lang="en-US" sz="2400" b="1" dirty="0">
              <a:solidFill>
                <a:srgbClr val="000000"/>
              </a:solidFill>
            </a:endParaRPr>
          </a:p>
        </p:txBody>
      </p:sp>
      <p:sp>
        <p:nvSpPr>
          <p:cNvPr id="4"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Check your setup!</a:t>
            </a:r>
          </a:p>
        </p:txBody>
      </p:sp>
    </p:spTree>
    <p:extLst>
      <p:ext uri="{BB962C8B-B14F-4D97-AF65-F5344CB8AC3E}">
        <p14:creationId xmlns:p14="http://schemas.microsoft.com/office/powerpoint/2010/main" val="209553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255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Workshop Logistics:</a:t>
            </a:r>
          </a:p>
          <a:p>
            <a:pPr algn="ctr">
              <a:buClrTx/>
              <a:buFontTx/>
              <a:buNone/>
              <a:defRPr/>
            </a:pPr>
            <a:r>
              <a:rPr lang="en-US" sz="4400" dirty="0"/>
              <a:t>Where Stuff Is</a:t>
            </a:r>
          </a:p>
        </p:txBody>
      </p:sp>
      <p:sp>
        <p:nvSpPr>
          <p:cNvPr id="4" name="Rectangle 1"/>
          <p:cNvSpPr>
            <a:spLocks noChangeArrowheads="1"/>
          </p:cNvSpPr>
          <p:nvPr/>
        </p:nvSpPr>
        <p:spPr bwMode="auto">
          <a:xfrm>
            <a:off x="392112" y="2179637"/>
            <a:ext cx="9448800" cy="4104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b="1" dirty="0">
                <a:solidFill>
                  <a:schemeClr val="tx1"/>
                </a:solidFill>
              </a:rPr>
              <a:t>Restrooms</a:t>
            </a:r>
          </a:p>
          <a:p>
            <a:r>
              <a:rPr lang="en-US" sz="2800" dirty="0">
                <a:solidFill>
                  <a:srgbClr val="000000"/>
                </a:solidFill>
              </a:rPr>
              <a:t>Across the hall</a:t>
            </a:r>
          </a:p>
          <a:p>
            <a:endParaRPr lang="en-US" sz="2800" dirty="0">
              <a:solidFill>
                <a:srgbClr val="000000"/>
              </a:solidFill>
            </a:endParaRPr>
          </a:p>
          <a:p>
            <a:r>
              <a:rPr lang="en-US" sz="2800" b="1" dirty="0">
                <a:solidFill>
                  <a:srgbClr val="000000"/>
                </a:solidFill>
              </a:rPr>
              <a:t>Beverages</a:t>
            </a:r>
          </a:p>
          <a:p>
            <a:r>
              <a:rPr lang="en-US" sz="2800" dirty="0">
                <a:solidFill>
                  <a:srgbClr val="000000"/>
                </a:solidFill>
              </a:rPr>
              <a:t>Drinking fountain: across the hall</a:t>
            </a:r>
          </a:p>
          <a:p>
            <a:r>
              <a:rPr lang="en-US" sz="2800" dirty="0">
                <a:solidFill>
                  <a:srgbClr val="000000"/>
                </a:solidFill>
              </a:rPr>
              <a:t>Coffee/tea: front left corner of room, all day</a:t>
            </a:r>
          </a:p>
          <a:p>
            <a:endParaRPr lang="en-US" sz="2800" dirty="0">
              <a:solidFill>
                <a:srgbClr val="000000"/>
              </a:solidFill>
            </a:endParaRPr>
          </a:p>
          <a:p>
            <a:r>
              <a:rPr lang="en-US" sz="2800" b="1" dirty="0">
                <a:solidFill>
                  <a:srgbClr val="000000"/>
                </a:solidFill>
              </a:rPr>
              <a:t>Lunch</a:t>
            </a:r>
          </a:p>
          <a:p>
            <a:r>
              <a:rPr lang="en-US" sz="2800" dirty="0">
                <a:solidFill>
                  <a:srgbClr val="000000"/>
                </a:solidFill>
              </a:rPr>
              <a:t>On your own.</a:t>
            </a:r>
          </a:p>
          <a:p>
            <a:r>
              <a:rPr lang="en-US" sz="2800" dirty="0">
                <a:solidFill>
                  <a:srgbClr val="000000"/>
                </a:solidFill>
              </a:rPr>
              <a:t>Need a fridge? Let us know.</a:t>
            </a:r>
          </a:p>
        </p:txBody>
      </p:sp>
    </p:spTree>
    <p:extLst>
      <p:ext uri="{BB962C8B-B14F-4D97-AF65-F5344CB8AC3E}">
        <p14:creationId xmlns:p14="http://schemas.microsoft.com/office/powerpoint/2010/main" val="197974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150813"/>
            <a:ext cx="2478088" cy="24765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122" name="Text Box 2"/>
          <p:cNvSpPr txBox="1">
            <a:spLocks noChangeArrowheads="1"/>
          </p:cNvSpPr>
          <p:nvPr/>
        </p:nvSpPr>
        <p:spPr bwMode="auto">
          <a:xfrm>
            <a:off x="1535112" y="4313238"/>
            <a:ext cx="3332163" cy="2320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a:latin typeface="Droid Sans" charset="0"/>
              </a:rPr>
              <a:t>Instructors:</a:t>
            </a:r>
          </a:p>
          <a:p>
            <a:pPr algn="ctr">
              <a:lnSpc>
                <a:spcPct val="102000"/>
              </a:lnSpc>
              <a:buClrTx/>
              <a:buFontTx/>
              <a:buNone/>
              <a:defRPr/>
            </a:pPr>
            <a:r>
              <a:rPr lang="en-US" sz="2800" dirty="0">
                <a:latin typeface="Droid Sans" charset="0"/>
              </a:rPr>
              <a:t>Carolyn Voter</a:t>
            </a:r>
          </a:p>
          <a:p>
            <a:pPr algn="ctr">
              <a:lnSpc>
                <a:spcPct val="102000"/>
              </a:lnSpc>
              <a:buClrTx/>
              <a:defRPr/>
            </a:pPr>
            <a:r>
              <a:rPr lang="en-US" sz="2800" dirty="0">
                <a:latin typeface="Droid Sans" charset="0"/>
              </a:rPr>
              <a:t>Christina Koch</a:t>
            </a:r>
          </a:p>
          <a:p>
            <a:pPr algn="ctr">
              <a:lnSpc>
                <a:spcPct val="102000"/>
              </a:lnSpc>
              <a:buClrTx/>
              <a:defRPr/>
            </a:pPr>
            <a:r>
              <a:rPr lang="en-US" sz="2800" dirty="0">
                <a:latin typeface="Droid Sans" charset="0"/>
              </a:rPr>
              <a:t>Patrick </a:t>
            </a:r>
            <a:r>
              <a:rPr lang="en-US" sz="2800" dirty="0" err="1">
                <a:latin typeface="Droid Sans" charset="0"/>
              </a:rPr>
              <a:t>Shriwise</a:t>
            </a:r>
            <a:endParaRPr lang="en-US" sz="2800" dirty="0">
              <a:latin typeface="Droid Sans" charset="0"/>
            </a:endParaRPr>
          </a:p>
          <a:p>
            <a:pPr algn="ctr">
              <a:lnSpc>
                <a:spcPct val="102000"/>
              </a:lnSpc>
              <a:buClrTx/>
              <a:defRPr/>
            </a:pPr>
            <a:r>
              <a:rPr lang="en-US" sz="2800" dirty="0">
                <a:latin typeface="Droid Sans" charset="0"/>
              </a:rPr>
              <a:t>Sarah Stevens</a:t>
            </a:r>
          </a:p>
        </p:txBody>
      </p:sp>
      <p:sp>
        <p:nvSpPr>
          <p:cNvPr id="5123" name="Text Box 3"/>
          <p:cNvSpPr txBox="1">
            <a:spLocks noChangeArrowheads="1"/>
          </p:cNvSpPr>
          <p:nvPr/>
        </p:nvSpPr>
        <p:spPr bwMode="auto">
          <a:xfrm>
            <a:off x="1497013" y="2627313"/>
            <a:ext cx="7143750" cy="10683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4000" dirty="0">
                <a:latin typeface="Droid Sans" charset="0"/>
              </a:rPr>
              <a:t>Welcome to Software Carpentry!</a:t>
            </a:r>
          </a:p>
          <a:p>
            <a:pPr algn="ctr">
              <a:lnSpc>
                <a:spcPct val="102000"/>
              </a:lnSpc>
              <a:buClrTx/>
              <a:buFontTx/>
              <a:buNone/>
              <a:defRPr/>
            </a:pPr>
            <a:r>
              <a:rPr lang="en-US" sz="4000" dirty="0">
                <a:latin typeface="Droid Sans" charset="0"/>
              </a:rPr>
              <a:t>January 10-11, 2018</a:t>
            </a:r>
          </a:p>
        </p:txBody>
      </p:sp>
      <p:sp>
        <p:nvSpPr>
          <p:cNvPr id="6" name="Text Box 2"/>
          <p:cNvSpPr txBox="1">
            <a:spLocks noChangeArrowheads="1"/>
          </p:cNvSpPr>
          <p:nvPr/>
        </p:nvSpPr>
        <p:spPr bwMode="auto">
          <a:xfrm>
            <a:off x="5213350" y="4313238"/>
            <a:ext cx="3332162" cy="3048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lnSpc>
                <a:spcPct val="102000"/>
              </a:lnSpc>
              <a:buClrTx/>
              <a:buFontTx/>
              <a:buNone/>
              <a:defRPr/>
            </a:pPr>
            <a:r>
              <a:rPr lang="en-US" sz="2800" u="sng" dirty="0">
                <a:latin typeface="Droid Sans" charset="0"/>
              </a:rPr>
              <a:t>Host:</a:t>
            </a:r>
          </a:p>
          <a:p>
            <a:pPr algn="ctr">
              <a:lnSpc>
                <a:spcPct val="102000"/>
              </a:lnSpc>
              <a:buClrTx/>
              <a:buFontTx/>
              <a:buNone/>
              <a:defRPr/>
            </a:pPr>
            <a:r>
              <a:rPr lang="en-US" sz="2800" dirty="0">
                <a:latin typeface="Droid Sans" charset="0"/>
              </a:rPr>
              <a:t>Advanced Computing</a:t>
            </a:r>
          </a:p>
          <a:p>
            <a:pPr algn="ctr">
              <a:lnSpc>
                <a:spcPct val="102000"/>
              </a:lnSpc>
              <a:buClrTx/>
              <a:buFontTx/>
              <a:buNone/>
              <a:defRPr/>
            </a:pPr>
            <a:r>
              <a:rPr lang="en-US" sz="2800" dirty="0">
                <a:latin typeface="Droid Sans" charset="0"/>
              </a:rPr>
              <a:t>Initiative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01712"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marL="571500" indent="-568325">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1pPr>
            <a:lvl2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2pPr>
            <a:lvl3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3pPr>
            <a:lvl4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4pPr>
            <a:lvl5pPr>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 pos="97155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000" dirty="0"/>
              <a:t>Briefly….</a:t>
            </a:r>
          </a:p>
        </p:txBody>
      </p:sp>
      <p:sp>
        <p:nvSpPr>
          <p:cNvPr id="16386" name="Text Box 2"/>
          <p:cNvSpPr txBox="1">
            <a:spLocks noChangeArrowheads="1"/>
          </p:cNvSpPr>
          <p:nvPr/>
        </p:nvSpPr>
        <p:spPr bwMode="auto">
          <a:xfrm>
            <a:off x="503238" y="1878013"/>
            <a:ext cx="9074150" cy="4702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56832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1pPr>
            <a:lvl2pPr marL="968375" indent="-568325">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2pPr>
            <a:lvl3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3pPr>
            <a:lvl4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4pPr>
            <a:lvl5pPr>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68325" algn="l"/>
                <a:tab pos="1025525" algn="l"/>
                <a:tab pos="1482725" algn="l"/>
                <a:tab pos="1939925" algn="l"/>
                <a:tab pos="2397125" algn="l"/>
                <a:tab pos="2854325" algn="l"/>
                <a:tab pos="3311525" algn="l"/>
                <a:tab pos="3768725" algn="l"/>
                <a:tab pos="4225925" algn="l"/>
                <a:tab pos="4683125" algn="l"/>
                <a:tab pos="5140325" algn="l"/>
                <a:tab pos="5597525" algn="l"/>
                <a:tab pos="6054725" algn="l"/>
                <a:tab pos="6511925" algn="l"/>
                <a:tab pos="6969125" algn="l"/>
                <a:tab pos="7426325" algn="l"/>
                <a:tab pos="7883525" algn="l"/>
                <a:tab pos="8340725" algn="l"/>
                <a:tab pos="8797925" algn="l"/>
                <a:tab pos="9255125" algn="l"/>
                <a:tab pos="9712325"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200" dirty="0">
                <a:cs typeface="Arial Unicode MS" charset="0"/>
              </a:rPr>
              <a:t>What is Software Carpentry? What are our goals?</a:t>
            </a:r>
          </a:p>
          <a:p>
            <a:pPr>
              <a:spcAft>
                <a:spcPts val="1425"/>
              </a:spcAft>
              <a:buFont typeface="Arial" charset="0"/>
              <a:buChar char="•"/>
              <a:defRPr/>
            </a:pPr>
            <a:r>
              <a:rPr lang="en-US" sz="3200" dirty="0">
                <a:cs typeface="Arial Unicode MS" charset="0"/>
              </a:rPr>
              <a:t>Expectations</a:t>
            </a:r>
          </a:p>
          <a:p>
            <a:pPr lvl="1">
              <a:spcAft>
                <a:spcPts val="1425"/>
              </a:spcAft>
              <a:buFont typeface="Arial" charset="0"/>
              <a:buChar char="•"/>
              <a:defRPr/>
            </a:pPr>
            <a:r>
              <a:rPr lang="en-US" sz="3200" dirty="0">
                <a:cs typeface="Arial Unicode MS" charset="0"/>
              </a:rPr>
              <a:t>What you should expect from us</a:t>
            </a:r>
          </a:p>
          <a:p>
            <a:pPr lvl="1">
              <a:spcAft>
                <a:spcPts val="1425"/>
              </a:spcAft>
              <a:buFont typeface="Arial" charset="0"/>
              <a:buChar char="•"/>
              <a:defRPr/>
            </a:pPr>
            <a:r>
              <a:rPr lang="en-US" sz="3200" dirty="0">
                <a:cs typeface="Arial Unicode MS" charset="0"/>
              </a:rPr>
              <a:t>What we expect from you</a:t>
            </a:r>
          </a:p>
          <a:p>
            <a:pPr lvl="1">
              <a:spcAft>
                <a:spcPts val="1425"/>
              </a:spcAft>
              <a:buFont typeface="Arial" charset="0"/>
              <a:buChar char="•"/>
              <a:defRPr/>
            </a:pPr>
            <a:r>
              <a:rPr lang="en-US" sz="3200" dirty="0">
                <a:cs typeface="Arial Unicode MS" charset="0"/>
              </a:rPr>
              <a:t>What you should expect from yourselves</a:t>
            </a:r>
          </a:p>
        </p:txBody>
      </p:sp>
    </p:spTree>
    <p:extLst>
      <p:ext uri="{BB962C8B-B14F-4D97-AF65-F5344CB8AC3E}">
        <p14:creationId xmlns:p14="http://schemas.microsoft.com/office/powerpoint/2010/main" val="4272737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What is ‘Software Carpentry’??</a:t>
            </a:r>
          </a:p>
        </p:txBody>
      </p:sp>
      <p:sp>
        <p:nvSpPr>
          <p:cNvPr id="7170" name="Text Box 2"/>
          <p:cNvSpPr txBox="1">
            <a:spLocks noChangeArrowheads="1"/>
          </p:cNvSpPr>
          <p:nvPr/>
        </p:nvSpPr>
        <p:spPr bwMode="auto">
          <a:xfrm>
            <a:off x="468313" y="1417637"/>
            <a:ext cx="9074150" cy="5333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a:cs typeface="Arial Unicode MS" charset="0"/>
              </a:rPr>
              <a:t>Non-profit, international organization</a:t>
            </a:r>
          </a:p>
          <a:p>
            <a:pPr>
              <a:spcAft>
                <a:spcPts val="1425"/>
              </a:spcAft>
              <a:buFont typeface="Arial" charset="0"/>
              <a:buChar char="•"/>
              <a:defRPr/>
            </a:pPr>
            <a:r>
              <a:rPr lang="en-US" sz="3600" dirty="0">
                <a:cs typeface="Arial Unicode MS" charset="0"/>
              </a:rPr>
              <a:t>Workshops = our way to help scientists</a:t>
            </a:r>
          </a:p>
          <a:p>
            <a:pPr marL="0" indent="0">
              <a:spcAft>
                <a:spcPts val="1425"/>
              </a:spcAft>
              <a:defRPr/>
            </a:pPr>
            <a:endParaRPr lang="en-US" sz="3600" dirty="0">
              <a:cs typeface="Arial Unicode MS" charset="0"/>
            </a:endParaRPr>
          </a:p>
        </p:txBody>
      </p:sp>
      <p:pic>
        <p:nvPicPr>
          <p:cNvPr id="2" name="Picture 1">
            <a:extLst>
              <a:ext uri="{FF2B5EF4-FFF2-40B4-BE49-F238E27FC236}">
                <a16:creationId xmlns:a16="http://schemas.microsoft.com/office/drawing/2014/main" id="{B39E1694-E47B-4B9B-8CB9-4DDA9F92A844}"/>
              </a:ext>
            </a:extLst>
          </p:cNvPr>
          <p:cNvPicPr>
            <a:picLocks noChangeAspect="1"/>
          </p:cNvPicPr>
          <p:nvPr/>
        </p:nvPicPr>
        <p:blipFill>
          <a:blip r:embed="rId3"/>
          <a:stretch>
            <a:fillRect/>
          </a:stretch>
        </p:blipFill>
        <p:spPr>
          <a:xfrm>
            <a:off x="1072992" y="2676524"/>
            <a:ext cx="7864792" cy="4155922"/>
          </a:xfrm>
          <a:prstGeom prst="rect">
            <a:avLst/>
          </a:prstGeom>
        </p:spPr>
      </p:pic>
    </p:spTree>
    <p:extLst>
      <p:ext uri="{BB962C8B-B14F-4D97-AF65-F5344CB8AC3E}">
        <p14:creationId xmlns:p14="http://schemas.microsoft.com/office/powerpoint/2010/main" val="28841518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dirty="0"/>
              <a:t>What is ‘Software Carpentry’??</a:t>
            </a:r>
          </a:p>
        </p:txBody>
      </p:sp>
      <p:sp>
        <p:nvSpPr>
          <p:cNvPr id="7170" name="Text Box 2"/>
          <p:cNvSpPr txBox="1">
            <a:spLocks noChangeArrowheads="1"/>
          </p:cNvSpPr>
          <p:nvPr/>
        </p:nvSpPr>
        <p:spPr bwMode="auto">
          <a:xfrm>
            <a:off x="468313" y="1417637"/>
            <a:ext cx="9074150" cy="5333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3600" dirty="0">
                <a:cs typeface="Arial Unicode MS" charset="0"/>
              </a:rPr>
              <a:t>Non-profit, international organization</a:t>
            </a:r>
          </a:p>
          <a:p>
            <a:pPr>
              <a:spcAft>
                <a:spcPts val="1425"/>
              </a:spcAft>
              <a:buFont typeface="Arial" charset="0"/>
              <a:buChar char="•"/>
              <a:defRPr/>
            </a:pPr>
            <a:r>
              <a:rPr lang="en-US" sz="3600" dirty="0">
                <a:cs typeface="Arial Unicode MS" charset="0"/>
              </a:rPr>
              <a:t>Workshops = our way to help scientists</a:t>
            </a:r>
          </a:p>
          <a:p>
            <a:pPr>
              <a:spcAft>
                <a:spcPts val="1425"/>
              </a:spcAft>
              <a:buFont typeface="Arial" charset="0"/>
              <a:buChar char="•"/>
              <a:defRPr/>
            </a:pPr>
            <a:r>
              <a:rPr lang="en-US" sz="3600" dirty="0">
                <a:cs typeface="Arial Unicode MS" charset="0"/>
              </a:rPr>
              <a:t>Code-along learning model</a:t>
            </a:r>
          </a:p>
          <a:p>
            <a:pPr>
              <a:spcAft>
                <a:spcPts val="1425"/>
              </a:spcAft>
              <a:buFont typeface="Arial" charset="0"/>
              <a:buChar char="•"/>
              <a:defRPr/>
            </a:pPr>
            <a:r>
              <a:rPr lang="en-US" sz="3600" dirty="0">
                <a:cs typeface="Arial Unicode MS" charset="0"/>
              </a:rPr>
              <a:t>Instructors are all volunteers</a:t>
            </a:r>
          </a:p>
          <a:p>
            <a:pPr>
              <a:spcAft>
                <a:spcPts val="1425"/>
              </a:spcAft>
              <a:buFont typeface="Arial" charset="0"/>
              <a:buChar char="•"/>
              <a:defRPr/>
            </a:pPr>
            <a:r>
              <a:rPr lang="en-US" sz="3600" dirty="0">
                <a:cs typeface="Arial Unicode MS" charset="0"/>
              </a:rPr>
              <a:t>Materials developed by open science community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en-US" dirty="0">
              <a:latin typeface="Arial" charset="0"/>
              <a:ea typeface="ＭＳ Ｐゴシック" charset="0"/>
              <a:cs typeface="ＭＳ Ｐゴシック" charset="0"/>
            </a:endParaRPr>
          </a:p>
        </p:txBody>
      </p:sp>
      <p:sp>
        <p:nvSpPr>
          <p:cNvPr id="24578" name="Content Placeholder 2"/>
          <p:cNvSpPr>
            <a:spLocks noGrp="1"/>
          </p:cNvSpPr>
          <p:nvPr>
            <p:ph sz="half"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lgn="ctr">
              <a:lnSpc>
                <a:spcPct val="102000"/>
              </a:lnSpc>
              <a:buClrTx/>
              <a:buFontTx/>
              <a:buNone/>
              <a:defRPr/>
            </a:pPr>
            <a:r>
              <a:rPr lang="en-US" sz="3200" dirty="0">
                <a:latin typeface="Droid Sans" charset="0"/>
              </a:rPr>
              <a:t>If you can’t reproduce it, is it still science?</a:t>
            </a:r>
          </a:p>
        </p:txBody>
      </p:sp>
      <p:sp>
        <p:nvSpPr>
          <p:cNvPr id="24579" name="Content Placeholder 3"/>
          <p:cNvSpPr>
            <a:spLocks noGrp="1"/>
          </p:cNvSpPr>
          <p:nvPr>
            <p:ph sz="half" idx="2"/>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indent="0"/>
            <a:endParaRPr lang="en-US">
              <a:latin typeface="Arial" charset="0"/>
              <a:ea typeface="ＭＳ Ｐゴシック" charset="0"/>
            </a:endParaRPr>
          </a:p>
        </p:txBody>
      </p:sp>
      <p:pic>
        <p:nvPicPr>
          <p:cNvPr id="24580" name="Picture 4" descr="the_differen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5112" y="440055"/>
            <a:ext cx="3352800" cy="6313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1" name="TextBox 7"/>
          <p:cNvSpPr txBox="1">
            <a:spLocks noChangeArrowheads="1"/>
          </p:cNvSpPr>
          <p:nvPr/>
        </p:nvSpPr>
        <p:spPr bwMode="auto">
          <a:xfrm>
            <a:off x="6335713" y="7056438"/>
            <a:ext cx="2667000"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solidFill>
                  <a:schemeClr val="tx1"/>
                </a:solidFill>
              </a:rPr>
              <a:t>https://xkcd.com/242/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11288" y="303213"/>
            <a:ext cx="8166100" cy="1258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ＭＳ Ｐゴシック" charset="0"/>
              </a:defRPr>
            </a:lvl9pPr>
          </a:lstStyle>
          <a:p>
            <a:pPr algn="ctr">
              <a:buClrTx/>
              <a:buFontTx/>
              <a:buNone/>
              <a:defRPr/>
            </a:pPr>
            <a:r>
              <a:rPr lang="en-US" sz="4400"/>
              <a:t>Reality of Research Computing</a:t>
            </a:r>
          </a:p>
        </p:txBody>
      </p:sp>
      <p:sp>
        <p:nvSpPr>
          <p:cNvPr id="7170" name="Text Box 2"/>
          <p:cNvSpPr txBox="1">
            <a:spLocks noChangeArrowheads="1"/>
          </p:cNvSpPr>
          <p:nvPr/>
        </p:nvSpPr>
        <p:spPr bwMode="auto">
          <a:xfrm>
            <a:off x="503238" y="2179637"/>
            <a:ext cx="9074150" cy="4538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0800" tIns="50400" rIns="100800" bIns="504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1pPr>
            <a:lvl2pPr marL="85407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2pPr>
            <a:lvl3pPr marL="1254125"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000000"/>
                </a:solidFill>
                <a:latin typeface="Arial" charset="0"/>
                <a:ea typeface="ＭＳ Ｐゴシック" charset="0"/>
                <a:cs typeface="ＭＳ Ｐゴシック" charset="0"/>
              </a:defRPr>
            </a:lvl9pPr>
          </a:lstStyle>
          <a:p>
            <a:pPr>
              <a:spcAft>
                <a:spcPts val="1425"/>
              </a:spcAft>
              <a:buFont typeface="Arial" charset="0"/>
              <a:buChar char="•"/>
              <a:defRPr/>
            </a:pPr>
            <a:r>
              <a:rPr lang="en-US" sz="4000" dirty="0">
                <a:cs typeface="Arial Unicode MS" charset="0"/>
              </a:rPr>
              <a:t>Many scientists spend most of their time developing, maintaining, or running software</a:t>
            </a:r>
          </a:p>
          <a:p>
            <a:pPr lvl="1">
              <a:spcAft>
                <a:spcPts val="1425"/>
              </a:spcAft>
              <a:buFont typeface="Arial" charset="0"/>
              <a:buChar char="•"/>
              <a:defRPr/>
            </a:pPr>
            <a:r>
              <a:rPr lang="en-US" sz="3600" dirty="0"/>
              <a:t>Most don’t consider themselves software engineers</a:t>
            </a:r>
          </a:p>
          <a:p>
            <a:pPr lvl="1">
              <a:spcAft>
                <a:spcPts val="1425"/>
              </a:spcAft>
              <a:buFont typeface="Arial" charset="0"/>
              <a:buChar char="•"/>
              <a:defRPr/>
            </a:pPr>
            <a:r>
              <a:rPr lang="en-US" sz="3600" dirty="0"/>
              <a:t>Few have ever been taught how</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3941</TotalTime>
  <Words>1024</Words>
  <Application>Microsoft Office PowerPoint</Application>
  <PresentationFormat>Custom</PresentationFormat>
  <Paragraphs>156</Paragraphs>
  <Slides>18</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ＭＳ Ｐゴシック</vt:lpstr>
      <vt:lpstr>Arial</vt:lpstr>
      <vt:lpstr>Arial Unicode MS</vt:lpstr>
      <vt:lpstr>Consolas</vt:lpstr>
      <vt:lpstr>Courier New</vt:lpstr>
      <vt:lpstr>DejaVu Sans</vt:lpstr>
      <vt:lpstr>Droid Sans</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Carpentry to the Rescue! SWC Best Practices </vt:lpstr>
      <vt:lpstr>  What you can expect from us</vt:lpstr>
      <vt:lpstr>What we expect from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Greg Wilson</dc:creator>
  <cp:keywords/>
  <dc:description/>
  <cp:lastModifiedBy>Carolyn Voter</cp:lastModifiedBy>
  <cp:revision>336</cp:revision>
  <cp:lastPrinted>1601-01-01T00:00:00Z</cp:lastPrinted>
  <dcterms:created xsi:type="dcterms:W3CDTF">2010-05-24T21:29:39Z</dcterms:created>
  <dcterms:modified xsi:type="dcterms:W3CDTF">2018-01-10T18:40:26Z</dcterms:modified>
</cp:coreProperties>
</file>