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7" r:id="rId4"/>
    <p:sldId id="264" r:id="rId5"/>
    <p:sldId id="263" r:id="rId6"/>
    <p:sldId id="257" r:id="rId7"/>
    <p:sldId id="258" r:id="rId8"/>
    <p:sldId id="259" r:id="rId9"/>
    <p:sldId id="265" r:id="rId10"/>
    <p:sldId id="268" r:id="rId11"/>
    <p:sldId id="260" r:id="rId12"/>
    <p:sldId id="269" r:id="rId13"/>
    <p:sldId id="261" r:id="rId14"/>
    <p:sldId id="262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4718"/>
  </p:normalViewPr>
  <p:slideViewPr>
    <p:cSldViewPr snapToGrid="0" snapToObjects="1">
      <p:cViewPr>
        <p:scale>
          <a:sx n="91" d="100"/>
          <a:sy n="91" d="100"/>
        </p:scale>
        <p:origin x="19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1CE3-3733-6F49-B877-DDC47E71427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53AB-F4B9-C341-90B5-0A487518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62243" y="218995"/>
            <a:ext cx="766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Before we start: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E6638-9EB3-E84E-8A89-5485F11582BF}"/>
              </a:ext>
            </a:extLst>
          </p:cNvPr>
          <p:cNvSpPr txBox="1"/>
          <p:nvPr/>
        </p:nvSpPr>
        <p:spPr>
          <a:xfrm>
            <a:off x="262243" y="952425"/>
            <a:ext cx="975581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Put </a:t>
            </a:r>
            <a:r>
              <a:rPr lang="en-US" sz="3000" dirty="0">
                <a:solidFill>
                  <a:schemeClr val="accent4"/>
                </a:solidFill>
              </a:rPr>
              <a:t>“</a:t>
            </a:r>
            <a:r>
              <a:rPr lang="en-US" sz="3000" dirty="0" err="1">
                <a:solidFill>
                  <a:schemeClr val="accent4"/>
                </a:solidFill>
              </a:rPr>
              <a:t>combined.csv</a:t>
            </a:r>
            <a:r>
              <a:rPr lang="en-US" sz="3000" dirty="0">
                <a:solidFill>
                  <a:schemeClr val="accent4"/>
                </a:solidFill>
              </a:rPr>
              <a:t>” </a:t>
            </a:r>
            <a:r>
              <a:rPr lang="en-US" sz="3000" dirty="0">
                <a:solidFill>
                  <a:schemeClr val="bg1"/>
                </a:solidFill>
              </a:rPr>
              <a:t>in your “processed” folder</a:t>
            </a:r>
          </a:p>
          <a:p>
            <a:pPr marL="742950" indent="-742950"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Create a subfolder in your wd called </a:t>
            </a:r>
            <a:r>
              <a:rPr lang="en-US" sz="3000" dirty="0">
                <a:solidFill>
                  <a:schemeClr val="accent4"/>
                </a:solidFill>
              </a:rPr>
              <a:t>“</a:t>
            </a:r>
            <a:r>
              <a:rPr lang="en-US" sz="3000" dirty="0" err="1">
                <a:solidFill>
                  <a:schemeClr val="accent4"/>
                </a:solidFill>
              </a:rPr>
              <a:t>fig_output</a:t>
            </a:r>
            <a:r>
              <a:rPr lang="en-US" sz="3000" dirty="0">
                <a:solidFill>
                  <a:schemeClr val="accent4"/>
                </a:solidFill>
              </a:rPr>
              <a:t>”</a:t>
            </a:r>
          </a:p>
          <a:p>
            <a:pPr marL="742950" indent="-742950"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Open data carpentry project in RStudio</a:t>
            </a:r>
          </a:p>
          <a:p>
            <a:pPr marL="742950" indent="-742950"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Load and install packages: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tidyverse</a:t>
            </a:r>
            <a:endParaRPr lang="en-US" sz="3000" dirty="0">
              <a:solidFill>
                <a:schemeClr val="bg1"/>
              </a:solidFill>
            </a:endParaRP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gridExtra</a:t>
            </a:r>
            <a:endParaRPr lang="en-US" sz="30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Create the following </a:t>
            </a:r>
            <a:r>
              <a:rPr lang="en-US" sz="3000" dirty="0" err="1">
                <a:solidFill>
                  <a:schemeClr val="bg1"/>
                </a:solidFill>
              </a:rPr>
              <a:t>dataframes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200150" lvl="1" indent="-742950"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surveys_complete</a:t>
            </a:r>
            <a:endParaRPr lang="en-US" sz="3000" dirty="0">
              <a:solidFill>
                <a:schemeClr val="bg1"/>
              </a:solidFill>
            </a:endParaRPr>
          </a:p>
          <a:p>
            <a:pPr marL="1200150" lvl="1" indent="-742950"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yearly_counts</a:t>
            </a:r>
            <a:endParaRPr lang="en-US" sz="3000" dirty="0">
              <a:solidFill>
                <a:schemeClr val="bg1"/>
              </a:solidFill>
            </a:endParaRPr>
          </a:p>
          <a:p>
            <a:pPr marL="1200150" lvl="1" indent="-742950"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yearly_sex_counts</a:t>
            </a:r>
            <a:endParaRPr lang="en-US" sz="3000" dirty="0">
              <a:solidFill>
                <a:schemeClr val="bg1"/>
              </a:solidFill>
            </a:endParaRPr>
          </a:p>
          <a:p>
            <a:pPr marL="1200150" lvl="1" indent="-742950"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yearly_sex_weight</a:t>
            </a:r>
            <a:endParaRPr lang="en-US" sz="3000" dirty="0">
              <a:solidFill>
                <a:schemeClr val="bg1"/>
              </a:solidFill>
            </a:endParaRPr>
          </a:p>
          <a:p>
            <a:pPr marL="1200150" lvl="1" indent="-742950">
              <a:buAutoNum type="arabicPeriod"/>
            </a:pPr>
            <a:r>
              <a:rPr lang="en-US" sz="3000" dirty="0" err="1">
                <a:solidFill>
                  <a:schemeClr val="bg1"/>
                </a:solidFill>
              </a:rPr>
              <a:t>yearly_weight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	</a:t>
            </a:r>
            <a:endParaRPr lang="en-US" sz="3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3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62242" y="218995"/>
            <a:ext cx="842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Reproducible reports with </a:t>
            </a:r>
            <a:r>
              <a:rPr lang="en-US" sz="4000" dirty="0" err="1">
                <a:solidFill>
                  <a:schemeClr val="bg1"/>
                </a:solidFill>
              </a:rPr>
              <a:t>RMarkdown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06FA1-497A-CE4A-BC1C-147A62F8B7BD}"/>
              </a:ext>
            </a:extLst>
          </p:cNvPr>
          <p:cNvSpPr txBox="1"/>
          <p:nvPr/>
        </p:nvSpPr>
        <p:spPr>
          <a:xfrm>
            <a:off x="504289" y="3618911"/>
            <a:ext cx="845145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Why </a:t>
            </a:r>
            <a:r>
              <a:rPr lang="en-US" sz="3200" dirty="0" err="1">
                <a:solidFill>
                  <a:schemeClr val="accent4"/>
                </a:solidFill>
              </a:rPr>
              <a:t>Rmarkdown</a:t>
            </a:r>
            <a:r>
              <a:rPr lang="en-US" sz="3200" dirty="0">
                <a:solidFill>
                  <a:schemeClr val="accent4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Combines text, code, figures, and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papers without having to remember to swap figures or change table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Automatically generate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Make reproducible documents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073A8-AFD6-A941-ADD3-431891DFB32A}"/>
              </a:ext>
            </a:extLst>
          </p:cNvPr>
          <p:cNvSpPr txBox="1"/>
          <p:nvPr/>
        </p:nvSpPr>
        <p:spPr>
          <a:xfrm>
            <a:off x="504290" y="926881"/>
            <a:ext cx="8451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What is </a:t>
            </a:r>
            <a:r>
              <a:rPr lang="en-US" sz="3200" dirty="0" err="1">
                <a:solidFill>
                  <a:schemeClr val="accent4"/>
                </a:solidFill>
              </a:rPr>
              <a:t>Rmarkdown</a:t>
            </a:r>
            <a:r>
              <a:rPr lang="en-US" sz="3200" dirty="0">
                <a:solidFill>
                  <a:schemeClr val="accent4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version of Markdown (a text-to-html conversion tool that uses special syntax) that has embedded R code chunks and is used with </a:t>
            </a:r>
            <a:r>
              <a:rPr lang="en-US" sz="2800" dirty="0" err="1">
                <a:solidFill>
                  <a:schemeClr val="bg1"/>
                </a:solidFill>
              </a:rPr>
              <a:t>knitr</a:t>
            </a:r>
            <a:r>
              <a:rPr lang="en-US" sz="2800" dirty="0">
                <a:solidFill>
                  <a:schemeClr val="bg1"/>
                </a:solidFill>
              </a:rPr>
              <a:t> to easily create reproducible web-based reports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974937" y="2155371"/>
            <a:ext cx="7668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5: Make a new </a:t>
            </a:r>
            <a:r>
              <a:rPr lang="en-US" sz="4000" dirty="0" err="1">
                <a:solidFill>
                  <a:schemeClr val="bg1"/>
                </a:solidFill>
              </a:rPr>
              <a:t>Rmarkdown</a:t>
            </a:r>
            <a:r>
              <a:rPr lang="en-US" sz="4000" dirty="0">
                <a:solidFill>
                  <a:schemeClr val="bg1"/>
                </a:solidFill>
              </a:rPr>
              <a:t> document. Delete all of the R code chunks and </a:t>
            </a:r>
            <a:r>
              <a:rPr lang="en-US" sz="4000" dirty="0">
                <a:solidFill>
                  <a:schemeClr val="accent4"/>
                </a:solidFill>
              </a:rPr>
              <a:t>write some text</a:t>
            </a:r>
            <a:r>
              <a:rPr lang="en-US" sz="4000" dirty="0">
                <a:solidFill>
                  <a:schemeClr val="bg1"/>
                </a:solidFill>
              </a:rPr>
              <a:t> in Markdown. </a:t>
            </a:r>
            <a:r>
              <a:rPr lang="en-US" sz="4000" dirty="0">
                <a:solidFill>
                  <a:schemeClr val="accent4"/>
                </a:solidFill>
              </a:rPr>
              <a:t>Knit</a:t>
            </a:r>
            <a:r>
              <a:rPr lang="en-US" sz="4000" dirty="0">
                <a:solidFill>
                  <a:schemeClr val="bg1"/>
                </a:solidFill>
              </a:rPr>
              <a:t> to html.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6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21902" y="259336"/>
            <a:ext cx="766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RMarkdown</a:t>
            </a:r>
            <a:r>
              <a:rPr lang="en-US" sz="4000" dirty="0">
                <a:solidFill>
                  <a:schemeClr val="bg1"/>
                </a:solidFill>
              </a:rPr>
              <a:t> syntax examples: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0254B-F1BD-BC45-A502-D290884F65CC}"/>
              </a:ext>
            </a:extLst>
          </p:cNvPr>
          <p:cNvSpPr txBox="1"/>
          <p:nvPr/>
        </p:nvSpPr>
        <p:spPr>
          <a:xfrm>
            <a:off x="992866" y="1272347"/>
            <a:ext cx="2557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**text**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*text*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`text`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1.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2.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3.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F~2~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F^2^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5EE9E-A76A-E24B-9D26-DBE9D036EFE5}"/>
              </a:ext>
            </a:extLst>
          </p:cNvPr>
          <p:cNvSpPr txBox="1"/>
          <p:nvPr/>
        </p:nvSpPr>
        <p:spPr>
          <a:xfrm>
            <a:off x="3767441" y="1272347"/>
            <a:ext cx="38704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= bold</a:t>
            </a:r>
          </a:p>
          <a:p>
            <a:r>
              <a:rPr lang="en-US" sz="4000" dirty="0">
                <a:solidFill>
                  <a:schemeClr val="bg1"/>
                </a:solidFill>
              </a:rPr>
              <a:t>= italics</a:t>
            </a:r>
          </a:p>
          <a:p>
            <a:r>
              <a:rPr lang="en-US" sz="4000" dirty="0">
                <a:solidFill>
                  <a:schemeClr val="bg1"/>
                </a:solidFill>
              </a:rPr>
              <a:t>= code-type font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= formatted list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= subscript (F</a:t>
            </a:r>
            <a:r>
              <a:rPr lang="en-US" sz="4000" baseline="-25000" dirty="0">
                <a:solidFill>
                  <a:schemeClr val="bg1"/>
                </a:solidFill>
              </a:rPr>
              <a:t>2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r>
              <a:rPr lang="en-US" sz="4000" dirty="0">
                <a:solidFill>
                  <a:schemeClr val="bg1"/>
                </a:solidFill>
              </a:rPr>
              <a:t>= superscript (F</a:t>
            </a:r>
            <a:r>
              <a:rPr lang="en-US" sz="4000" baseline="30000" dirty="0">
                <a:solidFill>
                  <a:schemeClr val="bg1"/>
                </a:solidFill>
              </a:rPr>
              <a:t>2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04FE91B-2CF6-2942-AD89-E4FC455423D9}"/>
              </a:ext>
            </a:extLst>
          </p:cNvPr>
          <p:cNvSpPr/>
          <p:nvPr/>
        </p:nvSpPr>
        <p:spPr>
          <a:xfrm>
            <a:off x="3079377" y="3240741"/>
            <a:ext cx="620829" cy="1613647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974937" y="2155371"/>
            <a:ext cx="7668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6: Create a</a:t>
            </a:r>
            <a:r>
              <a:rPr lang="en-US" sz="4000" dirty="0">
                <a:solidFill>
                  <a:schemeClr val="accent4"/>
                </a:solidFill>
              </a:rPr>
              <a:t> plot </a:t>
            </a:r>
            <a:r>
              <a:rPr lang="en-US" sz="4000" dirty="0">
                <a:solidFill>
                  <a:schemeClr val="bg1"/>
                </a:solidFill>
              </a:rPr>
              <a:t>in an R code chunk.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3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974937" y="2155371"/>
            <a:ext cx="7668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7: Use chunk options to control the </a:t>
            </a:r>
            <a:r>
              <a:rPr lang="en-US" sz="4000" dirty="0">
                <a:solidFill>
                  <a:schemeClr val="accent4"/>
                </a:solidFill>
              </a:rPr>
              <a:t>size of a figure </a:t>
            </a:r>
            <a:r>
              <a:rPr lang="en-US" sz="4000" dirty="0">
                <a:solidFill>
                  <a:schemeClr val="bg1"/>
                </a:solidFill>
              </a:rPr>
              <a:t>and </a:t>
            </a:r>
            <a:r>
              <a:rPr lang="en-US" sz="4000" dirty="0">
                <a:solidFill>
                  <a:schemeClr val="accent4"/>
                </a:solidFill>
              </a:rPr>
              <a:t>hide the code.</a:t>
            </a:r>
          </a:p>
        </p:txBody>
      </p:sp>
    </p:spTree>
    <p:extLst>
      <p:ext uri="{BB962C8B-B14F-4D97-AF65-F5344CB8AC3E}">
        <p14:creationId xmlns:p14="http://schemas.microsoft.com/office/powerpoint/2010/main" val="12366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21902" y="259336"/>
            <a:ext cx="8343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RMarkdown</a:t>
            </a:r>
            <a:r>
              <a:rPr lang="en-US" sz="4000" dirty="0">
                <a:solidFill>
                  <a:schemeClr val="bg1"/>
                </a:solidFill>
              </a:rPr>
              <a:t> chunk option examples: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9B688-ED82-714F-9A9B-2547AE1E143A}"/>
              </a:ext>
            </a:extLst>
          </p:cNvPr>
          <p:cNvSpPr txBox="1"/>
          <p:nvPr/>
        </p:nvSpPr>
        <p:spPr>
          <a:xfrm>
            <a:off x="413558" y="1110983"/>
            <a:ext cx="39802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echo = FALSE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results = “hide”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eval = FALSE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warning = FALSE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message = FALSE</a:t>
            </a:r>
          </a:p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fig.height</a:t>
            </a:r>
            <a:r>
              <a:rPr lang="en-US" sz="3600" dirty="0">
                <a:solidFill>
                  <a:schemeClr val="accent4"/>
                </a:solidFill>
              </a:rPr>
              <a:t> =</a:t>
            </a:r>
          </a:p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fig.weight</a:t>
            </a:r>
            <a:r>
              <a:rPr lang="en-US" sz="3600" dirty="0">
                <a:solidFill>
                  <a:schemeClr val="accent4"/>
                </a:solidFill>
              </a:rPr>
              <a:t> =</a:t>
            </a:r>
          </a:p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fig.cap</a:t>
            </a:r>
            <a:r>
              <a:rPr lang="en-US" sz="3600" dirty="0">
                <a:solidFill>
                  <a:schemeClr val="accent4"/>
                </a:solidFill>
              </a:rPr>
              <a:t> =</a:t>
            </a:r>
          </a:p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fig.path</a:t>
            </a:r>
            <a:r>
              <a:rPr lang="en-US" sz="3600" dirty="0">
                <a:solidFill>
                  <a:schemeClr val="accent4"/>
                </a:solidFill>
              </a:rPr>
              <a:t> =</a:t>
            </a:r>
          </a:p>
          <a:p>
            <a:pPr algn="ctr"/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6B76D-6FDD-2A4E-9B3D-8A9F000BA19D}"/>
              </a:ext>
            </a:extLst>
          </p:cNvPr>
          <p:cNvSpPr txBox="1"/>
          <p:nvPr/>
        </p:nvSpPr>
        <p:spPr>
          <a:xfrm>
            <a:off x="4560819" y="1110983"/>
            <a:ext cx="43545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= don’t print code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don’t print results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don’t evaluate code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hide warnings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hide messages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set figure height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set figure weight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add figure caption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= path to save figure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A9134-58A6-A14B-A72E-3261C1A35708}"/>
              </a:ext>
            </a:extLst>
          </p:cNvPr>
          <p:cNvSpPr/>
          <p:nvPr/>
        </p:nvSpPr>
        <p:spPr>
          <a:xfrm>
            <a:off x="376517" y="279337"/>
            <a:ext cx="85119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</a:rPr>
              <a:t>Capstone project</a:t>
            </a:r>
          </a:p>
          <a:p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</a:rPr>
              <a:t>Create and compile an R Markdown report: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Load the </a:t>
            </a:r>
            <a:r>
              <a:rPr lang="en-US" sz="2400" dirty="0" err="1">
                <a:solidFill>
                  <a:schemeClr val="bg1"/>
                </a:solidFill>
                <a:latin typeface="Helvetica Neue" panose="02000503000000020004" pitchFamily="2" charset="0"/>
              </a:rPr>
              <a:t>surveys_complete</a:t>
            </a: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 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Create boxplots of weight by 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Create a histogram of hindfoot lengths.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Create a scatterplot of hindfoot length vs weight for the species "DM", "DO", and "DS". </a:t>
            </a:r>
            <a:r>
              <a:rPr lang="en-US" sz="2400" i="1" dirty="0">
                <a:solidFill>
                  <a:schemeClr val="bg1"/>
                </a:solidFill>
                <a:latin typeface="Helvetica Neue" panose="02000503000000020004" pitchFamily="2" charset="0"/>
              </a:rPr>
              <a:t>Use different colors for the three species, and put the three species in different panels.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Create a line plot of the counts of "DM" in "Rodent </a:t>
            </a:r>
            <a:r>
              <a:rPr lang="en-US" sz="2400" dirty="0" err="1">
                <a:solidFill>
                  <a:schemeClr val="bg1"/>
                </a:solidFill>
                <a:latin typeface="Helvetica Neue" panose="02000503000000020004" pitchFamily="2" charset="0"/>
              </a:rPr>
              <a:t>Exclosure</a:t>
            </a: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" plots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</a:rPr>
              <a:t>Create a table of counts of "DM" by plot type for the year 1977.</a:t>
            </a:r>
            <a:endParaRPr lang="en-US" sz="2400" b="0" i="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1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62243" y="218995"/>
            <a:ext cx="766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visualization with ggplot2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A6744-99FF-8E4C-A5F8-0ACEEB239844}"/>
              </a:ext>
            </a:extLst>
          </p:cNvPr>
          <p:cNvSpPr txBox="1"/>
          <p:nvPr/>
        </p:nvSpPr>
        <p:spPr>
          <a:xfrm>
            <a:off x="517737" y="1547452"/>
            <a:ext cx="8451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Objectives for today: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Produce </a:t>
            </a:r>
            <a:r>
              <a:rPr lang="en-US" sz="3200" dirty="0">
                <a:solidFill>
                  <a:schemeClr val="accent4"/>
                </a:solidFill>
              </a:rPr>
              <a:t>scatter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>
                <a:solidFill>
                  <a:schemeClr val="accent4"/>
                </a:solidFill>
              </a:rPr>
              <a:t>box</a:t>
            </a:r>
            <a:r>
              <a:rPr lang="en-US" sz="3200" dirty="0">
                <a:solidFill>
                  <a:schemeClr val="bg1"/>
                </a:solidFill>
              </a:rPr>
              <a:t>, and </a:t>
            </a:r>
            <a:r>
              <a:rPr lang="en-US" sz="3200" dirty="0">
                <a:solidFill>
                  <a:schemeClr val="accent4"/>
                </a:solidFill>
              </a:rPr>
              <a:t>time series </a:t>
            </a:r>
            <a:r>
              <a:rPr lang="en-US" sz="3200" dirty="0">
                <a:solidFill>
                  <a:schemeClr val="bg1"/>
                </a:solidFill>
              </a:rPr>
              <a:t>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Define plot </a:t>
            </a:r>
            <a:r>
              <a:rPr lang="en-US" sz="3200" dirty="0">
                <a:solidFill>
                  <a:schemeClr val="accent4"/>
                </a:solidFill>
              </a:rPr>
              <a:t>settings </a:t>
            </a:r>
            <a:r>
              <a:rPr lang="en-US" sz="3200" dirty="0">
                <a:solidFill>
                  <a:schemeClr val="bg1"/>
                </a:solidFill>
              </a:rPr>
              <a:t>(i.e., ‘aesthetics’)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Describe </a:t>
            </a:r>
            <a:r>
              <a:rPr lang="en-US" sz="3200" dirty="0">
                <a:solidFill>
                  <a:schemeClr val="accent4"/>
                </a:solidFill>
              </a:rPr>
              <a:t>faceting</a:t>
            </a:r>
            <a:r>
              <a:rPr lang="en-US" sz="3200" dirty="0">
                <a:solidFill>
                  <a:schemeClr val="bg1"/>
                </a:solidFill>
              </a:rPr>
              <a:t> and apply to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Modify the aesthetics of an </a:t>
            </a:r>
            <a:r>
              <a:rPr lang="en-US" sz="3200" dirty="0">
                <a:solidFill>
                  <a:schemeClr val="accent4"/>
                </a:solidFill>
              </a:rPr>
              <a:t>existing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Build complex / customized plots from a </a:t>
            </a:r>
            <a:r>
              <a:rPr lang="en-US" sz="3200" dirty="0" err="1">
                <a:solidFill>
                  <a:schemeClr val="accent4"/>
                </a:solidFill>
              </a:rPr>
              <a:t>dataframe</a:t>
            </a:r>
            <a:r>
              <a:rPr lang="en-US" sz="3200" dirty="0">
                <a:solidFill>
                  <a:schemeClr val="accent4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79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62243" y="218995"/>
            <a:ext cx="766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visualization with ggplot2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1C0DB-EDFE-114E-A782-E32C9E6EB3E4}"/>
              </a:ext>
            </a:extLst>
          </p:cNvPr>
          <p:cNvSpPr txBox="1"/>
          <p:nvPr/>
        </p:nvSpPr>
        <p:spPr>
          <a:xfrm>
            <a:off x="517737" y="1547452"/>
            <a:ext cx="8451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ggplot2?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Plotting package that can create complex, custom, publication quality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Provides a </a:t>
            </a:r>
            <a:r>
              <a:rPr lang="en-US" sz="3200" dirty="0">
                <a:solidFill>
                  <a:schemeClr val="accent4"/>
                </a:solidFill>
              </a:rPr>
              <a:t>modular interface </a:t>
            </a:r>
            <a:r>
              <a:rPr lang="en-US" sz="3200" dirty="0">
                <a:solidFill>
                  <a:schemeClr val="bg1"/>
                </a:solidFill>
              </a:rPr>
              <a:t>for specifying variables to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Flexible, customizable, easy to make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Uses </a:t>
            </a:r>
            <a:r>
              <a:rPr lang="en-US" sz="3200" dirty="0">
                <a:solidFill>
                  <a:schemeClr val="accent4"/>
                </a:solidFill>
              </a:rPr>
              <a:t>“long” </a:t>
            </a:r>
            <a:r>
              <a:rPr lang="en-US" sz="3200" dirty="0">
                <a:solidFill>
                  <a:schemeClr val="bg1"/>
                </a:solidFill>
              </a:rPr>
              <a:t>format </a:t>
            </a:r>
            <a:r>
              <a:rPr lang="en-US" sz="3200" dirty="0" err="1">
                <a:solidFill>
                  <a:schemeClr val="bg1"/>
                </a:solidFill>
              </a:rPr>
              <a:t>dataframes</a:t>
            </a:r>
            <a:r>
              <a:rPr lang="en-US" sz="3200" dirty="0">
                <a:solidFill>
                  <a:schemeClr val="accent4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53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135270" y="104771"/>
            <a:ext cx="766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anatomy of a ggplot2 figure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A6EB4-AA6B-214A-BAC2-C2A8685A84FA}"/>
              </a:ext>
            </a:extLst>
          </p:cNvPr>
          <p:cNvSpPr txBox="1"/>
          <p:nvPr/>
        </p:nvSpPr>
        <p:spPr>
          <a:xfrm>
            <a:off x="737840" y="2351782"/>
            <a:ext cx="7668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ggplot</a:t>
            </a:r>
            <a:r>
              <a:rPr lang="en-US" sz="3200" dirty="0">
                <a:solidFill>
                  <a:schemeClr val="bg1"/>
                </a:solidFill>
              </a:rPr>
              <a:t>(data, </a:t>
            </a:r>
            <a:r>
              <a:rPr lang="en-US" sz="3200" dirty="0" err="1">
                <a:solidFill>
                  <a:schemeClr val="bg1"/>
                </a:solidFill>
              </a:rPr>
              <a:t>aes</a:t>
            </a:r>
            <a:r>
              <a:rPr lang="en-US" sz="3200" dirty="0">
                <a:solidFill>
                  <a:schemeClr val="bg1"/>
                </a:solidFill>
              </a:rPr>
              <a:t>(x=</a:t>
            </a:r>
            <a:r>
              <a:rPr lang="en-US" sz="3200" dirty="0" err="1">
                <a:solidFill>
                  <a:schemeClr val="bg1"/>
                </a:solidFill>
              </a:rPr>
              <a:t>xvar</a:t>
            </a:r>
            <a:r>
              <a:rPr lang="en-US" sz="3200" dirty="0">
                <a:solidFill>
                  <a:schemeClr val="bg1"/>
                </a:solidFill>
              </a:rPr>
              <a:t>, y=</a:t>
            </a:r>
            <a:r>
              <a:rPr lang="en-US" sz="3200" dirty="0" err="1">
                <a:solidFill>
                  <a:schemeClr val="bg1"/>
                </a:solidFill>
              </a:rPr>
              <a:t>yvar</a:t>
            </a:r>
            <a:r>
              <a:rPr lang="en-US" sz="3200" dirty="0">
                <a:solidFill>
                  <a:schemeClr val="bg1"/>
                </a:solidFill>
              </a:rPr>
              <a:t>)) +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err="1">
                <a:solidFill>
                  <a:schemeClr val="bg1"/>
                </a:solidFill>
              </a:rPr>
              <a:t>geom_function</a:t>
            </a:r>
            <a:r>
              <a:rPr lang="en-US" sz="3200" dirty="0">
                <a:solidFill>
                  <a:schemeClr val="bg1"/>
                </a:solidFill>
              </a:rPr>
              <a:t>() +</a:t>
            </a:r>
          </a:p>
          <a:p>
            <a:r>
              <a:rPr lang="en-US" sz="3200" dirty="0">
                <a:solidFill>
                  <a:schemeClr val="bg1"/>
                </a:solidFill>
              </a:rPr>
              <a:t>	&gt;other custom elements&lt;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08EC5-A24D-3749-B6AF-661A082B91BB}"/>
              </a:ext>
            </a:extLst>
          </p:cNvPr>
          <p:cNvSpPr txBox="1"/>
          <p:nvPr/>
        </p:nvSpPr>
        <p:spPr>
          <a:xfrm>
            <a:off x="1939582" y="1408499"/>
            <a:ext cx="160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data to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C10FB-E867-CB43-B3FA-901952A77B56}"/>
              </a:ext>
            </a:extLst>
          </p:cNvPr>
          <p:cNvCxnSpPr/>
          <p:nvPr/>
        </p:nvCxnSpPr>
        <p:spPr>
          <a:xfrm flipH="1">
            <a:off x="2662518" y="1936376"/>
            <a:ext cx="161364" cy="5244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A2D2FF-AF4F-2443-929C-B38166CF061A}"/>
              </a:ext>
            </a:extLst>
          </p:cNvPr>
          <p:cNvCxnSpPr>
            <a:cxnSpLocks/>
          </p:cNvCxnSpPr>
          <p:nvPr/>
        </p:nvCxnSpPr>
        <p:spPr>
          <a:xfrm flipH="1">
            <a:off x="4858871" y="1932036"/>
            <a:ext cx="923364" cy="4130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72FBA5-F6F4-1848-89C3-E922DF4130EE}"/>
              </a:ext>
            </a:extLst>
          </p:cNvPr>
          <p:cNvSpPr txBox="1"/>
          <p:nvPr/>
        </p:nvSpPr>
        <p:spPr>
          <a:xfrm>
            <a:off x="5678414" y="773771"/>
            <a:ext cx="268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mapping “aesthetics”</a:t>
            </a: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select variables to plot on each 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A2A75-539F-EA4C-8374-E837610B9939}"/>
              </a:ext>
            </a:extLst>
          </p:cNvPr>
          <p:cNvSpPr txBox="1"/>
          <p:nvPr/>
        </p:nvSpPr>
        <p:spPr>
          <a:xfrm>
            <a:off x="175045" y="1408499"/>
            <a:ext cx="134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plotting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35424-F41C-8C41-BABC-9FEEEDA1CBCE}"/>
              </a:ext>
            </a:extLst>
          </p:cNvPr>
          <p:cNvCxnSpPr>
            <a:cxnSpLocks/>
          </p:cNvCxnSpPr>
          <p:nvPr/>
        </p:nvCxnSpPr>
        <p:spPr>
          <a:xfrm>
            <a:off x="1034874" y="2185602"/>
            <a:ext cx="256044" cy="2689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C44E6-A40F-8F44-925F-594EE875A494}"/>
              </a:ext>
            </a:extLst>
          </p:cNvPr>
          <p:cNvCxnSpPr>
            <a:cxnSpLocks/>
          </p:cNvCxnSpPr>
          <p:nvPr/>
        </p:nvCxnSpPr>
        <p:spPr>
          <a:xfrm flipV="1">
            <a:off x="591512" y="3326497"/>
            <a:ext cx="591280" cy="675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F582EC-6A16-DA4B-83B5-0A8959667FDF}"/>
              </a:ext>
            </a:extLst>
          </p:cNvPr>
          <p:cNvCxnSpPr>
            <a:cxnSpLocks/>
          </p:cNvCxnSpPr>
          <p:nvPr/>
        </p:nvCxnSpPr>
        <p:spPr>
          <a:xfrm flipH="1" flipV="1">
            <a:off x="6463554" y="2778058"/>
            <a:ext cx="488576" cy="71710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82DC72-9F9D-E746-B22C-C049A1E4A449}"/>
              </a:ext>
            </a:extLst>
          </p:cNvPr>
          <p:cNvCxnSpPr>
            <a:cxnSpLocks/>
          </p:cNvCxnSpPr>
          <p:nvPr/>
        </p:nvCxnSpPr>
        <p:spPr>
          <a:xfrm flipH="1" flipV="1">
            <a:off x="3842457" y="3921442"/>
            <a:ext cx="253946" cy="6908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15C94D-4983-4649-AEFB-97B9DCDBCE20}"/>
              </a:ext>
            </a:extLst>
          </p:cNvPr>
          <p:cNvSpPr txBox="1"/>
          <p:nvPr/>
        </p:nvSpPr>
        <p:spPr>
          <a:xfrm>
            <a:off x="161598" y="4012176"/>
            <a:ext cx="315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Define the graphical representation of the data (points, bars, </a:t>
            </a:r>
            <a:r>
              <a:rPr lang="en-US" sz="2400" b="1" dirty="0" err="1">
                <a:solidFill>
                  <a:schemeClr val="accent4"/>
                </a:solidFill>
              </a:rPr>
              <a:t>etc</a:t>
            </a:r>
            <a:r>
              <a:rPr lang="en-US" sz="2400" b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19448-4A2E-3444-AA15-6F05E7279D73}"/>
              </a:ext>
            </a:extLst>
          </p:cNvPr>
          <p:cNvSpPr txBox="1"/>
          <p:nvPr/>
        </p:nvSpPr>
        <p:spPr>
          <a:xfrm>
            <a:off x="5990690" y="3736683"/>
            <a:ext cx="315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Need ‘+’ operator at </a:t>
            </a:r>
            <a:r>
              <a:rPr lang="en-US" sz="2400" b="1" i="1" dirty="0">
                <a:solidFill>
                  <a:schemeClr val="accent4"/>
                </a:solidFill>
              </a:rPr>
              <a:t>end</a:t>
            </a:r>
            <a:r>
              <a:rPr lang="en-US" sz="2400" b="1" dirty="0">
                <a:solidFill>
                  <a:schemeClr val="accent4"/>
                </a:solidFill>
              </a:rPr>
              <a:t> of a line to add more elements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4FE1B-5EB6-1B46-9E26-2CBF6AE9CFB0}"/>
              </a:ext>
            </a:extLst>
          </p:cNvPr>
          <p:cNvSpPr txBox="1"/>
          <p:nvPr/>
        </p:nvSpPr>
        <p:spPr>
          <a:xfrm>
            <a:off x="3632540" y="4927398"/>
            <a:ext cx="2831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Can customize whatever you want!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(e.g., axis label, scale, fonts, </a:t>
            </a:r>
            <a:r>
              <a:rPr lang="en-US" sz="2400" b="1" dirty="0" err="1">
                <a:solidFill>
                  <a:schemeClr val="accent4"/>
                </a:solidFill>
              </a:rPr>
              <a:t>etc</a:t>
            </a:r>
            <a:r>
              <a:rPr lang="en-US" sz="2400" b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06F18-CB77-7542-AF5B-19A24EC76638}"/>
              </a:ext>
            </a:extLst>
          </p:cNvPr>
          <p:cNvSpPr txBox="1"/>
          <p:nvPr/>
        </p:nvSpPr>
        <p:spPr>
          <a:xfrm>
            <a:off x="565927" y="5339199"/>
            <a:ext cx="234465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geom_point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 )</a:t>
            </a:r>
          </a:p>
          <a:p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geom_boxplot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 )</a:t>
            </a:r>
          </a:p>
          <a:p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geom_line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755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974937" y="2155371"/>
            <a:ext cx="7668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1: Create a scatterplot of </a:t>
            </a:r>
            <a:r>
              <a:rPr lang="en-US" sz="4000" dirty="0">
                <a:solidFill>
                  <a:schemeClr val="accent4"/>
                </a:solidFill>
              </a:rPr>
              <a:t>weight by species ID </a:t>
            </a:r>
            <a:r>
              <a:rPr lang="en-US" sz="4000" dirty="0">
                <a:solidFill>
                  <a:schemeClr val="bg1"/>
                </a:solidFill>
              </a:rPr>
              <a:t>and color by </a:t>
            </a:r>
            <a:r>
              <a:rPr lang="en-US" sz="4000" dirty="0">
                <a:solidFill>
                  <a:schemeClr val="accent4"/>
                </a:solidFill>
              </a:rPr>
              <a:t>plot type</a:t>
            </a:r>
          </a:p>
        </p:txBody>
      </p:sp>
    </p:spTree>
    <p:extLst>
      <p:ext uri="{BB962C8B-B14F-4D97-AF65-F5344CB8AC3E}">
        <p14:creationId xmlns:p14="http://schemas.microsoft.com/office/powerpoint/2010/main" val="35529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844307" y="1349829"/>
            <a:ext cx="78533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2: Create a </a:t>
            </a:r>
            <a:r>
              <a:rPr lang="en-US" sz="4000" dirty="0">
                <a:solidFill>
                  <a:schemeClr val="accent4"/>
                </a:solidFill>
              </a:rPr>
              <a:t>boxplot</a:t>
            </a:r>
            <a:r>
              <a:rPr lang="en-US" sz="4000" dirty="0">
                <a:solidFill>
                  <a:schemeClr val="bg1"/>
                </a:solidFill>
              </a:rPr>
              <a:t> of </a:t>
            </a:r>
            <a:r>
              <a:rPr lang="en-US" sz="4000" dirty="0">
                <a:solidFill>
                  <a:schemeClr val="accent4"/>
                </a:solidFill>
              </a:rPr>
              <a:t>hindfoot length </a:t>
            </a:r>
            <a:r>
              <a:rPr lang="en-US" sz="4000" dirty="0">
                <a:solidFill>
                  <a:schemeClr val="bg1"/>
                </a:solidFill>
              </a:rPr>
              <a:t>for each </a:t>
            </a:r>
            <a:r>
              <a:rPr lang="en-US" sz="4000" dirty="0">
                <a:solidFill>
                  <a:schemeClr val="accent4"/>
                </a:solidFill>
              </a:rPr>
              <a:t>species </a:t>
            </a:r>
            <a:r>
              <a:rPr lang="en-US" sz="4000" dirty="0">
                <a:solidFill>
                  <a:schemeClr val="bg1"/>
                </a:solidFill>
              </a:rPr>
              <a:t>and: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Add a </a:t>
            </a:r>
            <a:r>
              <a:rPr lang="en-US" sz="3600" dirty="0">
                <a:solidFill>
                  <a:schemeClr val="accent4"/>
                </a:solidFill>
              </a:rPr>
              <a:t>jitter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layer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Color by </a:t>
            </a:r>
            <a:r>
              <a:rPr lang="en-US" sz="3600" dirty="0">
                <a:solidFill>
                  <a:schemeClr val="accent4"/>
                </a:solidFill>
              </a:rPr>
              <a:t>Plot ID </a:t>
            </a:r>
            <a:r>
              <a:rPr lang="en-US" sz="3600" dirty="0">
                <a:solidFill>
                  <a:schemeClr val="bg1"/>
                </a:solidFill>
              </a:rPr>
              <a:t>(hint: use </a:t>
            </a:r>
            <a:r>
              <a:rPr lang="en-US" sz="3600" dirty="0" err="1">
                <a:solidFill>
                  <a:schemeClr val="bg1"/>
                </a:solidFill>
              </a:rPr>
              <a:t>as.factor</a:t>
            </a:r>
            <a:r>
              <a:rPr lang="en-US" sz="3600" dirty="0">
                <a:solidFill>
                  <a:schemeClr val="bg1"/>
                </a:solidFill>
              </a:rPr>
              <a:t>() to change </a:t>
            </a:r>
            <a:r>
              <a:rPr lang="en-US" sz="3600" dirty="0" err="1">
                <a:solidFill>
                  <a:schemeClr val="bg1"/>
                </a:solidFill>
              </a:rPr>
              <a:t>plot_id</a:t>
            </a:r>
            <a:r>
              <a:rPr lang="en-US" sz="3600" dirty="0">
                <a:solidFill>
                  <a:schemeClr val="bg1"/>
                </a:solidFill>
              </a:rPr>
              <a:t> from an integer to a factor)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1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974937" y="2155371"/>
            <a:ext cx="7668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3: Create a </a:t>
            </a:r>
            <a:r>
              <a:rPr lang="en-US" sz="4000" dirty="0">
                <a:solidFill>
                  <a:schemeClr val="accent4"/>
                </a:solidFill>
              </a:rPr>
              <a:t>faceted plot </a:t>
            </a:r>
            <a:r>
              <a:rPr lang="en-US" sz="4000" dirty="0">
                <a:solidFill>
                  <a:schemeClr val="bg1"/>
                </a:solidFill>
              </a:rPr>
              <a:t>that shows the </a:t>
            </a:r>
            <a:r>
              <a:rPr lang="en-US" sz="4000" dirty="0">
                <a:solidFill>
                  <a:schemeClr val="accent4"/>
                </a:solidFill>
              </a:rPr>
              <a:t>average weight </a:t>
            </a:r>
            <a:r>
              <a:rPr lang="en-US" sz="4000" dirty="0">
                <a:solidFill>
                  <a:schemeClr val="bg1"/>
                </a:solidFill>
              </a:rPr>
              <a:t>of each </a:t>
            </a:r>
            <a:r>
              <a:rPr lang="en-US" sz="4000" dirty="0">
                <a:solidFill>
                  <a:schemeClr val="accent4"/>
                </a:solidFill>
              </a:rPr>
              <a:t>species</a:t>
            </a:r>
            <a:r>
              <a:rPr lang="en-US" sz="4000" dirty="0">
                <a:solidFill>
                  <a:schemeClr val="bg1"/>
                </a:solidFill>
              </a:rPr>
              <a:t> over </a:t>
            </a:r>
            <a:r>
              <a:rPr lang="en-US" sz="4000" dirty="0">
                <a:solidFill>
                  <a:schemeClr val="accent4"/>
                </a:solidFill>
              </a:rPr>
              <a:t>time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(hint: use the “</a:t>
            </a:r>
            <a:r>
              <a:rPr lang="en-US" sz="3200" dirty="0" err="1">
                <a:solidFill>
                  <a:schemeClr val="bg1"/>
                </a:solidFill>
              </a:rPr>
              <a:t>yearly_weight</a:t>
            </a:r>
            <a:r>
              <a:rPr lang="en-US" sz="3200" dirty="0">
                <a:solidFill>
                  <a:schemeClr val="bg1"/>
                </a:solidFill>
              </a:rPr>
              <a:t>” </a:t>
            </a:r>
            <a:r>
              <a:rPr lang="en-US" sz="3200" dirty="0" err="1">
                <a:solidFill>
                  <a:schemeClr val="bg1"/>
                </a:solidFill>
              </a:rPr>
              <a:t>dataframe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2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974937" y="2155371"/>
            <a:ext cx="74288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 # 4: </a:t>
            </a:r>
            <a:r>
              <a:rPr lang="en-US" sz="4000" dirty="0">
                <a:solidFill>
                  <a:schemeClr val="accent4"/>
                </a:solidFill>
              </a:rPr>
              <a:t>Improve</a:t>
            </a:r>
            <a:r>
              <a:rPr lang="en-US" sz="4000" dirty="0">
                <a:solidFill>
                  <a:schemeClr val="bg1"/>
                </a:solidFill>
              </a:rPr>
              <a:t> an existing plot.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e.g. – try changing line thickness, legend name, color palette, etc.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2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2982-7325-0F44-8540-AFCA0082F1C3}"/>
              </a:ext>
            </a:extLst>
          </p:cNvPr>
          <p:cNvSpPr txBox="1"/>
          <p:nvPr/>
        </p:nvSpPr>
        <p:spPr>
          <a:xfrm>
            <a:off x="262242" y="218995"/>
            <a:ext cx="842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Reproducible reports with </a:t>
            </a:r>
            <a:r>
              <a:rPr lang="en-US" sz="4000" dirty="0" err="1">
                <a:solidFill>
                  <a:schemeClr val="bg1"/>
                </a:solidFill>
              </a:rPr>
              <a:t>RMarkdown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06FA1-497A-CE4A-BC1C-147A62F8B7BD}"/>
              </a:ext>
            </a:extLst>
          </p:cNvPr>
          <p:cNvSpPr txBox="1"/>
          <p:nvPr/>
        </p:nvSpPr>
        <p:spPr>
          <a:xfrm>
            <a:off x="517737" y="1547452"/>
            <a:ext cx="845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Objectives for today: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use </a:t>
            </a:r>
            <a:r>
              <a:rPr lang="en-US" sz="3200" dirty="0" err="1">
                <a:solidFill>
                  <a:schemeClr val="bg1"/>
                </a:solidFill>
              </a:rPr>
              <a:t>RMarkdown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Learn basic </a:t>
            </a:r>
            <a:r>
              <a:rPr lang="en-US" sz="3200" dirty="0" err="1">
                <a:solidFill>
                  <a:schemeClr val="bg1"/>
                </a:solidFill>
              </a:rPr>
              <a:t>Rmarkdown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4"/>
                </a:solidFill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Write and ‘knit’ code using R </a:t>
            </a:r>
            <a:r>
              <a:rPr lang="en-US" sz="3200" dirty="0">
                <a:solidFill>
                  <a:schemeClr val="accent4"/>
                </a:solidFill>
              </a:rPr>
              <a:t>chunks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Customize code chunk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Learn how to use </a:t>
            </a:r>
            <a:r>
              <a:rPr lang="en-US" sz="3200" dirty="0">
                <a:solidFill>
                  <a:schemeClr val="accent4"/>
                </a:solidFill>
              </a:rPr>
              <a:t>Inline R code</a:t>
            </a:r>
          </a:p>
        </p:txBody>
      </p:sp>
    </p:spTree>
    <p:extLst>
      <p:ext uri="{BB962C8B-B14F-4D97-AF65-F5344CB8AC3E}">
        <p14:creationId xmlns:p14="http://schemas.microsoft.com/office/powerpoint/2010/main" val="13688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670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O'KEEFE</dc:creator>
  <cp:lastModifiedBy>KIMBERLY O'KEEFE</cp:lastModifiedBy>
  <cp:revision>31</cp:revision>
  <dcterms:created xsi:type="dcterms:W3CDTF">2019-06-25T19:19:33Z</dcterms:created>
  <dcterms:modified xsi:type="dcterms:W3CDTF">2019-06-28T21:12:48Z</dcterms:modified>
</cp:coreProperties>
</file>