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</p:sldMasterIdLst>
  <p:notesMasterIdLst>
    <p:notesMasterId r:id="rId31"/>
  </p:notesMasterIdLst>
  <p:sldIdLst>
    <p:sldId id="1262" r:id="rId3"/>
    <p:sldId id="1263" r:id="rId4"/>
    <p:sldId id="1264" r:id="rId5"/>
    <p:sldId id="1275" r:id="rId6"/>
    <p:sldId id="1274" r:id="rId7"/>
    <p:sldId id="742" r:id="rId8"/>
    <p:sldId id="1273" r:id="rId9"/>
    <p:sldId id="1265" r:id="rId10"/>
    <p:sldId id="1266" r:id="rId11"/>
    <p:sldId id="1276" r:id="rId12"/>
    <p:sldId id="1277" r:id="rId13"/>
    <p:sldId id="1228" r:id="rId14"/>
    <p:sldId id="1252" r:id="rId15"/>
    <p:sldId id="1253" r:id="rId16"/>
    <p:sldId id="1254" r:id="rId17"/>
    <p:sldId id="1251" r:id="rId18"/>
    <p:sldId id="1255" r:id="rId19"/>
    <p:sldId id="1256" r:id="rId20"/>
    <p:sldId id="1261" r:id="rId21"/>
    <p:sldId id="1269" r:id="rId22"/>
    <p:sldId id="1267" r:id="rId23"/>
    <p:sldId id="1279" r:id="rId24"/>
    <p:sldId id="1278" r:id="rId25"/>
    <p:sldId id="1272" r:id="rId26"/>
    <p:sldId id="1268" r:id="rId27"/>
    <p:sldId id="1270" r:id="rId28"/>
    <p:sldId id="1280" r:id="rId29"/>
    <p:sldId id="1271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62" y="4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82A5B-70B1-4A6A-BBE9-FD39C4C988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D7027-F664-4D25-A606-F6DF81D0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9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5CE29-78D7-42A6-88AA-C0B8ABC22747}" type="slidenum">
              <a:rPr lang="en-US"/>
              <a:pPr/>
              <a:t>6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7982" indent="-177982"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Addressability drove increased bit widths;</a:t>
            </a:r>
            <a:r>
              <a:rPr lang="en-US" baseline="0" dirty="0"/>
              <a:t> in 90s short vectors introduced to accommodate narrow data types (media), DNNs driving push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A4817E-DB33-4FF0-A071-F3BA04CE6FE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_2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OGO_2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362200"/>
            <a:ext cx="7772400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EBD5612-3B10-47AD-88C7-67664F98BF31}" type="datetime1">
              <a:rPr lang="en-US" smtClean="0"/>
              <a:t>4/29/2022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Bitstream Computing Hackathon @ UW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2pPr lvl="1">
              <a:defRPr/>
            </a:lvl2pPr>
          </a:lstStyle>
          <a:p>
            <a:fld id="{6CD1140A-C91D-4727-B1C6-F64D20B33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401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_2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OGO_2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BEF7D7D-894A-4862-9AB7-D02890D5B60E}" type="datetime1">
              <a:rPr lang="en-US" smtClean="0"/>
              <a:t>4/29/2022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Bitstream Computing Hackathon @ UW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2pPr lvl="1">
              <a:defRPr sz="1400"/>
            </a:lvl2pPr>
          </a:lstStyle>
          <a:p>
            <a:fld id="{6CD1140A-C91D-4727-B1C6-F64D20B33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709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 flipV="1">
            <a:off x="228600" y="3276600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Tahoma" pitchFamily="32" charset="0"/>
            </a:endParaRPr>
          </a:p>
        </p:txBody>
      </p:sp>
      <p:pic>
        <p:nvPicPr>
          <p:cNvPr id="5" name="Picture 6" descr="LOGO_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2860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77724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25908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44AAF98-F53C-4A48-95C3-AFEE6D53C736}" type="datetime1">
              <a:rPr lang="en-US" smtClean="0">
                <a:solidFill>
                  <a:srgbClr val="DEF5FA"/>
                </a:solidFill>
                <a:latin typeface="Tahoma" pitchFamily="34" charset="0"/>
              </a:rPr>
              <a:t>4/29/2022</a:t>
            </a:fld>
            <a:endParaRPr lang="en-US">
              <a:solidFill>
                <a:srgbClr val="DEF5FA"/>
              </a:solidFill>
              <a:latin typeface="Tahoma" pitchFamily="34" charset="0"/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DEF5FA"/>
                </a:solidFill>
                <a:latin typeface="Tahoma" pitchFamily="34" charset="0"/>
              </a:rPr>
              <a:t>Bitstream Computing Hackathon @ UW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E1955C2-4AEB-464E-9033-417C49700F38}" type="slidenum">
              <a:rPr lang="en-US">
                <a:solidFill>
                  <a:srgbClr val="DEF5FA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>
              <a:solidFill>
                <a:srgbClr val="DEF5FA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5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624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37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A2C49-E1D0-40C7-AD1A-DDD0E1590D17}" type="datetime1">
              <a:rPr lang="en-US" smtClean="0">
                <a:solidFill>
                  <a:prstClr val="black"/>
                </a:solidFill>
                <a:latin typeface="Tahoma" pitchFamily="34" charset="0"/>
              </a:rPr>
              <a:t>4/29/2022</a:t>
            </a:fld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Tahoma" pitchFamily="34" charset="0"/>
              </a:rPr>
              <a:t>Bitstream Computing Hackathon @ UW</a:t>
            </a:r>
            <a:endParaRPr lang="en-US" sz="14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91400" y="6324600"/>
            <a:ext cx="1295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2A376-FC36-408B-BFAA-DE6CECA9E3F6}" type="slidenum">
              <a:rPr lang="en-US">
                <a:solidFill>
                  <a:prstClr val="black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8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37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76C3F-C390-4294-B538-052C131E8662}" type="datetime1">
              <a:rPr lang="en-US" smtClean="0">
                <a:solidFill>
                  <a:prstClr val="black"/>
                </a:solidFill>
                <a:latin typeface="Tahoma" pitchFamily="34" charset="0"/>
              </a:rPr>
              <a:t>4/29/2022</a:t>
            </a:fld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Tahoma" pitchFamily="34" charset="0"/>
              </a:rPr>
              <a:t>Bitstream Computing Hackathon @ UW</a:t>
            </a:r>
            <a:endParaRPr lang="en-US" sz="14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91400" y="6324600"/>
            <a:ext cx="1295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961FE-25CD-4420-BABF-C35E62E4981B}" type="slidenum">
              <a:rPr lang="en-US">
                <a:solidFill>
                  <a:prstClr val="black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43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77724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688" y="3848100"/>
            <a:ext cx="77724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37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05CB8-6696-46A2-9140-4DE45A2E3B62}" type="datetime1">
              <a:rPr lang="en-US" smtClean="0">
                <a:solidFill>
                  <a:prstClr val="black"/>
                </a:solidFill>
                <a:latin typeface="Tahoma" pitchFamily="34" charset="0"/>
              </a:rPr>
              <a:t>4/29/2022</a:t>
            </a:fld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Tahoma" pitchFamily="34" charset="0"/>
              </a:rPr>
              <a:t>Bitstream Computing Hackathon @ UW</a:t>
            </a:r>
            <a:endParaRPr lang="en-US" sz="14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91400" y="6324600"/>
            <a:ext cx="1295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8E6D0-1CD9-4CBE-BC5D-FF9FB86A03C6}" type="slidenum">
              <a:rPr lang="en-US">
                <a:solidFill>
                  <a:prstClr val="black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3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heme" Target="../theme/theme1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+mn-cs"/>
              </a:defRPr>
            </a:lvl1pPr>
          </a:lstStyle>
          <a:p>
            <a:fld id="{9D994472-0F45-4DF2-B7F0-CCBD0E601B10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+mn-cs"/>
              </a:defRPr>
            </a:lvl1pPr>
          </a:lstStyle>
          <a:p>
            <a:r>
              <a:rPr lang="en-US"/>
              <a:t>Bitstream Computing Hackathon @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76200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lvl="1" algn="r">
              <a:defRPr baseline="0">
                <a:latin typeface="Calibri" panose="020F0502020204030204" pitchFamily="34" charset="0"/>
                <a:cs typeface="+mn-cs"/>
              </a:defRPr>
            </a:lvl2pPr>
          </a:lstStyle>
          <a:p>
            <a:fld id="{6CD1140A-C91D-4727-B1C6-F64D20B33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295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solidFill>
                <a:prstClr val="black"/>
              </a:solidFill>
              <a:latin typeface="Tahoma" pitchFamily="32" charset="0"/>
            </a:endParaRPr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152" name="Picture 6" descr="LOGO_20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228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40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harm.ece.wisc.edu/" TargetMode="External"/><Relationship Id="rId2" Type="http://schemas.openxmlformats.org/officeDocument/2006/relationships/hyperlink" Target="https://uw-pharm.github.io/bitstream-hackatho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UW-PHARM/BitSAD.j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arm.ece.wisc.edu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ml.seas.harvard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3B2C-708A-4E03-92A6-D0D62E1AF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81" y="2650556"/>
            <a:ext cx="6112933" cy="2387600"/>
          </a:xfrm>
        </p:spPr>
        <p:txBody>
          <a:bodyPr>
            <a:noAutofit/>
          </a:bodyPr>
          <a:lstStyle/>
          <a:p>
            <a:r>
              <a:rPr lang="en-US" sz="5400" dirty="0"/>
              <a:t>Bitstream Computing Hackathon @ UW</a:t>
            </a:r>
            <a:br>
              <a:rPr lang="en-US" sz="5400" dirty="0"/>
            </a:br>
            <a:r>
              <a:rPr lang="en-US" sz="3200" dirty="0"/>
              <a:t>4/30 – 5/7/2022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9332-03B4-4BD5-80E6-A52CED3B0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748" y="5074434"/>
            <a:ext cx="6858000" cy="159277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https://uw-pharm.github.io/bitstream-hackathon/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Organized by PHARM Research Lab – </a:t>
            </a:r>
            <a:r>
              <a:rPr lang="en-US" sz="2000" dirty="0">
                <a:hlinkClick r:id="rId3"/>
              </a:rPr>
              <a:t>http://pharm.ece.wisc.edu</a:t>
            </a:r>
            <a:endParaRPr lang="en-US" sz="2000" dirty="0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F68C2DF8-CE98-4906-8607-B84A37A83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40" y="775704"/>
            <a:ext cx="1874852" cy="18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6801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561D1F2-2844-442D-B900-25ECFD0B56BE}"/>
              </a:ext>
            </a:extLst>
          </p:cNvPr>
          <p:cNvSpPr/>
          <p:nvPr/>
        </p:nvSpPr>
        <p:spPr>
          <a:xfrm>
            <a:off x="977900" y="1417638"/>
            <a:ext cx="2286000" cy="222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705CF-B1ED-4069-9FBF-7AC134F4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7AEE-8609-45FE-9127-AB8C54EA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51400"/>
            <a:ext cx="8229600" cy="1274763"/>
          </a:xfrm>
        </p:spPr>
        <p:txBody>
          <a:bodyPr/>
          <a:lstStyle/>
          <a:p>
            <a:r>
              <a:rPr lang="en-US" dirty="0"/>
              <a:t>Requires </a:t>
            </a:r>
            <a:r>
              <a:rPr lang="en-US" i="1" dirty="0" err="1"/>
              <a:t>co×ci×i×j</a:t>
            </a:r>
            <a:r>
              <a:rPr lang="en-US" dirty="0"/>
              <a:t> parameters (weights) and dim(x)</a:t>
            </a:r>
            <a:r>
              <a:rPr lang="en-US" i="1" dirty="0"/>
              <a:t> × </a:t>
            </a:r>
            <a:r>
              <a:rPr lang="en-US" dirty="0"/>
              <a:t>dim(y)</a:t>
            </a:r>
            <a:r>
              <a:rPr lang="en-US" i="1" dirty="0"/>
              <a:t> × </a:t>
            </a:r>
            <a:r>
              <a:rPr lang="en-US" i="1" dirty="0" err="1"/>
              <a:t>ci×co×i×j</a:t>
            </a:r>
            <a:r>
              <a:rPr lang="en-US" i="1" dirty="0"/>
              <a:t> </a:t>
            </a:r>
            <a:r>
              <a:rPr lang="en-US" dirty="0"/>
              <a:t>MACs</a:t>
            </a:r>
          </a:p>
          <a:p>
            <a:r>
              <a:rPr lang="en-US" dirty="0"/>
              <a:t>Both training and inference are costly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40EED-BDEE-49FC-BE08-7F4E9E23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4F9FF-B422-46E6-9EF0-08C921DD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D39EE-4B01-476E-8351-180638F053E4}"/>
              </a:ext>
            </a:extLst>
          </p:cNvPr>
          <p:cNvSpPr/>
          <p:nvPr/>
        </p:nvSpPr>
        <p:spPr>
          <a:xfrm>
            <a:off x="1638300" y="2146300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96CC3-B8E6-4FF8-8E32-920D64C17C5B}"/>
              </a:ext>
            </a:extLst>
          </p:cNvPr>
          <p:cNvSpPr/>
          <p:nvPr/>
        </p:nvSpPr>
        <p:spPr>
          <a:xfrm>
            <a:off x="1892300" y="2146300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64582-C214-49C9-9AAC-6ED316F7459B}"/>
              </a:ext>
            </a:extLst>
          </p:cNvPr>
          <p:cNvSpPr/>
          <p:nvPr/>
        </p:nvSpPr>
        <p:spPr>
          <a:xfrm>
            <a:off x="2159000" y="2146300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086C4-5FEC-4B4E-A4F4-249CD0A59CE9}"/>
              </a:ext>
            </a:extLst>
          </p:cNvPr>
          <p:cNvSpPr/>
          <p:nvPr/>
        </p:nvSpPr>
        <p:spPr>
          <a:xfrm>
            <a:off x="1638300" y="2439988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E738B1-604F-43DA-860D-7D3C9B02EDC3}"/>
              </a:ext>
            </a:extLst>
          </p:cNvPr>
          <p:cNvSpPr/>
          <p:nvPr/>
        </p:nvSpPr>
        <p:spPr>
          <a:xfrm>
            <a:off x="1892300" y="2439988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AEB9A-7C46-4F14-B5CD-25A90591709D}"/>
              </a:ext>
            </a:extLst>
          </p:cNvPr>
          <p:cNvSpPr/>
          <p:nvPr/>
        </p:nvSpPr>
        <p:spPr>
          <a:xfrm>
            <a:off x="2159000" y="2439988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98EDE-92F9-4A6E-B3FA-09DBA06D0C66}"/>
              </a:ext>
            </a:extLst>
          </p:cNvPr>
          <p:cNvSpPr/>
          <p:nvPr/>
        </p:nvSpPr>
        <p:spPr>
          <a:xfrm>
            <a:off x="1638300" y="2734469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028DD-A691-48C2-B313-E471AA6F762E}"/>
              </a:ext>
            </a:extLst>
          </p:cNvPr>
          <p:cNvSpPr/>
          <p:nvPr/>
        </p:nvSpPr>
        <p:spPr>
          <a:xfrm>
            <a:off x="1892300" y="2734469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620546-E47E-4DBB-AD5A-AD67AABBE82C}"/>
              </a:ext>
            </a:extLst>
          </p:cNvPr>
          <p:cNvSpPr/>
          <p:nvPr/>
        </p:nvSpPr>
        <p:spPr>
          <a:xfrm>
            <a:off x="2159000" y="2734469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AF97E-2B10-4FE8-9706-AA498E534EA0}"/>
              </a:ext>
            </a:extLst>
          </p:cNvPr>
          <p:cNvSpPr/>
          <p:nvPr/>
        </p:nvSpPr>
        <p:spPr>
          <a:xfrm>
            <a:off x="1790700" y="2298700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412335-6DB4-482B-87A1-44DCE303483C}"/>
              </a:ext>
            </a:extLst>
          </p:cNvPr>
          <p:cNvSpPr/>
          <p:nvPr/>
        </p:nvSpPr>
        <p:spPr>
          <a:xfrm>
            <a:off x="2044700" y="2298700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8402C1-66B3-4DBE-87CE-F1057A515618}"/>
              </a:ext>
            </a:extLst>
          </p:cNvPr>
          <p:cNvSpPr/>
          <p:nvPr/>
        </p:nvSpPr>
        <p:spPr>
          <a:xfrm>
            <a:off x="2311400" y="2298700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D0F5C-3C06-4169-8A3E-0228B96AD55B}"/>
              </a:ext>
            </a:extLst>
          </p:cNvPr>
          <p:cNvSpPr/>
          <p:nvPr/>
        </p:nvSpPr>
        <p:spPr>
          <a:xfrm>
            <a:off x="1790700" y="2592388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48F22-435B-4FCA-8B0F-171AA0174A72}"/>
              </a:ext>
            </a:extLst>
          </p:cNvPr>
          <p:cNvSpPr/>
          <p:nvPr/>
        </p:nvSpPr>
        <p:spPr>
          <a:xfrm>
            <a:off x="2044700" y="2592388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A10F0C-6C6C-4DF6-BCE1-2C5E29124377}"/>
              </a:ext>
            </a:extLst>
          </p:cNvPr>
          <p:cNvSpPr/>
          <p:nvPr/>
        </p:nvSpPr>
        <p:spPr>
          <a:xfrm>
            <a:off x="2311400" y="2592388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88EEAB-539D-416D-9001-5902C6BC622B}"/>
              </a:ext>
            </a:extLst>
          </p:cNvPr>
          <p:cNvSpPr/>
          <p:nvPr/>
        </p:nvSpPr>
        <p:spPr>
          <a:xfrm>
            <a:off x="1790700" y="2886869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020421-5C39-4A35-B7A4-64449A3DEE95}"/>
              </a:ext>
            </a:extLst>
          </p:cNvPr>
          <p:cNvSpPr/>
          <p:nvPr/>
        </p:nvSpPr>
        <p:spPr>
          <a:xfrm>
            <a:off x="2044700" y="2886869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9FBC8A-EFBB-4182-A1B9-46E7EA3BE7B6}"/>
              </a:ext>
            </a:extLst>
          </p:cNvPr>
          <p:cNvSpPr/>
          <p:nvPr/>
        </p:nvSpPr>
        <p:spPr>
          <a:xfrm>
            <a:off x="2311400" y="2886869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7EFF9B-9B88-4020-B11E-A7C7E5849812}"/>
              </a:ext>
            </a:extLst>
          </p:cNvPr>
          <p:cNvSpPr/>
          <p:nvPr/>
        </p:nvSpPr>
        <p:spPr>
          <a:xfrm>
            <a:off x="1943100" y="2451100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916663-38B1-4C40-938D-0D0F8EF95088}"/>
              </a:ext>
            </a:extLst>
          </p:cNvPr>
          <p:cNvSpPr/>
          <p:nvPr/>
        </p:nvSpPr>
        <p:spPr>
          <a:xfrm>
            <a:off x="2197100" y="2451100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C63791-3DAA-4CB7-AEEF-CBC0EFFFFBAE}"/>
              </a:ext>
            </a:extLst>
          </p:cNvPr>
          <p:cNvSpPr/>
          <p:nvPr/>
        </p:nvSpPr>
        <p:spPr>
          <a:xfrm>
            <a:off x="2463800" y="2451100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09028F-EA61-4A0F-9722-8F9A8C6EB3F8}"/>
              </a:ext>
            </a:extLst>
          </p:cNvPr>
          <p:cNvSpPr/>
          <p:nvPr/>
        </p:nvSpPr>
        <p:spPr>
          <a:xfrm>
            <a:off x="1943100" y="2744788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D9C8D-A643-4FF8-B5F1-8E6FEF7E6622}"/>
              </a:ext>
            </a:extLst>
          </p:cNvPr>
          <p:cNvSpPr/>
          <p:nvPr/>
        </p:nvSpPr>
        <p:spPr>
          <a:xfrm>
            <a:off x="2197100" y="2744788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37AEEA-5888-436D-8C94-3E7B3F781DE1}"/>
              </a:ext>
            </a:extLst>
          </p:cNvPr>
          <p:cNvSpPr/>
          <p:nvPr/>
        </p:nvSpPr>
        <p:spPr>
          <a:xfrm>
            <a:off x="2463800" y="2744788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B43CAF-8EE8-48DD-9968-34CF80CE5D28}"/>
              </a:ext>
            </a:extLst>
          </p:cNvPr>
          <p:cNvSpPr/>
          <p:nvPr/>
        </p:nvSpPr>
        <p:spPr>
          <a:xfrm>
            <a:off x="1943100" y="3039269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7A9C1E-0B00-440E-A687-9603B0B3027C}"/>
              </a:ext>
            </a:extLst>
          </p:cNvPr>
          <p:cNvSpPr/>
          <p:nvPr/>
        </p:nvSpPr>
        <p:spPr>
          <a:xfrm>
            <a:off x="2197100" y="3039269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8E70F1-6764-4B35-8AB3-4D8C1FC72F51}"/>
              </a:ext>
            </a:extLst>
          </p:cNvPr>
          <p:cNvSpPr/>
          <p:nvPr/>
        </p:nvSpPr>
        <p:spPr>
          <a:xfrm>
            <a:off x="2463800" y="3039269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536C6E-A421-4D56-ACCD-C002917697E4}"/>
                  </a:ext>
                </a:extLst>
              </p:cNvPr>
              <p:cNvSpPr txBox="1"/>
              <p:nvPr/>
            </p:nvSpPr>
            <p:spPr>
              <a:xfrm>
                <a:off x="3124200" y="3504275"/>
                <a:ext cx="3619502" cy="70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536C6E-A421-4D56-ACCD-C0029176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04275"/>
                <a:ext cx="3619502" cy="703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606BA4-B841-41EF-8982-945E74719B5F}"/>
              </a:ext>
            </a:extLst>
          </p:cNvPr>
          <p:cNvCxnSpPr/>
          <p:nvPr/>
        </p:nvCxnSpPr>
        <p:spPr>
          <a:xfrm>
            <a:off x="1638300" y="1861259"/>
            <a:ext cx="698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25D89A-0D15-483F-A07E-CD110C660E2C}"/>
              </a:ext>
            </a:extLst>
          </p:cNvPr>
          <p:cNvCxnSpPr/>
          <p:nvPr/>
        </p:nvCxnSpPr>
        <p:spPr>
          <a:xfrm flipV="1">
            <a:off x="1346200" y="2146300"/>
            <a:ext cx="0" cy="854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26280D-7419-4864-B75D-74726D8EFE6C}"/>
              </a:ext>
            </a:extLst>
          </p:cNvPr>
          <p:cNvCxnSpPr/>
          <p:nvPr/>
        </p:nvCxnSpPr>
        <p:spPr>
          <a:xfrm>
            <a:off x="2552700" y="2032000"/>
            <a:ext cx="3048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7F3AD26-02F2-44AE-AC15-98163828D278}"/>
              </a:ext>
            </a:extLst>
          </p:cNvPr>
          <p:cNvSpPr txBox="1"/>
          <p:nvPr/>
        </p:nvSpPr>
        <p:spPr>
          <a:xfrm>
            <a:off x="1863974" y="1481599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31F7E9-2F60-473D-BAE3-A083E8E37D5E}"/>
              </a:ext>
            </a:extLst>
          </p:cNvPr>
          <p:cNvSpPr txBox="1"/>
          <p:nvPr/>
        </p:nvSpPr>
        <p:spPr>
          <a:xfrm>
            <a:off x="1037012" y="2334567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476C99-DF3A-4D58-8461-F3EFA898A9F0}"/>
              </a:ext>
            </a:extLst>
          </p:cNvPr>
          <p:cNvSpPr txBox="1"/>
          <p:nvPr/>
        </p:nvSpPr>
        <p:spPr>
          <a:xfrm>
            <a:off x="2702174" y="1861259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714E26-5B03-4C21-8A0E-22CC277C082B}"/>
              </a:ext>
            </a:extLst>
          </p:cNvPr>
          <p:cNvSpPr/>
          <p:nvPr/>
        </p:nvSpPr>
        <p:spPr>
          <a:xfrm>
            <a:off x="2057400" y="4007560"/>
            <a:ext cx="241300" cy="266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3969E0-50CC-474A-8384-129A5F2A1430}"/>
              </a:ext>
            </a:extLst>
          </p:cNvPr>
          <p:cNvCxnSpPr/>
          <p:nvPr/>
        </p:nvCxnSpPr>
        <p:spPr>
          <a:xfrm flipH="1" flipV="1">
            <a:off x="1638300" y="3181350"/>
            <a:ext cx="304800" cy="735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C35EC9-B55F-4C29-BA0E-E622A69AE00D}"/>
              </a:ext>
            </a:extLst>
          </p:cNvPr>
          <p:cNvCxnSpPr/>
          <p:nvPr/>
        </p:nvCxnSpPr>
        <p:spPr>
          <a:xfrm flipV="1">
            <a:off x="2400300" y="3340464"/>
            <a:ext cx="330200" cy="57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1E73694-FD96-4CE1-B8E4-E3B39CEB34F9}"/>
              </a:ext>
            </a:extLst>
          </p:cNvPr>
          <p:cNvSpPr/>
          <p:nvPr/>
        </p:nvSpPr>
        <p:spPr>
          <a:xfrm>
            <a:off x="2209800" y="4159960"/>
            <a:ext cx="241300" cy="266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067661-0515-4C31-9CE8-82BF7D26A2A2}"/>
              </a:ext>
            </a:extLst>
          </p:cNvPr>
          <p:cNvSpPr/>
          <p:nvPr/>
        </p:nvSpPr>
        <p:spPr>
          <a:xfrm>
            <a:off x="2362200" y="4312360"/>
            <a:ext cx="241300" cy="266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50">
            <a:extLst>
              <a:ext uri="{FF2B5EF4-FFF2-40B4-BE49-F238E27FC236}">
                <a16:creationId xmlns:a16="http://schemas.microsoft.com/office/drawing/2014/main" id="{844080CD-C94B-440E-8F52-8C02B6F79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01098"/>
              </p:ext>
            </p:extLst>
          </p:nvPr>
        </p:nvGraphicFramePr>
        <p:xfrm>
          <a:off x="3810000" y="1475408"/>
          <a:ext cx="4813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672019881"/>
                    </a:ext>
                  </a:extLst>
                </a:gridCol>
                <a:gridCol w="832153">
                  <a:extLst>
                    <a:ext uri="{9D8B030D-6E8A-4147-A177-3AD203B41FA5}">
                      <a16:colId xmlns:a16="http://schemas.microsoft.com/office/drawing/2014/main" val="3195028516"/>
                    </a:ext>
                  </a:extLst>
                </a:gridCol>
                <a:gridCol w="539447">
                  <a:extLst>
                    <a:ext uri="{9D8B030D-6E8A-4147-A177-3AD203B41FA5}">
                      <a16:colId xmlns:a16="http://schemas.microsoft.com/office/drawing/2014/main" val="56954692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82896053"/>
                    </a:ext>
                  </a:extLst>
                </a:gridCol>
                <a:gridCol w="700286">
                  <a:extLst>
                    <a:ext uri="{9D8B030D-6E8A-4147-A177-3AD203B41FA5}">
                      <a16:colId xmlns:a16="http://schemas.microsoft.com/office/drawing/2014/main" val="1901705968"/>
                    </a:ext>
                  </a:extLst>
                </a:gridCol>
                <a:gridCol w="1230114">
                  <a:extLst>
                    <a:ext uri="{9D8B030D-6E8A-4147-A177-3AD203B41FA5}">
                      <a16:colId xmlns:a16="http://schemas.microsoft.com/office/drawing/2014/main" val="137953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dim(x)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3x3 MACs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2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0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1.9B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56879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168CC6-CC6E-43AF-B84D-0A66CC1EB6D1}"/>
              </a:ext>
            </a:extLst>
          </p:cNvPr>
          <p:cNvCxnSpPr/>
          <p:nvPr/>
        </p:nvCxnSpPr>
        <p:spPr>
          <a:xfrm>
            <a:off x="2403224" y="3962027"/>
            <a:ext cx="3048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AD7591B-E649-4974-8FED-A394B642B61A}"/>
              </a:ext>
            </a:extLst>
          </p:cNvPr>
          <p:cNvSpPr txBox="1"/>
          <p:nvPr/>
        </p:nvSpPr>
        <p:spPr>
          <a:xfrm>
            <a:off x="2552698" y="3791286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E64C44-0E38-49A9-BA22-C1272712AA47}"/>
              </a:ext>
            </a:extLst>
          </p:cNvPr>
          <p:cNvSpPr txBox="1"/>
          <p:nvPr/>
        </p:nvSpPr>
        <p:spPr>
          <a:xfrm>
            <a:off x="1084387" y="9469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379860-14DA-4050-B631-A664720079B0}"/>
              </a:ext>
            </a:extLst>
          </p:cNvPr>
          <p:cNvSpPr txBox="1"/>
          <p:nvPr/>
        </p:nvSpPr>
        <p:spPr>
          <a:xfrm>
            <a:off x="644774" y="14057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8804753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05CF-B1ED-4069-9FBF-7AC134F4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Depthwise</a:t>
            </a:r>
            <a:r>
              <a:rPr lang="en-US" sz="4000" dirty="0"/>
              <a:t> Separable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7AEE-8609-45FE-9127-AB8C54EA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13000"/>
            <a:ext cx="8229600" cy="1213163"/>
          </a:xfrm>
        </p:spPr>
        <p:txBody>
          <a:bodyPr/>
          <a:lstStyle/>
          <a:p>
            <a:r>
              <a:rPr lang="en-US" dirty="0"/>
              <a:t>Requires (</a:t>
            </a:r>
            <a:r>
              <a:rPr lang="en-US" i="1" dirty="0" err="1"/>
              <a:t>ci×i×j</a:t>
            </a:r>
            <a:r>
              <a:rPr lang="en-US" i="1" dirty="0"/>
              <a:t> + </a:t>
            </a:r>
            <a:r>
              <a:rPr lang="en-US" i="1" dirty="0" err="1"/>
              <a:t>ci×co</a:t>
            </a:r>
            <a:r>
              <a:rPr lang="en-US" i="1" dirty="0"/>
              <a:t>)</a:t>
            </a:r>
            <a:r>
              <a:rPr lang="en-US" dirty="0"/>
              <a:t> parameters (weights) and dim(x)</a:t>
            </a:r>
            <a:r>
              <a:rPr lang="en-US" i="1" dirty="0"/>
              <a:t> × </a:t>
            </a:r>
            <a:r>
              <a:rPr lang="en-US" dirty="0"/>
              <a:t>dim(y)</a:t>
            </a:r>
            <a:r>
              <a:rPr lang="en-US" i="1" dirty="0"/>
              <a:t> × (</a:t>
            </a:r>
            <a:r>
              <a:rPr lang="en-US" i="1" dirty="0" err="1"/>
              <a:t>ci×i×j</a:t>
            </a:r>
            <a:r>
              <a:rPr lang="en-US" i="1" dirty="0"/>
              <a:t> + </a:t>
            </a:r>
            <a:r>
              <a:rPr lang="en-US" i="1" dirty="0" err="1"/>
              <a:t>ci×co</a:t>
            </a:r>
            <a:r>
              <a:rPr lang="en-US" i="1" dirty="0"/>
              <a:t>) MACs</a:t>
            </a:r>
            <a:endParaRPr lang="en-US" dirty="0"/>
          </a:p>
          <a:p>
            <a:r>
              <a:rPr lang="en-US" dirty="0"/>
              <a:t>Faster/cheaper training, cheaper inference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40EED-BDEE-49FC-BE08-7F4E9E23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4F9FF-B422-46E6-9EF0-08C921DD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D39EE-4B01-476E-8351-180638F053E4}"/>
              </a:ext>
            </a:extLst>
          </p:cNvPr>
          <p:cNvSpPr/>
          <p:nvPr/>
        </p:nvSpPr>
        <p:spPr>
          <a:xfrm>
            <a:off x="1638300" y="1930400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96CC3-B8E6-4FF8-8E32-920D64C17C5B}"/>
              </a:ext>
            </a:extLst>
          </p:cNvPr>
          <p:cNvSpPr/>
          <p:nvPr/>
        </p:nvSpPr>
        <p:spPr>
          <a:xfrm>
            <a:off x="1892300" y="1930400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64582-C214-49C9-9AAC-6ED316F7459B}"/>
              </a:ext>
            </a:extLst>
          </p:cNvPr>
          <p:cNvSpPr/>
          <p:nvPr/>
        </p:nvSpPr>
        <p:spPr>
          <a:xfrm>
            <a:off x="2159000" y="1930400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086C4-5FEC-4B4E-A4F4-249CD0A59CE9}"/>
              </a:ext>
            </a:extLst>
          </p:cNvPr>
          <p:cNvSpPr/>
          <p:nvPr/>
        </p:nvSpPr>
        <p:spPr>
          <a:xfrm>
            <a:off x="1638300" y="2224088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E738B1-604F-43DA-860D-7D3C9B02EDC3}"/>
              </a:ext>
            </a:extLst>
          </p:cNvPr>
          <p:cNvSpPr/>
          <p:nvPr/>
        </p:nvSpPr>
        <p:spPr>
          <a:xfrm>
            <a:off x="1892300" y="2224088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AEB9A-7C46-4F14-B5CD-25A90591709D}"/>
              </a:ext>
            </a:extLst>
          </p:cNvPr>
          <p:cNvSpPr/>
          <p:nvPr/>
        </p:nvSpPr>
        <p:spPr>
          <a:xfrm>
            <a:off x="2159000" y="2224088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98EDE-92F9-4A6E-B3FA-09DBA06D0C66}"/>
              </a:ext>
            </a:extLst>
          </p:cNvPr>
          <p:cNvSpPr/>
          <p:nvPr/>
        </p:nvSpPr>
        <p:spPr>
          <a:xfrm>
            <a:off x="1638300" y="2518569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028DD-A691-48C2-B313-E471AA6F762E}"/>
              </a:ext>
            </a:extLst>
          </p:cNvPr>
          <p:cNvSpPr/>
          <p:nvPr/>
        </p:nvSpPr>
        <p:spPr>
          <a:xfrm>
            <a:off x="1892300" y="2518569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620546-E47E-4DBB-AD5A-AD67AABBE82C}"/>
              </a:ext>
            </a:extLst>
          </p:cNvPr>
          <p:cNvSpPr/>
          <p:nvPr/>
        </p:nvSpPr>
        <p:spPr>
          <a:xfrm>
            <a:off x="2159000" y="2518569"/>
            <a:ext cx="2413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AF97E-2B10-4FE8-9706-AA498E534EA0}"/>
              </a:ext>
            </a:extLst>
          </p:cNvPr>
          <p:cNvSpPr/>
          <p:nvPr/>
        </p:nvSpPr>
        <p:spPr>
          <a:xfrm>
            <a:off x="1790700" y="2082800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412335-6DB4-482B-87A1-44DCE303483C}"/>
              </a:ext>
            </a:extLst>
          </p:cNvPr>
          <p:cNvSpPr/>
          <p:nvPr/>
        </p:nvSpPr>
        <p:spPr>
          <a:xfrm>
            <a:off x="2044700" y="2082800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8402C1-66B3-4DBE-87CE-F1057A515618}"/>
              </a:ext>
            </a:extLst>
          </p:cNvPr>
          <p:cNvSpPr/>
          <p:nvPr/>
        </p:nvSpPr>
        <p:spPr>
          <a:xfrm>
            <a:off x="2311400" y="2082800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D0F5C-3C06-4169-8A3E-0228B96AD55B}"/>
              </a:ext>
            </a:extLst>
          </p:cNvPr>
          <p:cNvSpPr/>
          <p:nvPr/>
        </p:nvSpPr>
        <p:spPr>
          <a:xfrm>
            <a:off x="1790700" y="2376488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48F22-435B-4FCA-8B0F-171AA0174A72}"/>
              </a:ext>
            </a:extLst>
          </p:cNvPr>
          <p:cNvSpPr/>
          <p:nvPr/>
        </p:nvSpPr>
        <p:spPr>
          <a:xfrm>
            <a:off x="2044700" y="2376488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A10F0C-6C6C-4DF6-BCE1-2C5E29124377}"/>
              </a:ext>
            </a:extLst>
          </p:cNvPr>
          <p:cNvSpPr/>
          <p:nvPr/>
        </p:nvSpPr>
        <p:spPr>
          <a:xfrm>
            <a:off x="2311400" y="2376488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88EEAB-539D-416D-9001-5902C6BC622B}"/>
              </a:ext>
            </a:extLst>
          </p:cNvPr>
          <p:cNvSpPr/>
          <p:nvPr/>
        </p:nvSpPr>
        <p:spPr>
          <a:xfrm>
            <a:off x="1790700" y="2670969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020421-5C39-4A35-B7A4-64449A3DEE95}"/>
              </a:ext>
            </a:extLst>
          </p:cNvPr>
          <p:cNvSpPr/>
          <p:nvPr/>
        </p:nvSpPr>
        <p:spPr>
          <a:xfrm>
            <a:off x="2044700" y="2670969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9FBC8A-EFBB-4182-A1B9-46E7EA3BE7B6}"/>
              </a:ext>
            </a:extLst>
          </p:cNvPr>
          <p:cNvSpPr/>
          <p:nvPr/>
        </p:nvSpPr>
        <p:spPr>
          <a:xfrm>
            <a:off x="2311400" y="2670969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7EFF9B-9B88-4020-B11E-A7C7E5849812}"/>
              </a:ext>
            </a:extLst>
          </p:cNvPr>
          <p:cNvSpPr/>
          <p:nvPr/>
        </p:nvSpPr>
        <p:spPr>
          <a:xfrm>
            <a:off x="1943100" y="2235200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916663-38B1-4C40-938D-0D0F8EF95088}"/>
              </a:ext>
            </a:extLst>
          </p:cNvPr>
          <p:cNvSpPr/>
          <p:nvPr/>
        </p:nvSpPr>
        <p:spPr>
          <a:xfrm>
            <a:off x="2197100" y="2235200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C63791-3DAA-4CB7-AEEF-CBC0EFFFFBAE}"/>
              </a:ext>
            </a:extLst>
          </p:cNvPr>
          <p:cNvSpPr/>
          <p:nvPr/>
        </p:nvSpPr>
        <p:spPr>
          <a:xfrm>
            <a:off x="2463800" y="2235200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09028F-EA61-4A0F-9722-8F9A8C6EB3F8}"/>
              </a:ext>
            </a:extLst>
          </p:cNvPr>
          <p:cNvSpPr/>
          <p:nvPr/>
        </p:nvSpPr>
        <p:spPr>
          <a:xfrm>
            <a:off x="1943100" y="2528888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D9C8D-A643-4FF8-B5F1-8E6FEF7E6622}"/>
              </a:ext>
            </a:extLst>
          </p:cNvPr>
          <p:cNvSpPr/>
          <p:nvPr/>
        </p:nvSpPr>
        <p:spPr>
          <a:xfrm>
            <a:off x="2197100" y="2528888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37AEEA-5888-436D-8C94-3E7B3F781DE1}"/>
              </a:ext>
            </a:extLst>
          </p:cNvPr>
          <p:cNvSpPr/>
          <p:nvPr/>
        </p:nvSpPr>
        <p:spPr>
          <a:xfrm>
            <a:off x="2463800" y="2528888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B43CAF-8EE8-48DD-9968-34CF80CE5D28}"/>
              </a:ext>
            </a:extLst>
          </p:cNvPr>
          <p:cNvSpPr/>
          <p:nvPr/>
        </p:nvSpPr>
        <p:spPr>
          <a:xfrm>
            <a:off x="1943100" y="2823369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7A9C1E-0B00-440E-A687-9603B0B3027C}"/>
              </a:ext>
            </a:extLst>
          </p:cNvPr>
          <p:cNvSpPr/>
          <p:nvPr/>
        </p:nvSpPr>
        <p:spPr>
          <a:xfrm>
            <a:off x="2197100" y="2823369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8E70F1-6764-4B35-8AB3-4D8C1FC72F51}"/>
              </a:ext>
            </a:extLst>
          </p:cNvPr>
          <p:cNvSpPr/>
          <p:nvPr/>
        </p:nvSpPr>
        <p:spPr>
          <a:xfrm>
            <a:off x="2463800" y="2823369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536C6E-A421-4D56-ACCD-C002917697E4}"/>
                  </a:ext>
                </a:extLst>
              </p:cNvPr>
              <p:cNvSpPr txBox="1"/>
              <p:nvPr/>
            </p:nvSpPr>
            <p:spPr>
              <a:xfrm>
                <a:off x="4114800" y="3339670"/>
                <a:ext cx="3619502" cy="308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536C6E-A421-4D56-ACCD-C0029176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39670"/>
                <a:ext cx="3619502" cy="308611"/>
              </a:xfrm>
              <a:prstGeom prst="rect">
                <a:avLst/>
              </a:prstGeom>
              <a:blipFill>
                <a:blip r:embed="rId2"/>
                <a:stretch>
                  <a:fillRect l="-2357" t="-160000" b="-2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606BA4-B841-41EF-8982-945E74719B5F}"/>
              </a:ext>
            </a:extLst>
          </p:cNvPr>
          <p:cNvCxnSpPr/>
          <p:nvPr/>
        </p:nvCxnSpPr>
        <p:spPr>
          <a:xfrm>
            <a:off x="1638300" y="1645359"/>
            <a:ext cx="698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25D89A-0D15-483F-A07E-CD110C660E2C}"/>
              </a:ext>
            </a:extLst>
          </p:cNvPr>
          <p:cNvCxnSpPr/>
          <p:nvPr/>
        </p:nvCxnSpPr>
        <p:spPr>
          <a:xfrm flipV="1">
            <a:off x="1346200" y="1930400"/>
            <a:ext cx="0" cy="854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26280D-7419-4864-B75D-74726D8EFE6C}"/>
              </a:ext>
            </a:extLst>
          </p:cNvPr>
          <p:cNvCxnSpPr/>
          <p:nvPr/>
        </p:nvCxnSpPr>
        <p:spPr>
          <a:xfrm>
            <a:off x="2552700" y="1816100"/>
            <a:ext cx="3048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7F3AD26-02F2-44AE-AC15-98163828D278}"/>
              </a:ext>
            </a:extLst>
          </p:cNvPr>
          <p:cNvSpPr txBox="1"/>
          <p:nvPr/>
        </p:nvSpPr>
        <p:spPr>
          <a:xfrm>
            <a:off x="1863974" y="1265699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31F7E9-2F60-473D-BAE3-A083E8E37D5E}"/>
              </a:ext>
            </a:extLst>
          </p:cNvPr>
          <p:cNvSpPr txBox="1"/>
          <p:nvPr/>
        </p:nvSpPr>
        <p:spPr>
          <a:xfrm>
            <a:off x="1037012" y="2118667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476C99-DF3A-4D58-8461-F3EFA898A9F0}"/>
              </a:ext>
            </a:extLst>
          </p:cNvPr>
          <p:cNvSpPr txBox="1"/>
          <p:nvPr/>
        </p:nvSpPr>
        <p:spPr>
          <a:xfrm>
            <a:off x="2702174" y="1645359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714E26-5B03-4C21-8A0E-22CC277C082B}"/>
              </a:ext>
            </a:extLst>
          </p:cNvPr>
          <p:cNvSpPr/>
          <p:nvPr/>
        </p:nvSpPr>
        <p:spPr>
          <a:xfrm>
            <a:off x="1663700" y="3577035"/>
            <a:ext cx="241300" cy="266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3969E0-50CC-474A-8384-129A5F2A1430}"/>
              </a:ext>
            </a:extLst>
          </p:cNvPr>
          <p:cNvCxnSpPr>
            <a:cxnSpLocks/>
          </p:cNvCxnSpPr>
          <p:nvPr/>
        </p:nvCxnSpPr>
        <p:spPr>
          <a:xfrm flipV="1">
            <a:off x="1638300" y="2965450"/>
            <a:ext cx="0" cy="491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C35EC9-B55F-4C29-BA0E-E622A69AE00D}"/>
              </a:ext>
            </a:extLst>
          </p:cNvPr>
          <p:cNvCxnSpPr>
            <a:cxnSpLocks/>
          </p:cNvCxnSpPr>
          <p:nvPr/>
        </p:nvCxnSpPr>
        <p:spPr>
          <a:xfrm flipV="1">
            <a:off x="1873251" y="2981656"/>
            <a:ext cx="152400" cy="48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1E73694-FD96-4CE1-B8E4-E3B39CEB34F9}"/>
              </a:ext>
            </a:extLst>
          </p:cNvPr>
          <p:cNvSpPr/>
          <p:nvPr/>
        </p:nvSpPr>
        <p:spPr>
          <a:xfrm>
            <a:off x="2005136" y="3587354"/>
            <a:ext cx="241300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067661-0515-4C31-9CE8-82BF7D26A2A2}"/>
              </a:ext>
            </a:extLst>
          </p:cNvPr>
          <p:cNvSpPr/>
          <p:nvPr/>
        </p:nvSpPr>
        <p:spPr>
          <a:xfrm>
            <a:off x="2400298" y="3587503"/>
            <a:ext cx="2413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43B1CC-FFA9-4989-B2AB-3B2C56FA29EE}"/>
              </a:ext>
            </a:extLst>
          </p:cNvPr>
          <p:cNvCxnSpPr/>
          <p:nvPr/>
        </p:nvCxnSpPr>
        <p:spPr>
          <a:xfrm>
            <a:off x="1807555" y="3106938"/>
            <a:ext cx="191232" cy="3719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7FE3E8-54EB-459B-B70E-76D1AB3FEE13}"/>
              </a:ext>
            </a:extLst>
          </p:cNvPr>
          <p:cNvCxnSpPr>
            <a:cxnSpLocks/>
          </p:cNvCxnSpPr>
          <p:nvPr/>
        </p:nvCxnSpPr>
        <p:spPr>
          <a:xfrm flipH="1">
            <a:off x="2212974" y="3088647"/>
            <a:ext cx="225426" cy="40471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B45E92-046D-4A64-94CD-BD112F155DB5}"/>
              </a:ext>
            </a:extLst>
          </p:cNvPr>
          <p:cNvCxnSpPr>
            <a:cxnSpLocks/>
          </p:cNvCxnSpPr>
          <p:nvPr/>
        </p:nvCxnSpPr>
        <p:spPr>
          <a:xfrm>
            <a:off x="2091347" y="3198548"/>
            <a:ext cx="317744" cy="306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BDA8C38-BC75-49D9-9C59-22B37266BB38}"/>
              </a:ext>
            </a:extLst>
          </p:cNvPr>
          <p:cNvCxnSpPr>
            <a:cxnSpLocks/>
          </p:cNvCxnSpPr>
          <p:nvPr/>
        </p:nvCxnSpPr>
        <p:spPr>
          <a:xfrm flipH="1">
            <a:off x="2623278" y="3184063"/>
            <a:ext cx="78896" cy="335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F35E8C-C1C7-42C5-9D6F-CF79BF81F6FC}"/>
                  </a:ext>
                </a:extLst>
              </p:cNvPr>
              <p:cNvSpPr txBox="1"/>
              <p:nvPr/>
            </p:nvSpPr>
            <p:spPr>
              <a:xfrm>
                <a:off x="4114800" y="3632975"/>
                <a:ext cx="3619502" cy="308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F35E8C-C1C7-42C5-9D6F-CF79BF81F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32975"/>
                <a:ext cx="3619502" cy="308611"/>
              </a:xfrm>
              <a:prstGeom prst="rect">
                <a:avLst/>
              </a:prstGeom>
              <a:blipFill>
                <a:blip r:embed="rId3"/>
                <a:stretch>
                  <a:fillRect l="-2357" t="-156863" b="-2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08849E-1496-420D-9C9C-BB6AFD8AFA58}"/>
                  </a:ext>
                </a:extLst>
              </p:cNvPr>
              <p:cNvSpPr txBox="1"/>
              <p:nvPr/>
            </p:nvSpPr>
            <p:spPr>
              <a:xfrm>
                <a:off x="4114800" y="3926280"/>
                <a:ext cx="3619502" cy="308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08849E-1496-420D-9C9C-BB6AFD8AF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926280"/>
                <a:ext cx="3619502" cy="308611"/>
              </a:xfrm>
              <a:prstGeom prst="rect">
                <a:avLst/>
              </a:prstGeom>
              <a:blipFill>
                <a:blip r:embed="rId4"/>
                <a:stretch>
                  <a:fillRect l="-2357" t="-154902" b="-2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875CE678-216C-4433-83BA-B67AA4A7DB17}"/>
              </a:ext>
            </a:extLst>
          </p:cNvPr>
          <p:cNvSpPr/>
          <p:nvPr/>
        </p:nvSpPr>
        <p:spPr>
          <a:xfrm>
            <a:off x="2016124" y="4272991"/>
            <a:ext cx="241300" cy="266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F1CD2C8-ED24-41FD-ACED-38C349B7800C}"/>
              </a:ext>
            </a:extLst>
          </p:cNvPr>
          <p:cNvCxnSpPr/>
          <p:nvPr/>
        </p:nvCxnSpPr>
        <p:spPr>
          <a:xfrm>
            <a:off x="1663700" y="3962004"/>
            <a:ext cx="247650" cy="20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69B7DE6-E0E0-4665-9B4D-F070455EA8B8}"/>
              </a:ext>
            </a:extLst>
          </p:cNvPr>
          <p:cNvCxnSpPr/>
          <p:nvPr/>
        </p:nvCxnSpPr>
        <p:spPr>
          <a:xfrm flipH="1">
            <a:off x="2336800" y="3950412"/>
            <a:ext cx="325926" cy="24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8399ABF-5B0B-4406-88BB-53C52E44338B}"/>
              </a:ext>
            </a:extLst>
          </p:cNvPr>
          <p:cNvSpPr/>
          <p:nvPr/>
        </p:nvSpPr>
        <p:spPr>
          <a:xfrm>
            <a:off x="2168524" y="4425391"/>
            <a:ext cx="241300" cy="266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578B88-6568-4675-BA91-B52035ED272F}"/>
              </a:ext>
            </a:extLst>
          </p:cNvPr>
          <p:cNvSpPr/>
          <p:nvPr/>
        </p:nvSpPr>
        <p:spPr>
          <a:xfrm>
            <a:off x="2320924" y="4577791"/>
            <a:ext cx="241300" cy="266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545C143-9F8A-47F6-B37A-9D3649E3E31C}"/>
                  </a:ext>
                </a:extLst>
              </p:cNvPr>
              <p:cNvSpPr txBox="1"/>
              <p:nvPr/>
            </p:nvSpPr>
            <p:spPr>
              <a:xfrm>
                <a:off x="3429000" y="4238728"/>
                <a:ext cx="3619502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𝑐𝑜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545C143-9F8A-47F6-B37A-9D3649E3E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238728"/>
                <a:ext cx="3619502" cy="672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0F9493-1FF9-47D7-A10F-71BB01F7AFFF}"/>
              </a:ext>
            </a:extLst>
          </p:cNvPr>
          <p:cNvCxnSpPr/>
          <p:nvPr/>
        </p:nvCxnSpPr>
        <p:spPr>
          <a:xfrm>
            <a:off x="2372824" y="4203139"/>
            <a:ext cx="3048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D8C89B0-187D-4394-9CAC-98A962B6A342}"/>
              </a:ext>
            </a:extLst>
          </p:cNvPr>
          <p:cNvSpPr txBox="1"/>
          <p:nvPr/>
        </p:nvSpPr>
        <p:spPr>
          <a:xfrm>
            <a:off x="2522298" y="403239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</a:p>
        </p:txBody>
      </p:sp>
      <p:graphicFrame>
        <p:nvGraphicFramePr>
          <p:cNvPr id="73" name="Table 50">
            <a:extLst>
              <a:ext uri="{FF2B5EF4-FFF2-40B4-BE49-F238E27FC236}">
                <a16:creationId xmlns:a16="http://schemas.microsoft.com/office/drawing/2014/main" id="{67A5D9E1-A8C3-47E2-AD03-F9567CB6C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91373"/>
              </p:ext>
            </p:extLst>
          </p:nvPr>
        </p:nvGraphicFramePr>
        <p:xfrm>
          <a:off x="3810000" y="1475408"/>
          <a:ext cx="4813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672019881"/>
                    </a:ext>
                  </a:extLst>
                </a:gridCol>
                <a:gridCol w="832153">
                  <a:extLst>
                    <a:ext uri="{9D8B030D-6E8A-4147-A177-3AD203B41FA5}">
                      <a16:colId xmlns:a16="http://schemas.microsoft.com/office/drawing/2014/main" val="3195028516"/>
                    </a:ext>
                  </a:extLst>
                </a:gridCol>
                <a:gridCol w="539447">
                  <a:extLst>
                    <a:ext uri="{9D8B030D-6E8A-4147-A177-3AD203B41FA5}">
                      <a16:colId xmlns:a16="http://schemas.microsoft.com/office/drawing/2014/main" val="56954692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82896053"/>
                    </a:ext>
                  </a:extLst>
                </a:gridCol>
                <a:gridCol w="700286">
                  <a:extLst>
                    <a:ext uri="{9D8B030D-6E8A-4147-A177-3AD203B41FA5}">
                      <a16:colId xmlns:a16="http://schemas.microsoft.com/office/drawing/2014/main" val="1901705968"/>
                    </a:ext>
                  </a:extLst>
                </a:gridCol>
                <a:gridCol w="1230114">
                  <a:extLst>
                    <a:ext uri="{9D8B030D-6E8A-4147-A177-3AD203B41FA5}">
                      <a16:colId xmlns:a16="http://schemas.microsoft.com/office/drawing/2014/main" val="137953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dim(x)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3x3 MACs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2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0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27.5B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56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4022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Quantization: Fixed-point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4014"/>
            <a:ext cx="8229600" cy="3189347"/>
          </a:xfrm>
        </p:spPr>
        <p:txBody>
          <a:bodyPr/>
          <a:lstStyle/>
          <a:p>
            <a:r>
              <a:rPr lang="en-US" dirty="0"/>
              <a:t>Wider was considered better</a:t>
            </a:r>
          </a:p>
          <a:p>
            <a:pPr lvl="1"/>
            <a:r>
              <a:rPr lang="en-US" dirty="0"/>
              <a:t>Better precision, larger range (e.g. addresses)</a:t>
            </a:r>
          </a:p>
          <a:p>
            <a:r>
              <a:rPr lang="en-US" dirty="0"/>
              <a:t>Narrower is considered better</a:t>
            </a:r>
          </a:p>
          <a:p>
            <a:pPr lvl="1"/>
            <a:r>
              <a:rPr lang="en-US" dirty="0"/>
              <a:t>Memory, </a:t>
            </a:r>
            <a:r>
              <a:rPr lang="en-US" dirty="0" err="1"/>
              <a:t>datapath</a:t>
            </a:r>
            <a:r>
              <a:rPr lang="en-US" dirty="0"/>
              <a:t>, energy</a:t>
            </a:r>
          </a:p>
          <a:p>
            <a:pPr lvl="1"/>
            <a:r>
              <a:rPr lang="en-US" dirty="0"/>
              <a:t>8b weights &amp; activations [</a:t>
            </a:r>
            <a:r>
              <a:rPr lang="en-US" dirty="0" err="1"/>
              <a:t>VanHoucke</a:t>
            </a:r>
            <a:r>
              <a:rPr lang="en-US" dirty="0"/>
              <a:t> 2011]</a:t>
            </a:r>
          </a:p>
          <a:p>
            <a:r>
              <a:rPr lang="en-US" dirty="0"/>
              <a:t>How narrow?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Bitstream Computing Hackathon @ UW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7BDFE20-CE3C-4DC1-877A-19CD0F462E70}" type="slidenum">
              <a:rPr lang="en-US" smtClean="0"/>
              <a:pPr lvl="1">
                <a:defRPr/>
              </a:pPr>
              <a:t>12</a:t>
            </a:fld>
            <a:endParaRPr lang="en-US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7089" y="1595744"/>
            <a:ext cx="1263631" cy="30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16b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97089" y="1893720"/>
            <a:ext cx="2297672" cy="30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32b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7089" y="2193785"/>
            <a:ext cx="3414714" cy="309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64b fixed-</a:t>
            </a:r>
            <a:r>
              <a:rPr lang="en-US" sz="1800" dirty="0" err="1">
                <a:solidFill>
                  <a:schemeClr val="tx1"/>
                </a:solidFill>
              </a:rPr>
              <a:t>pt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95764" y="1295678"/>
            <a:ext cx="639335" cy="30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8b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274692" y="1295400"/>
            <a:ext cx="304800" cy="1214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flipV="1">
            <a:off x="6629400" y="1295400"/>
            <a:ext cx="304800" cy="1214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97089" y="2510251"/>
            <a:ext cx="3414714" cy="309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Short vector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95764" y="2510251"/>
            <a:ext cx="511895" cy="301758"/>
          </a:xfrm>
          <a:prstGeom prst="rect">
            <a:avLst/>
          </a:prstGeom>
          <a:solidFill>
            <a:schemeClr val="accent5">
              <a:alpha val="50196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07659" y="2510251"/>
            <a:ext cx="511895" cy="301758"/>
          </a:xfrm>
          <a:prstGeom prst="rect">
            <a:avLst/>
          </a:prstGeom>
          <a:solidFill>
            <a:schemeClr val="accent5">
              <a:alpha val="50196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26106" y="2510251"/>
            <a:ext cx="511895" cy="301758"/>
          </a:xfrm>
          <a:prstGeom prst="rect">
            <a:avLst/>
          </a:prstGeom>
          <a:solidFill>
            <a:schemeClr val="accent5">
              <a:alpha val="50196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38001" y="2510251"/>
            <a:ext cx="511895" cy="301758"/>
          </a:xfrm>
          <a:prstGeom prst="rect">
            <a:avLst/>
          </a:prstGeom>
          <a:solidFill>
            <a:schemeClr val="accent5">
              <a:alpha val="50196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92689" y="2510251"/>
            <a:ext cx="511895" cy="301758"/>
          </a:xfrm>
          <a:prstGeom prst="rect">
            <a:avLst/>
          </a:prstGeom>
          <a:solidFill>
            <a:schemeClr val="accent5">
              <a:alpha val="50196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49896" y="2510251"/>
            <a:ext cx="511895" cy="301758"/>
          </a:xfrm>
          <a:prstGeom prst="rect">
            <a:avLst/>
          </a:prstGeom>
          <a:solidFill>
            <a:schemeClr val="accent5">
              <a:alpha val="50196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06068" y="2510251"/>
            <a:ext cx="301498" cy="27689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Explosion 2 35"/>
          <p:cNvSpPr/>
          <p:nvPr/>
        </p:nvSpPr>
        <p:spPr>
          <a:xfrm>
            <a:off x="6987788" y="1164584"/>
            <a:ext cx="2012016" cy="145827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Driven by DNN inference</a:t>
            </a:r>
          </a:p>
        </p:txBody>
      </p:sp>
    </p:spTree>
    <p:extLst>
      <p:ext uri="{BB962C8B-B14F-4D97-AF65-F5344CB8AC3E}">
        <p14:creationId xmlns:p14="http://schemas.microsoft.com/office/powerpoint/2010/main" val="2182046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  <p:bldP spid="22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least</a:t>
            </a:r>
            <a:r>
              <a:rPr lang="en-US" dirty="0"/>
              <a:t> amount of information we can convey in a digital system is one bit</a:t>
            </a:r>
          </a:p>
          <a:p>
            <a:r>
              <a:rPr lang="en-US" dirty="0"/>
              <a:t>A stream of bits convey greater precision and range over time</a:t>
            </a:r>
          </a:p>
          <a:p>
            <a:r>
              <a:rPr lang="en-US" dirty="0"/>
              <a:t>Origins in three related areas:</a:t>
            </a:r>
          </a:p>
          <a:p>
            <a:pPr lvl="1"/>
            <a:r>
              <a:rPr lang="en-US" dirty="0"/>
              <a:t>Rate coding in biological spiking networks</a:t>
            </a:r>
          </a:p>
          <a:p>
            <a:pPr lvl="1"/>
            <a:r>
              <a:rPr lang="en-US" dirty="0"/>
              <a:t>Pulse-density modulation in audio applications</a:t>
            </a:r>
          </a:p>
          <a:p>
            <a:pPr lvl="1"/>
            <a:r>
              <a:rPr lang="en-US" dirty="0"/>
              <a:t>Stochastic computing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Bitstream Computing Hackathon @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7BDFE20-CE3C-4DC1-877A-19CD0F462E70}" type="slidenum">
              <a:rPr lang="en-US" smtClean="0"/>
              <a:pPr lvl="1">
                <a:defRPr/>
              </a:pPr>
              <a:t>13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51028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Coding in 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9957"/>
            <a:ext cx="8229600" cy="936206"/>
          </a:xfrm>
        </p:spPr>
        <p:txBody>
          <a:bodyPr/>
          <a:lstStyle/>
          <a:p>
            <a:r>
              <a:rPr lang="en-US" dirty="0"/>
              <a:t>Quantity represented as overall firing rate of neuron or population of neurons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Bitstream Computing Hackathon @ UW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7BDFE20-CE3C-4DC1-877A-19CD0F462E70}" type="slidenum">
              <a:rPr lang="en-US" smtClean="0"/>
              <a:pPr lvl="1">
                <a:defRPr/>
              </a:pPr>
              <a:t>14</a:t>
            </a:fld>
            <a:endParaRPr lang="en-US">
              <a:latin typeface="+mn-lt"/>
            </a:endParaRPr>
          </a:p>
        </p:txBody>
      </p:sp>
      <p:pic>
        <p:nvPicPr>
          <p:cNvPr id="2050" name="Picture 2" descr="https://praneethnamburi.files.wordpress.com/2015/02/02_raster_baselineandst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5334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05200" y="5057001"/>
            <a:ext cx="3450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https://praneethnamburi.wordpress.com/</a:t>
            </a:r>
          </a:p>
        </p:txBody>
      </p:sp>
    </p:spTree>
    <p:extLst>
      <p:ext uri="{BB962C8B-B14F-4D97-AF65-F5344CB8AC3E}">
        <p14:creationId xmlns:p14="http://schemas.microsoft.com/office/powerpoint/2010/main" val="356344060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96962"/>
          </a:xfrm>
        </p:spPr>
        <p:txBody>
          <a:bodyPr/>
          <a:lstStyle/>
          <a:p>
            <a:r>
              <a:rPr lang="en-US" dirty="0"/>
              <a:t>Pulse Density 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30737"/>
            <a:ext cx="8229600" cy="149542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Sigma-delta modulator quantizes to single bit</a:t>
            </a:r>
          </a:p>
          <a:p>
            <a:pPr lvl="1"/>
            <a:r>
              <a:rPr lang="en-US" sz="2400" dirty="0"/>
              <a:t>Highly oversampled</a:t>
            </a:r>
          </a:p>
          <a:p>
            <a:pPr lvl="1"/>
            <a:r>
              <a:rPr lang="en-US" sz="2400" dirty="0"/>
              <a:t>Cost-preferred solution for audio (SDM, signal integrity)</a:t>
            </a:r>
          </a:p>
          <a:p>
            <a:r>
              <a:rPr lang="en-US" sz="2800" dirty="0"/>
              <a:t>DSPs convert to PCM for filters,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Bitstream Computing Hackathon @ UW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7BDFE20-CE3C-4DC1-877A-19CD0F462E70}" type="slidenum">
              <a:rPr lang="en-US" smtClean="0"/>
              <a:pPr lvl="1">
                <a:defRPr/>
              </a:pPr>
              <a:t>15</a:t>
            </a:fld>
            <a:endParaRPr lang="en-US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0966" y="4353738"/>
            <a:ext cx="2638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https://www.embedded.com/</a:t>
            </a:r>
          </a:p>
        </p:txBody>
      </p:sp>
      <p:pic>
        <p:nvPicPr>
          <p:cNvPr id="3074" name="Picture 2" descr="https://m.eet.com/media/1178577/freescale%20-%20basics%20of%20sigma%20delta%20adcs%20-%206x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797" y="1066800"/>
            <a:ext cx="59626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0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3414"/>
            <a:ext cx="8229600" cy="3432750"/>
          </a:xfrm>
        </p:spPr>
        <p:txBody>
          <a:bodyPr/>
          <a:lstStyle/>
          <a:p>
            <a:r>
              <a:rPr lang="en-US" dirty="0"/>
              <a:t>Introduced by von Neumann, digital realization by Gaines in 1967</a:t>
            </a:r>
          </a:p>
          <a:p>
            <a:r>
              <a:rPr lang="en-US" dirty="0"/>
              <a:t>A bit represents a probability in time</a:t>
            </a:r>
          </a:p>
          <a:p>
            <a:pPr lvl="1"/>
            <a:r>
              <a:rPr lang="en-US" dirty="0"/>
              <a:t>Uniform weight per bit, inherently fault tolerant</a:t>
            </a:r>
          </a:p>
          <a:p>
            <a:r>
              <a:rPr lang="en-US" dirty="0"/>
              <a:t>Arithmetic functions are usually trivial</a:t>
            </a:r>
          </a:p>
          <a:p>
            <a:r>
              <a:rPr lang="en-US" dirty="0"/>
              <a:t>Variable (low) precision increases with length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Bitstream Computing Hackathon @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7BDFE20-CE3C-4DC1-877A-19CD0F462E70}" type="slidenum">
              <a:rPr lang="en-US" smtClean="0"/>
              <a:pPr lvl="1">
                <a:defRPr/>
              </a:pPr>
              <a:t>16</a:t>
            </a:fld>
            <a:endParaRPr 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3776" y="1176322"/>
            <a:ext cx="5155531" cy="1490678"/>
            <a:chOff x="2263941" y="4094718"/>
            <a:chExt cx="7810500" cy="2133627"/>
          </a:xfrm>
        </p:grpSpPr>
        <p:grpSp>
          <p:nvGrpSpPr>
            <p:cNvPr id="9" name="Group 8"/>
            <p:cNvGrpSpPr/>
            <p:nvPr/>
          </p:nvGrpSpPr>
          <p:grpSpPr>
            <a:xfrm>
              <a:off x="2263941" y="4094745"/>
              <a:ext cx="7810500" cy="2133600"/>
              <a:chOff x="2263941" y="4094745"/>
              <a:chExt cx="7810500" cy="21336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3941" y="4094745"/>
                <a:ext cx="7810500" cy="213360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5812971" y="5768514"/>
                <a:ext cx="486229" cy="355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817743" y="4094718"/>
              <a:ext cx="486229" cy="146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91200" y="1676400"/>
            <a:ext cx="3124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E[S</a:t>
            </a:r>
            <a:r>
              <a:rPr lang="en-US" sz="1800" baseline="-25000" dirty="0"/>
              <a:t>3</a:t>
            </a:r>
            <a:r>
              <a:rPr lang="en-US" sz="1800" dirty="0"/>
              <a:t>] = E[S</a:t>
            </a:r>
            <a:r>
              <a:rPr lang="en-US" sz="1800" baseline="-25000" dirty="0"/>
              <a:t>1</a:t>
            </a:r>
            <a:r>
              <a:rPr lang="en-US" sz="1800" dirty="0"/>
              <a:t>S</a:t>
            </a:r>
            <a:r>
              <a:rPr lang="en-US" sz="1800" baseline="-25000" dirty="0"/>
              <a:t>2</a:t>
            </a:r>
            <a:r>
              <a:rPr lang="en-US" sz="1800" dirty="0"/>
              <a:t>] = E[S</a:t>
            </a:r>
            <a:r>
              <a:rPr lang="en-US" sz="1800" baseline="-25000" dirty="0"/>
              <a:t>1</a:t>
            </a:r>
            <a:r>
              <a:rPr lang="en-US" sz="1800" dirty="0"/>
              <a:t>]E[S</a:t>
            </a:r>
            <a:r>
              <a:rPr lang="en-US" sz="1800" baseline="-25000" dirty="0"/>
              <a:t>2</a:t>
            </a:r>
            <a:r>
              <a:rPr lang="en-US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5135568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Bitstreams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representation</a:t>
            </a:r>
          </a:p>
          <a:p>
            <a:r>
              <a:rPr lang="en-US" dirty="0"/>
              <a:t>Very low cost </a:t>
            </a:r>
            <a:r>
              <a:rPr lang="en-US" dirty="0" err="1"/>
              <a:t>datapaths</a:t>
            </a:r>
            <a:endParaRPr lang="en-US" dirty="0"/>
          </a:p>
          <a:p>
            <a:r>
              <a:rPr lang="en-US" dirty="0"/>
              <a:t>Preferred representation for sensors, actuators</a:t>
            </a:r>
          </a:p>
          <a:p>
            <a:pPr lvl="1"/>
            <a:r>
              <a:rPr lang="en-US" dirty="0"/>
              <a:t>Audio: PDM microphones, class D amplifiers</a:t>
            </a:r>
          </a:p>
          <a:p>
            <a:pPr lvl="1"/>
            <a:r>
              <a:rPr lang="en-US" dirty="0"/>
              <a:t>Other sensing modalities: multi-bit ADC an expensive component; single-bit SDM preferred</a:t>
            </a:r>
          </a:p>
          <a:p>
            <a:pPr lvl="1"/>
            <a:r>
              <a:rPr lang="en-US" dirty="0"/>
              <a:t>PWM for motor, actuator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Bitstream Computing Hackathon @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7BDFE20-CE3C-4DC1-877A-19CD0F462E70}" type="slidenum">
              <a:rPr lang="en-US" smtClean="0"/>
              <a:pPr lvl="1">
                <a:defRPr/>
              </a:pPr>
              <a:t>17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133809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Bitstreams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400" dirty="0"/>
              <a:t>Inefficient representation: linear vs. logarithmic</a:t>
            </a:r>
          </a:p>
          <a:p>
            <a:r>
              <a:rPr lang="en-US" sz="2400" dirty="0"/>
              <a:t>Inefficient computation (in time)</a:t>
            </a:r>
          </a:p>
          <a:p>
            <a:r>
              <a:rPr lang="en-US" sz="2400" dirty="0"/>
              <a:t>Algorithmic issues</a:t>
            </a:r>
          </a:p>
          <a:p>
            <a:pPr lvl="1"/>
            <a:r>
              <a:rPr lang="en-US" sz="2000" dirty="0"/>
              <a:t>Not all operators available/known</a:t>
            </a:r>
          </a:p>
          <a:p>
            <a:pPr lvl="1"/>
            <a:r>
              <a:rPr lang="en-US" sz="2000" dirty="0"/>
              <a:t>Pipelined/streaming computations serialized for unknown operations</a:t>
            </a:r>
          </a:p>
          <a:p>
            <a:pPr lvl="1"/>
            <a:r>
              <a:rPr lang="en-US" sz="2000" dirty="0"/>
              <a:t>Analytical tools (e.g. z-domain analysis) may not work</a:t>
            </a:r>
          </a:p>
          <a:p>
            <a:pPr lvl="1"/>
            <a:r>
              <a:rPr lang="en-US" sz="2000" dirty="0"/>
              <a:t>Range, precision, scaling are tricky [Shukla, </a:t>
            </a:r>
            <a:r>
              <a:rPr lang="en-US" sz="2000" dirty="0" err="1"/>
              <a:t>FoNS</a:t>
            </a:r>
            <a:r>
              <a:rPr lang="en-US" sz="2000" dirty="0"/>
              <a:t>, 2018]</a:t>
            </a:r>
          </a:p>
          <a:p>
            <a:r>
              <a:rPr lang="en-US" sz="2400" dirty="0"/>
              <a:t>Practical issues</a:t>
            </a:r>
          </a:p>
          <a:p>
            <a:pPr lvl="1"/>
            <a:r>
              <a:rPr lang="en-US" sz="2000" dirty="0"/>
              <a:t>No software tools, languages, compilers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Bitstream Computing Hackathon @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7BDFE20-CE3C-4DC1-877A-19CD0F462E70}" type="slidenum">
              <a:rPr lang="en-US" smtClean="0"/>
              <a:pPr lvl="1">
                <a:defRPr/>
              </a:pPr>
              <a:t>18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004122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757" y="1219200"/>
            <a:ext cx="4617043" cy="4906963"/>
          </a:xfrm>
        </p:spPr>
        <p:txBody>
          <a:bodyPr/>
          <a:lstStyle/>
          <a:p>
            <a:r>
              <a:rPr lang="en-US" sz="2800" dirty="0"/>
              <a:t>Julia-based DSL</a:t>
            </a:r>
          </a:p>
          <a:p>
            <a:r>
              <a:rPr lang="en-US" sz="2800" dirty="0"/>
              <a:t>Support for a broad variety of bitstream constructs</a:t>
            </a:r>
          </a:p>
          <a:p>
            <a:pPr lvl="1"/>
            <a:r>
              <a:rPr lang="en-US" sz="2400" dirty="0"/>
              <a:t>Algorithm development in FP</a:t>
            </a:r>
          </a:p>
          <a:p>
            <a:pPr lvl="1"/>
            <a:r>
              <a:rPr lang="en-US" sz="2400" dirty="0"/>
              <a:t>Validation in emulated </a:t>
            </a:r>
            <a:r>
              <a:rPr lang="en-US" sz="2400" dirty="0" err="1"/>
              <a:t>bitstream</a:t>
            </a:r>
            <a:r>
              <a:rPr lang="en-US" sz="2400" dirty="0"/>
              <a:t> mode</a:t>
            </a:r>
          </a:p>
          <a:p>
            <a:pPr lvl="1"/>
            <a:r>
              <a:rPr lang="en-US" sz="2400" dirty="0"/>
              <a:t>Automatic synthesis of bitstream </a:t>
            </a:r>
            <a:r>
              <a:rPr lang="en-US" sz="2400" dirty="0" err="1"/>
              <a:t>datapath</a:t>
            </a:r>
            <a:r>
              <a:rPr lang="en-US" sz="2400" dirty="0"/>
              <a:t> in Verilog</a:t>
            </a:r>
          </a:p>
          <a:p>
            <a:r>
              <a:rPr lang="en-US" sz="2800" dirty="0">
                <a:hlinkClick r:id="rId2"/>
              </a:rPr>
              <a:t>https://github.com/UW-PHARM/BitSAD.jl</a:t>
            </a:r>
            <a:r>
              <a:rPr lang="en-US" sz="28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Bitstream Computing Hackathon @ UW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7BDFE20-CE3C-4DC1-877A-19CD0F462E70}" type="slidenum">
              <a:rPr lang="en-US" smtClean="0"/>
              <a:pPr lvl="1">
                <a:defRPr/>
              </a:pPr>
              <a:t>19</a:t>
            </a:fld>
            <a:endParaRPr lang="en-US" dirty="0">
              <a:latin typeface="+mn-lt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15DC89A-0DB4-3042-9843-176350C061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30"/>
          <a:stretch/>
        </p:blipFill>
        <p:spPr>
          <a:xfrm>
            <a:off x="178539" y="1174873"/>
            <a:ext cx="4236043" cy="252705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518E43D-16BE-8A4F-A518-0C84847726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55"/>
          <a:stretch/>
        </p:blipFill>
        <p:spPr>
          <a:xfrm>
            <a:off x="178539" y="3771900"/>
            <a:ext cx="2742920" cy="3086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2A9AD3-A73C-49F5-BC96-1B2C1C443FE7}"/>
              </a:ext>
            </a:extLst>
          </p:cNvPr>
          <p:cNvSpPr txBox="1"/>
          <p:nvPr/>
        </p:nvSpPr>
        <p:spPr>
          <a:xfrm>
            <a:off x="2590800" y="309066"/>
            <a:ext cx="4252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[Kyle Daruwalla, Rohit Shukla, Heng </a:t>
            </a:r>
            <a:r>
              <a:rPr lang="en-US" sz="1400" dirty="0" err="1">
                <a:latin typeface="+mn-lt"/>
              </a:rPr>
              <a:t>Zhuo</a:t>
            </a:r>
            <a:r>
              <a:rPr lang="en-US" sz="1400" dirty="0"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295859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4C29-D14C-44B8-84B5-964EE3976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18401"/>
            <a:ext cx="8229600" cy="250776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Did you ever wonder: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edge IoT devices sense and interpret the world?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they minimize power use/maximize battery life?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we program/train/design them?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B2B59-BEE8-4A63-AFB8-34DE68BD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E1FE4-3FDC-46DF-8DA2-BCC9AFE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4" descr="The Ring Doorbell 3 From Amazon is Available for Pre-Order ...">
            <a:extLst>
              <a:ext uri="{FF2B5EF4-FFF2-40B4-BE49-F238E27FC236}">
                <a16:creationId xmlns:a16="http://schemas.microsoft.com/office/drawing/2014/main" id="{0CF387D6-F9F4-49F1-AE0E-792B3FFC7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64" y="899600"/>
            <a:ext cx="2339999" cy="23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AD9E9AF-7211-4268-990B-12F779B7E8C9}"/>
              </a:ext>
            </a:extLst>
          </p:cNvPr>
          <p:cNvSpPr/>
          <p:nvPr/>
        </p:nvSpPr>
        <p:spPr>
          <a:xfrm>
            <a:off x="3166185" y="2045322"/>
            <a:ext cx="967666" cy="807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A0612-063D-472E-B368-13BA88E364CD}"/>
              </a:ext>
            </a:extLst>
          </p:cNvPr>
          <p:cNvSpPr txBox="1"/>
          <p:nvPr/>
        </p:nvSpPr>
        <p:spPr>
          <a:xfrm>
            <a:off x="2909566" y="1409832"/>
            <a:ext cx="134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Is someone at the door?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3696C-54FF-4908-987A-214F303E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026" name="Picture 2" descr="Ring video doorbell captures bird trying to get in the ...">
            <a:extLst>
              <a:ext uri="{FF2B5EF4-FFF2-40B4-BE49-F238E27FC236}">
                <a16:creationId xmlns:a16="http://schemas.microsoft.com/office/drawing/2014/main" id="{61FA8529-3BC4-4AB6-8B6B-383A5A943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250" y="1304538"/>
            <a:ext cx="3502170" cy="196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Confused person outline">
            <a:extLst>
              <a:ext uri="{FF2B5EF4-FFF2-40B4-BE49-F238E27FC236}">
                <a16:creationId xmlns:a16="http://schemas.microsoft.com/office/drawing/2014/main" id="{F80662DE-93CF-4A67-A7C1-C1D9F9E2A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9800" y="2090243"/>
            <a:ext cx="1160324" cy="11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55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0A03-A01A-467F-9C13-B5CA6368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Bitstream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0F742-10A6-45F2-AC84-EF593A6E6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63091"/>
            <a:ext cx="8229600" cy="3313900"/>
          </a:xfrm>
        </p:spPr>
        <p:txBody>
          <a:bodyPr/>
          <a:lstStyle/>
          <a:p>
            <a:r>
              <a:rPr lang="en-US" dirty="0"/>
              <a:t>Input and weight encoding: SNG (LFSR)</a:t>
            </a:r>
          </a:p>
          <a:p>
            <a:pPr lvl="1"/>
            <a:r>
              <a:rPr lang="en-US" dirty="0"/>
              <a:t>Stochastic number generator</a:t>
            </a:r>
          </a:p>
          <a:p>
            <a:r>
              <a:rPr lang="en-US" dirty="0"/>
              <a:t>Multiply: AND gate</a:t>
            </a:r>
          </a:p>
          <a:p>
            <a:r>
              <a:rPr lang="en-US" dirty="0"/>
              <a:t>Add: bit count circuit</a:t>
            </a:r>
          </a:p>
          <a:p>
            <a:r>
              <a:rPr lang="en-US" dirty="0"/>
              <a:t>Replicate for each layer, channel, x-y location</a:t>
            </a:r>
          </a:p>
          <a:p>
            <a:r>
              <a:rPr lang="en-US" b="1" dirty="0"/>
              <a:t>Length of bitstream ~ accuracy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4DC98-F1C3-48ED-9578-C6D47C47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C21F0-C02B-42DF-B27F-793AA331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20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E0E497-644F-4551-B58B-22C166819CC5}"/>
              </a:ext>
            </a:extLst>
          </p:cNvPr>
          <p:cNvSpPr/>
          <p:nvPr/>
        </p:nvSpPr>
        <p:spPr>
          <a:xfrm>
            <a:off x="5334000" y="1687530"/>
            <a:ext cx="685800" cy="46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2" name="Flowchart: Delay 21">
            <a:extLst>
              <a:ext uri="{FF2B5EF4-FFF2-40B4-BE49-F238E27FC236}">
                <a16:creationId xmlns:a16="http://schemas.microsoft.com/office/drawing/2014/main" id="{18947504-8D66-41D3-98E6-79231FFB7628}"/>
              </a:ext>
            </a:extLst>
          </p:cNvPr>
          <p:cNvSpPr/>
          <p:nvPr/>
        </p:nvSpPr>
        <p:spPr>
          <a:xfrm>
            <a:off x="4483100" y="1463684"/>
            <a:ext cx="203200" cy="27146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DBBA6B69-75D1-4EA1-ABAD-A72267F0AF1D}"/>
              </a:ext>
            </a:extLst>
          </p:cNvPr>
          <p:cNvSpPr/>
          <p:nvPr/>
        </p:nvSpPr>
        <p:spPr>
          <a:xfrm>
            <a:off x="4483100" y="1866909"/>
            <a:ext cx="203200" cy="27146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lay 23">
            <a:extLst>
              <a:ext uri="{FF2B5EF4-FFF2-40B4-BE49-F238E27FC236}">
                <a16:creationId xmlns:a16="http://schemas.microsoft.com/office/drawing/2014/main" id="{DD09745F-F573-431E-818D-F1112AA01E73}"/>
              </a:ext>
            </a:extLst>
          </p:cNvPr>
          <p:cNvSpPr/>
          <p:nvPr/>
        </p:nvSpPr>
        <p:spPr>
          <a:xfrm>
            <a:off x="4483100" y="2416184"/>
            <a:ext cx="203200" cy="27146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171790-D511-4F70-819C-4428DDAADE4F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686300" y="1599415"/>
            <a:ext cx="647700" cy="320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59E64A3-2A0B-42F2-BEA2-31DA61F61C9D}"/>
              </a:ext>
            </a:extLst>
          </p:cNvPr>
          <p:cNvCxnSpPr>
            <a:cxnSpLocks/>
            <a:stCxn id="23" idx="3"/>
            <a:endCxn id="11" idx="1"/>
          </p:cNvCxnSpPr>
          <p:nvPr/>
        </p:nvCxnSpPr>
        <p:spPr>
          <a:xfrm flipV="1">
            <a:off x="4686300" y="1920095"/>
            <a:ext cx="647700" cy="82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2B5A95D-7878-49CC-9FE0-98C4743498AB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 flipV="1">
            <a:off x="4686300" y="1920095"/>
            <a:ext cx="647700" cy="631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56EB01A-D6F3-4B4F-ADFD-33ACD18997BD}"/>
              </a:ext>
            </a:extLst>
          </p:cNvPr>
          <p:cNvSpPr txBox="1"/>
          <p:nvPr/>
        </p:nvSpPr>
        <p:spPr>
          <a:xfrm rot="16200000">
            <a:off x="4300999" y="21233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CE5926-FA7F-4377-8577-A7C3C6547891}"/>
              </a:ext>
            </a:extLst>
          </p:cNvPr>
          <p:cNvSpPr/>
          <p:nvPr/>
        </p:nvSpPr>
        <p:spPr>
          <a:xfrm>
            <a:off x="3105150" y="1200167"/>
            <a:ext cx="838200" cy="46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53906F-7315-43BE-93AA-51C579C76D63}"/>
              </a:ext>
            </a:extLst>
          </p:cNvPr>
          <p:cNvSpPr/>
          <p:nvPr/>
        </p:nvSpPr>
        <p:spPr>
          <a:xfrm>
            <a:off x="3092450" y="1785555"/>
            <a:ext cx="838200" cy="46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97FFEC-0E6F-4C00-AF26-2469A051C6FF}"/>
              </a:ext>
            </a:extLst>
          </p:cNvPr>
          <p:cNvSpPr/>
          <p:nvPr/>
        </p:nvSpPr>
        <p:spPr>
          <a:xfrm>
            <a:off x="3105150" y="2551915"/>
            <a:ext cx="838200" cy="46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SNG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D7668B18-FCBD-4632-9FD9-A8B261899218}"/>
              </a:ext>
            </a:extLst>
          </p:cNvPr>
          <p:cNvSpPr/>
          <p:nvPr/>
        </p:nvSpPr>
        <p:spPr>
          <a:xfrm>
            <a:off x="4051299" y="1300170"/>
            <a:ext cx="277911" cy="1716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9ACE8C-8C78-4AF8-B205-BEC0BD7C3583}"/>
              </a:ext>
            </a:extLst>
          </p:cNvPr>
          <p:cNvSpPr txBox="1"/>
          <p:nvPr/>
        </p:nvSpPr>
        <p:spPr>
          <a:xfrm rot="16200000">
            <a:off x="3270811" y="223656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287444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470C-071B-46AC-927A-A495965A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D199-9C28-439F-87C1-59ACB451F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72008"/>
            <a:ext cx="8229600" cy="1454155"/>
          </a:xfrm>
        </p:spPr>
        <p:txBody>
          <a:bodyPr/>
          <a:lstStyle/>
          <a:p>
            <a:r>
              <a:rPr lang="en-US" sz="2400" dirty="0"/>
              <a:t>Proposed in 1980s </a:t>
            </a:r>
            <a:r>
              <a:rPr lang="en-US" sz="1800" dirty="0"/>
              <a:t>[</a:t>
            </a:r>
            <a:r>
              <a:rPr lang="en-US" sz="1800" dirty="0" err="1"/>
              <a:t>LeCun</a:t>
            </a:r>
            <a:r>
              <a:rPr lang="en-US" sz="1800" dirty="0"/>
              <a:t>, Optimal Brain Damage]</a:t>
            </a:r>
            <a:endParaRPr lang="en-US" sz="2400" dirty="0"/>
          </a:p>
          <a:p>
            <a:r>
              <a:rPr lang="en-US" sz="2400" dirty="0"/>
              <a:t>Remove ineffectual (low weight) synapses</a:t>
            </a:r>
          </a:p>
          <a:p>
            <a:r>
              <a:rPr lang="en-US" sz="2400" dirty="0"/>
              <a:t>Remove disconnected nodes</a:t>
            </a:r>
          </a:p>
          <a:p>
            <a:r>
              <a:rPr lang="en-US" sz="2400" dirty="0"/>
              <a:t>Fine-tune (train a few more iterations)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8EEB5-E1D2-4787-A16B-52E87AB6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0A31B-C4F9-4CBA-B65B-F0A715C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364838-B316-42E4-8741-97BCDA2DA8D5}"/>
              </a:ext>
            </a:extLst>
          </p:cNvPr>
          <p:cNvSpPr/>
          <p:nvPr/>
        </p:nvSpPr>
        <p:spPr>
          <a:xfrm>
            <a:off x="2038350" y="1809750"/>
            <a:ext cx="476250" cy="4953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D22C8D-4F7D-46BF-8DD4-8320D5400925}"/>
              </a:ext>
            </a:extLst>
          </p:cNvPr>
          <p:cNvSpPr/>
          <p:nvPr/>
        </p:nvSpPr>
        <p:spPr>
          <a:xfrm>
            <a:off x="2038350" y="2459037"/>
            <a:ext cx="476250" cy="4953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DAB0EB-C451-4C3C-AB23-7787D912E210}"/>
              </a:ext>
            </a:extLst>
          </p:cNvPr>
          <p:cNvSpPr/>
          <p:nvPr/>
        </p:nvSpPr>
        <p:spPr>
          <a:xfrm>
            <a:off x="2038350" y="3095625"/>
            <a:ext cx="476250" cy="4953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707EF7-54CD-474B-93C7-E1B1A113FDAF}"/>
              </a:ext>
            </a:extLst>
          </p:cNvPr>
          <p:cNvSpPr/>
          <p:nvPr/>
        </p:nvSpPr>
        <p:spPr>
          <a:xfrm>
            <a:off x="3800475" y="1171575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460A9E-B875-46A9-888F-87AEDCCB8D4D}"/>
              </a:ext>
            </a:extLst>
          </p:cNvPr>
          <p:cNvSpPr/>
          <p:nvPr/>
        </p:nvSpPr>
        <p:spPr>
          <a:xfrm>
            <a:off x="3800475" y="1820862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98A8F9-D8D5-40F3-8B8F-8ACFE46ED0FD}"/>
              </a:ext>
            </a:extLst>
          </p:cNvPr>
          <p:cNvSpPr/>
          <p:nvPr/>
        </p:nvSpPr>
        <p:spPr>
          <a:xfrm>
            <a:off x="3800475" y="2457450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77036A-B5C8-4247-A707-77893AB887DF}"/>
              </a:ext>
            </a:extLst>
          </p:cNvPr>
          <p:cNvSpPr/>
          <p:nvPr/>
        </p:nvSpPr>
        <p:spPr>
          <a:xfrm>
            <a:off x="3800475" y="3105152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FBF4CE-A386-4043-85D6-5083B72CBC55}"/>
              </a:ext>
            </a:extLst>
          </p:cNvPr>
          <p:cNvSpPr/>
          <p:nvPr/>
        </p:nvSpPr>
        <p:spPr>
          <a:xfrm>
            <a:off x="3800475" y="3752854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7B1389-0F39-4F5B-889E-0C8DD670482C}"/>
              </a:ext>
            </a:extLst>
          </p:cNvPr>
          <p:cNvSpPr/>
          <p:nvPr/>
        </p:nvSpPr>
        <p:spPr>
          <a:xfrm>
            <a:off x="5543550" y="1809750"/>
            <a:ext cx="476250" cy="4953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406BBA-EFE6-4DFC-A813-B03B3C45000A}"/>
              </a:ext>
            </a:extLst>
          </p:cNvPr>
          <p:cNvSpPr/>
          <p:nvPr/>
        </p:nvSpPr>
        <p:spPr>
          <a:xfrm>
            <a:off x="5543550" y="2459037"/>
            <a:ext cx="476250" cy="4953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3760B0-4B96-4AEF-AEC4-CAF2947F3B61}"/>
              </a:ext>
            </a:extLst>
          </p:cNvPr>
          <p:cNvSpPr/>
          <p:nvPr/>
        </p:nvSpPr>
        <p:spPr>
          <a:xfrm>
            <a:off x="5543550" y="3095625"/>
            <a:ext cx="476250" cy="4953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269E5E-2C2C-4C32-8CBE-075DC8A72462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2514600" y="1419225"/>
            <a:ext cx="128587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88D576-A390-46EC-ADCE-4353E127D81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2514600" y="2057400"/>
            <a:ext cx="1285875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89033-A367-48FC-BE97-E2953E5F2CAA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2514600" y="2057400"/>
            <a:ext cx="128587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BEB46A-A615-4C43-9FBC-8E0274EAC5E9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2514600" y="2057400"/>
            <a:ext cx="1285875" cy="129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87127-1AEA-497E-B220-8907EAA6225C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2514600" y="2057400"/>
            <a:ext cx="1285875" cy="194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433039-0F5F-4B74-872D-87CE67A37ED7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2514600" y="1419225"/>
            <a:ext cx="1285875" cy="12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E2B26C-1FDC-40F0-BB08-88C090E7E8A8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2514600" y="2068512"/>
            <a:ext cx="128587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1115FB-14A1-4032-859E-C279F3CEE3D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2514600" y="2705100"/>
            <a:ext cx="1285875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FCAC15-F2BD-4137-85E3-D029484C8BEA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2514600" y="2706687"/>
            <a:ext cx="1285875" cy="64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05F222-4B88-4978-BD7B-94BB5984BF0F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2514600" y="2706687"/>
            <a:ext cx="1285875" cy="129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8857C0-670E-45CF-B4EE-BA8F8900A702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2514600" y="1419225"/>
            <a:ext cx="1285875" cy="1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AEE6C3-DB8D-4DA2-91FE-2A4B54D793D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2514600" y="2068512"/>
            <a:ext cx="1285875" cy="127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D210BB-E2F4-4D2D-BF51-AB864253EC0B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514600" y="2705100"/>
            <a:ext cx="128587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017646-C55B-48BC-B81D-4C4D390274CB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2514600" y="3343275"/>
            <a:ext cx="1285875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5FA335-7776-471E-914D-ABFE87F99CFB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2514600" y="3343275"/>
            <a:ext cx="1285875" cy="65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48DA0-DF54-4313-9774-272F9B76A2E3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4276725" y="1419225"/>
            <a:ext cx="126682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A1999-376C-424D-8482-C5AE3C5007C0}"/>
              </a:ext>
            </a:extLst>
          </p:cNvPr>
          <p:cNvCxnSpPr>
            <a:stCxn id="9" idx="6"/>
            <a:endCxn id="15" idx="2"/>
          </p:cNvCxnSpPr>
          <p:nvPr/>
        </p:nvCxnSpPr>
        <p:spPr>
          <a:xfrm>
            <a:off x="4276725" y="1419225"/>
            <a:ext cx="1266825" cy="12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C736FB-5D6A-46A5-9D48-871C24CC4146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4276725" y="1419225"/>
            <a:ext cx="1266825" cy="1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FFD9F0-3274-4EC2-8F20-B4E134E34975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 flipV="1">
            <a:off x="4276725" y="2057400"/>
            <a:ext cx="1266825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9F027B-F4B3-4C73-9026-E8C940149259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4276725" y="2068512"/>
            <a:ext cx="126682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580DB3-BA9F-4DA2-894D-25C64D5019D3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4276725" y="2068512"/>
            <a:ext cx="1266825" cy="127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F3883E-20C8-4472-833E-25FC228CB739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4276725" y="2057400"/>
            <a:ext cx="126682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1A5153-B2A3-4E5F-8761-05E4804CD5F2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4276725" y="2705100"/>
            <a:ext cx="1266825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8C095A-21F2-434A-A1BB-72A3833ABDCC}"/>
              </a:ext>
            </a:extLst>
          </p:cNvPr>
          <p:cNvCxnSpPr>
            <a:stCxn id="11" idx="6"/>
            <a:endCxn id="16" idx="2"/>
          </p:cNvCxnSpPr>
          <p:nvPr/>
        </p:nvCxnSpPr>
        <p:spPr>
          <a:xfrm>
            <a:off x="4276725" y="2705100"/>
            <a:ext cx="126682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1C2216-E058-48BE-A705-BD8E5540A208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 flipV="1">
            <a:off x="4276725" y="2057400"/>
            <a:ext cx="1266825" cy="129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138898-5D3E-47B2-A508-2953253839DB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 flipV="1">
            <a:off x="4276725" y="2706687"/>
            <a:ext cx="1266825" cy="64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092C910-F359-4CA1-8EC5-70F262574814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 flipV="1">
            <a:off x="4276725" y="3343275"/>
            <a:ext cx="1266825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125B7E-86D5-4221-8792-F07DB7ABA94F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4276725" y="2057400"/>
            <a:ext cx="1266825" cy="194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C4CBBE-ACE2-4CC4-A253-128BDAEBDBDE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4276725" y="2706687"/>
            <a:ext cx="1266825" cy="129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854622-7A57-42D5-A88D-5656798495EF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 flipV="1">
            <a:off x="4276725" y="3343275"/>
            <a:ext cx="1266825" cy="65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6D400A1-E1ED-4A2C-A496-8BCAA027FF63}"/>
              </a:ext>
            </a:extLst>
          </p:cNvPr>
          <p:cNvSpPr txBox="1"/>
          <p:nvPr/>
        </p:nvSpPr>
        <p:spPr>
          <a:xfrm>
            <a:off x="1882668" y="424656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96B4B6-A200-41F1-B1EB-D696F4FE84D6}"/>
              </a:ext>
            </a:extLst>
          </p:cNvPr>
          <p:cNvSpPr txBox="1"/>
          <p:nvPr/>
        </p:nvSpPr>
        <p:spPr>
          <a:xfrm>
            <a:off x="3080243" y="4251623"/>
            <a:ext cx="1824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Hidden Layer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158DB3-5E98-4B4B-B3E4-894433C69160}"/>
              </a:ext>
            </a:extLst>
          </p:cNvPr>
          <p:cNvSpPr txBox="1"/>
          <p:nvPr/>
        </p:nvSpPr>
        <p:spPr>
          <a:xfrm>
            <a:off x="5261468" y="4246567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87778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E469-F093-4F79-847F-5660F691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Impact on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EE2B-FE2C-4D57-A759-7A62765B2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87768"/>
            <a:ext cx="8229600" cy="2338396"/>
          </a:xfrm>
        </p:spPr>
        <p:txBody>
          <a:bodyPr/>
          <a:lstStyle/>
          <a:p>
            <a:r>
              <a:rPr lang="en-US" dirty="0"/>
              <a:t>Pruned synapse: eliminate SNG + AND gate</a:t>
            </a:r>
          </a:p>
          <a:p>
            <a:r>
              <a:rPr lang="en-US" dirty="0"/>
              <a:t>Pruned channel: eliminate entire dot product</a:t>
            </a:r>
          </a:p>
          <a:p>
            <a:r>
              <a:rPr lang="en-US" dirty="0"/>
              <a:t>Structured pruning: targets channels</a:t>
            </a:r>
          </a:p>
          <a:p>
            <a:r>
              <a:rPr lang="en-US" dirty="0" err="1"/>
              <a:t>Unstructure</a:t>
            </a:r>
            <a:r>
              <a:rPr lang="en-US" dirty="0"/>
              <a:t> pruning: targets synapses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424F2-02DB-4279-BF42-FCB3C8D9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9B4F2-3A7B-4AA9-8C6B-7FC07C13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304A4-0922-4E08-92B6-E5F378713708}"/>
              </a:ext>
            </a:extLst>
          </p:cNvPr>
          <p:cNvSpPr/>
          <p:nvPr/>
        </p:nvSpPr>
        <p:spPr>
          <a:xfrm>
            <a:off x="5334000" y="2070118"/>
            <a:ext cx="685800" cy="46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F615BDD9-9817-4AD4-B607-6AC40D1EEDE4}"/>
              </a:ext>
            </a:extLst>
          </p:cNvPr>
          <p:cNvSpPr/>
          <p:nvPr/>
        </p:nvSpPr>
        <p:spPr>
          <a:xfrm>
            <a:off x="4483100" y="1846272"/>
            <a:ext cx="203200" cy="27146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>
            <a:extLst>
              <a:ext uri="{FF2B5EF4-FFF2-40B4-BE49-F238E27FC236}">
                <a16:creationId xmlns:a16="http://schemas.microsoft.com/office/drawing/2014/main" id="{2E0E7B2C-583C-4299-AE4B-6CD3DCEC99FA}"/>
              </a:ext>
            </a:extLst>
          </p:cNvPr>
          <p:cNvSpPr/>
          <p:nvPr/>
        </p:nvSpPr>
        <p:spPr>
          <a:xfrm>
            <a:off x="4483100" y="2249497"/>
            <a:ext cx="203200" cy="27146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72CCF11E-183B-4FAE-8672-4D77F067E99B}"/>
              </a:ext>
            </a:extLst>
          </p:cNvPr>
          <p:cNvSpPr/>
          <p:nvPr/>
        </p:nvSpPr>
        <p:spPr>
          <a:xfrm>
            <a:off x="4483100" y="2798772"/>
            <a:ext cx="203200" cy="27146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42889F5-0518-45E8-9E1B-ED448E8DA8F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686300" y="1982003"/>
            <a:ext cx="647700" cy="320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0C5E020-CC65-4FB5-9B1C-0BD1A45B2C3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686300" y="2302683"/>
            <a:ext cx="647700" cy="82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14BCD52-CE8F-4AB4-93C1-675A03C12F9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686300" y="2302683"/>
            <a:ext cx="647700" cy="631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BE1137-B0AC-4007-BBCC-2B46C7BB55F1}"/>
              </a:ext>
            </a:extLst>
          </p:cNvPr>
          <p:cNvSpPr txBox="1"/>
          <p:nvPr/>
        </p:nvSpPr>
        <p:spPr>
          <a:xfrm rot="16200000">
            <a:off x="4300999" y="25059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3F53BF-12E9-49C4-9944-EBB2E9C41DC9}"/>
              </a:ext>
            </a:extLst>
          </p:cNvPr>
          <p:cNvSpPr/>
          <p:nvPr/>
        </p:nvSpPr>
        <p:spPr>
          <a:xfrm>
            <a:off x="3105150" y="1582755"/>
            <a:ext cx="838200" cy="46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D40DBF-B96A-4456-9683-8FEC4518BC3A}"/>
              </a:ext>
            </a:extLst>
          </p:cNvPr>
          <p:cNvSpPr/>
          <p:nvPr/>
        </p:nvSpPr>
        <p:spPr>
          <a:xfrm>
            <a:off x="3092450" y="2168143"/>
            <a:ext cx="838200" cy="46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2AF183-C23F-492A-8FEB-629B05D0F462}"/>
              </a:ext>
            </a:extLst>
          </p:cNvPr>
          <p:cNvSpPr/>
          <p:nvPr/>
        </p:nvSpPr>
        <p:spPr>
          <a:xfrm>
            <a:off x="3105150" y="2934503"/>
            <a:ext cx="838200" cy="46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SNG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6FB8520-D720-48C3-A89D-6589178698EA}"/>
              </a:ext>
            </a:extLst>
          </p:cNvPr>
          <p:cNvSpPr/>
          <p:nvPr/>
        </p:nvSpPr>
        <p:spPr>
          <a:xfrm>
            <a:off x="4051299" y="1682758"/>
            <a:ext cx="277911" cy="1716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5CEC85-DFF4-4BA9-8937-CA09AA2561DC}"/>
              </a:ext>
            </a:extLst>
          </p:cNvPr>
          <p:cNvSpPr txBox="1"/>
          <p:nvPr/>
        </p:nvSpPr>
        <p:spPr>
          <a:xfrm rot="16200000">
            <a:off x="3270811" y="261915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862669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0196DDCF-BF62-4657-BAD7-DE26166B440D}"/>
              </a:ext>
            </a:extLst>
          </p:cNvPr>
          <p:cNvSpPr txBox="1"/>
          <p:nvPr/>
        </p:nvSpPr>
        <p:spPr>
          <a:xfrm>
            <a:off x="4098861" y="1064090"/>
            <a:ext cx="260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[</a:t>
            </a:r>
            <a:r>
              <a:rPr lang="en-US" sz="1200" dirty="0" err="1">
                <a:latin typeface="+mj-lt"/>
              </a:rPr>
              <a:t>TinyMLPerf</a:t>
            </a:r>
            <a:r>
              <a:rPr lang="en-US" sz="1200" dirty="0">
                <a:latin typeface="+mj-lt"/>
              </a:rPr>
              <a:t> Visual wake words from https://github.com/mlcommons/tiny]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61BDE-EA78-478B-9ADC-3E3FCFCD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DC29-1E5B-4C86-93CB-190B7F6E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20905"/>
            <a:ext cx="8229600" cy="1950241"/>
          </a:xfrm>
        </p:spPr>
        <p:txBody>
          <a:bodyPr/>
          <a:lstStyle/>
          <a:p>
            <a:r>
              <a:rPr lang="en-US" sz="2800" dirty="0"/>
              <a:t>HW requirement</a:t>
            </a:r>
          </a:p>
          <a:p>
            <a:pPr lvl="1"/>
            <a:r>
              <a:rPr lang="en-US" sz="2400" dirty="0"/>
              <a:t>Decently-fast CPU will suffice for required tasks</a:t>
            </a:r>
          </a:p>
          <a:p>
            <a:r>
              <a:rPr lang="en-US" sz="2800" dirty="0"/>
              <a:t>Train from scratch (optional)</a:t>
            </a:r>
          </a:p>
          <a:p>
            <a:pPr lvl="1"/>
            <a:r>
              <a:rPr lang="en-US" sz="2400" dirty="0"/>
              <a:t>Fast GPU (GTX1080 ~1.5 hours)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A244E-D86C-41A9-B3E7-6F0675DC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9A6EE-93DE-47F3-8FC7-29BC874B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23</a:t>
            </a:fld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02A85927-FA63-4169-8DFF-75B8841BBF66}"/>
              </a:ext>
            </a:extLst>
          </p:cNvPr>
          <p:cNvSpPr/>
          <p:nvPr/>
        </p:nvSpPr>
        <p:spPr>
          <a:xfrm>
            <a:off x="304800" y="2893913"/>
            <a:ext cx="1041400" cy="114300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Pre-trained </a:t>
            </a:r>
            <a:r>
              <a:rPr lang="en-US" sz="1600" dirty="0" err="1">
                <a:solidFill>
                  <a:schemeClr val="tx1"/>
                </a:solidFill>
              </a:rPr>
              <a:t>Mobilenet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EED4DA2-4E58-4E2D-859B-20EF4139243C}"/>
              </a:ext>
            </a:extLst>
          </p:cNvPr>
          <p:cNvSpPr/>
          <p:nvPr/>
        </p:nvSpPr>
        <p:spPr>
          <a:xfrm>
            <a:off x="3314700" y="1486594"/>
            <a:ext cx="1041400" cy="114300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 &amp; Validation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EEBBB-8F7E-4B96-9116-917848F1BDE6}"/>
              </a:ext>
            </a:extLst>
          </p:cNvPr>
          <p:cNvSpPr/>
          <p:nvPr/>
        </p:nvSpPr>
        <p:spPr>
          <a:xfrm>
            <a:off x="1879600" y="3017738"/>
            <a:ext cx="1041400" cy="9064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Prune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7A0B3-70DD-4BDA-8A40-6E21007FB853}"/>
              </a:ext>
            </a:extLst>
          </p:cNvPr>
          <p:cNvSpPr/>
          <p:nvPr/>
        </p:nvSpPr>
        <p:spPr>
          <a:xfrm>
            <a:off x="3314702" y="3017738"/>
            <a:ext cx="1041400" cy="9064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Fine Tune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328710-B782-4B93-8E8A-E1AAB98B1616}"/>
              </a:ext>
            </a:extLst>
          </p:cNvPr>
          <p:cNvSpPr/>
          <p:nvPr/>
        </p:nvSpPr>
        <p:spPr>
          <a:xfrm>
            <a:off x="4749804" y="3012181"/>
            <a:ext cx="1041400" cy="9064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Quantize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A07850-C71A-4098-93C1-3F8DF617AE1F}"/>
              </a:ext>
            </a:extLst>
          </p:cNvPr>
          <p:cNvSpPr/>
          <p:nvPr/>
        </p:nvSpPr>
        <p:spPr>
          <a:xfrm>
            <a:off x="6184906" y="3012181"/>
            <a:ext cx="1041400" cy="9064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Evaluate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1BFC28-5CAF-4F40-8D42-27C7A5BE584A}"/>
              </a:ext>
            </a:extLst>
          </p:cNvPr>
          <p:cNvCxnSpPr>
            <a:stCxn id="6" idx="4"/>
            <a:endCxn id="8" idx="1"/>
          </p:cNvCxnSpPr>
          <p:nvPr/>
        </p:nvCxnSpPr>
        <p:spPr>
          <a:xfrm>
            <a:off x="1346200" y="3465413"/>
            <a:ext cx="533400" cy="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DBE6B3-C784-4939-B447-71E859C5246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921000" y="3470970"/>
            <a:ext cx="39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33D841-54ED-4751-BC90-C8EC9A0B6BA9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3835400" y="2629594"/>
            <a:ext cx="2" cy="38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865A5-71E3-4062-B13A-32F81266F38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356102" y="3465413"/>
            <a:ext cx="393702" cy="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C0D439-6748-4B62-865B-1AAE637C6D9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791204" y="3465413"/>
            <a:ext cx="39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B0C4E52-DFD9-4644-B964-BE5B5DF7B52E}"/>
              </a:ext>
            </a:extLst>
          </p:cNvPr>
          <p:cNvCxnSpPr>
            <a:stCxn id="9" idx="3"/>
            <a:endCxn id="8" idx="2"/>
          </p:cNvCxnSpPr>
          <p:nvPr/>
        </p:nvCxnSpPr>
        <p:spPr>
          <a:xfrm flipH="1">
            <a:off x="2400300" y="3470970"/>
            <a:ext cx="1955802" cy="453231"/>
          </a:xfrm>
          <a:prstGeom prst="bentConnector4">
            <a:avLst>
              <a:gd name="adj1" fmla="val -11688"/>
              <a:gd name="adj2" fmla="val 150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D84FAF-D887-4DB8-97D1-9B923846146A}"/>
              </a:ext>
            </a:extLst>
          </p:cNvPr>
          <p:cNvSpPr txBox="1"/>
          <p:nvPr/>
        </p:nvSpPr>
        <p:spPr>
          <a:xfrm>
            <a:off x="3028952" y="4131954"/>
            <a:ext cx="73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Iterate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CADD4802-EA18-40BA-9ADF-2FD309558FF1}"/>
              </a:ext>
            </a:extLst>
          </p:cNvPr>
          <p:cNvSpPr/>
          <p:nvPr/>
        </p:nvSpPr>
        <p:spPr>
          <a:xfrm>
            <a:off x="6184906" y="1486594"/>
            <a:ext cx="1041400" cy="114300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Test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566007-65E1-48BC-BB87-A1F344C54253}"/>
              </a:ext>
            </a:extLst>
          </p:cNvPr>
          <p:cNvSpPr/>
          <p:nvPr/>
        </p:nvSpPr>
        <p:spPr>
          <a:xfrm>
            <a:off x="7620000" y="3008797"/>
            <a:ext cx="1041400" cy="9064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Submit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DD23CA-35A6-4B96-9427-1B1AEFC56C77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 flipV="1">
            <a:off x="7226306" y="3462029"/>
            <a:ext cx="393694" cy="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21686B6-7DDA-42E9-B850-AC42C8CA1B79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H="1">
            <a:off x="5270504" y="3465413"/>
            <a:ext cx="1955802" cy="453231"/>
          </a:xfrm>
          <a:prstGeom prst="bentConnector4">
            <a:avLst>
              <a:gd name="adj1" fmla="val -11688"/>
              <a:gd name="adj2" fmla="val 189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1DDFC4A-7861-4D4E-BA76-488A87C2E4AF}"/>
              </a:ext>
            </a:extLst>
          </p:cNvPr>
          <p:cNvCxnSpPr>
            <a:stCxn id="11" idx="3"/>
            <a:endCxn id="11" idx="2"/>
          </p:cNvCxnSpPr>
          <p:nvPr/>
        </p:nvCxnSpPr>
        <p:spPr>
          <a:xfrm flipH="1">
            <a:off x="6705606" y="3465413"/>
            <a:ext cx="520700" cy="453231"/>
          </a:xfrm>
          <a:prstGeom prst="bentConnector4">
            <a:avLst>
              <a:gd name="adj1" fmla="val -43902"/>
              <a:gd name="adj2" fmla="val 150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4BB971E-097A-467E-A9FE-082FFAD63B6F}"/>
              </a:ext>
            </a:extLst>
          </p:cNvPr>
          <p:cNvSpPr txBox="1"/>
          <p:nvPr/>
        </p:nvSpPr>
        <p:spPr>
          <a:xfrm>
            <a:off x="5863075" y="4054546"/>
            <a:ext cx="73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Iterate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7CB5912-EA38-4785-B5ED-C0E7E46FB02F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H="1">
            <a:off x="2400300" y="3465413"/>
            <a:ext cx="4826006" cy="458788"/>
          </a:xfrm>
          <a:prstGeom prst="bentConnector4">
            <a:avLst>
              <a:gd name="adj1" fmla="val -4737"/>
              <a:gd name="adj2" fmla="val 224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CCF0AE3-5CA8-4515-AC31-778890916631}"/>
              </a:ext>
            </a:extLst>
          </p:cNvPr>
          <p:cNvSpPr/>
          <p:nvPr/>
        </p:nvSpPr>
        <p:spPr>
          <a:xfrm>
            <a:off x="298344" y="1604862"/>
            <a:ext cx="1041400" cy="9064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Train from scratch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AA055D-D7D2-423B-B11F-FCFE4FA02446}"/>
              </a:ext>
            </a:extLst>
          </p:cNvPr>
          <p:cNvCxnSpPr>
            <a:cxnSpLocks/>
            <a:stCxn id="7" idx="2"/>
            <a:endCxn id="46" idx="3"/>
          </p:cNvCxnSpPr>
          <p:nvPr/>
        </p:nvCxnSpPr>
        <p:spPr>
          <a:xfrm flipH="1">
            <a:off x="1339744" y="2058094"/>
            <a:ext cx="1974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DB9F3C-1079-4D34-B766-E5B362612522}"/>
              </a:ext>
            </a:extLst>
          </p:cNvPr>
          <p:cNvCxnSpPr>
            <a:stCxn id="46" idx="2"/>
            <a:endCxn id="6" idx="1"/>
          </p:cNvCxnSpPr>
          <p:nvPr/>
        </p:nvCxnSpPr>
        <p:spPr>
          <a:xfrm>
            <a:off x="819044" y="2511325"/>
            <a:ext cx="6456" cy="38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0D4B7B-4522-4182-B719-58E54BE5CC62}"/>
              </a:ext>
            </a:extLst>
          </p:cNvPr>
          <p:cNvCxnSpPr>
            <a:stCxn id="26" idx="3"/>
            <a:endCxn id="11" idx="0"/>
          </p:cNvCxnSpPr>
          <p:nvPr/>
        </p:nvCxnSpPr>
        <p:spPr>
          <a:xfrm>
            <a:off x="6705606" y="2629594"/>
            <a:ext cx="0" cy="38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7947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7FCB-3345-40FF-AFCA-30212839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EA02-EC07-439E-9313-BA0988770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is determined with test images</a:t>
            </a:r>
          </a:p>
          <a:p>
            <a:pPr lvl="1"/>
            <a:r>
              <a:rPr lang="en-US" dirty="0"/>
              <a:t>Set of 100, not included in training or validation</a:t>
            </a:r>
          </a:p>
          <a:p>
            <a:pPr lvl="1"/>
            <a:r>
              <a:rPr lang="en-US" dirty="0"/>
              <a:t>Julia script uses </a:t>
            </a:r>
            <a:r>
              <a:rPr lang="en-US" dirty="0" err="1"/>
              <a:t>BitSAD</a:t>
            </a:r>
            <a:r>
              <a:rPr lang="en-US" dirty="0"/>
              <a:t> to estimate accuracy</a:t>
            </a:r>
          </a:p>
          <a:p>
            <a:pPr lvl="1"/>
            <a:r>
              <a:rPr lang="en-US" dirty="0"/>
              <a:t>Accuracy drops from pruning</a:t>
            </a:r>
            <a:r>
              <a:rPr lang="en-US"/>
              <a:t>, quantization</a:t>
            </a:r>
            <a:endParaRPr lang="en-US" dirty="0"/>
          </a:p>
          <a:p>
            <a:r>
              <a:rPr lang="en-US" dirty="0"/>
              <a:t>Cost is measured as relative silicon area</a:t>
            </a:r>
          </a:p>
          <a:p>
            <a:pPr lvl="1"/>
            <a:r>
              <a:rPr lang="en-US" dirty="0"/>
              <a:t>We provide Julia script for this</a:t>
            </a:r>
          </a:p>
          <a:p>
            <a:r>
              <a:rPr lang="en-US" dirty="0"/>
              <a:t>Energy is measured per inference (image)</a:t>
            </a:r>
          </a:p>
          <a:p>
            <a:pPr lvl="1"/>
            <a:r>
              <a:rPr lang="en-US" dirty="0"/>
              <a:t>We also provide a script for 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F5114-3EB2-4C02-B0F2-B2CC6FD8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75D55-1BA9-450B-B512-E8B9C08F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389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1634-8EFE-4F7B-8D39-18A0A4FB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DD1D9-49A1-4559-8148-CC057C0C1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started/help session Sat 4/30 1-5pm</a:t>
            </a:r>
          </a:p>
          <a:p>
            <a:r>
              <a:rPr lang="en-US" dirty="0"/>
              <a:t>Evaluation metrics</a:t>
            </a:r>
          </a:p>
          <a:p>
            <a:pPr lvl="1"/>
            <a:r>
              <a:rPr lang="en-US" dirty="0"/>
              <a:t>Accuracy on test set</a:t>
            </a:r>
          </a:p>
          <a:p>
            <a:pPr lvl="1"/>
            <a:r>
              <a:rPr lang="en-US" dirty="0"/>
              <a:t>Area cost (based on pruning)</a:t>
            </a:r>
          </a:p>
          <a:p>
            <a:pPr lvl="1"/>
            <a:r>
              <a:rPr lang="en-US" dirty="0"/>
              <a:t>Energy cost (based on pruning and bitstream length)</a:t>
            </a:r>
          </a:p>
          <a:p>
            <a:pPr lvl="1"/>
            <a:r>
              <a:rPr lang="en-US" dirty="0"/>
              <a:t>Compound: accuracy/area (higher is better)</a:t>
            </a:r>
          </a:p>
          <a:p>
            <a:pPr lvl="1"/>
            <a:r>
              <a:rPr lang="en-US" dirty="0"/>
              <a:t>Compound: accuracy/energy (higher is better)</a:t>
            </a:r>
          </a:p>
          <a:p>
            <a:r>
              <a:rPr lang="en-US" dirty="0"/>
              <a:t>Submit report, model, and results via web site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D4F2F-8F17-444A-9E72-F81CF4BE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5DA2A-FDF1-45CC-A12F-46862EF8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010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064A-98A4-4167-9703-0D48D748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882A-5236-4968-8FD0-EE3F769D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</a:t>
            </a:r>
          </a:p>
          <a:p>
            <a:pPr lvl="1"/>
            <a:r>
              <a:rPr lang="en-US" dirty="0"/>
              <a:t>Choices, changes to pruning/fine-tuning flow</a:t>
            </a:r>
          </a:p>
          <a:p>
            <a:pPr lvl="1"/>
            <a:r>
              <a:rPr lang="en-US" dirty="0"/>
              <a:t>Choices for bitstream length</a:t>
            </a:r>
          </a:p>
          <a:p>
            <a:pPr lvl="1"/>
            <a:r>
              <a:rPr lang="en-US" dirty="0"/>
              <a:t>Any design tradeoffs</a:t>
            </a:r>
          </a:p>
          <a:p>
            <a:pPr lvl="1"/>
            <a:r>
              <a:rPr lang="en-US" dirty="0"/>
              <a:t>Any further parameters changed/tweaked</a:t>
            </a:r>
          </a:p>
          <a:p>
            <a:pPr lvl="1"/>
            <a:r>
              <a:rPr lang="en-US" dirty="0"/>
              <a:t>Resulting area, energy estimates from tools</a:t>
            </a:r>
          </a:p>
          <a:p>
            <a:pPr lvl="1"/>
            <a:r>
              <a:rPr lang="en-US" dirty="0"/>
              <a:t>Resulting accuracy for test set</a:t>
            </a:r>
          </a:p>
          <a:p>
            <a:pPr lvl="1"/>
            <a:r>
              <a:rPr lang="en-US" dirty="0"/>
              <a:t>Lessons learned, conclusions</a:t>
            </a:r>
          </a:p>
          <a:p>
            <a:r>
              <a:rPr lang="en-US" dirty="0"/>
              <a:t>Include pointer to final BSON model file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FDDB2-22AE-48D3-BDA0-0872F1E8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AD0C7-C6C6-4501-B0E8-D2AE70F2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840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3B1A-EB95-49A7-9BE1-FE87C963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718CD-2285-48C3-96CD-A6A2B3F1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56C82-7B77-41D3-B7CF-069D2980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27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16D985F-F48E-4F33-8B34-F8E18F6EA9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36" y="1941228"/>
            <a:ext cx="1131346" cy="113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CBDD7941-9092-42AB-9797-74777E4B9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35" y="3147934"/>
            <a:ext cx="1131347" cy="1053529"/>
          </a:xfrm>
          <a:prstGeom prst="rect">
            <a:avLst/>
          </a:prstGeom>
        </p:spPr>
      </p:pic>
      <p:sp>
        <p:nvSpPr>
          <p:cNvPr id="8" name="AutoShape 10">
            <a:extLst>
              <a:ext uri="{FF2B5EF4-FFF2-40B4-BE49-F238E27FC236}">
                <a16:creationId xmlns:a16="http://schemas.microsoft.com/office/drawing/2014/main" id="{9A24B2AB-F816-4CB0-A537-6AC5E5A7E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4025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96E49-166A-43AD-B495-591A810BB3F8}"/>
              </a:ext>
            </a:extLst>
          </p:cNvPr>
          <p:cNvSpPr txBox="1"/>
          <p:nvPr/>
        </p:nvSpPr>
        <p:spPr>
          <a:xfrm>
            <a:off x="2108415" y="1941228"/>
            <a:ext cx="1490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+mj-lt"/>
              </a:rPr>
              <a:t>Kyle Daruwalla</a:t>
            </a:r>
          </a:p>
          <a:p>
            <a:r>
              <a:rPr lang="en-US" sz="1600" dirty="0">
                <a:latin typeface="+mj-lt"/>
              </a:rPr>
              <a:t>Bitstreams, Julia, scripts, tutorials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0B02D-5CB4-496A-99CB-23B0596B20A4}"/>
              </a:ext>
            </a:extLst>
          </p:cNvPr>
          <p:cNvSpPr txBox="1"/>
          <p:nvPr/>
        </p:nvSpPr>
        <p:spPr>
          <a:xfrm>
            <a:off x="2108413" y="3084228"/>
            <a:ext cx="1641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+mj-lt"/>
              </a:rPr>
              <a:t>Ravi Raju</a:t>
            </a:r>
          </a:p>
          <a:p>
            <a:r>
              <a:rPr lang="en-US" sz="1600" dirty="0">
                <a:latin typeface="+mj-lt"/>
              </a:rPr>
              <a:t>Pruning, training, scripts, tutorials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D8AE4BA-F5B8-4973-9497-ED0F95369006}"/>
              </a:ext>
            </a:extLst>
          </p:cNvPr>
          <p:cNvSpPr txBox="1">
            <a:spLocks/>
          </p:cNvSpPr>
          <p:nvPr/>
        </p:nvSpPr>
        <p:spPr bwMode="auto">
          <a:xfrm>
            <a:off x="3749878" y="1857982"/>
            <a:ext cx="4936922" cy="426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PHARM Research Lab</a:t>
            </a:r>
          </a:p>
          <a:p>
            <a:pPr lvl="1"/>
            <a:r>
              <a:rPr lang="en-US" sz="2000" dirty="0">
                <a:hlinkClick r:id="rId4"/>
              </a:rPr>
              <a:t>http://pharm.ece.wisc.edu</a:t>
            </a:r>
            <a:endParaRPr lang="en-US" sz="2000" dirty="0"/>
          </a:p>
          <a:p>
            <a:r>
              <a:rPr lang="en-US" sz="2400" dirty="0"/>
              <a:t>Funding</a:t>
            </a:r>
          </a:p>
          <a:p>
            <a:pPr lvl="1"/>
            <a:r>
              <a:rPr lang="en-US" sz="2000" dirty="0"/>
              <a:t>AFRL Award FA9550-18-1-0166</a:t>
            </a:r>
          </a:p>
          <a:p>
            <a:pPr lvl="1"/>
            <a:r>
              <a:rPr lang="en-US" sz="2000" dirty="0"/>
              <a:t>NSF Award CCF-2010830</a:t>
            </a:r>
          </a:p>
          <a:p>
            <a:r>
              <a:rPr lang="en-US" sz="2400" dirty="0"/>
              <a:t>Prior students</a:t>
            </a:r>
          </a:p>
          <a:p>
            <a:pPr lvl="1"/>
            <a:r>
              <a:rPr lang="en-US" sz="2000" dirty="0"/>
              <a:t>Rohit Shukla (now at Nvidia)</a:t>
            </a:r>
          </a:p>
          <a:p>
            <a:pPr lvl="1"/>
            <a:r>
              <a:rPr lang="en-US" sz="2000" dirty="0"/>
              <a:t>Michael Mishkin (now at AMD)</a:t>
            </a:r>
          </a:p>
          <a:p>
            <a:r>
              <a:rPr lang="en-US" sz="2400" dirty="0" err="1"/>
              <a:t>TinyML</a:t>
            </a:r>
            <a:r>
              <a:rPr lang="en-US" sz="2400" dirty="0"/>
              <a:t> project at Harvard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727684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D2BB-BDE8-4B00-9A28-8A11C3ED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A8B6-2950-4C5A-A3BA-A537C684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sz="2400" dirty="0"/>
              <a:t>Come and learn all about </a:t>
            </a:r>
            <a:r>
              <a:rPr lang="en-US" sz="2400" u="sng" dirty="0"/>
              <a:t>leading-edge UW research </a:t>
            </a:r>
            <a:r>
              <a:rPr lang="en-US" sz="2400" dirty="0"/>
              <a:t>into ultra low-power neural networks!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 a new programming language (Julia)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 about computing with bitstreams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 to train a powerful neural network (</a:t>
            </a:r>
            <a:r>
              <a:rPr lang="en-US" sz="2400" dirty="0" err="1"/>
              <a:t>Mobilenet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Prune it/tune it/quantize it to make it energy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Submit your results &amp; win valuable prizes</a:t>
            </a:r>
          </a:p>
          <a:p>
            <a:endParaRPr lang="en-US" sz="2400" dirty="0"/>
          </a:p>
          <a:p>
            <a:r>
              <a:rPr lang="en-US" sz="2400" dirty="0"/>
              <a:t>BCH@UW Hackathon kicks off on Sat 4/30 at 1pm in </a:t>
            </a:r>
            <a:r>
              <a:rPr lang="en-US" sz="2400" b="1" dirty="0"/>
              <a:t>EH2261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Web site is already live – get started with tutorials &amp;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DE549-FEBE-471C-8D6C-45356D9B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77950-9970-48D2-BCDA-E0A7FB24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718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8374-0B39-40F0-9848-1D088429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Edge/IoT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0CCA-97A8-4BA2-9FC9-813CE9FC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Smart sensing at the edge of the internet</a:t>
            </a:r>
          </a:p>
          <a:p>
            <a:pPr lvl="1"/>
            <a:r>
              <a:rPr lang="en-US" sz="2400" dirty="0"/>
              <a:t>aka. </a:t>
            </a:r>
            <a:r>
              <a:rPr lang="en-US" sz="2400" i="1" dirty="0"/>
              <a:t>Internet of Things (IoT)</a:t>
            </a:r>
            <a:endParaRPr lang="en-US" sz="2400" dirty="0"/>
          </a:p>
          <a:p>
            <a:r>
              <a:rPr lang="en-US" sz="2800" dirty="0"/>
              <a:t>Main design objectives</a:t>
            </a:r>
          </a:p>
          <a:p>
            <a:pPr lvl="1"/>
            <a:r>
              <a:rPr lang="en-US" sz="2400" dirty="0"/>
              <a:t>Cost reduction</a:t>
            </a:r>
          </a:p>
          <a:p>
            <a:pPr lvl="1"/>
            <a:r>
              <a:rPr lang="en-US" sz="2400" dirty="0"/>
              <a:t>Power and energy efficiency</a:t>
            </a:r>
          </a:p>
          <a:p>
            <a:pPr lvl="1"/>
            <a:r>
              <a:rPr lang="en-US" sz="2400" dirty="0"/>
              <a:t>Accuracy/functionality</a:t>
            </a:r>
          </a:p>
          <a:p>
            <a:r>
              <a:rPr lang="en-US" sz="2800" dirty="0"/>
              <a:t>Most powerful algorithms based on </a:t>
            </a:r>
            <a:r>
              <a:rPr lang="en-US" sz="2800" i="1" dirty="0"/>
              <a:t>neural networks</a:t>
            </a:r>
            <a:endParaRPr lang="en-US" sz="2800" dirty="0"/>
          </a:p>
          <a:p>
            <a:pPr lvl="1"/>
            <a:r>
              <a:rPr lang="en-US" sz="2400" dirty="0"/>
              <a:t>Power-hungry, millions of MAC operations/inference</a:t>
            </a:r>
          </a:p>
          <a:p>
            <a:pPr lvl="1"/>
            <a:r>
              <a:rPr lang="en-US" sz="2400" dirty="0"/>
              <a:t>Large memory footprint</a:t>
            </a:r>
          </a:p>
          <a:p>
            <a:pPr lvl="1"/>
            <a:r>
              <a:rPr lang="en-US" sz="2400" dirty="0"/>
              <a:t>Poor fit for IoT constraints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C3F54-8BC7-4299-A798-DA18458E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699D5-BB87-48E9-893C-6B3D8C1D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67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EB2D-94CB-4D0B-92F5-57F744D2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AC6C-15B0-48A8-8AC9-C5C66351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91078"/>
            <a:ext cx="8229600" cy="1560215"/>
          </a:xfrm>
        </p:spPr>
        <p:txBody>
          <a:bodyPr/>
          <a:lstStyle/>
          <a:p>
            <a:r>
              <a:rPr lang="en-US" sz="2800" dirty="0"/>
              <a:t>Mimics neurons in the brain, learns y=f(x)</a:t>
            </a:r>
          </a:p>
          <a:p>
            <a:r>
              <a:rPr lang="en-US" sz="2800" dirty="0"/>
              <a:t>Trained using gradient descent</a:t>
            </a:r>
          </a:p>
          <a:p>
            <a:pPr lvl="1"/>
            <a:r>
              <a:rPr lang="en-US" sz="2400" dirty="0"/>
              <a:t>Adjust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to reduce output error, repeat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E2FDC-56D3-4FDC-9216-AF6717B7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C83BD-1405-4617-9784-38568327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E412D0-6EBA-40D0-AA3C-D24497FC0B8E}"/>
              </a:ext>
            </a:extLst>
          </p:cNvPr>
          <p:cNvSpPr/>
          <p:nvPr/>
        </p:nvSpPr>
        <p:spPr>
          <a:xfrm>
            <a:off x="2038350" y="1809750"/>
            <a:ext cx="476250" cy="4953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E94363-7DB3-479B-817A-65645D8755AE}"/>
              </a:ext>
            </a:extLst>
          </p:cNvPr>
          <p:cNvSpPr/>
          <p:nvPr/>
        </p:nvSpPr>
        <p:spPr>
          <a:xfrm>
            <a:off x="2038350" y="2459037"/>
            <a:ext cx="476250" cy="4953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56A8D0-E0AC-41AB-9107-AA281C730E19}"/>
              </a:ext>
            </a:extLst>
          </p:cNvPr>
          <p:cNvSpPr/>
          <p:nvPr/>
        </p:nvSpPr>
        <p:spPr>
          <a:xfrm>
            <a:off x="2038350" y="3095625"/>
            <a:ext cx="476250" cy="4953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9ED04-93CB-4B01-9AAF-92DCEF5F35E8}"/>
              </a:ext>
            </a:extLst>
          </p:cNvPr>
          <p:cNvSpPr/>
          <p:nvPr/>
        </p:nvSpPr>
        <p:spPr>
          <a:xfrm>
            <a:off x="3800475" y="1171575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37E0E3-3505-4C00-99A3-4D4989A9D503}"/>
              </a:ext>
            </a:extLst>
          </p:cNvPr>
          <p:cNvSpPr/>
          <p:nvPr/>
        </p:nvSpPr>
        <p:spPr>
          <a:xfrm>
            <a:off x="3800475" y="1820862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7FEC9B-5CC2-4ABF-B393-9D20F0CDF0EC}"/>
              </a:ext>
            </a:extLst>
          </p:cNvPr>
          <p:cNvSpPr/>
          <p:nvPr/>
        </p:nvSpPr>
        <p:spPr>
          <a:xfrm>
            <a:off x="3800475" y="2457450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8E9E1E-48D6-49B1-BB82-E75EC50C608C}"/>
              </a:ext>
            </a:extLst>
          </p:cNvPr>
          <p:cNvSpPr/>
          <p:nvPr/>
        </p:nvSpPr>
        <p:spPr>
          <a:xfrm>
            <a:off x="3800475" y="3105152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B76EDC-7458-45AF-9A6C-886390F7079F}"/>
              </a:ext>
            </a:extLst>
          </p:cNvPr>
          <p:cNvSpPr/>
          <p:nvPr/>
        </p:nvSpPr>
        <p:spPr>
          <a:xfrm>
            <a:off x="3800475" y="3752854"/>
            <a:ext cx="47625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A36419-E033-4F99-9203-32EA96D60500}"/>
              </a:ext>
            </a:extLst>
          </p:cNvPr>
          <p:cNvSpPr/>
          <p:nvPr/>
        </p:nvSpPr>
        <p:spPr>
          <a:xfrm>
            <a:off x="5543550" y="1809750"/>
            <a:ext cx="476250" cy="4953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49492C-C9C5-4595-8B35-22929A6FAACF}"/>
              </a:ext>
            </a:extLst>
          </p:cNvPr>
          <p:cNvSpPr/>
          <p:nvPr/>
        </p:nvSpPr>
        <p:spPr>
          <a:xfrm>
            <a:off x="5543550" y="2459037"/>
            <a:ext cx="476250" cy="4953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DCE79A-0B6B-45E9-988A-190C28BD3877}"/>
              </a:ext>
            </a:extLst>
          </p:cNvPr>
          <p:cNvSpPr/>
          <p:nvPr/>
        </p:nvSpPr>
        <p:spPr>
          <a:xfrm>
            <a:off x="5543550" y="3095625"/>
            <a:ext cx="476250" cy="4953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DF3D72-E77C-4C82-965C-80A6DBD42E99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2514600" y="1419225"/>
            <a:ext cx="128587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15AF86-67C9-41E6-8E13-2B3733F8558E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2514600" y="2057400"/>
            <a:ext cx="1285875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8A1A56-EAEE-441C-B541-C52D625A33E9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2514600" y="2057400"/>
            <a:ext cx="128587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DFA340-FB21-429F-BC8D-6D503408521B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2514600" y="2057400"/>
            <a:ext cx="1285875" cy="129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918476-532A-4865-B85C-865CC3F524CB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2514600" y="2057400"/>
            <a:ext cx="1285875" cy="194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0D820E-FF25-4CFD-9038-3F2CD4E2F185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2514600" y="1419225"/>
            <a:ext cx="1285875" cy="12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405482-A1A9-4FB8-AC49-DFDE74AC85F2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2514600" y="2068512"/>
            <a:ext cx="128587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A510B8-353A-4739-A8AB-C123E5A34D4D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2514600" y="2705100"/>
            <a:ext cx="1285875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7A5870-0BB9-4D2B-B505-CABC8ECB0635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2514600" y="2706687"/>
            <a:ext cx="1285875" cy="64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5C1C60-0E09-4F43-B80B-BAC7F633CD7C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2514600" y="2706687"/>
            <a:ext cx="1285875" cy="129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611413-C802-46E9-BBCD-EFC86F7436C2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2514600" y="1419225"/>
            <a:ext cx="1285875" cy="1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F987D2-2F71-47DE-8892-216DB922F369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2514600" y="2068512"/>
            <a:ext cx="1285875" cy="127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0BBA2A-2224-41F9-893D-B6CE8E6E0D35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514600" y="2705100"/>
            <a:ext cx="128587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4B9776-A1A3-4FE7-911F-14F10872B417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2514600" y="3343275"/>
            <a:ext cx="1285875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787795-91C4-499B-881B-D3EDCA71F91D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2514600" y="3343275"/>
            <a:ext cx="1285875" cy="65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C545B5-F7FE-425D-ACB3-E4486D9C08B9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4276725" y="1419225"/>
            <a:ext cx="126682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31FA56-ED15-4ACE-9296-61E776FCEF3D}"/>
              </a:ext>
            </a:extLst>
          </p:cNvPr>
          <p:cNvCxnSpPr>
            <a:stCxn id="9" idx="6"/>
            <a:endCxn id="15" idx="2"/>
          </p:cNvCxnSpPr>
          <p:nvPr/>
        </p:nvCxnSpPr>
        <p:spPr>
          <a:xfrm>
            <a:off x="4276725" y="1419225"/>
            <a:ext cx="1266825" cy="12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9728DA-A0A6-4C16-91B7-83DD8537BA6D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4276725" y="1419225"/>
            <a:ext cx="1266825" cy="1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C746C22-C2BE-45C6-92FB-45C3B6A112C4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 flipV="1">
            <a:off x="4276725" y="2057400"/>
            <a:ext cx="1266825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17AA4E-20C5-4B70-83FD-94AE1D373C4C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4276725" y="2068512"/>
            <a:ext cx="126682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18C62C-8B03-4B71-8243-BADF9253ADC0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4276725" y="2068512"/>
            <a:ext cx="1266825" cy="127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0C0E83-EDA7-406A-920C-989D1EFEE66F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4276725" y="2057400"/>
            <a:ext cx="126682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0D13135-F12A-4D66-9637-C3105B09F4C6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4276725" y="2705100"/>
            <a:ext cx="1266825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2EFF90-DBC5-4EC2-9DEB-6EF6B63B4929}"/>
              </a:ext>
            </a:extLst>
          </p:cNvPr>
          <p:cNvCxnSpPr>
            <a:stCxn id="11" idx="6"/>
            <a:endCxn id="16" idx="2"/>
          </p:cNvCxnSpPr>
          <p:nvPr/>
        </p:nvCxnSpPr>
        <p:spPr>
          <a:xfrm>
            <a:off x="4276725" y="2705100"/>
            <a:ext cx="126682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7B7F2A-80BD-4565-8352-87FBE2A65269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 flipV="1">
            <a:off x="4276725" y="2057400"/>
            <a:ext cx="1266825" cy="129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8D13017-5637-4990-B09A-79E6E09F257B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 flipV="1">
            <a:off x="4276725" y="2706687"/>
            <a:ext cx="1266825" cy="64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AB5465-ABC6-4DC5-A802-664EACFC0ADC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 flipV="1">
            <a:off x="4276725" y="3343275"/>
            <a:ext cx="1266825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DE05AD-45EF-48CC-9445-8BF0A54FDC81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4276725" y="2057400"/>
            <a:ext cx="1266825" cy="194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392C0B-9613-4AED-B5CE-48289C7DFAD6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4276725" y="2706687"/>
            <a:ext cx="1266825" cy="129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22D545F-88AC-4828-BE26-D25DFA8F719A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 flipV="1">
            <a:off x="4276725" y="3343275"/>
            <a:ext cx="1266825" cy="65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85967E4-5296-43A2-8D5E-40852772E18F}"/>
                  </a:ext>
                </a:extLst>
              </p:cNvPr>
              <p:cNvSpPr txBox="1"/>
              <p:nvPr/>
            </p:nvSpPr>
            <p:spPr>
              <a:xfrm>
                <a:off x="5419725" y="1073548"/>
                <a:ext cx="2743200" cy="816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𝑎𝑐𝑡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85967E4-5296-43A2-8D5E-40852772E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25" y="1073548"/>
                <a:ext cx="2743200" cy="816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1F7629DA-4871-4763-920E-3ECFA882A6B4}"/>
              </a:ext>
            </a:extLst>
          </p:cNvPr>
          <p:cNvSpPr txBox="1"/>
          <p:nvPr/>
        </p:nvSpPr>
        <p:spPr>
          <a:xfrm>
            <a:off x="1882668" y="424656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Input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273DFF-A9E8-4739-9DE0-5A88837D818D}"/>
              </a:ext>
            </a:extLst>
          </p:cNvPr>
          <p:cNvSpPr txBox="1"/>
          <p:nvPr/>
        </p:nvSpPr>
        <p:spPr>
          <a:xfrm>
            <a:off x="3080243" y="4251623"/>
            <a:ext cx="1824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Hidden Layer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AD9AFA-A7CA-41C4-BBE9-CE43DAAF9F39}"/>
              </a:ext>
            </a:extLst>
          </p:cNvPr>
          <p:cNvSpPr txBox="1"/>
          <p:nvPr/>
        </p:nvSpPr>
        <p:spPr>
          <a:xfrm>
            <a:off x="5261468" y="4246567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Output</a:t>
            </a:r>
          </a:p>
        </p:txBody>
      </p:sp>
      <p:sp>
        <p:nvSpPr>
          <p:cNvPr id="81" name="Cylinder 80">
            <a:extLst>
              <a:ext uri="{FF2B5EF4-FFF2-40B4-BE49-F238E27FC236}">
                <a16:creationId xmlns:a16="http://schemas.microsoft.com/office/drawing/2014/main" id="{45689E79-E104-47A4-B92C-61B43097229F}"/>
              </a:ext>
            </a:extLst>
          </p:cNvPr>
          <p:cNvSpPr/>
          <p:nvPr/>
        </p:nvSpPr>
        <p:spPr>
          <a:xfrm>
            <a:off x="180975" y="1686718"/>
            <a:ext cx="1381125" cy="20367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ECF89F0-EF01-4032-9521-061AF4AF73AC}"/>
              </a:ext>
            </a:extLst>
          </p:cNvPr>
          <p:cNvCxnSpPr>
            <a:stCxn id="81" idx="4"/>
            <a:endCxn id="6" idx="2"/>
          </p:cNvCxnSpPr>
          <p:nvPr/>
        </p:nvCxnSpPr>
        <p:spPr>
          <a:xfrm flipV="1">
            <a:off x="1562100" y="2057400"/>
            <a:ext cx="47625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58B9FD-AD32-42FF-8115-38157D93E904}"/>
              </a:ext>
            </a:extLst>
          </p:cNvPr>
          <p:cNvCxnSpPr>
            <a:stCxn id="81" idx="4"/>
            <a:endCxn id="7" idx="2"/>
          </p:cNvCxnSpPr>
          <p:nvPr/>
        </p:nvCxnSpPr>
        <p:spPr>
          <a:xfrm>
            <a:off x="1562100" y="2705100"/>
            <a:ext cx="476250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FBFEF79-C6AA-4518-B58E-05CB4F554BB9}"/>
              </a:ext>
            </a:extLst>
          </p:cNvPr>
          <p:cNvCxnSpPr>
            <a:stCxn id="81" idx="4"/>
            <a:endCxn id="8" idx="2"/>
          </p:cNvCxnSpPr>
          <p:nvPr/>
        </p:nvCxnSpPr>
        <p:spPr>
          <a:xfrm>
            <a:off x="1562100" y="2705100"/>
            <a:ext cx="476250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02DC35C-4FB2-40D6-8824-464113ED6785}"/>
              </a:ext>
            </a:extLst>
          </p:cNvPr>
          <p:cNvSpPr/>
          <p:nvPr/>
        </p:nvSpPr>
        <p:spPr>
          <a:xfrm>
            <a:off x="6524625" y="2305050"/>
            <a:ext cx="1562100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Error/Loss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D48EF84-6D4D-4C6B-8822-EA9D8FED4C5D}"/>
              </a:ext>
            </a:extLst>
          </p:cNvPr>
          <p:cNvCxnSpPr>
            <a:cxnSpLocks/>
            <a:stCxn id="14" idx="6"/>
            <a:endCxn id="89" idx="1"/>
          </p:cNvCxnSpPr>
          <p:nvPr/>
        </p:nvCxnSpPr>
        <p:spPr>
          <a:xfrm>
            <a:off x="6019800" y="2057400"/>
            <a:ext cx="504825" cy="64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B49E43F-8CB0-42ED-B9E1-2026424C873C}"/>
              </a:ext>
            </a:extLst>
          </p:cNvPr>
          <p:cNvCxnSpPr>
            <a:cxnSpLocks/>
            <a:stCxn id="15" idx="6"/>
            <a:endCxn id="89" idx="1"/>
          </p:cNvCxnSpPr>
          <p:nvPr/>
        </p:nvCxnSpPr>
        <p:spPr>
          <a:xfrm flipV="1">
            <a:off x="6019800" y="2700338"/>
            <a:ext cx="504825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CB5ADBA-FF8D-482A-958C-A6D940E776E3}"/>
              </a:ext>
            </a:extLst>
          </p:cNvPr>
          <p:cNvCxnSpPr>
            <a:cxnSpLocks/>
            <a:stCxn id="16" idx="6"/>
            <a:endCxn id="89" idx="1"/>
          </p:cNvCxnSpPr>
          <p:nvPr/>
        </p:nvCxnSpPr>
        <p:spPr>
          <a:xfrm flipV="1">
            <a:off x="6019800" y="2700338"/>
            <a:ext cx="504825" cy="64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98FB50AC-F4CA-4360-909B-D919E7DE43C9}"/>
              </a:ext>
            </a:extLst>
          </p:cNvPr>
          <p:cNvCxnSpPr>
            <a:stCxn id="81" idx="3"/>
            <a:endCxn id="89" idx="2"/>
          </p:cNvCxnSpPr>
          <p:nvPr/>
        </p:nvCxnSpPr>
        <p:spPr>
          <a:xfrm rot="5400000" flipH="1" flipV="1">
            <a:off x="3774678" y="192484"/>
            <a:ext cx="627856" cy="6434137"/>
          </a:xfrm>
          <a:prstGeom prst="bentConnector3">
            <a:avLst>
              <a:gd name="adj1" fmla="val -9709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65AB1E9-1060-4E4E-8279-4B67439D0B80}"/>
              </a:ext>
            </a:extLst>
          </p:cNvPr>
          <p:cNvSpPr txBox="1"/>
          <p:nvPr/>
        </p:nvSpPr>
        <p:spPr>
          <a:xfrm>
            <a:off x="188337" y="381583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429747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88E3-C943-4FBE-9F8E-FE24E83B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BE40-FE87-4671-B3E0-38EE7F0E0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00525"/>
            <a:ext cx="8229600" cy="1925638"/>
          </a:xfrm>
        </p:spPr>
        <p:txBody>
          <a:bodyPr/>
          <a:lstStyle/>
          <a:p>
            <a:r>
              <a:rPr lang="en-US" sz="2800" dirty="0"/>
              <a:t>Proposed by </a:t>
            </a:r>
            <a:r>
              <a:rPr lang="en-US" sz="2800" dirty="0" err="1"/>
              <a:t>LeCun</a:t>
            </a:r>
            <a:r>
              <a:rPr lang="en-US" sz="2800" dirty="0"/>
              <a:t> in 1989</a:t>
            </a:r>
          </a:p>
          <a:p>
            <a:r>
              <a:rPr lang="en-US" sz="2800" dirty="0"/>
              <a:t>3D convolution learns image features at each </a:t>
            </a:r>
            <a:r>
              <a:rPr lang="en-US" sz="2800" dirty="0" err="1"/>
              <a:t>x,y</a:t>
            </a:r>
            <a:endParaRPr lang="en-US" sz="2800" dirty="0"/>
          </a:p>
          <a:p>
            <a:r>
              <a:rPr lang="en-US" sz="2800" dirty="0"/>
              <a:t>Non-unit stride increases receptive field</a:t>
            </a:r>
          </a:p>
          <a:p>
            <a:r>
              <a:rPr lang="en-US" sz="2800" dirty="0"/>
              <a:t>Final fully connected layer decodes to label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F6FF9-04DC-472C-BA35-9C3C0928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CFA2A-1890-424E-98C4-38EA33A1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Structure of LeNet-5. | Download Scientific Diagram">
            <a:extLst>
              <a:ext uri="{FF2B5EF4-FFF2-40B4-BE49-F238E27FC236}">
                <a16:creationId xmlns:a16="http://schemas.microsoft.com/office/drawing/2014/main" id="{3E5CB50B-AF49-4E75-B214-C8C60D4D5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3525"/>
            <a:ext cx="80962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5823CB-54D9-42F9-A82A-9CA3F8403C48}"/>
              </a:ext>
            </a:extLst>
          </p:cNvPr>
          <p:cNvSpPr txBox="1"/>
          <p:nvPr/>
        </p:nvSpPr>
        <p:spPr>
          <a:xfrm>
            <a:off x="2591014" y="3781425"/>
            <a:ext cx="643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[Zhou, Y et al., On classification of Distorted Images with Deep Convolutional Neural Networks, 2017]</a:t>
            </a:r>
          </a:p>
        </p:txBody>
      </p:sp>
    </p:spTree>
    <p:extLst>
      <p:ext uri="{BB962C8B-B14F-4D97-AF65-F5344CB8AC3E}">
        <p14:creationId xmlns:p14="http://schemas.microsoft.com/office/powerpoint/2010/main" val="25730218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29" y="152403"/>
            <a:ext cx="7793038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Mammalian Visual Cortex</a:t>
            </a:r>
          </a:p>
        </p:txBody>
      </p:sp>
      <p:pic>
        <p:nvPicPr>
          <p:cNvPr id="2" name="Picture 1" descr="visual_system_hi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8" y="1447800"/>
            <a:ext cx="5741169" cy="518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5641033" y="3731569"/>
            <a:ext cx="411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 of Features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53400" y="1676400"/>
            <a:ext cx="0" cy="4699576"/>
          </a:xfrm>
          <a:prstGeom prst="line">
            <a:avLst/>
          </a:prstGeom>
          <a:ln w="76200">
            <a:solidFill>
              <a:schemeClr val="tx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32F42-E337-4456-8FE9-84FFC976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51A08-5D4D-4937-BF1C-6828393C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289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8E8E20-C447-488F-94A2-4CE749903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031082"/>
            <a:ext cx="6638925" cy="444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ABC8E-CC2E-497F-8025-66D9039E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2187"/>
          </a:xfrm>
        </p:spPr>
        <p:txBody>
          <a:bodyPr/>
          <a:lstStyle/>
          <a:p>
            <a:r>
              <a:rPr lang="en-US" dirty="0"/>
              <a:t>Deep Neural Network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7E3BD-E77F-40C7-B383-93671233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366C-86D3-4EEF-9070-436228AD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70500"/>
            <a:ext cx="8229600" cy="1098550"/>
          </a:xfrm>
        </p:spPr>
        <p:txBody>
          <a:bodyPr/>
          <a:lstStyle/>
          <a:p>
            <a:r>
              <a:rPr lang="en-US" sz="2000" dirty="0"/>
              <a:t>Accuracy vs. cost (model size/compute requirement)</a:t>
            </a:r>
          </a:p>
          <a:p>
            <a:pPr lvl="1"/>
            <a:r>
              <a:rPr lang="en-US" sz="1800" dirty="0"/>
              <a:t>Each synapse requires multiply-accumulate</a:t>
            </a:r>
          </a:p>
          <a:p>
            <a:r>
              <a:rPr lang="en-US" sz="2000" dirty="0"/>
              <a:t>Concerted effort to reduce cost without compromising accuracy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18911-B4D5-46C7-98E3-FA836759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A9DB6-557D-403D-B368-92445A6FF993}"/>
              </a:ext>
            </a:extLst>
          </p:cNvPr>
          <p:cNvSpPr txBox="1"/>
          <p:nvPr/>
        </p:nvSpPr>
        <p:spPr>
          <a:xfrm>
            <a:off x="2771989" y="4837113"/>
            <a:ext cx="5086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https://towardsdatascience.com/neural-network-architectures-156e5bad51ba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CB456B-77F1-457C-AFBC-700A89B33539}"/>
              </a:ext>
            </a:extLst>
          </p:cNvPr>
          <p:cNvSpPr/>
          <p:nvPr/>
        </p:nvSpPr>
        <p:spPr>
          <a:xfrm>
            <a:off x="1533525" y="2238376"/>
            <a:ext cx="457200" cy="476250"/>
          </a:xfrm>
          <a:prstGeom prst="rect">
            <a:avLst/>
          </a:prstGeom>
          <a:solidFill>
            <a:srgbClr val="D8DC3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7591F5B-E101-4CCB-85CD-DC8D4B30C3B6}"/>
              </a:ext>
            </a:extLst>
          </p:cNvPr>
          <p:cNvSpPr/>
          <p:nvPr/>
        </p:nvSpPr>
        <p:spPr>
          <a:xfrm>
            <a:off x="3067049" y="2317866"/>
            <a:ext cx="1762125" cy="276999"/>
          </a:xfrm>
          <a:prstGeom prst="leftArrow">
            <a:avLst/>
          </a:prstGeom>
          <a:solidFill>
            <a:srgbClr val="D8D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08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C8E-CC2E-497F-8025-66D9039E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</a:t>
            </a:r>
            <a:r>
              <a:rPr lang="en-US" dirty="0" err="1"/>
              <a:t>DeepNN</a:t>
            </a:r>
            <a:r>
              <a:rPr lang="en-US" dirty="0"/>
              <a:t>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366C-86D3-4EEF-9070-436228AD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2699"/>
            <a:ext cx="8229600" cy="4843463"/>
          </a:xfrm>
        </p:spPr>
        <p:txBody>
          <a:bodyPr/>
          <a:lstStyle/>
          <a:p>
            <a:r>
              <a:rPr lang="en-US" dirty="0"/>
              <a:t>How to deploy NN algorithms onto constrained IoT platforms</a:t>
            </a:r>
          </a:p>
          <a:p>
            <a:pPr lvl="1"/>
            <a:r>
              <a:rPr lang="en-US" dirty="0" err="1"/>
              <a:t>TinyML</a:t>
            </a:r>
            <a:r>
              <a:rPr lang="en-US" dirty="0"/>
              <a:t> project </a:t>
            </a:r>
            <a:r>
              <a:rPr lang="en-US" dirty="0">
                <a:hlinkClick r:id="rId2"/>
              </a:rPr>
              <a:t>https://tinyml.seas.harvard.edu/</a:t>
            </a:r>
            <a:r>
              <a:rPr lang="en-US" dirty="0"/>
              <a:t> </a:t>
            </a:r>
          </a:p>
          <a:p>
            <a:r>
              <a:rPr lang="en-US" dirty="0"/>
              <a:t>Approaches considered here</a:t>
            </a:r>
          </a:p>
          <a:p>
            <a:pPr lvl="1"/>
            <a:r>
              <a:rPr lang="en-US" dirty="0"/>
              <a:t>Redesign networks to reduce cost [</a:t>
            </a:r>
            <a:r>
              <a:rPr lang="en-US" dirty="0" err="1"/>
              <a:t>Mobilenet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Quantize networks to simplify </a:t>
            </a:r>
            <a:r>
              <a:rPr lang="en-US" dirty="0" err="1"/>
              <a:t>datapaths</a:t>
            </a:r>
            <a:r>
              <a:rPr lang="en-US" dirty="0"/>
              <a:t>, reduce memory footprint</a:t>
            </a:r>
          </a:p>
          <a:p>
            <a:pPr lvl="1"/>
            <a:r>
              <a:rPr lang="en-US" dirty="0"/>
              <a:t>Prune networks to reduce memory &amp; compute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7E3BD-E77F-40C7-B383-93671233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18911-B4D5-46C7-98E3-FA836759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148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DB1E-17EE-4C67-A654-EA290BB5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Redesigning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8118-0995-4DE4-9A0F-A40667CB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err="1"/>
              <a:t>Mobilenet</a:t>
            </a:r>
            <a:r>
              <a:rPr lang="en-US" dirty="0"/>
              <a:t> v1 from Google</a:t>
            </a:r>
          </a:p>
          <a:p>
            <a:pPr marL="457200" lvl="1" indent="0">
              <a:buNone/>
            </a:pPr>
            <a:r>
              <a:rPr lang="en-US" sz="2000" dirty="0"/>
              <a:t>[Howard, A. et al. </a:t>
            </a:r>
            <a:r>
              <a:rPr lang="en-US" sz="2000" dirty="0" err="1"/>
              <a:t>Mobilenets</a:t>
            </a:r>
            <a:r>
              <a:rPr lang="en-US" sz="2000" dirty="0"/>
              <a:t>: Efficient Convolutional Neural Networks for Mobile Vision Applications, https://arxiv.org/abs/1704.04861]</a:t>
            </a:r>
          </a:p>
          <a:p>
            <a:r>
              <a:rPr lang="en-US" dirty="0"/>
              <a:t>Optimize number and type of layers</a:t>
            </a:r>
          </a:p>
          <a:p>
            <a:r>
              <a:rPr lang="en-US" dirty="0"/>
              <a:t>Provide scaling factor for channel depth</a:t>
            </a:r>
          </a:p>
          <a:p>
            <a:pPr lvl="1"/>
            <a:r>
              <a:rPr lang="en-US" dirty="0"/>
              <a:t>We use 0.25x scaling for the hackathon</a:t>
            </a:r>
          </a:p>
          <a:p>
            <a:r>
              <a:rPr lang="en-US" dirty="0"/>
              <a:t>Replace 3D convolution with </a:t>
            </a:r>
            <a:r>
              <a:rPr lang="en-US" i="1" dirty="0" err="1"/>
              <a:t>depthwise</a:t>
            </a:r>
            <a:r>
              <a:rPr lang="en-US" i="1" dirty="0"/>
              <a:t> separable convolution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C55EA-8803-414E-8E70-18800A23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Bitstream Computing Hackathon @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827E4-3D55-48F7-AFB4-04BD6639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140A-C91D-4727-B1C6-F64D20B33E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7237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CTOMILLISECCONVERTED" val="1"/>
  <p:tag name="MMPROD_NEXTUNIQUEID" val="10010"/>
  <p:tag name="MMPROD_UIDATA" val="&lt;database version=&quot;11.0&quot;&gt;&lt;object type=&quot;1&quot; unique_id=&quot;10001&quot;&gt;&lt;object type=&quot;8&quot; unique_id=&quot;10036&quot;&gt;&lt;/object&gt;&lt;object type=&quot;2&quot; unique_id=&quot;10037&quot;&gt;&lt;object type=&quot;3&quot; unique_id=&quot;115223&quot;&gt;&lt;property id=&quot;20148&quot; value=&quot;5&quot;/&gt;&lt;property id=&quot;20300&quot; value=&quot;Slide 1 - &amp;quot;Bitstream Computing Hackathon @ UW 4/30 – 5/7/2022&amp;quot;&quot;/&gt;&lt;property id=&quot;20307&quot; value=&quot;1262&quot;/&gt;&lt;/object&gt;&lt;object type=&quot;3&quot; unique_id=&quot;115224&quot;&gt;&lt;property id=&quot;20148&quot; value=&quot;5&quot;/&gt;&lt;property id=&quot;20300&quot; value=&quot;Slide 2 - &amp;quot;Motivation&amp;quot;&quot;/&gt;&lt;property id=&quot;20307&quot; value=&quot;1263&quot;/&gt;&lt;/object&gt;&lt;object type=&quot;3&quot; unique_id=&quot;115225&quot;&gt;&lt;property id=&quot;20148&quot; value=&quot;5&quot;/&gt;&lt;property id=&quot;20300&quot; value=&quot;Slide 3 - &amp;quot;Edge/IoT Devices&amp;quot;&quot;/&gt;&lt;property id=&quot;20307&quot; value=&quot;1264&quot;/&gt;&lt;/object&gt;&lt;object type=&quot;3&quot; unique_id=&quot;115226&quot;&gt;&lt;property id=&quot;20148&quot; value=&quot;5&quot;/&gt;&lt;property id=&quot;20300&quot; value=&quot;Slide 8 - &amp;quot;Reducing DeepNN Cost&amp;quot;&quot;/&gt;&lt;property id=&quot;20307&quot; value=&quot;1265&quot;/&gt;&lt;/object&gt;&lt;object type=&quot;3&quot; unique_id=&quot;115227&quot;&gt;&lt;property id=&quot;20148&quot; value=&quot;5&quot;/&gt;&lt;property id=&quot;20300&quot; value=&quot;Slide 9 - &amp;quot;Redesigning Networks&amp;quot;&quot;/&gt;&lt;property id=&quot;20307&quot; value=&quot;1266&quot;/&gt;&lt;/object&gt;&lt;object type=&quot;3&quot; unique_id=&quot;115229&quot;&gt;&lt;property id=&quot;20148&quot; value=&quot;5&quot;/&gt;&lt;property id=&quot;20300&quot; value=&quot;Slide 12 - &amp;quot;Quantization: Fixed-point&amp;quot;&quot;/&gt;&lt;property id=&quot;20307&quot; value=&quot;1228&quot;/&gt;&lt;/object&gt;&lt;object type=&quot;3&quot; unique_id=&quot;115230&quot;&gt;&lt;property id=&quot;20148&quot; value=&quot;5&quot;/&gt;&lt;property id=&quot;20300&quot; value=&quot;Slide 13 - &amp;quot;Bitstreams&amp;quot;&quot;/&gt;&lt;property id=&quot;20307&quot; value=&quot;1252&quot;/&gt;&lt;/object&gt;&lt;object type=&quot;3&quot; unique_id=&quot;115231&quot;&gt;&lt;property id=&quot;20148&quot; value=&quot;5&quot;/&gt;&lt;property id=&quot;20300&quot; value=&quot;Slide 14 - &amp;quot;Rate Coding in Neurons&amp;quot;&quot;/&gt;&lt;property id=&quot;20307&quot; value=&quot;1253&quot;/&gt;&lt;/object&gt;&lt;object type=&quot;3&quot; unique_id=&quot;115232&quot;&gt;&lt;property id=&quot;20148&quot; value=&quot;5&quot;/&gt;&lt;property id=&quot;20300&quot; value=&quot;Slide 15 - &amp;quot;Pulse Density Modulation&amp;quot;&quot;/&gt;&lt;property id=&quot;20307&quot; value=&quot;1254&quot;/&gt;&lt;/object&gt;&lt;object type=&quot;3&quot; unique_id=&quot;115233&quot;&gt;&lt;property id=&quot;20148&quot; value=&quot;5&quot;/&gt;&lt;property id=&quot;20300&quot; value=&quot;Slide 16 - &amp;quot;Stochastic Computing&amp;quot;&quot;/&gt;&lt;property id=&quot;20307&quot; value=&quot;1251&quot;/&gt;&lt;/object&gt;&lt;object type=&quot;3&quot; unique_id=&quot;115234&quot;&gt;&lt;property id=&quot;20148&quot; value=&quot;5&quot;/&gt;&lt;property id=&quot;20300&quot; value=&quot;Slide 17 - &amp;quot;Why Bitstreams?&amp;quot;&quot;/&gt;&lt;property id=&quot;20307&quot; value=&quot;1255&quot;/&gt;&lt;/object&gt;&lt;object type=&quot;3&quot; unique_id=&quot;115235&quot;&gt;&lt;property id=&quot;20148&quot; value=&quot;5&quot;/&gt;&lt;property id=&quot;20300&quot; value=&quot;Slide 18 - &amp;quot;Why Not Bitstreams?&amp;quot;&quot;/&gt;&lt;property id=&quot;20307&quot; value=&quot;1256&quot;/&gt;&lt;/object&gt;&lt;object type=&quot;3&quot; unique_id=&quot;115236&quot;&gt;&lt;property id=&quot;20148&quot; value=&quot;5&quot;/&gt;&lt;property id=&quot;20300&quot; value=&quot;Slide 20 - &amp;quot;Bitstream Dot Product&amp;quot;&quot;/&gt;&lt;property id=&quot;20307&quot; value=&quot;1269&quot;/&gt;&lt;/object&gt;&lt;object type=&quot;3&quot; unique_id=&quot;115237&quot;&gt;&lt;property id=&quot;20148&quot; value=&quot;5&quot;/&gt;&lt;property id=&quot;20300&quot; value=&quot;Slide 19 - &amp;quot;Development Tools&amp;quot;&quot;/&gt;&lt;property id=&quot;20307&quot; value=&quot;1261&quot;/&gt;&lt;/object&gt;&lt;object type=&quot;3&quot; unique_id=&quot;115239&quot;&gt;&lt;property id=&quot;20148&quot; value=&quot;5&quot;/&gt;&lt;property id=&quot;20300&quot; value=&quot;Slide 21 - &amp;quot;Pruning Neural Networks&amp;quot;&quot;/&gt;&lt;property id=&quot;20307&quot; value=&quot;1267&quot;/&gt;&lt;/object&gt;&lt;object type=&quot;3&quot; unique_id=&quot;115240&quot;&gt;&lt;property id=&quot;20148&quot; value=&quot;5&quot;/&gt;&lt;property id=&quot;20300&quot; value=&quot;Slide 25 - &amp;quot;Hackathon Logistics&amp;quot;&quot;/&gt;&lt;property id=&quot;20307&quot; value=&quot;1268&quot;/&gt;&lt;/object&gt;&lt;object type=&quot;3&quot; unique_id=&quot;115241&quot;&gt;&lt;property id=&quot;20148&quot; value=&quot;5&quot;/&gt;&lt;property id=&quot;20300&quot; value=&quot;Slide 26 - &amp;quot;Report Format&amp;quot;&quot;/&gt;&lt;property id=&quot;20307&quot; value=&quot;1270&quot;/&gt;&lt;/object&gt;&lt;object type=&quot;3&quot; unique_id=&quot;115242&quot;&gt;&lt;property id=&quot;20148&quot; value=&quot;5&quot;/&gt;&lt;property id=&quot;20300&quot; value=&quot;Slide 28 - &amp;quot;Conclusion&amp;quot;&quot;/&gt;&lt;property id=&quot;20307&quot; value=&quot;1271&quot;/&gt;&lt;/object&gt;&lt;object type=&quot;3&quot; unique_id=&quot;115408&quot;&gt;&lt;property id=&quot;20148&quot; value=&quot;5&quot;/&gt;&lt;property id=&quot;20300&quot; value=&quot;Slide 24 - &amp;quot;Evaluation&amp;quot;&quot;/&gt;&lt;property id=&quot;20307&quot; value=&quot;1272&quot;/&gt;&lt;/object&gt;&lt;object type=&quot;3&quot; unique_id=&quot;137174&quot;&gt;&lt;property id=&quot;20148&quot; value=&quot;5&quot;/&gt;&lt;property id=&quot;20300&quot; value=&quot;Slide 4 - &amp;quot;Neural Networks 101&amp;quot;&quot;/&gt;&lt;property id=&quot;20307&quot; value=&quot;1275&quot;/&gt;&lt;/object&gt;&lt;object type=&quot;3&quot; unique_id=&quot;137175&quot;&gt;&lt;property id=&quot;20148&quot; value=&quot;5&quot;/&gt;&lt;property id=&quot;20300&quot; value=&quot;Slide 5 - &amp;quot;Convolutional Neural Networks&amp;quot;&quot;/&gt;&lt;property id=&quot;20307&quot; value=&quot;1274&quot;/&gt;&lt;/object&gt;&lt;object type=&quot;3&quot; unique_id=&quot;137176&quot;&gt;&lt;property id=&quot;20148&quot; value=&quot;5&quot;/&gt;&lt;property id=&quot;20300&quot; value=&quot;Slide 6 - &amp;quot;Mammalian Visual Cortex&amp;quot;&quot;/&gt;&lt;property id=&quot;20307&quot; value=&quot;742&quot;/&gt;&lt;/object&gt;&lt;object type=&quot;3&quot; unique_id=&quot;137177&quot;&gt;&lt;property id=&quot;20148&quot; value=&quot;5&quot;/&gt;&lt;property id=&quot;20300&quot; value=&quot;Slide 7 - &amp;quot;Deep Neural Network Size&amp;quot;&quot;/&gt;&lt;property id=&quot;20307&quot; value=&quot;1273&quot;/&gt;&lt;/object&gt;&lt;object type=&quot;3&quot; unique_id=&quot;137326&quot;&gt;&lt;property id=&quot;20148&quot; value=&quot;5&quot;/&gt;&lt;property id=&quot;20300&quot; value=&quot;Slide 10 - &amp;quot;3D Convolution&amp;quot;&quot;/&gt;&lt;property id=&quot;20307&quot; value=&quot;1276&quot;/&gt;&lt;/object&gt;&lt;object type=&quot;3&quot; unique_id=&quot;137327&quot;&gt;&lt;property id=&quot;20148&quot; value=&quot;5&quot;/&gt;&lt;property id=&quot;20300&quot; value=&quot;Slide 11 - &amp;quot;Depthwise Separable Convolution&amp;quot;&quot;/&gt;&lt;property id=&quot;20307&quot; value=&quot;1277&quot;/&gt;&lt;/object&gt;&lt;object type=&quot;3&quot; unique_id=&quot;137328&quot;&gt;&lt;property id=&quot;20148&quot; value=&quot;5&quot;/&gt;&lt;property id=&quot;20300&quot; value=&quot;Slide 23 - &amp;quot;Hackathon Flow&amp;quot;&quot;/&gt;&lt;property id=&quot;20307&quot; value=&quot;1278&quot;/&gt;&lt;/object&gt;&lt;object type=&quot;3&quot; unique_id=&quot;137505&quot;&gt;&lt;property id=&quot;20148&quot; value=&quot;5&quot;/&gt;&lt;property id=&quot;20300&quot; value=&quot;Slide 22 - &amp;quot;Pruning Impact on Hardware&amp;quot;&quot;/&gt;&lt;property id=&quot;20307&quot; value=&quot;1279&quot;/&gt;&lt;/object&gt;&lt;object type=&quot;3&quot; unique_id=&quot;150111&quot;&gt;&lt;property id=&quot;20148&quot; value=&quot;5&quot;/&gt;&lt;property id=&quot;20300&quot; value=&quot;Slide 27 - &amp;quot;Acknowledgments&amp;quot;&quot;/&gt;&lt;property id=&quot;20307&quot; value=&quot;1280&quot;/&gt;&lt;/object&gt;&lt;/object&gt;&lt;/object&gt;&lt;/database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uw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theme" id="{68D2F610-76F9-4B97-95A7-2CEBDD2794AC}" vid="{9ECAAE7F-9877-4CB7-8A5A-396AA740327B}"/>
    </a:ext>
  </a:extLst>
</a:theme>
</file>

<file path=ppt/theme/theme2.xml><?xml version="1.0" encoding="utf-8"?>
<a:theme xmlns:a="http://schemas.openxmlformats.org/drawingml/2006/main" name="Blend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2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</Template>
  <TotalTime>790</TotalTime>
  <Words>1602</Words>
  <Application>Microsoft Office PowerPoint</Application>
  <PresentationFormat>On-screen Show (4:3)</PresentationFormat>
  <Paragraphs>349</Paragraphs>
  <Slides>28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Tahoma</vt:lpstr>
      <vt:lpstr>Times New Roman</vt:lpstr>
      <vt:lpstr>Wingdings</vt:lpstr>
      <vt:lpstr>uwtheme</vt:lpstr>
      <vt:lpstr>Blends</vt:lpstr>
      <vt:lpstr>Bitstream Computing Hackathon @ UW 4/30 – 5/7/2022</vt:lpstr>
      <vt:lpstr>Motivation</vt:lpstr>
      <vt:lpstr>Edge/IoT Devices</vt:lpstr>
      <vt:lpstr>Neural Networks 101</vt:lpstr>
      <vt:lpstr>Convolutional Neural Networks</vt:lpstr>
      <vt:lpstr>Mammalian Visual Cortex</vt:lpstr>
      <vt:lpstr>Deep Neural Network Size</vt:lpstr>
      <vt:lpstr>Reducing DeepNN Cost</vt:lpstr>
      <vt:lpstr>Redesigning Networks</vt:lpstr>
      <vt:lpstr>3D Convolution</vt:lpstr>
      <vt:lpstr>Depthwise Separable Convolution</vt:lpstr>
      <vt:lpstr>Quantization: Fixed-point</vt:lpstr>
      <vt:lpstr>Bitstreams</vt:lpstr>
      <vt:lpstr>Rate Coding in Neurons</vt:lpstr>
      <vt:lpstr>Pulse Density Modulation</vt:lpstr>
      <vt:lpstr>Stochastic Computing</vt:lpstr>
      <vt:lpstr>Why Bitstreams?</vt:lpstr>
      <vt:lpstr>Why Not Bitstreams?</vt:lpstr>
      <vt:lpstr>Development Tools</vt:lpstr>
      <vt:lpstr>Bitstream Dot Product</vt:lpstr>
      <vt:lpstr>Pruning Neural Networks</vt:lpstr>
      <vt:lpstr>Pruning Impact on Hardware</vt:lpstr>
      <vt:lpstr>Hackathon Flow</vt:lpstr>
      <vt:lpstr>Evaluation</vt:lpstr>
      <vt:lpstr>Hackathon Logistics</vt:lpstr>
      <vt:lpstr>Report Format</vt:lpstr>
      <vt:lpstr>Acknowledgments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Bitstream Computing Hackathon @ UW 4/30 – 5/7/2022</dc:title>
  <dc:creator>Mikko Lipasti</dc:creator>
  <cp:lastModifiedBy>Mikko Lipasti</cp:lastModifiedBy>
  <cp:revision>9</cp:revision>
  <dcterms:created xsi:type="dcterms:W3CDTF">2022-04-26T19:46:11Z</dcterms:created>
  <dcterms:modified xsi:type="dcterms:W3CDTF">2022-04-29T21:15:07Z</dcterms:modified>
</cp:coreProperties>
</file>