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74" r:id="rId4"/>
    <p:sldId id="27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6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0"/>
    <p:restoredTop sz="94231"/>
  </p:normalViewPr>
  <p:slideViewPr>
    <p:cSldViewPr snapToGrid="0" snapToObjects="1">
      <p:cViewPr varScale="1">
        <p:scale>
          <a:sx n="69" d="100"/>
          <a:sy n="69" d="100"/>
        </p:scale>
        <p:origin x="14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washington.edu/ess511/NOTES/notes.s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washington.edu/ess511/ASSIGNMENTS/assignments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urses.washington.edu/ess511/NOTES/notes.s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ESS 411/511 Geophysical Continuum Mechanics  Class #2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864" y="1042002"/>
            <a:ext cx="8487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Highlights from Class #1      </a:t>
            </a:r>
            <a:r>
              <a:rPr lang="en-US" sz="2000">
                <a:solidFill>
                  <a:srgbClr val="000090"/>
                </a:solidFill>
              </a:rPr>
              <a:t>–        Jason Ott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Today’s highlights on Monday? – </a:t>
            </a:r>
            <a:r>
              <a:rPr lang="en-US" sz="2000" dirty="0">
                <a:solidFill>
                  <a:srgbClr val="002060"/>
                </a:solidFill>
              </a:rPr>
              <a:t>Jensen </a:t>
            </a:r>
            <a:r>
              <a:rPr lang="en-US" sz="2000" dirty="0" err="1">
                <a:solidFill>
                  <a:srgbClr val="002060"/>
                </a:solidFill>
              </a:rPr>
              <a:t>DeGrande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Warm-up question (break-out with 1 or 2 partners, 4 minutes) </a:t>
            </a:r>
          </a:p>
          <a:p>
            <a:r>
              <a:rPr lang="en-US" sz="2000" dirty="0">
                <a:solidFill>
                  <a:srgbClr val="000090"/>
                </a:solidFill>
              </a:rPr>
              <a:t>You are a DOT traffic engineer, and you want to treat traffic on Interstate 5 as a continuum problem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 suggest a value for averaging length </a:t>
            </a:r>
            <a:r>
              <a:rPr lang="en-US" sz="2000" i="1" dirty="0">
                <a:solidFill>
                  <a:srgbClr val="000090"/>
                </a:solidFill>
              </a:rPr>
              <a:t>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Why?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5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56320"/>
            <a:ext cx="794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Failure   (an idealization)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070" y="1825450"/>
            <a:ext cx="8271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There is a critical stress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>
                <a:solidFill>
                  <a:srgbClr val="000090"/>
                </a:solidFill>
                <a:latin typeface="Symbol" charset="2"/>
                <a:cs typeface="Symbol" charset="2"/>
              </a:rPr>
              <a:t>0 </a:t>
            </a:r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called the yield stress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Below </a:t>
            </a:r>
            <a:r>
              <a:rPr lang="en-US" sz="24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>
                <a:solidFill>
                  <a:srgbClr val="000090"/>
                </a:solidFill>
                <a:latin typeface="Symbol" charset="2"/>
                <a:cs typeface="Symbol" charset="2"/>
              </a:rPr>
              <a:t>0 </a:t>
            </a:r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there is no deformation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At </a:t>
            </a:r>
            <a:r>
              <a:rPr lang="en-US" sz="24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>
                <a:solidFill>
                  <a:srgbClr val="000090"/>
                </a:solidFill>
                <a:latin typeface="Symbol" charset="2"/>
                <a:cs typeface="Symbol" charset="2"/>
              </a:rPr>
              <a:t>0</a:t>
            </a:r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 the deformation can be anything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Can be brittle failure, or perfect plasticity, or work hardening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5096" y="1440729"/>
            <a:ext cx="3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pic>
        <p:nvPicPr>
          <p:cNvPr id="5" name="Picture 4" descr="Screen Shot 2020-10-02 at 10.10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55" y="3796581"/>
            <a:ext cx="7565842" cy="29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10-02 at 10.1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39" y="994085"/>
            <a:ext cx="5499100" cy="2971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968" y="1763894"/>
            <a:ext cx="360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Failure – A work-hardening plastic material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5096" y="1440729"/>
            <a:ext cx="3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2B14-8081-4D4B-B816-31B988A5C405}"/>
              </a:ext>
            </a:extLst>
          </p:cNvPr>
          <p:cNvSpPr txBox="1"/>
          <p:nvPr/>
        </p:nvSpPr>
        <p:spPr>
          <a:xfrm>
            <a:off x="279400" y="3863164"/>
            <a:ext cx="840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 strain until stress reaches </a:t>
            </a:r>
            <a:r>
              <a:rPr lang="en-US" sz="2400" dirty="0">
                <a:solidFill>
                  <a:srgbClr val="002060"/>
                </a:solidFill>
                <a:latin typeface="Symbol" pitchFamily="2" charset="2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</a:rPr>
              <a:t>0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For straining to continue, applied stress must continue to rise.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more strain that has occurred, the greater the stress must be to cause further strain.</a:t>
            </a:r>
          </a:p>
        </p:txBody>
      </p:sp>
    </p:spTree>
    <p:extLst>
      <p:ext uri="{BB962C8B-B14F-4D97-AF65-F5344CB8AC3E}">
        <p14:creationId xmlns:p14="http://schemas.microsoft.com/office/powerpoint/2010/main" val="411414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968" y="1763894"/>
            <a:ext cx="360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Brittle vs ductile behavior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5096" y="1440729"/>
            <a:ext cx="3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2B14-8081-4D4B-B816-31B988A5C405}"/>
              </a:ext>
            </a:extLst>
          </p:cNvPr>
          <p:cNvSpPr txBox="1"/>
          <p:nvPr/>
        </p:nvSpPr>
        <p:spPr>
          <a:xfrm>
            <a:off x="372968" y="2466164"/>
            <a:ext cx="840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difference is rate of loss of strength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Brittle material loses strength immediately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Ductile material loses strength slowly as strain increases</a:t>
            </a:r>
          </a:p>
        </p:txBody>
      </p:sp>
    </p:spTree>
    <p:extLst>
      <p:ext uri="{BB962C8B-B14F-4D97-AF65-F5344CB8AC3E}">
        <p14:creationId xmlns:p14="http://schemas.microsoft.com/office/powerpoint/2010/main" val="135236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78520"/>
            <a:ext cx="794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 A more realistic model for real materials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5096" y="1440729"/>
            <a:ext cx="3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pic>
        <p:nvPicPr>
          <p:cNvPr id="5" name="Picture 4" descr="Screen Shot 2020-10-02 at 10.21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011"/>
            <a:ext cx="8775700" cy="3721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B387BE-E88E-3846-9FB9-282C2CEF8CE0}"/>
              </a:ext>
            </a:extLst>
          </p:cNvPr>
          <p:cNvSpPr txBox="1"/>
          <p:nvPr/>
        </p:nvSpPr>
        <p:spPr>
          <a:xfrm>
            <a:off x="812801" y="56261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importance of each element depends on time scale, pressure, temperature, and state of stress</a:t>
            </a:r>
          </a:p>
        </p:txBody>
      </p:sp>
    </p:spTree>
    <p:extLst>
      <p:ext uri="{BB962C8B-B14F-4D97-AF65-F5344CB8AC3E}">
        <p14:creationId xmlns:p14="http://schemas.microsoft.com/office/powerpoint/2010/main" val="180932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1B3D-9FF9-3A47-A532-0E5EC581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Your Class-prep answers for today</a:t>
            </a:r>
            <a:br>
              <a:rPr lang="en-US" sz="3200" dirty="0">
                <a:solidFill>
                  <a:srgbClr val="000090"/>
                </a:solidFill>
              </a:rPr>
            </a:br>
            <a:r>
              <a:rPr lang="en-US" sz="3200" dirty="0">
                <a:solidFill>
                  <a:srgbClr val="000090"/>
                </a:solidFill>
              </a:rPr>
              <a:t>(break-out groups, 6 minutes)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B20B2-1271-974D-89FB-1B5284B650E7}"/>
              </a:ext>
            </a:extLst>
          </p:cNvPr>
          <p:cNvSpPr txBox="1"/>
          <p:nvPr/>
        </p:nvSpPr>
        <p:spPr>
          <a:xfrm>
            <a:off x="1007706" y="1455577"/>
            <a:ext cx="78190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Read Raymond Notes Ch 1 (class web site, </a:t>
            </a:r>
            <a:r>
              <a:rPr lang="en-US" sz="24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https://courses.washington.edu/ess511/NOTES/notes.shtml (Links to an external site.)</a:t>
            </a:r>
            <a:r>
              <a:rPr lang="en-US" sz="2400" dirty="0">
                <a:solidFill>
                  <a:srgbClr val="002060"/>
                </a:solidFill>
              </a:rPr>
              <a:t>),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Read </a:t>
            </a:r>
            <a:r>
              <a:rPr lang="en-US" sz="2400" dirty="0" err="1">
                <a:solidFill>
                  <a:srgbClr val="002060"/>
                </a:solidFill>
              </a:rPr>
              <a:t>Mase</a:t>
            </a:r>
            <a:r>
              <a:rPr lang="en-US" sz="2400" dirty="0">
                <a:solidFill>
                  <a:srgbClr val="002060"/>
                </a:solidFill>
              </a:rPr>
              <a:t>, Smelser and </a:t>
            </a:r>
            <a:r>
              <a:rPr lang="en-US" sz="2400" dirty="0" err="1">
                <a:solidFill>
                  <a:srgbClr val="002060"/>
                </a:solidFill>
              </a:rPr>
              <a:t>Mase</a:t>
            </a:r>
            <a:r>
              <a:rPr lang="en-US" sz="2400" dirty="0">
                <a:solidFill>
                  <a:srgbClr val="002060"/>
                </a:solidFill>
              </a:rPr>
              <a:t>, Ch 1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Read Raymond Notes Ch 2, (2.1 and 2.2, also on class web site).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In a prose sentence for each, discuss what you see as the key feature of a spring, and of a dash pot.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and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In a prose sentence for each, discuss what you consider to be the essential nature of each of stress, strain, and elastic behavior.</a:t>
            </a:r>
          </a:p>
        </p:txBody>
      </p:sp>
    </p:spTree>
    <p:extLst>
      <p:ext uri="{BB962C8B-B14F-4D97-AF65-F5344CB8AC3E}">
        <p14:creationId xmlns:p14="http://schemas.microsoft.com/office/powerpoint/2010/main" val="149289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For Monday Oct 4, Class_03</a:t>
            </a:r>
          </a:p>
          <a:p>
            <a:r>
              <a:rPr lang="en-US" sz="2400" dirty="0"/>
              <a:t>Please read Raymond Chapter 2 through Section 2.9.</a:t>
            </a:r>
          </a:p>
          <a:p>
            <a:r>
              <a:rPr lang="en-US" sz="2400" dirty="0">
                <a:solidFill>
                  <a:srgbClr val="000090"/>
                </a:solidFill>
              </a:rPr>
              <a:t>(Focus on the 1-D model descriptions, not the Earth properties yet)</a:t>
            </a:r>
          </a:p>
          <a:p>
            <a:endParaRPr lang="en-US" sz="2400" dirty="0"/>
          </a:p>
          <a:p>
            <a:r>
              <a:rPr lang="en-US" sz="2400" dirty="0"/>
              <a:t>It's time to start Homework Problem Set No.1 under the</a:t>
            </a:r>
            <a:r>
              <a:rPr lang="en-US" sz="2400" b="1" dirty="0"/>
              <a:t> HOMEWORK</a:t>
            </a:r>
            <a:r>
              <a:rPr lang="en-US" sz="2400" dirty="0"/>
              <a:t> tab.</a:t>
            </a:r>
          </a:p>
          <a:p>
            <a:r>
              <a:rPr lang="en-US" sz="2400" dirty="0">
                <a:hlinkClick r:id="rId3"/>
              </a:rPr>
              <a:t>https://courses.washington.edu/ess511/ASSIGNMENTS/assignments.shtml (Links to an external site.)</a:t>
            </a:r>
            <a:endParaRPr lang="en-US" sz="2400" dirty="0"/>
          </a:p>
          <a:p>
            <a:r>
              <a:rPr lang="en-US" sz="2400" dirty="0"/>
              <a:t>It’s a good idea to have some initial ideas formed so that you can contribute to discussions in Problem Lab on Thursday.</a:t>
            </a:r>
          </a:p>
          <a:p>
            <a:r>
              <a:rPr lang="en-US" sz="2400" dirty="0"/>
              <a:t>This week, also check out “EDW_notes_about_1-D_models” under the </a:t>
            </a:r>
            <a:r>
              <a:rPr lang="en-US" sz="2400" b="1" dirty="0"/>
              <a:t>READING &amp; NOTES</a:t>
            </a:r>
            <a:r>
              <a:rPr lang="en-US" sz="2400" dirty="0"/>
              <a:t> tab</a:t>
            </a:r>
          </a:p>
          <a:p>
            <a:r>
              <a:rPr lang="en-US" sz="2400" dirty="0">
                <a:hlinkClick r:id="rId4"/>
              </a:rPr>
              <a:t>https://courses.washington.edu/ess511/NOTES/notes.shtml (Links to an external site.)</a:t>
            </a:r>
            <a:endParaRPr lang="en-US" sz="2400" dirty="0"/>
          </a:p>
          <a:p>
            <a:br>
              <a:rPr lang="en-US" sz="2000" dirty="0"/>
            </a:b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6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Class-prep writing assignment Class_03, due in Canvas before class on Monday: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Viscoelasticity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You are working in a mechanics lab, and your lab boss has asked you to perform a creep test on a rock sample. In general terms, what are you going to do?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lab boss has now asked you to perform a relaxation test on an identical rock sample. In general terms, what will you do differently this time?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 would expect you can answer each question in a few sentences for each, for something like half a page total.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1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ESS 411/511 Geophysical Continuum Mechanics  Class #2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1343" y="1384538"/>
            <a:ext cx="8651247" cy="2864762"/>
            <a:chOff x="281343" y="3368282"/>
            <a:chExt cx="8651247" cy="2864762"/>
          </a:xfrm>
        </p:grpSpPr>
        <p:grpSp>
          <p:nvGrpSpPr>
            <p:cNvPr id="12" name="Group 11"/>
            <p:cNvGrpSpPr/>
            <p:nvPr/>
          </p:nvGrpSpPr>
          <p:grpSpPr>
            <a:xfrm>
              <a:off x="281343" y="3986275"/>
              <a:ext cx="8651247" cy="2246769"/>
              <a:chOff x="376928" y="3754140"/>
              <a:chExt cx="8651247" cy="224676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76928" y="3768657"/>
                <a:ext cx="2802370" cy="190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0"/>
                    </a:solidFill>
                  </a:rPr>
                  <a:t>Environment</a:t>
                </a:r>
                <a:endParaRPr lang="en-US" sz="2000" dirty="0">
                  <a:solidFill>
                    <a:srgbClr val="000090"/>
                  </a:solidFill>
                </a:endParaRPr>
              </a:p>
              <a:p>
                <a:pPr marL="179388" indent="-165100">
                  <a:buFont typeface="Arial"/>
                  <a:buChar char="•"/>
                </a:pPr>
                <a:r>
                  <a:rPr lang="en-US" sz="2000" dirty="0">
                    <a:solidFill>
                      <a:srgbClr val="000090"/>
                    </a:solidFill>
                  </a:rPr>
                  <a:t>Temperature T</a:t>
                </a:r>
              </a:p>
              <a:p>
                <a:pPr marL="179388" indent="-165100">
                  <a:buFont typeface="Arial"/>
                  <a:buChar char="•"/>
                </a:pPr>
                <a:r>
                  <a:rPr lang="en-US" sz="2000" dirty="0">
                    <a:solidFill>
                      <a:srgbClr val="000090"/>
                    </a:solidFill>
                  </a:rPr>
                  <a:t>Pressur</a:t>
                </a:r>
                <a:r>
                  <a:rPr lang="en-US" sz="2000" i="1" dirty="0">
                    <a:solidFill>
                      <a:srgbClr val="000090"/>
                    </a:solidFill>
                  </a:rPr>
                  <a:t>e P</a:t>
                </a:r>
              </a:p>
              <a:p>
                <a:pPr marL="179388" indent="-165100">
                  <a:buFont typeface="Arial"/>
                  <a:buChar char="•"/>
                </a:pPr>
                <a:r>
                  <a:rPr lang="en-US" sz="2000" dirty="0">
                    <a:solidFill>
                      <a:srgbClr val="000090"/>
                    </a:solidFill>
                    <a:cs typeface="Calibri"/>
                  </a:rPr>
                  <a:t>Force  </a:t>
                </a:r>
                <a:r>
                  <a:rPr lang="en-US" sz="2000" b="1" i="1" dirty="0">
                    <a:solidFill>
                      <a:srgbClr val="000090"/>
                    </a:solidFill>
                    <a:cs typeface="Calibri"/>
                  </a:rPr>
                  <a:t>F</a:t>
                </a:r>
              </a:p>
              <a:p>
                <a:pPr marL="179388" indent="-165100">
                  <a:buFont typeface="Arial"/>
                  <a:buChar char="•"/>
                </a:pPr>
                <a:r>
                  <a:rPr lang="en-US" sz="2000" dirty="0">
                    <a:solidFill>
                      <a:srgbClr val="000090"/>
                    </a:solidFill>
                    <a:cs typeface="Calibri"/>
                  </a:rPr>
                  <a:t>Electromagnetic </a:t>
                </a:r>
                <a:r>
                  <a:rPr lang="en-US" sz="2000" b="1" i="1" dirty="0">
                    <a:solidFill>
                      <a:srgbClr val="000090"/>
                    </a:solidFill>
                    <a:cs typeface="Calibri"/>
                  </a:rPr>
                  <a:t>H</a:t>
                </a:r>
                <a:r>
                  <a:rPr lang="en-US" sz="2000" dirty="0">
                    <a:solidFill>
                      <a:srgbClr val="000090"/>
                    </a:solidFill>
                    <a:cs typeface="Calibri"/>
                  </a:rPr>
                  <a:t>,</a:t>
                </a:r>
                <a:r>
                  <a:rPr lang="en-US" sz="2000" b="1" i="1" dirty="0">
                    <a:solidFill>
                      <a:srgbClr val="000090"/>
                    </a:solidFill>
                  </a:rPr>
                  <a:t>B,E  </a:t>
                </a:r>
                <a:r>
                  <a:rPr lang="en-US" sz="2000" dirty="0">
                    <a:solidFill>
                      <a:srgbClr val="000090"/>
                    </a:solidFill>
                  </a:rPr>
                  <a:t> </a:t>
                </a:r>
                <a:endParaRPr lang="en-US" sz="2000" dirty="0">
                  <a:solidFill>
                    <a:srgbClr val="000090"/>
                  </a:solidFill>
                  <a:cs typeface="Calibri"/>
                </a:endParaRPr>
              </a:p>
              <a:p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117110" y="3755002"/>
                <a:ext cx="2430474" cy="190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0"/>
                    </a:solidFill>
                  </a:rPr>
                  <a:t>The continuum</a:t>
                </a:r>
              </a:p>
              <a:p>
                <a:r>
                  <a:rPr lang="en-US" sz="2000" dirty="0">
                    <a:solidFill>
                      <a:srgbClr val="000090"/>
                    </a:solidFill>
                  </a:rPr>
                  <a:t>Material properties</a:t>
                </a:r>
              </a:p>
              <a:p>
                <a:pPr marL="179388" indent="-165100">
                  <a:buFont typeface="Arial"/>
                  <a:buChar char="•"/>
                </a:pPr>
                <a:r>
                  <a:rPr lang="en-US" sz="2000" dirty="0">
                    <a:solidFill>
                      <a:srgbClr val="000090"/>
                    </a:solidFill>
                  </a:rPr>
                  <a:t>density</a:t>
                </a:r>
                <a:r>
                  <a:rPr lang="en-US" sz="2000" i="1" dirty="0">
                    <a:solidFill>
                      <a:srgbClr val="000090"/>
                    </a:solidFill>
                  </a:rPr>
                  <a:t> </a:t>
                </a:r>
                <a:r>
                  <a:rPr lang="en-US" sz="2000" i="1" dirty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r</a:t>
                </a:r>
                <a:endParaRPr lang="en-US" sz="2000" i="1" dirty="0">
                  <a:solidFill>
                    <a:srgbClr val="000090"/>
                  </a:solidFill>
                </a:endParaRPr>
              </a:p>
              <a:p>
                <a:pPr marL="179388" indent="-165100">
                  <a:buFont typeface="Arial"/>
                  <a:buChar char="•"/>
                </a:pPr>
                <a:r>
                  <a:rPr lang="en-US" sz="2000" dirty="0">
                    <a:solidFill>
                      <a:srgbClr val="000090"/>
                    </a:solidFill>
                  </a:rPr>
                  <a:t>charge state E</a:t>
                </a:r>
              </a:p>
              <a:p>
                <a:pPr marL="179388" indent="-165100">
                  <a:buFont typeface="Arial"/>
                  <a:buChar char="•"/>
                </a:pPr>
                <a:r>
                  <a:rPr lang="en-US" sz="2000" dirty="0">
                    <a:solidFill>
                      <a:srgbClr val="000090"/>
                    </a:solidFill>
                  </a:rPr>
                  <a:t>magnetization state</a:t>
                </a:r>
                <a:endParaRPr lang="en-US" sz="2000" dirty="0">
                  <a:solidFill>
                    <a:srgbClr val="000090"/>
                  </a:solidFill>
                  <a:cs typeface="Calibri"/>
                </a:endParaRPr>
              </a:p>
              <a:p>
                <a:pPr marL="179388" indent="-165100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45807" y="3754140"/>
                <a:ext cx="328236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90"/>
                    </a:solidFill>
                  </a:rPr>
                  <a:t>How it responds</a:t>
                </a:r>
              </a:p>
              <a:p>
                <a:r>
                  <a:rPr lang="en-US" sz="2000" dirty="0">
                    <a:solidFill>
                      <a:srgbClr val="000090"/>
                    </a:solidFill>
                  </a:rPr>
                  <a:t>Constitutive properties</a:t>
                </a:r>
              </a:p>
              <a:p>
                <a:pPr marL="179388" indent="-165100">
                  <a:buFont typeface="Arial"/>
                  <a:buChar char="•"/>
                </a:pPr>
                <a:r>
                  <a:rPr lang="en-US" sz="2000" dirty="0">
                    <a:solidFill>
                      <a:srgbClr val="000090"/>
                    </a:solidFill>
                  </a:rPr>
                  <a:t>thermal conductivity</a:t>
                </a:r>
                <a:endParaRPr lang="en-US" sz="2000" i="1" dirty="0">
                  <a:solidFill>
                    <a:srgbClr val="000090"/>
                  </a:solidFill>
                </a:endParaRPr>
              </a:p>
              <a:p>
                <a:pPr marL="179388" indent="-165100">
                  <a:buFont typeface="Arial"/>
                  <a:buChar char="•"/>
                </a:pPr>
                <a:r>
                  <a:rPr lang="en-US" sz="2000" dirty="0">
                    <a:solidFill>
                      <a:srgbClr val="000090"/>
                    </a:solidFill>
                  </a:rPr>
                  <a:t>electrical conductivity</a:t>
                </a:r>
              </a:p>
              <a:p>
                <a:pPr marL="179388" indent="-165100">
                  <a:buFont typeface="Arial"/>
                  <a:buChar char="•"/>
                </a:pPr>
                <a:r>
                  <a:rPr lang="en-US" sz="2000" dirty="0">
                    <a:solidFill>
                      <a:srgbClr val="000090"/>
                    </a:solidFill>
                  </a:rPr>
                  <a:t>elastic constants </a:t>
                </a:r>
              </a:p>
              <a:p>
                <a:pPr marL="179388" indent="-165100">
                  <a:buFont typeface="Arial"/>
                  <a:buChar char="•"/>
                </a:pPr>
                <a:r>
                  <a:rPr lang="en-US" sz="2000" dirty="0">
                    <a:solidFill>
                      <a:srgbClr val="000090"/>
                    </a:solidFill>
                    <a:latin typeface="Calibri"/>
                    <a:cs typeface="Calibri"/>
                  </a:rPr>
                  <a:t>Viscosity</a:t>
                </a:r>
                <a:endParaRPr lang="en-US" sz="2000" b="1" i="1" dirty="0">
                  <a:solidFill>
                    <a:srgbClr val="000090"/>
                  </a:solidFill>
                  <a:latin typeface="Symbol" charset="2"/>
                  <a:cs typeface="Symbol" charset="2"/>
                </a:endParaRPr>
              </a:p>
              <a:p>
                <a:pPr marL="179388" indent="-165100">
                  <a:buFont typeface="Arial"/>
                  <a:buChar char="•"/>
                </a:pPr>
                <a:r>
                  <a:rPr lang="en-US" sz="2000" dirty="0">
                    <a:solidFill>
                      <a:srgbClr val="000090"/>
                    </a:solidFill>
                    <a:latin typeface="Calibri"/>
                    <a:cs typeface="Calibri"/>
                  </a:rPr>
                  <a:t> magnetic</a:t>
                </a:r>
                <a:r>
                  <a:rPr lang="en-US" sz="2000" b="1" dirty="0">
                    <a:solidFill>
                      <a:srgbClr val="000090"/>
                    </a:solidFill>
                  </a:rPr>
                  <a:t> </a:t>
                </a:r>
                <a:r>
                  <a:rPr lang="en-US" sz="2000" dirty="0">
                    <a:solidFill>
                      <a:srgbClr val="000090"/>
                    </a:solidFill>
                  </a:rPr>
                  <a:t>permeability</a:t>
                </a:r>
                <a:endParaRPr lang="en-US" sz="2000" dirty="0">
                  <a:solidFill>
                    <a:srgbClr val="000090"/>
                  </a:solidFill>
                  <a:latin typeface="Calibri"/>
                  <a:cs typeface="Calibri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457200" y="4110032"/>
                <a:ext cx="8229600" cy="13656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437233" y="3368282"/>
              <a:ext cx="2923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090"/>
                  </a:solidFill>
                </a:rPr>
                <a:t>Dealing with a continuum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79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55613"/>
            <a:ext cx="3463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Force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400" i="1" dirty="0" err="1">
                <a:solidFill>
                  <a:srgbClr val="000090"/>
                </a:solidFill>
              </a:rPr>
              <a:t>vs</a:t>
            </a:r>
            <a:r>
              <a:rPr lang="en-US" sz="2400" dirty="0">
                <a:solidFill>
                  <a:srgbClr val="000090"/>
                </a:solidFill>
              </a:rPr>
              <a:t> stress in 1-D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pPr marL="342900" indent="-231775">
              <a:buFont typeface="Arial"/>
              <a:buChar char="•"/>
            </a:pPr>
            <a:r>
              <a:rPr lang="en-US" sz="2400" i="1" dirty="0">
                <a:solidFill>
                  <a:srgbClr val="000090"/>
                </a:solidFill>
              </a:rPr>
              <a:t>F</a:t>
            </a:r>
            <a:r>
              <a:rPr lang="en-US" sz="2400" dirty="0">
                <a:solidFill>
                  <a:srgbClr val="000090"/>
                </a:solidFill>
              </a:rPr>
              <a:t>(</a:t>
            </a:r>
            <a:r>
              <a:rPr lang="en-US" sz="2400" i="1" dirty="0">
                <a:solidFill>
                  <a:srgbClr val="000090"/>
                </a:solidFill>
              </a:rPr>
              <a:t>t</a:t>
            </a:r>
            <a:r>
              <a:rPr lang="en-US" sz="2400" dirty="0">
                <a:solidFill>
                  <a:srgbClr val="000090"/>
                </a:solidFill>
              </a:rPr>
              <a:t>) applied force</a:t>
            </a:r>
          </a:p>
          <a:p>
            <a:pPr marL="342900" indent="-231775">
              <a:buFont typeface="Arial"/>
              <a:buChar char="•"/>
            </a:pPr>
            <a:r>
              <a:rPr lang="en-US" sz="2400" i="1" dirty="0">
                <a:solidFill>
                  <a:srgbClr val="000090"/>
                </a:solidFill>
              </a:rPr>
              <a:t>l</a:t>
            </a:r>
            <a:r>
              <a:rPr lang="en-US" sz="2400" baseline="-25000" dirty="0">
                <a:solidFill>
                  <a:srgbClr val="000090"/>
                </a:solidFill>
              </a:rPr>
              <a:t>0</a:t>
            </a:r>
            <a:r>
              <a:rPr lang="en-US" sz="2400" dirty="0">
                <a:solidFill>
                  <a:srgbClr val="000090"/>
                </a:solidFill>
              </a:rPr>
              <a:t> initial length</a:t>
            </a:r>
          </a:p>
          <a:p>
            <a:pPr marL="342900" indent="-231775">
              <a:buFont typeface="Arial"/>
              <a:buChar char="•"/>
            </a:pPr>
            <a:r>
              <a:rPr lang="en-US" sz="2400" i="1" dirty="0">
                <a:solidFill>
                  <a:srgbClr val="000090"/>
                </a:solidFill>
              </a:rPr>
              <a:t>l</a:t>
            </a:r>
            <a:r>
              <a:rPr lang="en-US" sz="2400" dirty="0">
                <a:solidFill>
                  <a:srgbClr val="000090"/>
                </a:solidFill>
              </a:rPr>
              <a:t>(</a:t>
            </a:r>
            <a:r>
              <a:rPr lang="en-US" sz="2400" i="1" dirty="0">
                <a:solidFill>
                  <a:srgbClr val="000090"/>
                </a:solidFill>
              </a:rPr>
              <a:t>t</a:t>
            </a:r>
            <a:r>
              <a:rPr lang="en-US" sz="2400" dirty="0">
                <a:solidFill>
                  <a:srgbClr val="000090"/>
                </a:solidFill>
              </a:rPr>
              <a:t>)</a:t>
            </a:r>
            <a:r>
              <a:rPr lang="en-US" sz="2400" baseline="-25000" dirty="0">
                <a:solidFill>
                  <a:srgbClr val="000090"/>
                </a:solidFill>
              </a:rPr>
              <a:t> </a:t>
            </a:r>
            <a:r>
              <a:rPr lang="en-US" sz="2400" dirty="0">
                <a:solidFill>
                  <a:srgbClr val="000090"/>
                </a:solidFill>
              </a:rPr>
              <a:t>deformed length</a:t>
            </a:r>
          </a:p>
          <a:p>
            <a:pPr marL="342900" indent="-231775">
              <a:buFont typeface="Arial"/>
              <a:buChar char="•"/>
            </a:pPr>
            <a:r>
              <a:rPr lang="en-US" sz="2400" i="1" dirty="0">
                <a:solidFill>
                  <a:srgbClr val="000090"/>
                </a:solidFill>
              </a:rPr>
              <a:t>u</a:t>
            </a:r>
            <a:r>
              <a:rPr lang="en-US" sz="2400" dirty="0">
                <a:solidFill>
                  <a:srgbClr val="000090"/>
                </a:solidFill>
              </a:rPr>
              <a:t>(</a:t>
            </a:r>
            <a:r>
              <a:rPr lang="en-US" sz="2400" i="1" dirty="0">
                <a:solidFill>
                  <a:srgbClr val="000090"/>
                </a:solidFill>
              </a:rPr>
              <a:t>t</a:t>
            </a:r>
            <a:r>
              <a:rPr lang="en-US" sz="2400" dirty="0">
                <a:solidFill>
                  <a:srgbClr val="000090"/>
                </a:solidFill>
              </a:rPr>
              <a:t>) elongation</a:t>
            </a:r>
          </a:p>
          <a:p>
            <a:pPr marL="342900" indent="-231775">
              <a:buFont typeface="Arial"/>
              <a:buChar char="•"/>
            </a:pPr>
            <a:endParaRPr lang="en-US" sz="2400" dirty="0">
              <a:solidFill>
                <a:srgbClr val="000090"/>
              </a:solidFill>
            </a:endParaRPr>
          </a:p>
          <a:p>
            <a:pPr marL="342900" indent="-231775">
              <a:buFont typeface="Arial"/>
              <a:buChar char="•"/>
            </a:pPr>
            <a:r>
              <a:rPr lang="en-US" sz="2400" i="1" dirty="0">
                <a:solidFill>
                  <a:srgbClr val="000090"/>
                </a:solidFill>
              </a:rPr>
              <a:t>A</a:t>
            </a:r>
            <a:r>
              <a:rPr lang="en-US" sz="2400" dirty="0">
                <a:solidFill>
                  <a:srgbClr val="000090"/>
                </a:solidFill>
              </a:rPr>
              <a:t> cross-sectional area</a:t>
            </a:r>
          </a:p>
        </p:txBody>
      </p:sp>
      <p:pic>
        <p:nvPicPr>
          <p:cNvPr id="2" name="Picture 1" descr="Screen Shot 2020-10-02 at 09.07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28" y="1190278"/>
            <a:ext cx="4781636" cy="29425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078" y="4210748"/>
            <a:ext cx="7701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We want to discover a relationship between force and response (shape change) independent of the geometry.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rgbClr val="000090"/>
                </a:solidFill>
              </a:rPr>
              <a:t>Stress</a:t>
            </a:r>
            <a:r>
              <a:rPr lang="en-US" sz="2400" dirty="0">
                <a:solidFill>
                  <a:srgbClr val="000090"/>
                </a:solidFill>
              </a:rPr>
              <a:t> is force per unit area   </a:t>
            </a:r>
            <a:r>
              <a:rPr lang="en-US" sz="24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s(</a:t>
            </a:r>
            <a:r>
              <a:rPr lang="en-US" sz="2400" i="1" dirty="0">
                <a:solidFill>
                  <a:srgbClr val="000090"/>
                </a:solidFill>
                <a:latin typeface="Calibri"/>
                <a:cs typeface="Calibri"/>
              </a:rPr>
              <a:t>t</a:t>
            </a:r>
            <a:r>
              <a:rPr lang="en-US" sz="2400" i="1" dirty="0">
                <a:solidFill>
                  <a:srgbClr val="000090"/>
                </a:solidFill>
                <a:latin typeface="Symbol" charset="2"/>
                <a:cs typeface="Symbol" charset="2"/>
              </a:rPr>
              <a:t>)</a:t>
            </a:r>
            <a:r>
              <a:rPr lang="en-US" sz="2400" dirty="0">
                <a:solidFill>
                  <a:srgbClr val="000090"/>
                </a:solidFill>
              </a:rPr>
              <a:t> = </a:t>
            </a:r>
            <a:r>
              <a:rPr lang="en-US" sz="2400" b="1" dirty="0">
                <a:solidFill>
                  <a:srgbClr val="000090"/>
                </a:solidFill>
              </a:rPr>
              <a:t>F</a:t>
            </a:r>
            <a:r>
              <a:rPr lang="en-US" sz="2400" dirty="0">
                <a:solidFill>
                  <a:srgbClr val="000090"/>
                </a:solidFill>
              </a:rPr>
              <a:t>/A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rgbClr val="000090"/>
                </a:solidFill>
              </a:rPr>
              <a:t>Strain</a:t>
            </a:r>
            <a:r>
              <a:rPr lang="en-US" sz="2400" dirty="0">
                <a:solidFill>
                  <a:srgbClr val="000090"/>
                </a:solidFill>
              </a:rPr>
              <a:t> is </a:t>
            </a:r>
            <a:r>
              <a:rPr lang="en-US" sz="2400" i="1" dirty="0">
                <a:solidFill>
                  <a:srgbClr val="000090"/>
                </a:solidFill>
              </a:rPr>
              <a:t>fractional</a:t>
            </a:r>
            <a:r>
              <a:rPr lang="en-US" sz="2400" dirty="0">
                <a:solidFill>
                  <a:srgbClr val="000090"/>
                </a:solidFill>
              </a:rPr>
              <a:t> elongation </a:t>
            </a:r>
            <a:r>
              <a:rPr lang="en-US" sz="2400" i="1" dirty="0">
                <a:solidFill>
                  <a:srgbClr val="000090"/>
                </a:solidFill>
              </a:rPr>
              <a:t>e(t)</a:t>
            </a:r>
            <a:r>
              <a:rPr lang="en-US" sz="2400" dirty="0">
                <a:solidFill>
                  <a:srgbClr val="000090"/>
                </a:solidFill>
              </a:rPr>
              <a:t> = </a:t>
            </a:r>
            <a:r>
              <a:rPr lang="en-US" sz="2400" i="1" dirty="0">
                <a:solidFill>
                  <a:srgbClr val="000090"/>
                </a:solidFill>
              </a:rPr>
              <a:t>u(t)/l</a:t>
            </a:r>
            <a:r>
              <a:rPr lang="en-US" sz="2400" i="1" baseline="-25000" dirty="0">
                <a:solidFill>
                  <a:srgbClr val="000090"/>
                </a:solidFill>
              </a:rPr>
              <a:t>0</a:t>
            </a:r>
          </a:p>
          <a:p>
            <a:pPr marL="342900" indent="-342900">
              <a:buFont typeface="Arial"/>
              <a:buChar char="•"/>
            </a:pPr>
            <a:endParaRPr lang="en-US" sz="2400" i="1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Goal is to relate </a:t>
            </a:r>
            <a:r>
              <a:rPr lang="en-US" sz="24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dirty="0">
                <a:solidFill>
                  <a:srgbClr val="000090"/>
                </a:solidFill>
              </a:rPr>
              <a:t> and </a:t>
            </a:r>
            <a:r>
              <a:rPr lang="en-US" sz="2400" i="1" dirty="0">
                <a:solidFill>
                  <a:srgbClr val="000090"/>
                </a:solidFill>
              </a:rPr>
              <a:t>e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b="1" i="1" dirty="0">
                <a:solidFill>
                  <a:srgbClr val="000090"/>
                </a:solidFill>
              </a:rPr>
              <a:t>independent of geometry</a:t>
            </a:r>
          </a:p>
        </p:txBody>
      </p:sp>
      <p:sp>
        <p:nvSpPr>
          <p:cNvPr id="6" name="Oval 5"/>
          <p:cNvSpPr/>
          <p:nvPr/>
        </p:nvSpPr>
        <p:spPr>
          <a:xfrm>
            <a:off x="4334729" y="1424980"/>
            <a:ext cx="1104389" cy="3559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48872" y="1328338"/>
            <a:ext cx="29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173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92820"/>
            <a:ext cx="7701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Issues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Large strains – necking (no, not that necking) 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Silly-putty demo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What happens to total force in the neck?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What happens to stress in the neck?</a:t>
            </a:r>
          </a:p>
          <a:p>
            <a:endParaRPr lang="en-US" sz="2400" dirty="0">
              <a:solidFill>
                <a:srgbClr val="000090"/>
              </a:solidFill>
            </a:endParaRPr>
          </a:p>
        </p:txBody>
      </p:sp>
      <p:pic>
        <p:nvPicPr>
          <p:cNvPr id="9" name="Picture 8" descr="Screen Shot 2020-10-02 at 09.47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2"/>
          <a:stretch/>
        </p:blipFill>
        <p:spPr>
          <a:xfrm>
            <a:off x="6997699" y="3638561"/>
            <a:ext cx="1805291" cy="3082430"/>
          </a:xfrm>
          <a:prstGeom prst="rect">
            <a:avLst/>
          </a:prstGeom>
        </p:spPr>
      </p:pic>
      <p:pic>
        <p:nvPicPr>
          <p:cNvPr id="5" name="Picture 4" descr="Screen Shot 2020-10-02 at 09.47.30.png">
            <a:extLst>
              <a:ext uri="{FF2B5EF4-FFF2-40B4-BE49-F238E27FC236}">
                <a16:creationId xmlns:a16="http://schemas.microsoft.com/office/drawing/2014/main" id="{612734B1-5FBB-3D45-9CF9-7F777863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51"/>
          <a:stretch/>
        </p:blipFill>
        <p:spPr>
          <a:xfrm>
            <a:off x="2844800" y="3775570"/>
            <a:ext cx="1905000" cy="3082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7ADE5A-5B15-D348-B8B1-63DD9C823151}"/>
              </a:ext>
            </a:extLst>
          </p:cNvPr>
          <p:cNvSpPr txBox="1"/>
          <p:nvPr/>
        </p:nvSpPr>
        <p:spPr>
          <a:xfrm>
            <a:off x="1050925" y="4485786"/>
            <a:ext cx="1574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Necking instability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85A2C-CDDE-D544-B4B2-65626C2002A1}"/>
              </a:ext>
            </a:extLst>
          </p:cNvPr>
          <p:cNvSpPr txBox="1"/>
          <p:nvPr/>
        </p:nvSpPr>
        <p:spPr>
          <a:xfrm>
            <a:off x="5187951" y="4485787"/>
            <a:ext cx="1574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Barrel instability</a:t>
            </a:r>
          </a:p>
        </p:txBody>
      </p:sp>
    </p:spTree>
    <p:extLst>
      <p:ext uri="{BB962C8B-B14F-4D97-AF65-F5344CB8AC3E}">
        <p14:creationId xmlns:p14="http://schemas.microsoft.com/office/powerpoint/2010/main" val="423069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56320"/>
            <a:ext cx="79413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Linear Elastic Behavior – </a:t>
            </a:r>
            <a:r>
              <a:rPr lang="en-US" sz="2400" dirty="0" err="1">
                <a:solidFill>
                  <a:srgbClr val="000090"/>
                </a:solidFill>
              </a:rPr>
              <a:t>Hookean</a:t>
            </a:r>
            <a:r>
              <a:rPr lang="en-US" sz="2400" dirty="0">
                <a:solidFill>
                  <a:srgbClr val="000090"/>
                </a:solidFill>
              </a:rPr>
              <a:t> solid  (an idealization)</a:t>
            </a:r>
          </a:p>
          <a:p>
            <a:r>
              <a:rPr lang="en-US" sz="2400" i="1" dirty="0">
                <a:solidFill>
                  <a:srgbClr val="000090"/>
                </a:solidFill>
              </a:rPr>
              <a:t>		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i="1" dirty="0">
                <a:solidFill>
                  <a:srgbClr val="000090"/>
                </a:solidFill>
              </a:rPr>
              <a:t>(t) =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i="1" dirty="0">
                <a:solidFill>
                  <a:srgbClr val="000090"/>
                </a:solidFill>
              </a:rPr>
              <a:t> e(t)</a:t>
            </a:r>
          </a:p>
        </p:txBody>
      </p:sp>
      <p:pic>
        <p:nvPicPr>
          <p:cNvPr id="5" name="Picture 4" descr="Screen Shot 2020-10-02 at 09.54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7" y="2441097"/>
            <a:ext cx="7694489" cy="29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4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56320"/>
            <a:ext cx="794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Linear viscous Behavior – Newtonian fluid   (an idealization)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67361" y="1469596"/>
            <a:ext cx="2900817" cy="871600"/>
            <a:chOff x="2402046" y="1676686"/>
            <a:chExt cx="2900817" cy="871600"/>
          </a:xfrm>
        </p:grpSpPr>
        <p:sp>
          <p:nvSpPr>
            <p:cNvPr id="2" name="TextBox 1"/>
            <p:cNvSpPr txBox="1"/>
            <p:nvPr/>
          </p:nvSpPr>
          <p:spPr>
            <a:xfrm>
              <a:off x="4540553" y="1676686"/>
              <a:ext cx="301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02046" y="2025066"/>
              <a:ext cx="29008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000090"/>
                  </a:solidFill>
                </a:rPr>
                <a:t>		</a:t>
              </a:r>
              <a:r>
                <a:rPr lang="en-US" sz="28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i="1" dirty="0">
                  <a:solidFill>
                    <a:srgbClr val="000090"/>
                  </a:solidFill>
                </a:rPr>
                <a:t>(t) = </a:t>
              </a:r>
              <a:r>
                <a:rPr lang="en-US" sz="28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h</a:t>
              </a:r>
              <a:r>
                <a:rPr lang="en-US" sz="2800" i="1" dirty="0">
                  <a:solidFill>
                    <a:srgbClr val="000090"/>
                  </a:solidFill>
                </a:rPr>
                <a:t> e(t)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7755" y="1440729"/>
            <a:ext cx="7358550" cy="1478357"/>
            <a:chOff x="1007755" y="1440729"/>
            <a:chExt cx="7358550" cy="1478357"/>
          </a:xfrm>
        </p:grpSpPr>
        <p:sp>
          <p:nvSpPr>
            <p:cNvPr id="8" name="TextBox 7"/>
            <p:cNvSpPr txBox="1"/>
            <p:nvPr/>
          </p:nvSpPr>
          <p:spPr>
            <a:xfrm>
              <a:off x="1007755" y="2457421"/>
              <a:ext cx="4563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The dot indicates a time derivative</a:t>
              </a:r>
              <a:endParaRPr lang="en-US" sz="2400" i="1" dirty="0">
                <a:solidFill>
                  <a:srgbClr val="00009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65096" y="1440729"/>
              <a:ext cx="301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</a:t>
              </a:r>
            </a:p>
          </p:txBody>
        </p:sp>
      </p:grpSp>
      <p:pic>
        <p:nvPicPr>
          <p:cNvPr id="11" name="Picture 10" descr="Screen Shot 2020-10-02 at 10.06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4" y="3612449"/>
            <a:ext cx="8025806" cy="293022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343196" y="2620528"/>
            <a:ext cx="2247192" cy="1209387"/>
            <a:chOff x="1343196" y="2620528"/>
            <a:chExt cx="2247192" cy="1209387"/>
          </a:xfrm>
        </p:grpSpPr>
        <p:sp>
          <p:nvSpPr>
            <p:cNvPr id="12" name="TextBox 11"/>
            <p:cNvSpPr txBox="1"/>
            <p:nvPr/>
          </p:nvSpPr>
          <p:spPr>
            <a:xfrm>
              <a:off x="1343196" y="2998918"/>
              <a:ext cx="22471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90"/>
                  </a:solidFill>
                </a:rPr>
                <a:t>e</a:t>
              </a:r>
              <a:r>
                <a:rPr lang="en-US" sz="2400" dirty="0">
                  <a:solidFill>
                    <a:srgbClr val="000090"/>
                  </a:solidFill>
                </a:rPr>
                <a:t> is a strain </a:t>
              </a:r>
              <a:r>
                <a:rPr lang="en-US" sz="2400" i="1" dirty="0">
                  <a:solidFill>
                    <a:srgbClr val="000090"/>
                  </a:solidFill>
                </a:rPr>
                <a:t>rate</a:t>
              </a:r>
            </a:p>
            <a:p>
              <a:r>
                <a:rPr lang="en-US" sz="24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h</a:t>
              </a:r>
              <a:r>
                <a:rPr lang="en-US" sz="2400" i="1" dirty="0">
                  <a:solidFill>
                    <a:srgbClr val="000090"/>
                  </a:solidFill>
                </a:rPr>
                <a:t> </a:t>
              </a:r>
              <a:r>
                <a:rPr lang="en-US" sz="2400" dirty="0">
                  <a:solidFill>
                    <a:srgbClr val="000090"/>
                  </a:solidFill>
                </a:rPr>
                <a:t>is a viscosity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7001" y="2620528"/>
              <a:ext cx="301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42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895</Words>
  <Application>Microsoft Macintosh PowerPoint</Application>
  <PresentationFormat>On-screen Show (4:3)</PresentationFormat>
  <Paragraphs>109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Symbol</vt:lpstr>
      <vt:lpstr>Office Theme</vt:lpstr>
      <vt:lpstr>ESS 411/511 Geophysical Continuum Mechanics  Class #2</vt:lpstr>
      <vt:lpstr>Your Class-prep answers for today (break-out groups, 6 minutes)</vt:lpstr>
      <vt:lpstr>ESS 411/511 Geophysical Continuum Mechanics  Class #2</vt:lpstr>
      <vt:lpstr>ESS 411/511 Geophysical Continuum Mechanics  Class #2</vt:lpstr>
      <vt:lpstr>ESS 411/511 Geophysical Continuum Mechanics  Class #2</vt:lpstr>
      <vt:lpstr>ESS 411/511 Geophysical Continuum Mechanics  Class #2</vt:lpstr>
      <vt:lpstr>ESS 411/511 Geophysical Continuum Mechanics  Class #2</vt:lpstr>
      <vt:lpstr>ESS 411/511 Geophysical Continuum Mechanics  Class #2</vt:lpstr>
      <vt:lpstr>ESS 411/511 Geophysical Continuum Mechanics  Class #2</vt:lpstr>
      <vt:lpstr>ESS 411/511 Geophysical Continuum Mechanics  Class #2</vt:lpstr>
      <vt:lpstr>ESS 411/511 Geophysical Continuum Mechanics  Class #2</vt:lpstr>
      <vt:lpstr>ESS 411/511 Geophysical Continuum Mechanics  Class #2</vt:lpstr>
      <vt:lpstr>ESS 411/511 Geophysical Continuum Mechanics  Class #2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Edwin D. Waddington</cp:lastModifiedBy>
  <cp:revision>43</cp:revision>
  <cp:lastPrinted>2021-10-01T17:11:20Z</cp:lastPrinted>
  <dcterms:created xsi:type="dcterms:W3CDTF">2020-09-30T16:18:10Z</dcterms:created>
  <dcterms:modified xsi:type="dcterms:W3CDTF">2021-10-01T17:14:41Z</dcterms:modified>
</cp:coreProperties>
</file>