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89" r:id="rId4"/>
    <p:sldId id="274" r:id="rId5"/>
    <p:sldId id="273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4"/>
    <p:restoredTop sz="94207"/>
  </p:normalViewPr>
  <p:slideViewPr>
    <p:cSldViewPr snapToGrid="0" snapToObjects="1">
      <p:cViewPr varScale="1">
        <p:scale>
          <a:sx n="114" d="100"/>
          <a:sy n="114" d="100"/>
        </p:scale>
        <p:origin x="704" y="176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onto white board, invite students to sketch response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28197-8B4F-854F-A0B2-312CD12D78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3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onto white board, invite students to sketch response.</a:t>
            </a:r>
          </a:p>
          <a:p>
            <a:r>
              <a:rPr lang="en-US" dirty="0"/>
              <a:t>Eta/mu has units of time.   It must control the rate of delayed response to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28197-8B4F-854F-A0B2-312CD12D78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4" Type="http://schemas.openxmlformats.org/officeDocument/2006/relationships/image" Target="../media/image9.emf"/><Relationship Id="rId9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ESS 411/511 Geophysical Continuum Mechanics  Class #3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976" y="1015498"/>
            <a:ext cx="848702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Highlights from Class #2      –        </a:t>
            </a:r>
            <a:r>
              <a:rPr lang="en-US" sz="2400" dirty="0">
                <a:solidFill>
                  <a:srgbClr val="002060"/>
                </a:solidFill>
              </a:rPr>
              <a:t>Jensen </a:t>
            </a:r>
            <a:r>
              <a:rPr lang="en-US" sz="2400" dirty="0" err="1">
                <a:solidFill>
                  <a:srgbClr val="002060"/>
                </a:solidFill>
              </a:rPr>
              <a:t>DeGrande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Today’s highlights on Wednesday –   </a:t>
            </a:r>
            <a:r>
              <a:rPr lang="en-US" sz="2400" dirty="0">
                <a:solidFill>
                  <a:srgbClr val="002060"/>
                </a:solidFill>
              </a:rPr>
              <a:t>Alysa </a:t>
            </a:r>
            <a:r>
              <a:rPr lang="en-US" sz="2400" dirty="0" err="1">
                <a:solidFill>
                  <a:srgbClr val="002060"/>
                </a:solidFill>
              </a:rPr>
              <a:t>Fintel</a:t>
            </a:r>
            <a:endParaRPr lang="en-US" sz="2400" u="sng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Warm-up question (break-out) – Units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What are the SI units for stress </a:t>
            </a:r>
            <a:r>
              <a:rPr lang="en-US" sz="2400" dirty="0">
                <a:solidFill>
                  <a:srgbClr val="000090"/>
                </a:solidFill>
                <a:latin typeface="Symbol" pitchFamily="2" charset="2"/>
              </a:rPr>
              <a:t>s</a:t>
            </a:r>
            <a:r>
              <a:rPr lang="en-US" sz="2400" dirty="0">
                <a:solidFill>
                  <a:srgbClr val="000090"/>
                </a:solidFill>
              </a:rPr>
              <a:t>?</a:t>
            </a:r>
            <a:endParaRPr lang="en-US" sz="2400" i="1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For strain </a:t>
            </a:r>
            <a:r>
              <a:rPr lang="en-US" sz="2400" i="1" dirty="0">
                <a:solidFill>
                  <a:srgbClr val="000090"/>
                </a:solidFill>
              </a:rPr>
              <a:t>e</a:t>
            </a:r>
            <a:r>
              <a:rPr lang="en-US" sz="2400" dirty="0">
                <a:solidFill>
                  <a:srgbClr val="000090"/>
                </a:solidFill>
              </a:rPr>
              <a:t>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For elasticity </a:t>
            </a:r>
            <a:r>
              <a:rPr lang="en-US" sz="2400" dirty="0">
                <a:solidFill>
                  <a:srgbClr val="000090"/>
                </a:solidFill>
                <a:latin typeface="Symbol" pitchFamily="2" charset="2"/>
              </a:rPr>
              <a:t>m</a:t>
            </a:r>
            <a:r>
              <a:rPr lang="en-US" sz="2400" dirty="0">
                <a:solidFill>
                  <a:srgbClr val="000090"/>
                </a:solidFill>
              </a:rPr>
              <a:t>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For strain rate d</a:t>
            </a:r>
            <a:r>
              <a:rPr lang="en-US" sz="2400" i="1" dirty="0">
                <a:solidFill>
                  <a:srgbClr val="000090"/>
                </a:solidFill>
              </a:rPr>
              <a:t>e</a:t>
            </a:r>
            <a:r>
              <a:rPr lang="en-US" sz="2400" dirty="0">
                <a:solidFill>
                  <a:srgbClr val="000090"/>
                </a:solidFill>
              </a:rPr>
              <a:t>/</a:t>
            </a:r>
            <a:r>
              <a:rPr lang="en-US" sz="2400" dirty="0" err="1">
                <a:solidFill>
                  <a:srgbClr val="000090"/>
                </a:solidFill>
              </a:rPr>
              <a:t>dt</a:t>
            </a:r>
            <a:r>
              <a:rPr lang="en-US" sz="2400" dirty="0">
                <a:solidFill>
                  <a:srgbClr val="000090"/>
                </a:solidFill>
              </a:rPr>
              <a:t>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For viscosity </a:t>
            </a:r>
            <a:r>
              <a:rPr lang="en-US" sz="2400" dirty="0">
                <a:solidFill>
                  <a:srgbClr val="000090"/>
                </a:solidFill>
                <a:latin typeface="Symbol" pitchFamily="2" charset="2"/>
              </a:rPr>
              <a:t>h</a:t>
            </a:r>
            <a:r>
              <a:rPr lang="en-US" sz="2400" dirty="0">
                <a:solidFill>
                  <a:srgbClr val="000090"/>
                </a:solidFill>
              </a:rPr>
              <a:t>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Can you suggest a time constant for a </a:t>
            </a:r>
            <a:r>
              <a:rPr lang="en-US" sz="2400" dirty="0" err="1">
                <a:solidFill>
                  <a:srgbClr val="000090"/>
                </a:solidFill>
              </a:rPr>
              <a:t>visco</a:t>
            </a:r>
            <a:r>
              <a:rPr lang="en-US" sz="2400" dirty="0">
                <a:solidFill>
                  <a:srgbClr val="000090"/>
                </a:solidFill>
              </a:rPr>
              <a:t>-elastic material?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rgbClr val="00009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90"/>
                </a:solidFill>
              </a:rPr>
              <a:t>Class-prep answers (break-out)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Creep tests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Relaxation tests</a:t>
            </a:r>
          </a:p>
        </p:txBody>
      </p:sp>
    </p:spTree>
    <p:extLst>
      <p:ext uri="{BB962C8B-B14F-4D97-AF65-F5344CB8AC3E}">
        <p14:creationId xmlns:p14="http://schemas.microsoft.com/office/powerpoint/2010/main" val="175285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878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Kelvin-Voigt solid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45000" y="274638"/>
            <a:ext cx="4305300" cy="3431172"/>
            <a:chOff x="2927725" y="1303338"/>
            <a:chExt cx="4305300" cy="3431172"/>
          </a:xfrm>
        </p:grpSpPr>
        <p:pic>
          <p:nvPicPr>
            <p:cNvPr id="5" name="Picture 4" descr="Screen Shot 2018-09-30 at 20.51.13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28"/>
            <a:stretch/>
          </p:blipFill>
          <p:spPr>
            <a:xfrm>
              <a:off x="2927725" y="2146299"/>
              <a:ext cx="4305300" cy="258821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757734" y="1303338"/>
              <a:ext cx="472907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800" i="1" dirty="0">
                  <a:latin typeface="Symbol" charset="2"/>
                  <a:cs typeface="Symbol" charset="2"/>
                </a:rPr>
                <a:t>m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" y="2660206"/>
            <a:ext cx="3746500" cy="3810576"/>
            <a:chOff x="254000" y="1739900"/>
            <a:chExt cx="3746500" cy="3810576"/>
          </a:xfrm>
        </p:grpSpPr>
        <p:grpSp>
          <p:nvGrpSpPr>
            <p:cNvPr id="29" name="Group 28"/>
            <p:cNvGrpSpPr/>
            <p:nvPr/>
          </p:nvGrpSpPr>
          <p:grpSpPr>
            <a:xfrm>
              <a:off x="876300" y="1739900"/>
              <a:ext cx="3124200" cy="3302000"/>
              <a:chOff x="558800" y="1739900"/>
              <a:chExt cx="3124200" cy="33020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58800" y="1739900"/>
                <a:ext cx="3124200" cy="165100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58800" y="3390900"/>
                <a:ext cx="3124200" cy="165100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866900" y="4965700"/>
              <a:ext cx="10339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time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4000" y="2260600"/>
              <a:ext cx="5784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Symbol" charset="2"/>
                  <a:cs typeface="Symbol" charset="2"/>
                </a:rPr>
                <a:t>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4891" y="3705810"/>
              <a:ext cx="48075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76300" y="2717800"/>
              <a:ext cx="3124200" cy="685800"/>
              <a:chOff x="876300" y="2717800"/>
              <a:chExt cx="3124200" cy="6858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876300" y="3390900"/>
                <a:ext cx="762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651000" y="2717800"/>
                <a:ext cx="0" cy="67310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638300" y="2717800"/>
                <a:ext cx="1262595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2882900" y="2730500"/>
                <a:ext cx="0" cy="67310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895600" y="3403600"/>
                <a:ext cx="11049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895979" y="5003800"/>
              <a:ext cx="762000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511300" y="5109292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608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9-30 at 17.3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48" y="916997"/>
            <a:ext cx="76327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9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9-30 at 17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3" y="626812"/>
            <a:ext cx="83439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9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9-30 at 17.3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9" y="0"/>
            <a:ext cx="4580389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55036" y="274637"/>
            <a:ext cx="3131764" cy="145331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Kelvin-Voigt element -</a:t>
            </a:r>
            <a:br>
              <a:rPr lang="en-US" sz="3200" dirty="0">
                <a:solidFill>
                  <a:srgbClr val="000090"/>
                </a:solidFill>
              </a:rPr>
            </a:br>
            <a:r>
              <a:rPr lang="en-US" sz="3200" dirty="0">
                <a:solidFill>
                  <a:srgbClr val="000090"/>
                </a:solidFill>
              </a:rPr>
              <a:t> delayed elasticity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555036" y="2860573"/>
            <a:ext cx="3322758" cy="119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the shock absorber in my car?!</a:t>
            </a:r>
          </a:p>
        </p:txBody>
      </p:sp>
    </p:spTree>
    <p:extLst>
      <p:ext uri="{BB962C8B-B14F-4D97-AF65-F5344CB8AC3E}">
        <p14:creationId xmlns:p14="http://schemas.microsoft.com/office/powerpoint/2010/main" val="3995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878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Kelvin-Voigt solid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45001" y="7938"/>
            <a:ext cx="3695700" cy="2976562"/>
            <a:chOff x="2927725" y="1243762"/>
            <a:chExt cx="4305300" cy="3490748"/>
          </a:xfrm>
        </p:grpSpPr>
        <p:pic>
          <p:nvPicPr>
            <p:cNvPr id="5" name="Picture 4" descr="Screen Shot 2018-09-30 at 20.51.13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28"/>
            <a:stretch/>
          </p:blipFill>
          <p:spPr>
            <a:xfrm>
              <a:off x="2927725" y="2146299"/>
              <a:ext cx="4305300" cy="258821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757734" y="1243762"/>
              <a:ext cx="472907" cy="830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800" i="1" dirty="0">
                  <a:latin typeface="Symbol" charset="2"/>
                  <a:cs typeface="Symbol" charset="2"/>
                </a:rPr>
                <a:t>m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" y="2660206"/>
            <a:ext cx="3746500" cy="3810576"/>
            <a:chOff x="254000" y="1739900"/>
            <a:chExt cx="3746500" cy="3810576"/>
          </a:xfrm>
        </p:grpSpPr>
        <p:grpSp>
          <p:nvGrpSpPr>
            <p:cNvPr id="29" name="Group 28"/>
            <p:cNvGrpSpPr/>
            <p:nvPr/>
          </p:nvGrpSpPr>
          <p:grpSpPr>
            <a:xfrm>
              <a:off x="876300" y="1739900"/>
              <a:ext cx="3124200" cy="3302000"/>
              <a:chOff x="558800" y="1739900"/>
              <a:chExt cx="3124200" cy="33020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58800" y="1739900"/>
                <a:ext cx="3124200" cy="165100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58800" y="3390900"/>
                <a:ext cx="3124200" cy="165100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866900" y="4965700"/>
              <a:ext cx="10339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time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4000" y="2260600"/>
              <a:ext cx="5784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Symbol" charset="2"/>
                  <a:cs typeface="Symbol" charset="2"/>
                </a:rPr>
                <a:t>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4891" y="3705810"/>
              <a:ext cx="48075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76300" y="2717800"/>
              <a:ext cx="3124200" cy="685800"/>
              <a:chOff x="876300" y="2717800"/>
              <a:chExt cx="3124200" cy="6858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876300" y="3390900"/>
                <a:ext cx="762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651000" y="2717800"/>
                <a:ext cx="0" cy="67310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638300" y="2717800"/>
                <a:ext cx="1262595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2882900" y="2730500"/>
                <a:ext cx="0" cy="67310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895600" y="3403600"/>
                <a:ext cx="11049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895979" y="5003800"/>
              <a:ext cx="762000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511300" y="5109292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9600" y="3244406"/>
            <a:ext cx="44323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Let’s figure out how this solid responds to constant load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mr-IN" sz="2800" dirty="0">
                <a:solidFill>
                  <a:srgbClr val="000090"/>
                </a:solidFill>
              </a:rPr>
              <a:t>…</a:t>
            </a:r>
            <a:endParaRPr lang="en-US" sz="2800" dirty="0">
              <a:solidFill>
                <a:srgbClr val="000090"/>
              </a:solidFill>
            </a:endParaRPr>
          </a:p>
          <a:p>
            <a:pPr marL="292100" indent="-228600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What are units of elasticity</a:t>
            </a:r>
            <a:r>
              <a:rPr lang="en-US" sz="2800" dirty="0">
                <a:solidFill>
                  <a:srgbClr val="000090"/>
                </a:solidFill>
                <a:latin typeface="Symbol" charset="2"/>
                <a:cs typeface="Symbol" charset="2"/>
              </a:rPr>
              <a:t>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dirty="0">
                <a:solidFill>
                  <a:srgbClr val="000090"/>
                </a:solidFill>
              </a:rPr>
              <a:t> and viscosity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800" dirty="0">
                <a:solidFill>
                  <a:srgbClr val="000090"/>
                </a:solidFill>
              </a:rPr>
              <a:t>?</a:t>
            </a:r>
          </a:p>
          <a:p>
            <a:pPr marL="228600" indent="-228600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Is there a characteristic time for the material?</a:t>
            </a:r>
          </a:p>
        </p:txBody>
      </p:sp>
    </p:spTree>
    <p:extLst>
      <p:ext uri="{BB962C8B-B14F-4D97-AF65-F5344CB8AC3E}">
        <p14:creationId xmlns:p14="http://schemas.microsoft.com/office/powerpoint/2010/main" val="194669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18100" cy="842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Kelvin-Voigt Response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195" y="1987739"/>
            <a:ext cx="853310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90"/>
                </a:solidFill>
              </a:rPr>
              <a:t>At </a:t>
            </a:r>
            <a:r>
              <a:rPr lang="en-US" sz="2200" i="1" dirty="0">
                <a:solidFill>
                  <a:srgbClr val="000090"/>
                </a:solidFill>
              </a:rPr>
              <a:t>t = 0</a:t>
            </a:r>
            <a:r>
              <a:rPr lang="en-US" sz="2200" dirty="0">
                <a:solidFill>
                  <a:srgbClr val="000090"/>
                </a:solidFill>
              </a:rPr>
              <a:t>, spring hasn’t shortened; dashpot supports all the stress </a:t>
            </a:r>
            <a:r>
              <a:rPr lang="en-US" sz="22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200" dirty="0">
                <a:solidFill>
                  <a:srgbClr val="000090"/>
                </a:solidFill>
              </a:rPr>
              <a:t> </a:t>
            </a:r>
            <a:r>
              <a:rPr lang="en-US" sz="2200" dirty="0">
                <a:solidFill>
                  <a:srgbClr val="000090"/>
                </a:solidFill>
                <a:latin typeface="Calibri" charset="0"/>
                <a:ea typeface="Calibri" charset="0"/>
                <a:cs typeface="Calibri" charset="0"/>
              </a:rPr>
              <a:t>, so</a:t>
            </a:r>
          </a:p>
          <a:p>
            <a:pPr marL="1320800"/>
            <a:r>
              <a:rPr lang="en-US" sz="2200" dirty="0">
                <a:solidFill>
                  <a:srgbClr val="000090"/>
                </a:solidFill>
              </a:rPr>
              <a:t>  </a:t>
            </a:r>
            <a:r>
              <a:rPr lang="en-US" sz="2200" i="1" dirty="0">
                <a:latin typeface="Calibri" charset="0"/>
                <a:ea typeface="Calibri" charset="0"/>
                <a:cs typeface="Calibri" charset="0"/>
              </a:rPr>
              <a:t>e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200" dirty="0"/>
              <a:t>0) = </a:t>
            </a:r>
            <a:r>
              <a:rPr lang="en-US" sz="2200" dirty="0">
                <a:latin typeface="Symbol" charset="2"/>
                <a:ea typeface="Symbol" charset="2"/>
                <a:cs typeface="Symbol" charset="2"/>
              </a:rPr>
              <a:t>0   </a:t>
            </a:r>
            <a:r>
              <a:rPr lang="en-US" sz="2200" dirty="0">
                <a:solidFill>
                  <a:srgbClr val="000090"/>
                </a:solidFill>
                <a:latin typeface="Symbol" charset="2"/>
                <a:ea typeface="Symbol" charset="2"/>
                <a:cs typeface="Symbol" charset="2"/>
              </a:rPr>
              <a:t>(*)</a:t>
            </a:r>
            <a:endParaRPr lang="en-US" sz="22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90"/>
                </a:solidFill>
              </a:rPr>
              <a:t>At </a:t>
            </a:r>
            <a:r>
              <a:rPr lang="en-US" sz="2200" i="1" dirty="0">
                <a:solidFill>
                  <a:srgbClr val="000090"/>
                </a:solidFill>
              </a:rPr>
              <a:t>t = ∞</a:t>
            </a:r>
            <a:r>
              <a:rPr lang="en-US" sz="2200" dirty="0">
                <a:solidFill>
                  <a:srgbClr val="000090"/>
                </a:solidFill>
              </a:rPr>
              <a:t>,  dashpot has stopped; spring supports all the stress </a:t>
            </a:r>
            <a:r>
              <a:rPr lang="en-US" sz="22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200" dirty="0">
                <a:solidFill>
                  <a:srgbClr val="000090"/>
                </a:solidFill>
                <a:latin typeface="Calibri" charset="0"/>
                <a:ea typeface="Calibri" charset="0"/>
                <a:cs typeface="Calibri" charset="0"/>
              </a:rPr>
              <a:t>, so</a:t>
            </a:r>
          </a:p>
          <a:p>
            <a:pPr marL="1258888"/>
            <a:r>
              <a:rPr lang="en-US" sz="2400" dirty="0">
                <a:solidFill>
                  <a:srgbClr val="00009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i="1" dirty="0">
                <a:latin typeface="Calibri" charset="0"/>
                <a:ea typeface="Calibri" charset="0"/>
                <a:cs typeface="Calibri" charset="0"/>
              </a:rPr>
              <a:t>e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200" i="1" dirty="0"/>
              <a:t>∞</a:t>
            </a:r>
            <a:r>
              <a:rPr lang="en-US" sz="2200" dirty="0"/>
              <a:t>) = </a:t>
            </a:r>
            <a:r>
              <a:rPr lang="en-US" sz="2200" i="1" dirty="0">
                <a:latin typeface="Symbol" charset="2"/>
                <a:ea typeface="Symbol" charset="2"/>
                <a:cs typeface="Symbol" charset="2"/>
              </a:rPr>
              <a:t>s/m (**)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90"/>
                </a:solidFill>
                <a:latin typeface="Calibri"/>
                <a:cs typeface="Calibri"/>
              </a:rPr>
              <a:t>The transition is probably a decaying exponential.</a:t>
            </a:r>
          </a:p>
          <a:p>
            <a:pPr marL="342900" indent="-342900">
              <a:buFont typeface="Arial"/>
              <a:buChar char="•"/>
            </a:pPr>
            <a:r>
              <a:rPr lang="en-US" sz="2200" i="1" dirty="0">
                <a:solidFill>
                  <a:srgbClr val="000090"/>
                </a:solidFill>
                <a:latin typeface="Symbol" charset="2"/>
                <a:cs typeface="Symbol" charset="2"/>
              </a:rPr>
              <a:t>t=h/m  </a:t>
            </a:r>
            <a:r>
              <a:rPr lang="en-US" sz="2200" dirty="0">
                <a:solidFill>
                  <a:srgbClr val="000090"/>
                </a:solidFill>
                <a:latin typeface="Calibri"/>
                <a:cs typeface="Calibri"/>
              </a:rPr>
              <a:t>must be the time constant defining the transition.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76066"/>
              </p:ext>
            </p:extLst>
          </p:nvPr>
        </p:nvGraphicFramePr>
        <p:xfrm>
          <a:off x="1720532" y="1596780"/>
          <a:ext cx="2434908" cy="38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3" imgW="1282700" imgH="203200" progId="Equation.3">
                  <p:embed/>
                </p:oleObj>
              </mc:Choice>
              <mc:Fallback>
                <p:oleObj name="Equation" r:id="rId3" imgW="1282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0532" y="1596780"/>
                        <a:ext cx="2434908" cy="385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573520" y="-42214"/>
            <a:ext cx="2176780" cy="1638994"/>
            <a:chOff x="6210301" y="-62229"/>
            <a:chExt cx="2539999" cy="2284729"/>
          </a:xfrm>
        </p:grpSpPr>
        <p:pic>
          <p:nvPicPr>
            <p:cNvPr id="7" name="Picture 6" descr="Screen Shot 2018-09-30 at 20.51.13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28"/>
            <a:stretch/>
          </p:blipFill>
          <p:spPr>
            <a:xfrm>
              <a:off x="6210301" y="649961"/>
              <a:ext cx="2539999" cy="157253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150348" y="-62229"/>
              <a:ext cx="444252" cy="7293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Symbol" charset="2"/>
                  <a:cs typeface="Symbol" charset="2"/>
                </a:rPr>
                <a:t>m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7200" y="1089897"/>
            <a:ext cx="5313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90"/>
                </a:solidFill>
              </a:rPr>
              <a:t>Spring and dashpot together support stress </a:t>
            </a:r>
            <a:r>
              <a:rPr lang="en-US" sz="2200" i="1" dirty="0">
                <a:solidFill>
                  <a:srgbClr val="00009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200" dirty="0">
                <a:solidFill>
                  <a:srgbClr val="00009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4927600"/>
            <a:ext cx="882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90"/>
                </a:solidFill>
                <a:cs typeface="Calibri"/>
              </a:rPr>
              <a:t>With the boundary conditions (*) and (**), A can be found, and solution is </a:t>
            </a:r>
            <a:r>
              <a:rPr lang="mr-IN" sz="2200" dirty="0">
                <a:solidFill>
                  <a:srgbClr val="000090"/>
                </a:solidFill>
                <a:cs typeface="Calibri"/>
              </a:rPr>
              <a:t>…</a:t>
            </a:r>
            <a:endParaRPr lang="en-US" sz="2200" dirty="0">
              <a:solidFill>
                <a:srgbClr val="000090"/>
              </a:solidFill>
              <a:cs typeface="Calibri"/>
            </a:endParaRPr>
          </a:p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008105"/>
              </p:ext>
            </p:extLst>
          </p:nvPr>
        </p:nvGraphicFramePr>
        <p:xfrm>
          <a:off x="1391603" y="4176470"/>
          <a:ext cx="2530157" cy="77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6" imgW="1498600" imgH="457200" progId="Equation.3">
                  <p:embed/>
                </p:oleObj>
              </mc:Choice>
              <mc:Fallback>
                <p:oleObj name="Equation" r:id="rId6" imgW="1498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91603" y="4176470"/>
                        <a:ext cx="2530157" cy="771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52551"/>
              </p:ext>
            </p:extLst>
          </p:nvPr>
        </p:nvGraphicFramePr>
        <p:xfrm>
          <a:off x="1281271" y="5483086"/>
          <a:ext cx="2832458" cy="927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8" imgW="1473200" imgH="482600" progId="Equation.3">
                  <p:embed/>
                </p:oleObj>
              </mc:Choice>
              <mc:Fallback>
                <p:oleObj name="Equation" r:id="rId8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1271" y="5483086"/>
                        <a:ext cx="2832458" cy="927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630217"/>
            <a:ext cx="38608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Viscoelastic Response to constant loading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</a:p>
        </p:txBody>
      </p:sp>
      <p:pic>
        <p:nvPicPr>
          <p:cNvPr id="3" name="Picture 2" descr="Screen Shot 2018-10-01 at 09.59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587750"/>
            <a:ext cx="7594600" cy="1181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4200" y="4938474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Elastic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9400" y="4852094"/>
            <a:ext cx="147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Delayed Elastic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8600" y="481238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Viscous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4365" y="338117"/>
            <a:ext cx="3745835" cy="2873158"/>
            <a:chOff x="546765" y="846117"/>
            <a:chExt cx="3745835" cy="2873158"/>
          </a:xfrm>
        </p:grpSpPr>
        <p:grpSp>
          <p:nvGrpSpPr>
            <p:cNvPr id="14" name="Group 13"/>
            <p:cNvGrpSpPr/>
            <p:nvPr/>
          </p:nvGrpSpPr>
          <p:grpSpPr>
            <a:xfrm>
              <a:off x="546765" y="1417639"/>
              <a:ext cx="3745835" cy="2301636"/>
              <a:chOff x="1937082" y="1376517"/>
              <a:chExt cx="5219035" cy="3077025"/>
            </a:xfrm>
          </p:grpSpPr>
          <p:pic>
            <p:nvPicPr>
              <p:cNvPr id="8" name="Picture 7" descr="Screen Shot 2018-09-30 at 20.59.36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77" r="1118"/>
              <a:stretch/>
            </p:blipFill>
            <p:spPr>
              <a:xfrm>
                <a:off x="1937082" y="1376517"/>
                <a:ext cx="5219035" cy="30770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5831799" y="1422555"/>
                <a:ext cx="790918" cy="873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90180" y="1403197"/>
                <a:ext cx="1153598" cy="8640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600" i="1" dirty="0">
                    <a:latin typeface="Symbol" charset="2"/>
                    <a:cs typeface="Symbol" charset="2"/>
                  </a:rPr>
                  <a:t>m</a:t>
                </a:r>
                <a:r>
                  <a:rPr lang="en-US" sz="3600" i="1" baseline="-25000" dirty="0">
                    <a:latin typeface="Cambria"/>
                    <a:cs typeface="Cambria"/>
                  </a:rPr>
                  <a:t>2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36665" y="846117"/>
              <a:ext cx="827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3600" i="1" baseline="-25000" dirty="0">
                  <a:solidFill>
                    <a:srgbClr val="000090"/>
                  </a:solidFill>
                  <a:latin typeface="Cambria"/>
                  <a:cs typeface="Cambria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73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40376"/>
            <a:ext cx="38608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How did we get that?!</a:t>
            </a:r>
            <a:endParaRPr lang="en-US" sz="3600" i="1" dirty="0">
              <a:solidFill>
                <a:srgbClr val="000090"/>
              </a:solidFill>
              <a:latin typeface="Symbol" charset="2"/>
              <a:cs typeface="Symbol" charset="2"/>
            </a:endParaRPr>
          </a:p>
        </p:txBody>
      </p:sp>
      <p:pic>
        <p:nvPicPr>
          <p:cNvPr id="3" name="Picture 2" descr="Screen Shot 2018-10-01 at 09.59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9" y="2035765"/>
            <a:ext cx="6838595" cy="106352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39800" y="2906252"/>
            <a:ext cx="5080000" cy="830997"/>
            <a:chOff x="441960" y="2540492"/>
            <a:chExt cx="5080000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1976120" y="2611612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Elastic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48760" y="2540492"/>
              <a:ext cx="147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Delayed Elastic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1960" y="2611612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Viscous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124200" y="956792"/>
            <a:ext cx="567662" cy="653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03520" y="143592"/>
            <a:ext cx="2683504" cy="1902333"/>
            <a:chOff x="328863" y="1321657"/>
            <a:chExt cx="2683504" cy="1902333"/>
          </a:xfrm>
        </p:grpSpPr>
        <p:pic>
          <p:nvPicPr>
            <p:cNvPr id="8" name="Picture 7" descr="Screen Shot 2018-09-30 at 20.59.36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77" r="1118"/>
            <a:stretch/>
          </p:blipFill>
          <p:spPr>
            <a:xfrm>
              <a:off x="328863" y="1721767"/>
              <a:ext cx="2444818" cy="150222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84400" y="1764003"/>
              <a:ext cx="82796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Symbol" charset="2"/>
                  <a:cs typeface="Symbol" charset="2"/>
                </a:rPr>
                <a:t>m</a:t>
              </a:r>
              <a:r>
                <a:rPr lang="en-US" sz="2000" i="1" baseline="-25000" dirty="0">
                  <a:latin typeface="Cambria"/>
                  <a:cs typeface="Cambria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76539" y="1321657"/>
              <a:ext cx="444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Symbol" charset="2"/>
                  <a:cs typeface="Symbol" charset="2"/>
                </a:rPr>
                <a:t>m</a:t>
              </a:r>
              <a:r>
                <a:rPr lang="en-US" sz="2000" i="1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1960" y="4378960"/>
            <a:ext cx="64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Each element feels the same stress </a:t>
            </a:r>
            <a:r>
              <a:rPr lang="en-US" sz="2400" i="1" dirty="0">
                <a:solidFill>
                  <a:srgbClr val="00206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We just added up the strains in each element</a:t>
            </a:r>
          </a:p>
        </p:txBody>
      </p:sp>
    </p:spTree>
    <p:extLst>
      <p:ext uri="{BB962C8B-B14F-4D97-AF65-F5344CB8AC3E}">
        <p14:creationId xmlns:p14="http://schemas.microsoft.com/office/powerpoint/2010/main" val="122734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Energy and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9040" y="1828800"/>
            <a:ext cx="49695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Work for point particles:  W = </a:t>
            </a:r>
            <a:r>
              <a:rPr lang="en-US" sz="2400" b="1" dirty="0">
                <a:solidFill>
                  <a:srgbClr val="000090"/>
                </a:solidFill>
              </a:rPr>
              <a:t>F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i="1" dirty="0">
                <a:solidFill>
                  <a:srgbClr val="000090"/>
                </a:solidFill>
              </a:rPr>
              <a:t>d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In Continuum – work per unit volume:</a:t>
            </a:r>
          </a:p>
          <a:p>
            <a:r>
              <a:rPr lang="en-US" sz="2400" dirty="0">
                <a:solidFill>
                  <a:srgbClr val="000090"/>
                </a:solidFill>
              </a:rPr>
              <a:t>   </a:t>
            </a:r>
            <a:r>
              <a:rPr lang="en-US" sz="2400" i="1" dirty="0">
                <a:solidFill>
                  <a:srgbClr val="000090"/>
                </a:solidFill>
              </a:rPr>
              <a:t>W/V = F d/V </a:t>
            </a:r>
          </a:p>
          <a:p>
            <a:r>
              <a:rPr lang="en-US" sz="2400" i="1" dirty="0">
                <a:solidFill>
                  <a:srgbClr val="000090"/>
                </a:solidFill>
              </a:rPr>
              <a:t>            = (F d) / (A l) </a:t>
            </a:r>
          </a:p>
          <a:p>
            <a:r>
              <a:rPr lang="en-US" sz="2400" i="1" dirty="0">
                <a:solidFill>
                  <a:srgbClr val="000090"/>
                </a:solidFill>
              </a:rPr>
              <a:t>            = (F/A)  (d/l) </a:t>
            </a:r>
          </a:p>
          <a:p>
            <a:r>
              <a:rPr lang="en-US" sz="2400" i="1" dirty="0">
                <a:solidFill>
                  <a:srgbClr val="000090"/>
                </a:solidFill>
              </a:rPr>
              <a:t>            = </a:t>
            </a:r>
            <a:r>
              <a:rPr lang="en-US" sz="24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i="1" dirty="0">
                <a:solidFill>
                  <a:srgbClr val="000090"/>
                </a:solidFill>
              </a:rPr>
              <a:t> e</a:t>
            </a:r>
          </a:p>
          <a:p>
            <a:r>
              <a:rPr lang="en-US" sz="2400" i="1" dirty="0">
                <a:solidFill>
                  <a:srgbClr val="000090"/>
                </a:solidFill>
              </a:rPr>
              <a:t>            = stress x strain</a:t>
            </a:r>
          </a:p>
        </p:txBody>
      </p:sp>
    </p:spTree>
    <p:extLst>
      <p:ext uri="{BB962C8B-B14F-4D97-AF65-F5344CB8AC3E}">
        <p14:creationId xmlns:p14="http://schemas.microsoft.com/office/powerpoint/2010/main" val="75661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81453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For each class, I am assigning a short CR/NC writing assignment (1 point) in Canvas </a:t>
            </a:r>
          </a:p>
          <a:p>
            <a:r>
              <a:rPr lang="en-US" sz="2400" dirty="0">
                <a:solidFill>
                  <a:srgbClr val="000090"/>
                </a:solidFill>
              </a:rPr>
              <a:t>      Assignments &gt; Pre-class prep &gt; </a:t>
            </a:r>
            <a:r>
              <a:rPr lang="en-US" sz="2400" dirty="0" err="1">
                <a:solidFill>
                  <a:srgbClr val="000090"/>
                </a:solidFill>
              </a:rPr>
              <a:t>Class_xx</a:t>
            </a:r>
            <a:r>
              <a:rPr lang="en-US" sz="2400" dirty="0">
                <a:solidFill>
                  <a:srgbClr val="000090"/>
                </a:solidFill>
              </a:rPr>
              <a:t> 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It will be due in Canvas at the start of class.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I anticipate the whole thing will be around ~half a page.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The goal to help us get into the topic, and the points from this and similar exercises will contribute to class participation grades.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The writing assignment should help you to be prepared to discuss the key features in each class.</a:t>
            </a:r>
          </a:p>
        </p:txBody>
      </p:sp>
    </p:spTree>
    <p:extLst>
      <p:ext uri="{BB962C8B-B14F-4D97-AF65-F5344CB8AC3E}">
        <p14:creationId xmlns:p14="http://schemas.microsoft.com/office/powerpoint/2010/main" val="143903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Prep for Wednesday class #4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Read Raymond Notes </a:t>
            </a:r>
            <a:r>
              <a:rPr lang="en-US" sz="2000" dirty="0" err="1">
                <a:solidFill>
                  <a:srgbClr val="000090"/>
                </a:solidFill>
              </a:rPr>
              <a:t>Ch</a:t>
            </a:r>
            <a:r>
              <a:rPr lang="en-US" sz="2000" dirty="0">
                <a:solidFill>
                  <a:srgbClr val="000090"/>
                </a:solidFill>
              </a:rPr>
              <a:t> 2, through 2.9 (energy and energy loss).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(Focus on the 1-D model descriptions and section 2.9, not the Earth properties yet.)</a:t>
            </a:r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Energy and dissipation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If you manually compress a perfect spring and then release it back to its initial state (a strain cycle), no energy gets converted into heat, but if you manually drive a perfect dash-pot through a similar strain cycle, some energy is always converted to heat.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Without resorting to any equations, explain to a nonscientific family member why this has to be true, based your efforts expended in the two experiments.</a:t>
            </a:r>
          </a:p>
        </p:txBody>
      </p:sp>
    </p:spTree>
    <p:extLst>
      <p:ext uri="{BB962C8B-B14F-4D97-AF65-F5344CB8AC3E}">
        <p14:creationId xmlns:p14="http://schemas.microsoft.com/office/powerpoint/2010/main" val="41686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Moments </a:t>
            </a:r>
            <a:r>
              <a:rPr lang="en-US" sz="2000">
                <a:solidFill>
                  <a:srgbClr val="000090"/>
                </a:solidFill>
              </a:rPr>
              <a:t>– lithosphere </a:t>
            </a:r>
            <a:r>
              <a:rPr lang="en-US" sz="2000" dirty="0">
                <a:solidFill>
                  <a:srgbClr val="000090"/>
                </a:solidFill>
              </a:rPr>
              <a:t>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31200"/>
            <a:ext cx="794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 A model for idealized real materials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5096" y="1440729"/>
            <a:ext cx="3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pic>
        <p:nvPicPr>
          <p:cNvPr id="5" name="Picture 4" descr="Screen Shot 2020-10-02 at 10.21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502859"/>
            <a:ext cx="7556500" cy="32041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6800" y="5242560"/>
            <a:ext cx="384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Forces </a:t>
            </a:r>
            <a:r>
              <a:rPr lang="en-US">
                <a:solidFill>
                  <a:srgbClr val="002060"/>
                </a:solidFill>
              </a:rPr>
              <a:t>are balanced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Each element feels the same force </a:t>
            </a:r>
            <a:r>
              <a:rPr lang="en-US" b="1" dirty="0">
                <a:solidFill>
                  <a:srgbClr val="002060"/>
                </a:solidFill>
              </a:rPr>
              <a:t>F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50952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33934" y="27632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0932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842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Rheological tests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41400" y="1027331"/>
            <a:ext cx="5176571" cy="1569660"/>
            <a:chOff x="1041400" y="1027331"/>
            <a:chExt cx="5176571" cy="1569660"/>
          </a:xfrm>
        </p:grpSpPr>
        <p:sp>
          <p:nvSpPr>
            <p:cNvPr id="3" name="TextBox 2"/>
            <p:cNvSpPr txBox="1"/>
            <p:nvPr/>
          </p:nvSpPr>
          <p:spPr>
            <a:xfrm>
              <a:off x="1041400" y="1027331"/>
              <a:ext cx="512467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90"/>
                  </a:solidFill>
                </a:rPr>
                <a:t>Creep tests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2400" dirty="0">
                  <a:solidFill>
                    <a:srgbClr val="000090"/>
                  </a:solidFill>
                </a:rPr>
                <a:t>Apply a constant stress </a:t>
              </a:r>
              <a:r>
                <a:rPr lang="en-US" sz="24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</a:p>
            <a:p>
              <a:pPr marL="457200"/>
              <a:r>
                <a:rPr lang="en-US" sz="2400" dirty="0">
                  <a:solidFill>
                    <a:srgbClr val="000090"/>
                  </a:solidFill>
                  <a:latin typeface="Calibri"/>
                  <a:cs typeface="Calibri"/>
                </a:rPr>
                <a:t>e.g. put a weight on top of a sample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2400" dirty="0">
                  <a:solidFill>
                    <a:srgbClr val="000090"/>
                  </a:solidFill>
                </a:rPr>
                <a:t>Measure strain </a:t>
              </a:r>
              <a:r>
                <a:rPr lang="en-US" sz="2400" i="1" dirty="0">
                  <a:solidFill>
                    <a:srgbClr val="000090"/>
                  </a:solidFill>
                </a:rPr>
                <a:t>e(t)</a:t>
              </a:r>
              <a:r>
                <a:rPr lang="en-US" sz="2400" dirty="0">
                  <a:solidFill>
                    <a:srgbClr val="000090"/>
                  </a:solidFill>
                </a:rPr>
                <a:t> or strain rate </a:t>
              </a: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469735"/>
                </p:ext>
              </p:extLst>
            </p:nvPr>
          </p:nvGraphicFramePr>
          <p:xfrm>
            <a:off x="5618712" y="2129883"/>
            <a:ext cx="599259" cy="455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3" imgW="266700" imgH="203200" progId="Equation.3">
                    <p:embed/>
                  </p:oleObj>
                </mc:Choice>
                <mc:Fallback>
                  <p:oleObj name="Equation" r:id="rId3" imgW="2667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18712" y="2129883"/>
                          <a:ext cx="599259" cy="4559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1079500" y="4734580"/>
            <a:ext cx="42958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Constant strain-rate tests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Apply a constant strain rate</a:t>
            </a:r>
          </a:p>
          <a:p>
            <a:pPr marL="457200"/>
            <a:r>
              <a:rPr lang="en-US" sz="2400" dirty="0">
                <a:solidFill>
                  <a:srgbClr val="000090"/>
                </a:solidFill>
              </a:rPr>
              <a:t>e.g. with a motor-driven vice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Measure stress </a:t>
            </a:r>
            <a:r>
              <a:rPr lang="en-US" sz="24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i="1" dirty="0">
                <a:solidFill>
                  <a:srgbClr val="000090"/>
                </a:solidFill>
                <a:latin typeface="Calibri"/>
                <a:cs typeface="Calibri"/>
              </a:rPr>
              <a:t>(t)</a:t>
            </a:r>
            <a:r>
              <a:rPr lang="en-US" sz="2400" i="1" dirty="0">
                <a:solidFill>
                  <a:srgbClr val="000090"/>
                </a:solidFill>
                <a:latin typeface="Symbol" charset="2"/>
                <a:cs typeface="Symbol" charset="2"/>
              </a:rPr>
              <a:t> 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1400" y="2800459"/>
            <a:ext cx="63709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Relaxation  tests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Apply an abrupt strain </a:t>
            </a:r>
            <a:r>
              <a:rPr lang="en-US" sz="2400" i="1" dirty="0">
                <a:solidFill>
                  <a:srgbClr val="000090"/>
                </a:solidFill>
              </a:rPr>
              <a:t>e,</a:t>
            </a:r>
            <a:r>
              <a:rPr lang="en-US" sz="2400" dirty="0">
                <a:solidFill>
                  <a:srgbClr val="000090"/>
                </a:solidFill>
              </a:rPr>
              <a:t> then</a:t>
            </a:r>
            <a:r>
              <a:rPr lang="en-US" sz="2400" i="1" dirty="0">
                <a:solidFill>
                  <a:srgbClr val="000090"/>
                </a:solidFill>
              </a:rPr>
              <a:t> </a:t>
            </a:r>
            <a:r>
              <a:rPr lang="en-US" sz="2400" dirty="0">
                <a:solidFill>
                  <a:srgbClr val="000090"/>
                </a:solidFill>
              </a:rPr>
              <a:t>hold it constant</a:t>
            </a:r>
          </a:p>
          <a:p>
            <a:pPr marL="457200"/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e.g. abrupt shortening in a vice.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Measure stress </a:t>
            </a:r>
            <a:r>
              <a:rPr lang="en-US" sz="24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i="1" dirty="0">
                <a:solidFill>
                  <a:srgbClr val="000090"/>
                </a:solidFill>
              </a:rPr>
              <a:t>(t) </a:t>
            </a:r>
            <a:r>
              <a:rPr lang="en-US" sz="2400" dirty="0">
                <a:solidFill>
                  <a:srgbClr val="000090"/>
                </a:solidFill>
              </a:rPr>
              <a:t>as sample adjusts.</a:t>
            </a:r>
          </a:p>
        </p:txBody>
      </p:sp>
    </p:spTree>
    <p:extLst>
      <p:ext uri="{BB962C8B-B14F-4D97-AF65-F5344CB8AC3E}">
        <p14:creationId xmlns:p14="http://schemas.microsoft.com/office/powerpoint/2010/main" val="55595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Models for linear solids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851680"/>
            <a:ext cx="4674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Those springs and dashpots </a:t>
            </a:r>
            <a:r>
              <a:rPr lang="mr-IN" sz="2800" dirty="0">
                <a:solidFill>
                  <a:srgbClr val="000090"/>
                </a:solidFill>
              </a:rPr>
              <a:t>…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632" y="295276"/>
            <a:ext cx="42037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Viscoelastic model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78147" y="419100"/>
            <a:ext cx="5219035" cy="4033053"/>
            <a:chOff x="1702465" y="901700"/>
            <a:chExt cx="5219035" cy="4033053"/>
          </a:xfrm>
        </p:grpSpPr>
        <p:sp>
          <p:nvSpPr>
            <p:cNvPr id="13" name="TextBox 12"/>
            <p:cNvSpPr txBox="1"/>
            <p:nvPr/>
          </p:nvSpPr>
          <p:spPr>
            <a:xfrm>
              <a:off x="3885652" y="901700"/>
              <a:ext cx="814607" cy="7396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800" i="1" dirty="0">
                  <a:latin typeface="Symbol" charset="2"/>
                  <a:cs typeface="Symbol" charset="2"/>
                </a:rPr>
                <a:t>m</a:t>
              </a:r>
              <a:r>
                <a:rPr lang="en-US" sz="4800" i="1" baseline="-25000" dirty="0">
                  <a:latin typeface="Cambria"/>
                  <a:cs typeface="Cambria"/>
                </a:rPr>
                <a:t>1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702465" y="1679487"/>
              <a:ext cx="5219035" cy="3255266"/>
              <a:chOff x="1702465" y="1679487"/>
              <a:chExt cx="5219035" cy="3255266"/>
            </a:xfrm>
          </p:grpSpPr>
          <p:pic>
            <p:nvPicPr>
              <p:cNvPr id="12" name="Picture 11" descr="Screen Shot 2018-09-30 at 20.59.36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77" r="1118"/>
              <a:stretch/>
            </p:blipFill>
            <p:spPr>
              <a:xfrm>
                <a:off x="1702465" y="1679487"/>
                <a:ext cx="5219035" cy="3077025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5457482" y="3153777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90"/>
                    </a:solidFill>
                  </a:rPr>
                  <a:t>Elastic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33900" y="3980646"/>
                <a:ext cx="1473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90"/>
                    </a:solidFill>
                  </a:rPr>
                  <a:t>Delayed Elastic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41500" y="3934480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90"/>
                    </a:solidFill>
                  </a:rPr>
                  <a:t>Viscous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97182" y="1725525"/>
                <a:ext cx="790918" cy="873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55564" y="1706167"/>
                <a:ext cx="79091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800" i="1" dirty="0">
                    <a:latin typeface="Symbol" charset="2"/>
                    <a:cs typeface="Symbol" charset="2"/>
                  </a:rPr>
                  <a:t>m</a:t>
                </a:r>
                <a:r>
                  <a:rPr lang="en-US" sz="4800" i="1" baseline="-25000" dirty="0">
                    <a:latin typeface="Cambria"/>
                    <a:cs typeface="Cambria"/>
                  </a:rPr>
                  <a:t>2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85013" y="4805690"/>
            <a:ext cx="62671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Called </a:t>
            </a:r>
            <a:r>
              <a:rPr lang="en-US" sz="2800" i="1" dirty="0">
                <a:solidFill>
                  <a:srgbClr val="000090"/>
                </a:solidFill>
              </a:rPr>
              <a:t>Maxwell Solid</a:t>
            </a:r>
            <a:r>
              <a:rPr lang="en-US" sz="2800" dirty="0">
                <a:solidFill>
                  <a:srgbClr val="000090"/>
                </a:solidFill>
              </a:rPr>
              <a:t>, if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800" baseline="-25000" dirty="0">
                <a:solidFill>
                  <a:srgbClr val="000090"/>
                </a:solidFill>
              </a:rPr>
              <a:t>1</a:t>
            </a:r>
            <a:r>
              <a:rPr lang="en-US" sz="2800" dirty="0">
                <a:solidFill>
                  <a:srgbClr val="000090"/>
                </a:solidFill>
              </a:rPr>
              <a:t> = ∞,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baseline="-25000" dirty="0">
                <a:solidFill>
                  <a:srgbClr val="000090"/>
                </a:solidFill>
              </a:rPr>
              <a:t>1</a:t>
            </a:r>
            <a:r>
              <a:rPr lang="en-US" sz="2800" dirty="0">
                <a:solidFill>
                  <a:srgbClr val="000090"/>
                </a:solidFill>
              </a:rPr>
              <a:t> = ∞</a:t>
            </a:r>
          </a:p>
          <a:p>
            <a:r>
              <a:rPr lang="en-US" sz="2800" dirty="0">
                <a:solidFill>
                  <a:srgbClr val="000090"/>
                </a:solidFill>
              </a:rPr>
              <a:t>Called </a:t>
            </a:r>
            <a:r>
              <a:rPr lang="en-US" sz="2800" i="1" dirty="0">
                <a:solidFill>
                  <a:srgbClr val="000090"/>
                </a:solidFill>
              </a:rPr>
              <a:t>Kelvin-Voigt Solid</a:t>
            </a:r>
            <a:r>
              <a:rPr lang="en-US" sz="2800" dirty="0">
                <a:solidFill>
                  <a:srgbClr val="000090"/>
                </a:solidFill>
              </a:rPr>
              <a:t>, if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800" baseline="-25000" dirty="0">
                <a:solidFill>
                  <a:srgbClr val="000090"/>
                </a:solidFill>
              </a:rPr>
              <a:t>2</a:t>
            </a:r>
            <a:r>
              <a:rPr lang="en-US" sz="2800" dirty="0">
                <a:solidFill>
                  <a:srgbClr val="000090"/>
                </a:solidFill>
              </a:rPr>
              <a:t> = ∞,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baseline="-25000" dirty="0">
                <a:solidFill>
                  <a:srgbClr val="000090"/>
                </a:solidFill>
              </a:rPr>
              <a:t>2</a:t>
            </a:r>
            <a:r>
              <a:rPr lang="en-US" sz="2800" dirty="0">
                <a:solidFill>
                  <a:srgbClr val="000090"/>
                </a:solidFill>
              </a:rPr>
              <a:t> = ∞</a:t>
            </a:r>
          </a:p>
          <a:p>
            <a:r>
              <a:rPr lang="en-US" sz="2800" dirty="0">
                <a:solidFill>
                  <a:srgbClr val="000090"/>
                </a:solidFill>
              </a:rPr>
              <a:t>Called </a:t>
            </a:r>
            <a:r>
              <a:rPr lang="en-US" sz="2800" i="1" dirty="0">
                <a:solidFill>
                  <a:srgbClr val="000090"/>
                </a:solidFill>
              </a:rPr>
              <a:t>Standard Linear Solid</a:t>
            </a:r>
            <a:r>
              <a:rPr lang="en-US" sz="2800" dirty="0">
                <a:solidFill>
                  <a:srgbClr val="000090"/>
                </a:solidFill>
              </a:rPr>
              <a:t>, if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800" baseline="-25000" dirty="0">
                <a:solidFill>
                  <a:srgbClr val="000090"/>
                </a:solidFill>
              </a:rPr>
              <a:t>2</a:t>
            </a:r>
            <a:r>
              <a:rPr lang="en-US" sz="2800" dirty="0">
                <a:solidFill>
                  <a:srgbClr val="000090"/>
                </a:solidFill>
              </a:rPr>
              <a:t> = ∞ </a:t>
            </a:r>
          </a:p>
        </p:txBody>
      </p:sp>
    </p:spTree>
    <p:extLst>
      <p:ext uri="{BB962C8B-B14F-4D97-AF65-F5344CB8AC3E}">
        <p14:creationId xmlns:p14="http://schemas.microsoft.com/office/powerpoint/2010/main" val="24627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87700" y="774700"/>
            <a:ext cx="5511800" cy="1752600"/>
            <a:chOff x="764620" y="1773563"/>
            <a:chExt cx="7226300" cy="2748913"/>
          </a:xfrm>
        </p:grpSpPr>
        <p:pic>
          <p:nvPicPr>
            <p:cNvPr id="2" name="Picture 1" descr="Screen Shot 2018-09-30 at 20.51.4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20" y="2073052"/>
              <a:ext cx="7226300" cy="2449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308853" y="1773563"/>
              <a:ext cx="850515" cy="1303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800" i="1" dirty="0">
                  <a:latin typeface="Symbol" charset="2"/>
                  <a:cs typeface="Symbol" charset="2"/>
                </a:rPr>
                <a:t>m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Maxwell solid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2660206"/>
            <a:ext cx="3746500" cy="3810576"/>
            <a:chOff x="254000" y="1739900"/>
            <a:chExt cx="3746500" cy="3810576"/>
          </a:xfrm>
        </p:grpSpPr>
        <p:grpSp>
          <p:nvGrpSpPr>
            <p:cNvPr id="7" name="Group 6"/>
            <p:cNvGrpSpPr/>
            <p:nvPr/>
          </p:nvGrpSpPr>
          <p:grpSpPr>
            <a:xfrm>
              <a:off x="876300" y="1739900"/>
              <a:ext cx="3124200" cy="3302000"/>
              <a:chOff x="558800" y="1739900"/>
              <a:chExt cx="3124200" cy="3302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58800" y="1739900"/>
                <a:ext cx="3124200" cy="165100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8800" y="3390900"/>
                <a:ext cx="3124200" cy="165100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866900" y="4965700"/>
              <a:ext cx="10339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time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000" y="2260600"/>
              <a:ext cx="5784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Symbol" charset="2"/>
                  <a:cs typeface="Symbol" charset="2"/>
                </a:rPr>
                <a:t>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891" y="3705810"/>
              <a:ext cx="48075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e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76300" y="2717800"/>
              <a:ext cx="3124200" cy="685800"/>
              <a:chOff x="876300" y="2717800"/>
              <a:chExt cx="3124200" cy="6858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876300" y="3390900"/>
                <a:ext cx="762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1651000" y="2717800"/>
                <a:ext cx="0" cy="67310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638300" y="2717800"/>
                <a:ext cx="1262595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882900" y="2730500"/>
                <a:ext cx="0" cy="67310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95600" y="3403600"/>
                <a:ext cx="11049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895979" y="5003800"/>
              <a:ext cx="762000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511300" y="5109292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06999" y="3827237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Also Homework set #1</a:t>
            </a:r>
          </a:p>
        </p:txBody>
      </p:sp>
    </p:spTree>
    <p:extLst>
      <p:ext uri="{BB962C8B-B14F-4D97-AF65-F5344CB8AC3E}">
        <p14:creationId xmlns:p14="http://schemas.microsoft.com/office/powerpoint/2010/main" val="91365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876</Words>
  <Application>Microsoft Macintosh PowerPoint</Application>
  <PresentationFormat>On-screen Show (4:3)</PresentationFormat>
  <Paragraphs>137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Mangal</vt:lpstr>
      <vt:lpstr>Symbol</vt:lpstr>
      <vt:lpstr>Office Theme</vt:lpstr>
      <vt:lpstr>Equation</vt:lpstr>
      <vt:lpstr>ESS 411/511 Geophysical Continuum Mechanics  Class #3</vt:lpstr>
      <vt:lpstr>ESS 411/511 Geophysical Continuum Mechanics  Class #3</vt:lpstr>
      <vt:lpstr>ESS 411/511 Geophysical Continuum Mechanics  Class #3</vt:lpstr>
      <vt:lpstr>ESS 411/511 Geophysical Continuum Mechanics  Class #3</vt:lpstr>
      <vt:lpstr>ESS 411/511 Geophysical Continuum Mechanics  Class #3</vt:lpstr>
      <vt:lpstr>Rheological tests</vt:lpstr>
      <vt:lpstr>Models for linear solids</vt:lpstr>
      <vt:lpstr>Viscoelastic model</vt:lpstr>
      <vt:lpstr>Maxwell solid</vt:lpstr>
      <vt:lpstr>Kelvin-Voigt solid</vt:lpstr>
      <vt:lpstr>PowerPoint Presentation</vt:lpstr>
      <vt:lpstr>PowerPoint Presentation</vt:lpstr>
      <vt:lpstr>Kelvin-Voigt element -  delayed elasticity</vt:lpstr>
      <vt:lpstr>Kelvin-Voigt solid</vt:lpstr>
      <vt:lpstr>Kelvin-Voigt Response</vt:lpstr>
      <vt:lpstr>Viscoelastic Response to constant loading s</vt:lpstr>
      <vt:lpstr>How did we get that?!</vt:lpstr>
      <vt:lpstr>Energy and Work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Edwin D. Waddington</cp:lastModifiedBy>
  <cp:revision>54</cp:revision>
  <cp:lastPrinted>2021-10-04T05:10:04Z</cp:lastPrinted>
  <dcterms:created xsi:type="dcterms:W3CDTF">2020-09-30T16:18:10Z</dcterms:created>
  <dcterms:modified xsi:type="dcterms:W3CDTF">2021-10-04T17:21:22Z</dcterms:modified>
</cp:coreProperties>
</file>