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97" r:id="rId3"/>
    <p:sldId id="274" r:id="rId4"/>
    <p:sldId id="305" r:id="rId5"/>
    <p:sldId id="275" r:id="rId6"/>
    <p:sldId id="273" r:id="rId7"/>
    <p:sldId id="276" r:id="rId8"/>
    <p:sldId id="277" r:id="rId9"/>
    <p:sldId id="278" r:id="rId10"/>
    <p:sldId id="289" r:id="rId11"/>
    <p:sldId id="290" r:id="rId12"/>
    <p:sldId id="279" r:id="rId13"/>
    <p:sldId id="280" r:id="rId14"/>
    <p:sldId id="282" r:id="rId15"/>
    <p:sldId id="285" r:id="rId16"/>
    <p:sldId id="286" r:id="rId17"/>
    <p:sldId id="288" r:id="rId18"/>
    <p:sldId id="298" r:id="rId19"/>
    <p:sldId id="299" r:id="rId20"/>
    <p:sldId id="300" r:id="rId21"/>
    <p:sldId id="303" r:id="rId22"/>
    <p:sldId id="304" r:id="rId23"/>
    <p:sldId id="287" r:id="rId24"/>
    <p:sldId id="292" r:id="rId25"/>
    <p:sldId id="293" r:id="rId26"/>
    <p:sldId id="30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122"/>
    <p:restoredTop sz="91323" autoAdjust="0"/>
  </p:normalViewPr>
  <p:slideViewPr>
    <p:cSldViewPr snapToGrid="0" snapToObjects="1">
      <p:cViewPr>
        <p:scale>
          <a:sx n="90" d="100"/>
          <a:sy n="90" d="100"/>
        </p:scale>
        <p:origin x="528" y="648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Project onto white board, invite students to sketch response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28197-8B4F-854F-A0B2-312CD12D78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3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2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50EB-25D9-9644-B8DF-CEA5CAE7D9C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png"/><Relationship Id="rId4" Type="http://schemas.openxmlformats.org/officeDocument/2006/relationships/image" Target="../media/image12.emf"/><Relationship Id="rId9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20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20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20.pn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0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90"/>
                </a:solidFill>
              </a:rPr>
              <a:t>ESS 411/511 Geophysical Continuum Mechanics  Class #4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0864" y="1042002"/>
            <a:ext cx="7249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Highlights from Class #3       –    Alysa </a:t>
            </a:r>
            <a:r>
              <a:rPr lang="en-US" sz="2000" dirty="0" err="1">
                <a:solidFill>
                  <a:srgbClr val="000090"/>
                </a:solidFill>
              </a:rPr>
              <a:t>Fintel</a:t>
            </a: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Today’s highlights on Friday –   </a:t>
            </a:r>
            <a:r>
              <a:rPr lang="en-US" sz="2000" dirty="0">
                <a:solidFill>
                  <a:srgbClr val="002060"/>
                </a:solidFill>
              </a:rPr>
              <a:t>Anna </a:t>
            </a:r>
            <a:r>
              <a:rPr lang="en-US" sz="2000" dirty="0" err="1">
                <a:solidFill>
                  <a:srgbClr val="002060"/>
                </a:solidFill>
              </a:rPr>
              <a:t>Ledeczi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0090"/>
              </a:solidFill>
            </a:endParaRPr>
          </a:p>
          <a:p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Warm-up question (break-out) –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What is a creep function?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What is a relaxation function?</a:t>
            </a:r>
          </a:p>
        </p:txBody>
      </p:sp>
    </p:spTree>
    <p:extLst>
      <p:ext uri="{BB962C8B-B14F-4D97-AF65-F5344CB8AC3E}">
        <p14:creationId xmlns:p14="http://schemas.microsoft.com/office/powerpoint/2010/main" val="175285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295276"/>
            <a:ext cx="7544092" cy="74104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90"/>
                </a:solidFill>
              </a:rPr>
              <a:t>Creep </a:t>
            </a:r>
            <a:r>
              <a:rPr lang="en-US" sz="3600" dirty="0">
                <a:solidFill>
                  <a:srgbClr val="000090"/>
                </a:solidFill>
              </a:rPr>
              <a:t>Test with Viscoelastic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181100"/>
            <a:ext cx="6502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4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295276"/>
            <a:ext cx="7544092" cy="7410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90"/>
                </a:solidFill>
              </a:rPr>
              <a:t>Viscoelastic behavior in real materials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8240" y="4927600"/>
            <a:ext cx="6482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Changes in the microstructure at the crystal level inside the sample can alter the effective viscosity after significant strain as the test progresses.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e.g. crystal basal planes align for easy glide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microcracks</a:t>
            </a:r>
            <a:r>
              <a:rPr lang="en-US" sz="2400" dirty="0">
                <a:solidFill>
                  <a:srgbClr val="002060"/>
                </a:solidFill>
              </a:rPr>
              <a:t> may develop, allowing internal slip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54373" y="1137920"/>
            <a:ext cx="5257989" cy="3412128"/>
            <a:chOff x="1754373" y="1137920"/>
            <a:chExt cx="5257989" cy="34121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281" y="1137920"/>
              <a:ext cx="4645081" cy="3412128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955851" y="2751127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54373" y="1921259"/>
              <a:ext cx="906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Stress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83084" y="3265896"/>
              <a:ext cx="906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Strain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69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87700" y="774700"/>
            <a:ext cx="5511800" cy="1752600"/>
            <a:chOff x="764620" y="1773563"/>
            <a:chExt cx="7226300" cy="2748913"/>
          </a:xfrm>
        </p:grpSpPr>
        <p:pic>
          <p:nvPicPr>
            <p:cNvPr id="2" name="Picture 1" descr="Screen Shot 2018-09-30 at 20.51.4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20" y="2073052"/>
              <a:ext cx="7226300" cy="2449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308853" y="1773563"/>
              <a:ext cx="850515" cy="1303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800" i="1" dirty="0">
                  <a:latin typeface="Symbol" charset="2"/>
                  <a:cs typeface="Symbol" charset="2"/>
                </a:rPr>
                <a:t>m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86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90"/>
                </a:solidFill>
              </a:rPr>
              <a:t>Maxwell solid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" y="2660206"/>
            <a:ext cx="3746500" cy="3810576"/>
            <a:chOff x="254000" y="1739900"/>
            <a:chExt cx="3746500" cy="3810576"/>
          </a:xfrm>
        </p:grpSpPr>
        <p:grpSp>
          <p:nvGrpSpPr>
            <p:cNvPr id="7" name="Group 6"/>
            <p:cNvGrpSpPr/>
            <p:nvPr/>
          </p:nvGrpSpPr>
          <p:grpSpPr>
            <a:xfrm>
              <a:off x="876300" y="1739900"/>
              <a:ext cx="3124200" cy="3302000"/>
              <a:chOff x="558800" y="1739900"/>
              <a:chExt cx="3124200" cy="3302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58800" y="1739900"/>
                <a:ext cx="3124200" cy="165100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58800" y="3390900"/>
                <a:ext cx="3124200" cy="165100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866900" y="4965700"/>
              <a:ext cx="103399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/>
                <a:t>time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000" y="2260600"/>
              <a:ext cx="5784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Symbol" charset="2"/>
                  <a:cs typeface="Symbol" charset="2"/>
                </a:rPr>
                <a:t>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4891" y="3705810"/>
              <a:ext cx="48075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/>
                <a:t>e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76300" y="2717800"/>
              <a:ext cx="3124200" cy="685800"/>
              <a:chOff x="876300" y="2717800"/>
              <a:chExt cx="3124200" cy="6858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876300" y="3390900"/>
                <a:ext cx="7620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1651000" y="2717800"/>
                <a:ext cx="0" cy="67310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638300" y="2717800"/>
                <a:ext cx="1262595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882900" y="2730500"/>
                <a:ext cx="0" cy="67310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895600" y="3403600"/>
                <a:ext cx="11049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895979" y="5003800"/>
              <a:ext cx="762000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511300" y="5109292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4777" y="2660206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Also Homework set #1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3244406"/>
            <a:ext cx="4432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/>
              <a:buChar char="•"/>
            </a:pPr>
            <a:r>
              <a:rPr lang="en-US" sz="2800" dirty="0">
                <a:solidFill>
                  <a:srgbClr val="000090"/>
                </a:solidFill>
              </a:rPr>
              <a:t>Is there a characteristic time for the material?</a:t>
            </a:r>
          </a:p>
          <a:p>
            <a:pPr marL="228600" indent="-228600">
              <a:buFont typeface="Arial"/>
              <a:buChar char="•"/>
            </a:pPr>
            <a:r>
              <a:rPr lang="en-US" sz="2800" i="1" dirty="0">
                <a:solidFill>
                  <a:srgbClr val="000090"/>
                </a:solidFill>
                <a:latin typeface="Symbol" charset="2"/>
                <a:ea typeface="Symbol" charset="2"/>
                <a:cs typeface="Symbol" charset="2"/>
              </a:rPr>
              <a:t>h/m </a:t>
            </a:r>
            <a:r>
              <a:rPr lang="en-US" sz="2800" dirty="0">
                <a:solidFill>
                  <a:srgbClr val="000090"/>
                </a:solidFill>
                <a:latin typeface="Calibri" charset="0"/>
                <a:ea typeface="Calibri" charset="0"/>
                <a:cs typeface="Calibri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36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878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90"/>
                </a:solidFill>
              </a:rPr>
              <a:t>Kelvin-Voigt solid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77109" y="613458"/>
            <a:ext cx="3460831" cy="2766350"/>
            <a:chOff x="2927725" y="1303338"/>
            <a:chExt cx="4305300" cy="3431172"/>
          </a:xfrm>
        </p:grpSpPr>
        <p:pic>
          <p:nvPicPr>
            <p:cNvPr id="5" name="Picture 4" descr="Screen Shot 2018-09-30 at 20.51.13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28"/>
            <a:stretch/>
          </p:blipFill>
          <p:spPr>
            <a:xfrm>
              <a:off x="2927725" y="2146299"/>
              <a:ext cx="4305300" cy="258821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757734" y="1303338"/>
              <a:ext cx="472907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800" i="1" dirty="0">
                  <a:latin typeface="Symbol" charset="2"/>
                  <a:cs typeface="Symbol" charset="2"/>
                </a:rPr>
                <a:t>m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8600" y="2660206"/>
            <a:ext cx="3746500" cy="3810576"/>
            <a:chOff x="254000" y="1739900"/>
            <a:chExt cx="3746500" cy="3810576"/>
          </a:xfrm>
        </p:grpSpPr>
        <p:grpSp>
          <p:nvGrpSpPr>
            <p:cNvPr id="29" name="Group 28"/>
            <p:cNvGrpSpPr/>
            <p:nvPr/>
          </p:nvGrpSpPr>
          <p:grpSpPr>
            <a:xfrm>
              <a:off x="876300" y="1739900"/>
              <a:ext cx="3124200" cy="3302000"/>
              <a:chOff x="558800" y="1739900"/>
              <a:chExt cx="3124200" cy="33020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58800" y="1739900"/>
                <a:ext cx="3124200" cy="165100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58800" y="3390900"/>
                <a:ext cx="3124200" cy="1651000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866900" y="4965700"/>
              <a:ext cx="103399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/>
                <a:t>time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4000" y="2260600"/>
              <a:ext cx="5784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latin typeface="Symbol" charset="2"/>
                  <a:cs typeface="Symbol" charset="2"/>
                </a:rPr>
                <a:t>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4891" y="3705810"/>
              <a:ext cx="48075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/>
                <a:t>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76300" y="2717800"/>
              <a:ext cx="3124200" cy="685800"/>
              <a:chOff x="876300" y="2717800"/>
              <a:chExt cx="3124200" cy="6858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876300" y="3390900"/>
                <a:ext cx="7620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1651000" y="2717800"/>
                <a:ext cx="0" cy="67310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638300" y="2717800"/>
                <a:ext cx="1262595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2882900" y="2730500"/>
                <a:ext cx="0" cy="67310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895600" y="3403600"/>
                <a:ext cx="1104900" cy="0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/>
          </p:nvCxnSpPr>
          <p:spPr>
            <a:xfrm>
              <a:off x="895979" y="5003800"/>
              <a:ext cx="762000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511300" y="5109292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9600" y="4190713"/>
            <a:ext cx="4432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/>
              <a:buChar char="•"/>
            </a:pPr>
            <a:r>
              <a:rPr lang="en-US" sz="2800" dirty="0">
                <a:solidFill>
                  <a:srgbClr val="000090"/>
                </a:solidFill>
              </a:rPr>
              <a:t>Is there a characteristic time for the material?</a:t>
            </a:r>
          </a:p>
          <a:p>
            <a:pPr marL="228600" indent="-228600">
              <a:buFont typeface="Arial"/>
              <a:buChar char="•"/>
            </a:pPr>
            <a:r>
              <a:rPr lang="en-US" sz="2800" i="1" dirty="0">
                <a:solidFill>
                  <a:srgbClr val="000090"/>
                </a:solidFill>
                <a:latin typeface="Symbol" charset="2"/>
                <a:ea typeface="Symbol" charset="2"/>
                <a:cs typeface="Symbol" charset="2"/>
              </a:rPr>
              <a:t>h/m </a:t>
            </a:r>
            <a:r>
              <a:rPr lang="en-US" sz="2800" dirty="0">
                <a:solidFill>
                  <a:srgbClr val="000090"/>
                </a:solidFill>
                <a:latin typeface="Calibri" charset="0"/>
                <a:ea typeface="Calibri" charset="0"/>
                <a:cs typeface="Calibri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60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9-30 at 17.3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1" y="288554"/>
            <a:ext cx="4167522" cy="3013048"/>
          </a:xfrm>
          <a:prstGeom prst="rect">
            <a:avLst/>
          </a:prstGeom>
        </p:spPr>
      </p:pic>
      <p:pic>
        <p:nvPicPr>
          <p:cNvPr id="3" name="Picture 2" descr="Screen Shot 2018-09-30 at 17.37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243" y="83317"/>
            <a:ext cx="3988757" cy="2648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5673" y="4372477"/>
            <a:ext cx="3670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 shock absorber can be modeled as </a:t>
            </a:r>
            <a:r>
              <a:rPr lang="en-US" sz="2400">
                <a:solidFill>
                  <a:srgbClr val="002060"/>
                </a:solidFill>
              </a:rPr>
              <a:t>a delayed </a:t>
            </a:r>
            <a:r>
              <a:rPr lang="en-US" sz="2400" dirty="0">
                <a:solidFill>
                  <a:srgbClr val="002060"/>
                </a:solidFill>
              </a:rPr>
              <a:t>elasticity </a:t>
            </a:r>
            <a:r>
              <a:rPr lang="en-US" sz="2400">
                <a:solidFill>
                  <a:srgbClr val="002060"/>
                </a:solidFill>
              </a:rPr>
              <a:t>Kelvin-Voigt solid.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Picture 4" descr="Screen Shot 2018-09-30 at 17.36.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799" y="2731427"/>
            <a:ext cx="3069321" cy="459554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558452" y="3583441"/>
            <a:ext cx="2420664" cy="2204683"/>
            <a:chOff x="2927725" y="1235853"/>
            <a:chExt cx="4305300" cy="3498657"/>
          </a:xfrm>
        </p:grpSpPr>
        <p:pic>
          <p:nvPicPr>
            <p:cNvPr id="7" name="Picture 6" descr="Screen Shot 2018-09-30 at 20.51.13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28"/>
            <a:stretch/>
          </p:blipFill>
          <p:spPr>
            <a:xfrm>
              <a:off x="2927725" y="2146299"/>
              <a:ext cx="4305300" cy="258821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041403" y="1235853"/>
              <a:ext cx="472907" cy="9279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i="1" dirty="0">
                  <a:latin typeface="Symbol" charset="2"/>
                  <a:cs typeface="Symbol" charset="2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493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18100" cy="8429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90"/>
                </a:solidFill>
              </a:rPr>
              <a:t>Kelvin-Voigt Response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195" y="1987739"/>
            <a:ext cx="8533105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000090"/>
                </a:solidFill>
              </a:rPr>
              <a:t>At </a:t>
            </a:r>
            <a:r>
              <a:rPr lang="en-US" sz="2200" i="1" dirty="0">
                <a:solidFill>
                  <a:srgbClr val="000090"/>
                </a:solidFill>
              </a:rPr>
              <a:t>t = 0</a:t>
            </a:r>
            <a:r>
              <a:rPr lang="en-US" sz="2200" dirty="0">
                <a:solidFill>
                  <a:srgbClr val="000090"/>
                </a:solidFill>
              </a:rPr>
              <a:t>, spring hasn’t shortened; dashpot supports all the stress </a:t>
            </a:r>
            <a:r>
              <a:rPr lang="en-US" sz="22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200" dirty="0">
                <a:solidFill>
                  <a:srgbClr val="000090"/>
                </a:solidFill>
              </a:rPr>
              <a:t> </a:t>
            </a:r>
            <a:r>
              <a:rPr lang="en-US" sz="2200" dirty="0">
                <a:solidFill>
                  <a:srgbClr val="000090"/>
                </a:solidFill>
                <a:latin typeface="Calibri" charset="0"/>
                <a:ea typeface="Calibri" charset="0"/>
                <a:cs typeface="Calibri" charset="0"/>
              </a:rPr>
              <a:t>, so</a:t>
            </a:r>
          </a:p>
          <a:p>
            <a:pPr marL="1320800"/>
            <a:r>
              <a:rPr lang="en-US" sz="2200" dirty="0">
                <a:solidFill>
                  <a:srgbClr val="000090"/>
                </a:solidFill>
              </a:rPr>
              <a:t>  </a:t>
            </a:r>
            <a:r>
              <a:rPr lang="en-US" sz="2200" i="1" dirty="0">
                <a:latin typeface="Calibri" charset="0"/>
                <a:ea typeface="Calibri" charset="0"/>
                <a:cs typeface="Calibri" charset="0"/>
              </a:rPr>
              <a:t>e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200" dirty="0"/>
              <a:t>0) = </a:t>
            </a:r>
            <a:r>
              <a:rPr lang="en-US" sz="2200" dirty="0">
                <a:latin typeface="Symbol" charset="2"/>
                <a:ea typeface="Symbol" charset="2"/>
                <a:cs typeface="Symbol" charset="2"/>
              </a:rPr>
              <a:t>0   </a:t>
            </a:r>
            <a:r>
              <a:rPr lang="en-US" sz="2200" dirty="0">
                <a:solidFill>
                  <a:srgbClr val="000090"/>
                </a:solidFill>
                <a:latin typeface="Symbol" charset="2"/>
                <a:ea typeface="Symbol" charset="2"/>
                <a:cs typeface="Symbol" charset="2"/>
              </a:rPr>
              <a:t>(*)</a:t>
            </a:r>
            <a:endParaRPr lang="en-US" sz="22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000090"/>
                </a:solidFill>
              </a:rPr>
              <a:t>At </a:t>
            </a:r>
            <a:r>
              <a:rPr lang="en-US" sz="2200" i="1" dirty="0">
                <a:solidFill>
                  <a:srgbClr val="000090"/>
                </a:solidFill>
              </a:rPr>
              <a:t>t = ∞</a:t>
            </a:r>
            <a:r>
              <a:rPr lang="en-US" sz="2200" dirty="0">
                <a:solidFill>
                  <a:srgbClr val="000090"/>
                </a:solidFill>
              </a:rPr>
              <a:t>,  dashpot has stopped; spring supports all the stress </a:t>
            </a:r>
            <a:r>
              <a:rPr lang="en-US" sz="22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200" dirty="0">
                <a:solidFill>
                  <a:srgbClr val="000090"/>
                </a:solidFill>
                <a:latin typeface="Calibri" charset="0"/>
                <a:ea typeface="Calibri" charset="0"/>
                <a:cs typeface="Calibri" charset="0"/>
              </a:rPr>
              <a:t>, so</a:t>
            </a:r>
          </a:p>
          <a:p>
            <a:pPr marL="1258888"/>
            <a:r>
              <a:rPr lang="en-US" sz="2400" dirty="0">
                <a:solidFill>
                  <a:srgbClr val="00009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200" i="1" dirty="0">
                <a:latin typeface="Calibri" charset="0"/>
                <a:ea typeface="Calibri" charset="0"/>
                <a:cs typeface="Calibri" charset="0"/>
              </a:rPr>
              <a:t>e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200" i="1" dirty="0"/>
              <a:t>∞</a:t>
            </a:r>
            <a:r>
              <a:rPr lang="en-US" sz="2200" dirty="0"/>
              <a:t>) = </a:t>
            </a:r>
            <a:r>
              <a:rPr lang="en-US" sz="2200" i="1" dirty="0">
                <a:latin typeface="Symbol" charset="2"/>
                <a:ea typeface="Symbol" charset="2"/>
                <a:cs typeface="Symbol" charset="2"/>
              </a:rPr>
              <a:t>s/m </a:t>
            </a:r>
            <a:r>
              <a:rPr lang="en-US" sz="2200" dirty="0">
                <a:latin typeface="Symbol" charset="2"/>
                <a:ea typeface="Symbol" charset="2"/>
                <a:cs typeface="Symbol" charset="2"/>
              </a:rPr>
              <a:t>(**)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000090"/>
                </a:solidFill>
                <a:latin typeface="Calibri"/>
                <a:cs typeface="Calibri"/>
              </a:rPr>
              <a:t>The transition is probably a decaying exponential. (Let’s try it …)</a:t>
            </a:r>
          </a:p>
          <a:p>
            <a:pPr marL="342900" indent="-342900">
              <a:buFont typeface="Arial"/>
              <a:buChar char="•"/>
            </a:pPr>
            <a:r>
              <a:rPr lang="en-US" sz="2200" i="1" dirty="0">
                <a:solidFill>
                  <a:srgbClr val="000090"/>
                </a:solidFill>
                <a:latin typeface="Symbol" charset="2"/>
                <a:cs typeface="Symbol" charset="2"/>
              </a:rPr>
              <a:t>t=h/m  </a:t>
            </a:r>
            <a:r>
              <a:rPr lang="en-US" sz="2200" dirty="0">
                <a:solidFill>
                  <a:srgbClr val="000090"/>
                </a:solidFill>
                <a:latin typeface="Calibri"/>
                <a:cs typeface="Calibri"/>
              </a:rPr>
              <a:t>must be the time constant defining the transition.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76066"/>
              </p:ext>
            </p:extLst>
          </p:nvPr>
        </p:nvGraphicFramePr>
        <p:xfrm>
          <a:off x="1720532" y="1596780"/>
          <a:ext cx="2434908" cy="385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3" imgW="1282700" imgH="203200" progId="Equation.3">
                  <p:embed/>
                </p:oleObj>
              </mc:Choice>
              <mc:Fallback>
                <p:oleObj name="Equation" r:id="rId3" imgW="1282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0532" y="1596780"/>
                        <a:ext cx="2434908" cy="385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573520" y="-42214"/>
            <a:ext cx="2176780" cy="1638994"/>
            <a:chOff x="6210301" y="-62229"/>
            <a:chExt cx="2539999" cy="2284729"/>
          </a:xfrm>
        </p:grpSpPr>
        <p:pic>
          <p:nvPicPr>
            <p:cNvPr id="7" name="Picture 6" descr="Screen Shot 2018-09-30 at 20.51.13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28"/>
            <a:stretch/>
          </p:blipFill>
          <p:spPr>
            <a:xfrm>
              <a:off x="6210301" y="649961"/>
              <a:ext cx="2539999" cy="157253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150348" y="-62229"/>
              <a:ext cx="444252" cy="7293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Symbol" charset="2"/>
                  <a:cs typeface="Symbol" charset="2"/>
                </a:rPr>
                <a:t>m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57200" y="1089897"/>
            <a:ext cx="531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Spring and dashpot together support stress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00" y="4927600"/>
            <a:ext cx="882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90"/>
                </a:solidFill>
                <a:cs typeface="Calibri"/>
              </a:rPr>
              <a:t>With the boundary conditions (*) and (**), A can be found, and solution is </a:t>
            </a:r>
            <a:r>
              <a:rPr lang="mr-IN" sz="2200" dirty="0">
                <a:solidFill>
                  <a:srgbClr val="000090"/>
                </a:solidFill>
                <a:cs typeface="Calibri"/>
              </a:rPr>
              <a:t>…</a:t>
            </a:r>
            <a:endParaRPr lang="en-US" sz="2200" dirty="0">
              <a:solidFill>
                <a:srgbClr val="000090"/>
              </a:solidFill>
              <a:cs typeface="Calibri"/>
            </a:endParaRPr>
          </a:p>
          <a:p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008105"/>
              </p:ext>
            </p:extLst>
          </p:nvPr>
        </p:nvGraphicFramePr>
        <p:xfrm>
          <a:off x="1391603" y="4176470"/>
          <a:ext cx="2530157" cy="77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6" imgW="1498600" imgH="457200" progId="Equation.3">
                  <p:embed/>
                </p:oleObj>
              </mc:Choice>
              <mc:Fallback>
                <p:oleObj name="Equation" r:id="rId6" imgW="1498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91603" y="4176470"/>
                        <a:ext cx="2530157" cy="771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52551"/>
              </p:ext>
            </p:extLst>
          </p:nvPr>
        </p:nvGraphicFramePr>
        <p:xfrm>
          <a:off x="1281271" y="5483086"/>
          <a:ext cx="2832458" cy="927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8" imgW="1473200" imgH="482600" progId="Equation.3">
                  <p:embed/>
                </p:oleObj>
              </mc:Choice>
              <mc:Fallback>
                <p:oleObj name="Equation" r:id="rId8" imgW="1473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81271" y="5483086"/>
                        <a:ext cx="2832458" cy="927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7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8107" y="2093496"/>
            <a:ext cx="3129345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000090"/>
                </a:solidFill>
              </a:rPr>
              <a:t>Response to constant loading 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</a:p>
        </p:txBody>
      </p:sp>
      <p:pic>
        <p:nvPicPr>
          <p:cNvPr id="3" name="Picture 2" descr="Screen Shot 2018-10-01 at 09.59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6" y="4189634"/>
            <a:ext cx="7594600" cy="1181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5936" y="5540358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Elastic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1136" y="5453978"/>
            <a:ext cx="147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Delayed Elastic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0336" y="54142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Viscous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-22325" y="1262615"/>
            <a:ext cx="3745835" cy="2873158"/>
            <a:chOff x="546765" y="846117"/>
            <a:chExt cx="3745835" cy="2873158"/>
          </a:xfrm>
        </p:grpSpPr>
        <p:grpSp>
          <p:nvGrpSpPr>
            <p:cNvPr id="14" name="Group 13"/>
            <p:cNvGrpSpPr/>
            <p:nvPr/>
          </p:nvGrpSpPr>
          <p:grpSpPr>
            <a:xfrm>
              <a:off x="546765" y="1417639"/>
              <a:ext cx="3745835" cy="2301636"/>
              <a:chOff x="1937082" y="1376517"/>
              <a:chExt cx="5219035" cy="3077025"/>
            </a:xfrm>
          </p:grpSpPr>
          <p:pic>
            <p:nvPicPr>
              <p:cNvPr id="8" name="Picture 7" descr="Screen Shot 2018-09-30 at 20.59.36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77" r="1118"/>
              <a:stretch/>
            </p:blipFill>
            <p:spPr>
              <a:xfrm>
                <a:off x="1937082" y="1376517"/>
                <a:ext cx="5219035" cy="307702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5831799" y="1422555"/>
                <a:ext cx="790918" cy="873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90180" y="1403197"/>
                <a:ext cx="1153598" cy="8640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600" i="1" dirty="0">
                    <a:latin typeface="Symbol" charset="2"/>
                    <a:cs typeface="Symbol" charset="2"/>
                  </a:rPr>
                  <a:t>m</a:t>
                </a:r>
                <a:r>
                  <a:rPr lang="en-US" sz="3600" i="1" baseline="-25000" dirty="0">
                    <a:latin typeface="Cambria"/>
                    <a:cs typeface="Cambria"/>
                  </a:rPr>
                  <a:t>2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636665" y="846117"/>
              <a:ext cx="827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i="1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m</a:t>
              </a:r>
              <a:r>
                <a:rPr lang="en-US" sz="3600" i="1" baseline="-25000" dirty="0">
                  <a:solidFill>
                    <a:srgbClr val="000090"/>
                  </a:solidFill>
                  <a:latin typeface="Cambria"/>
                  <a:cs typeface="Cambria"/>
                </a:rPr>
                <a:t>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49124" y="555584"/>
            <a:ext cx="6055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Generalized linear viscoelastic solid</a:t>
            </a:r>
          </a:p>
        </p:txBody>
      </p:sp>
    </p:spTree>
    <p:extLst>
      <p:ext uri="{BB962C8B-B14F-4D97-AF65-F5344CB8AC3E}">
        <p14:creationId xmlns:p14="http://schemas.microsoft.com/office/powerpoint/2010/main" val="153073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40376"/>
            <a:ext cx="38608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90"/>
                </a:solidFill>
              </a:rPr>
              <a:t>How did we get that?!</a:t>
            </a:r>
            <a:endParaRPr lang="en-US" sz="3600" i="1" dirty="0">
              <a:solidFill>
                <a:srgbClr val="000090"/>
              </a:solidFill>
              <a:latin typeface="Symbol" charset="2"/>
              <a:cs typeface="Symbol" charset="2"/>
            </a:endParaRPr>
          </a:p>
        </p:txBody>
      </p:sp>
      <p:pic>
        <p:nvPicPr>
          <p:cNvPr id="3" name="Picture 2" descr="Screen Shot 2018-10-01 at 09.59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9" y="2035765"/>
            <a:ext cx="6838595" cy="106352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39800" y="2906252"/>
            <a:ext cx="5080000" cy="830997"/>
            <a:chOff x="441960" y="2540492"/>
            <a:chExt cx="5080000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1976120" y="2611612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90"/>
                  </a:solidFill>
                </a:rPr>
                <a:t>Elastic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48760" y="2540492"/>
              <a:ext cx="147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90"/>
                  </a:solidFill>
                </a:rPr>
                <a:t>Delayed Elastic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1960" y="2611612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90"/>
                  </a:solidFill>
                </a:rPr>
                <a:t>Viscous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124200" y="956792"/>
            <a:ext cx="567662" cy="653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303520" y="143592"/>
            <a:ext cx="2683504" cy="1902333"/>
            <a:chOff x="328863" y="1321657"/>
            <a:chExt cx="2683504" cy="1902333"/>
          </a:xfrm>
        </p:grpSpPr>
        <p:pic>
          <p:nvPicPr>
            <p:cNvPr id="8" name="Picture 7" descr="Screen Shot 2018-09-30 at 20.59.36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77" r="1118"/>
            <a:stretch/>
          </p:blipFill>
          <p:spPr>
            <a:xfrm>
              <a:off x="328863" y="1721767"/>
              <a:ext cx="2444818" cy="150222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184400" y="1764003"/>
              <a:ext cx="82796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Symbol" charset="2"/>
                  <a:cs typeface="Symbol" charset="2"/>
                </a:rPr>
                <a:t>m</a:t>
              </a:r>
              <a:r>
                <a:rPr lang="en-US" sz="2000" i="1" baseline="-25000" dirty="0">
                  <a:latin typeface="Cambria"/>
                  <a:cs typeface="Cambria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76539" y="1321657"/>
              <a:ext cx="444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Symbol" charset="2"/>
                  <a:cs typeface="Symbol" charset="2"/>
                </a:rPr>
                <a:t>m</a:t>
              </a:r>
              <a:r>
                <a:rPr lang="en-US" sz="2000" i="1" baseline="-25000" dirty="0">
                  <a:latin typeface="Cambria"/>
                  <a:cs typeface="Cambria"/>
                </a:rPr>
                <a:t>1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1960" y="4378960"/>
            <a:ext cx="64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Each element feels the same stress </a:t>
            </a:r>
            <a:r>
              <a:rPr lang="en-US" sz="2400" i="1" dirty="0">
                <a:solidFill>
                  <a:srgbClr val="00206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We just added up the strains in each element</a:t>
            </a:r>
          </a:p>
        </p:txBody>
      </p:sp>
    </p:spTree>
    <p:extLst>
      <p:ext uri="{BB962C8B-B14F-4D97-AF65-F5344CB8AC3E}">
        <p14:creationId xmlns:p14="http://schemas.microsoft.com/office/powerpoint/2010/main" val="122734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40376"/>
            <a:ext cx="8017032" cy="11430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The Raymond  notes also give creep functions and relaxation functions for step changes in stress or strain</a:t>
            </a:r>
            <a:endParaRPr lang="en-US" sz="2800" i="1" dirty="0">
              <a:solidFill>
                <a:srgbClr val="000090"/>
              </a:solidFill>
              <a:latin typeface="Symbol" charset="2"/>
              <a:cs typeface="Symbol" charset="2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00561" y="1409578"/>
            <a:ext cx="8298938" cy="1597776"/>
            <a:chOff x="400561" y="1409578"/>
            <a:chExt cx="8298938" cy="1597776"/>
          </a:xfrm>
        </p:grpSpPr>
        <p:grpSp>
          <p:nvGrpSpPr>
            <p:cNvPr id="83" name="Group 82"/>
            <p:cNvGrpSpPr/>
            <p:nvPr/>
          </p:nvGrpSpPr>
          <p:grpSpPr>
            <a:xfrm>
              <a:off x="400561" y="1409578"/>
              <a:ext cx="8298938" cy="1597776"/>
              <a:chOff x="400561" y="1206378"/>
              <a:chExt cx="8298938" cy="159777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114562" y="2059108"/>
                <a:ext cx="25849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solidFill>
                      <a:srgbClr val="002060"/>
                    </a:solidFill>
                  </a:rPr>
                  <a:t>C</a:t>
                </a:r>
                <a:r>
                  <a:rPr lang="en-US" sz="2000" dirty="0">
                    <a:solidFill>
                      <a:srgbClr val="002060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2060"/>
                    </a:solidFill>
                  </a:rPr>
                  <a:t>t-t’</a:t>
                </a:r>
                <a:r>
                  <a:rPr lang="en-US" sz="2000" dirty="0">
                    <a:solidFill>
                      <a:srgbClr val="002060"/>
                    </a:solidFill>
                  </a:rPr>
                  <a:t>) is the creep function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00561" y="1804204"/>
                <a:ext cx="9305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90"/>
                    </a:solidFill>
                  </a:rPr>
                  <a:t>Creep test</a:t>
                </a:r>
              </a:p>
            </p:txBody>
          </p:sp>
          <p:pic>
            <p:nvPicPr>
              <p:cNvPr id="26" name="Picture 25" descr="Screen Shot 2020-10-07 at 11.27.12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6296"/>
              <a:stretch/>
            </p:blipFill>
            <p:spPr>
              <a:xfrm>
                <a:off x="1760669" y="2021507"/>
                <a:ext cx="4057786" cy="782647"/>
              </a:xfrm>
              <a:prstGeom prst="rect">
                <a:avLst/>
              </a:prstGeom>
            </p:spPr>
          </p:pic>
          <p:grpSp>
            <p:nvGrpSpPr>
              <p:cNvPr id="82" name="Group 81"/>
              <p:cNvGrpSpPr/>
              <p:nvPr/>
            </p:nvGrpSpPr>
            <p:grpSpPr>
              <a:xfrm>
                <a:off x="1659069" y="1206378"/>
                <a:ext cx="4057786" cy="730048"/>
                <a:chOff x="1659069" y="1206378"/>
                <a:chExt cx="4057786" cy="730048"/>
              </a:xfrm>
            </p:grpSpPr>
            <p:pic>
              <p:nvPicPr>
                <p:cNvPr id="62" name="Picture 61" descr="Screen Shot 2020-10-07 at 11.27.12.png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9233"/>
                <a:stretch/>
              </p:blipFill>
              <p:spPr>
                <a:xfrm>
                  <a:off x="1659069" y="1206378"/>
                  <a:ext cx="4057786" cy="730048"/>
                </a:xfrm>
                <a:prstGeom prst="rect">
                  <a:avLst/>
                </a:prstGeom>
              </p:spPr>
            </p:pic>
            <p:sp>
              <p:nvSpPr>
                <p:cNvPr id="28" name="TextBox 27"/>
                <p:cNvSpPr txBox="1"/>
                <p:nvPr/>
              </p:nvSpPr>
              <p:spPr>
                <a:xfrm>
                  <a:off x="3457040" y="1270676"/>
                  <a:ext cx="2996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=</a:t>
                  </a:r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6127262" y="1584127"/>
              <a:ext cx="1918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Applied stress </a:t>
              </a:r>
              <a:r>
                <a:rPr lang="en-US" sz="2000" i="1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417" y="3414888"/>
            <a:ext cx="8665782" cy="1580339"/>
            <a:chOff x="173417" y="3414888"/>
            <a:chExt cx="8665782" cy="1580339"/>
          </a:xfrm>
        </p:grpSpPr>
        <p:grpSp>
          <p:nvGrpSpPr>
            <p:cNvPr id="81" name="Group 80"/>
            <p:cNvGrpSpPr/>
            <p:nvPr/>
          </p:nvGrpSpPr>
          <p:grpSpPr>
            <a:xfrm>
              <a:off x="173417" y="3414888"/>
              <a:ext cx="8665782" cy="1580339"/>
              <a:chOff x="173417" y="3173588"/>
              <a:chExt cx="8665782" cy="1580339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123644" y="4016196"/>
                <a:ext cx="27155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solidFill>
                      <a:srgbClr val="000090"/>
                    </a:solidFill>
                  </a:rPr>
                  <a:t>k</a:t>
                </a:r>
                <a:r>
                  <a:rPr lang="en-US" sz="2000" dirty="0">
                    <a:solidFill>
                      <a:srgbClr val="000090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0090"/>
                    </a:solidFill>
                  </a:rPr>
                  <a:t>t-t’</a:t>
                </a:r>
                <a:r>
                  <a:rPr lang="en-US" sz="2000" dirty="0">
                    <a:solidFill>
                      <a:srgbClr val="000090"/>
                    </a:solidFill>
                  </a:rPr>
                  <a:t>) is the relaxation function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73417" y="3668843"/>
                <a:ext cx="15922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90"/>
                    </a:solidFill>
                  </a:rPr>
                  <a:t>Relaxation test</a:t>
                </a: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1705589" y="3173588"/>
                <a:ext cx="3815163" cy="747091"/>
                <a:chOff x="934724" y="3585494"/>
                <a:chExt cx="3815163" cy="74709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392061" y="4051139"/>
                  <a:ext cx="127322" cy="1851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934724" y="3585494"/>
                  <a:ext cx="3815163" cy="747091"/>
                  <a:chOff x="934724" y="3585494"/>
                  <a:chExt cx="3815163" cy="747091"/>
                </a:xfrm>
              </p:grpSpPr>
              <p:pic>
                <p:nvPicPr>
                  <p:cNvPr id="25" name="Picture 24" descr="Screen Shot 2020-10-07 at 11.27.12.png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55054"/>
                  <a:stretch/>
                </p:blipFill>
                <p:spPr>
                  <a:xfrm>
                    <a:off x="983488" y="3585494"/>
                    <a:ext cx="3766399" cy="747091"/>
                  </a:xfrm>
                  <a:prstGeom prst="rect">
                    <a:avLst/>
                  </a:prstGeom>
                </p:spPr>
              </p:pic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934724" y="3742554"/>
                    <a:ext cx="237667" cy="369332"/>
                    <a:chOff x="1093422" y="3911986"/>
                    <a:chExt cx="237667" cy="369332"/>
                  </a:xfrm>
                </p:grpSpPr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1203767" y="4051139"/>
                      <a:ext cx="127322" cy="1851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1093422" y="3911986"/>
                      <a:ext cx="2201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i="1" dirty="0"/>
                        <a:t>e</a:t>
                      </a:r>
                    </a:p>
                  </p:txBody>
                </p:sp>
              </p:grp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3339347" y="3756046"/>
                    <a:ext cx="237667" cy="369332"/>
                    <a:chOff x="1093422" y="3911986"/>
                    <a:chExt cx="237667" cy="369332"/>
                  </a:xfrm>
                </p:grpSpPr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1203767" y="4051139"/>
                      <a:ext cx="127322" cy="18519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093422" y="3911986"/>
                      <a:ext cx="2201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i="1" dirty="0"/>
                        <a:t>e</a:t>
                      </a:r>
                    </a:p>
                  </p:txBody>
                </p:sp>
              </p:grp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2650590" y="3610894"/>
                  <a:ext cx="2996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=</a:t>
                  </a: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1696644" y="3824428"/>
                <a:ext cx="3880511" cy="929499"/>
                <a:chOff x="6211704" y="4636839"/>
                <a:chExt cx="3880511" cy="929499"/>
              </a:xfrm>
            </p:grpSpPr>
            <p:pic>
              <p:nvPicPr>
                <p:cNvPr id="71" name="Picture 70" descr="Screen Shot 2020-10-07 at 11.27.12.png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4355"/>
                <a:stretch/>
              </p:blipFill>
              <p:spPr>
                <a:xfrm>
                  <a:off x="6325816" y="4636839"/>
                  <a:ext cx="3766399" cy="929499"/>
                </a:xfrm>
                <a:prstGeom prst="rect">
                  <a:avLst/>
                </a:prstGeom>
              </p:spPr>
            </p:pic>
            <p:sp>
              <p:nvSpPr>
                <p:cNvPr id="68" name="TextBox 67"/>
                <p:cNvSpPr txBox="1"/>
                <p:nvPr/>
              </p:nvSpPr>
              <p:spPr>
                <a:xfrm>
                  <a:off x="7507795" y="4915333"/>
                  <a:ext cx="220143" cy="400110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/>
                    <a:t>k</a:t>
                  </a: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596945" y="4915985"/>
                  <a:ext cx="220143" cy="400110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/>
                    <a:t>k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6211704" y="4913976"/>
                  <a:ext cx="220143" cy="369332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Symbol" charset="2"/>
                      <a:cs typeface="Symbol" charset="2"/>
                    </a:rPr>
                    <a:t>s</a:t>
                  </a:r>
                </a:p>
              </p:txBody>
            </p:sp>
          </p:grpSp>
        </p:grpSp>
        <p:sp>
          <p:nvSpPr>
            <p:cNvPr id="85" name="TextBox 84"/>
            <p:cNvSpPr txBox="1"/>
            <p:nvPr/>
          </p:nvSpPr>
          <p:spPr>
            <a:xfrm>
              <a:off x="6114562" y="3558765"/>
              <a:ext cx="19063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Applied strain </a:t>
              </a:r>
              <a:r>
                <a:rPr lang="en-US" sz="2000" i="1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58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40376"/>
            <a:ext cx="8017032" cy="98464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Relaxation Function in Standard Linear Solid (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h</a:t>
            </a:r>
            <a:r>
              <a:rPr lang="en-US" sz="2800" i="1" baseline="-25000" dirty="0">
                <a:solidFill>
                  <a:srgbClr val="000090"/>
                </a:solidFill>
              </a:rPr>
              <a:t>2</a:t>
            </a:r>
            <a:r>
              <a:rPr lang="en-US" sz="2800" i="1" dirty="0">
                <a:solidFill>
                  <a:srgbClr val="000090"/>
                </a:solidFill>
              </a:rPr>
              <a:t> = ∞</a:t>
            </a:r>
            <a:r>
              <a:rPr lang="en-US" sz="2800" dirty="0">
                <a:solidFill>
                  <a:srgbClr val="000090"/>
                </a:solidFill>
              </a:rPr>
              <a:t>)</a:t>
            </a:r>
            <a:endParaRPr lang="en-US" sz="2800" dirty="0">
              <a:solidFill>
                <a:srgbClr val="000090"/>
              </a:solidFill>
              <a:latin typeface="Symbol" charset="2"/>
              <a:cs typeface="Symbol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629" y="2433627"/>
            <a:ext cx="83343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At </a:t>
            </a:r>
            <a:r>
              <a:rPr lang="en-US" sz="2000" b="1" i="1" dirty="0">
                <a:solidFill>
                  <a:srgbClr val="000090"/>
                </a:solidFill>
              </a:rPr>
              <a:t>t</a:t>
            </a:r>
            <a:r>
              <a:rPr lang="en-US" sz="2000" b="1" dirty="0">
                <a:solidFill>
                  <a:srgbClr val="000090"/>
                </a:solidFill>
              </a:rPr>
              <a:t>=0 : </a:t>
            </a:r>
          </a:p>
          <a:p>
            <a:pPr marL="56515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The spring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000" baseline="-25000" dirty="0">
                <a:solidFill>
                  <a:srgbClr val="000090"/>
                </a:solidFill>
              </a:rPr>
              <a:t>1</a:t>
            </a:r>
            <a:r>
              <a:rPr lang="en-US" sz="2000" dirty="0">
                <a:solidFill>
                  <a:srgbClr val="000090"/>
                </a:solidFill>
              </a:rPr>
              <a:t> in the K-V element is prevented from deforming, due to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h</a:t>
            </a:r>
            <a:r>
              <a:rPr lang="en-US" sz="2000" baseline="-25000" dirty="0">
                <a:solidFill>
                  <a:srgbClr val="000090"/>
                </a:solidFill>
              </a:rPr>
              <a:t>1</a:t>
            </a:r>
            <a:r>
              <a:rPr lang="en-US" sz="2000" dirty="0">
                <a:solidFill>
                  <a:srgbClr val="000090"/>
                </a:solidFill>
              </a:rPr>
              <a:t>. </a:t>
            </a:r>
          </a:p>
          <a:p>
            <a:pPr marL="56515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All applied strain </a:t>
            </a:r>
            <a:r>
              <a:rPr lang="en-US" sz="2000" i="1" dirty="0">
                <a:solidFill>
                  <a:srgbClr val="000090"/>
                </a:solidFill>
              </a:rPr>
              <a:t>e</a:t>
            </a:r>
            <a:r>
              <a:rPr lang="en-US" sz="2000" dirty="0">
                <a:solidFill>
                  <a:srgbClr val="000090"/>
                </a:solidFill>
              </a:rPr>
              <a:t> is taken up initially in the spring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000" baseline="-25000" dirty="0">
                <a:solidFill>
                  <a:srgbClr val="000090"/>
                </a:solidFill>
              </a:rPr>
              <a:t>2</a:t>
            </a:r>
            <a:r>
              <a:rPr lang="en-US" sz="2000" dirty="0">
                <a:solidFill>
                  <a:srgbClr val="000090"/>
                </a:solidFill>
              </a:rPr>
              <a:t>.  So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dirty="0">
                <a:solidFill>
                  <a:srgbClr val="000090"/>
                </a:solidFill>
                <a:latin typeface="Symbol" charset="2"/>
                <a:cs typeface="Symbol" charset="2"/>
              </a:rPr>
              <a:t>(0)</a:t>
            </a:r>
            <a:r>
              <a:rPr lang="en-US" sz="2000" dirty="0">
                <a:solidFill>
                  <a:srgbClr val="000090"/>
                </a:solidFill>
              </a:rPr>
              <a:t> =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000" baseline="-25000" dirty="0">
                <a:solidFill>
                  <a:srgbClr val="000090"/>
                </a:solidFill>
              </a:rPr>
              <a:t>2</a:t>
            </a:r>
            <a:r>
              <a:rPr lang="en-US" sz="2000" i="1" dirty="0">
                <a:solidFill>
                  <a:srgbClr val="000090"/>
                </a:solidFill>
              </a:rPr>
              <a:t>e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</a:p>
          <a:p>
            <a:pPr marL="566738"/>
            <a:r>
              <a:rPr lang="en-US" sz="2000" dirty="0"/>
              <a:t> </a:t>
            </a:r>
            <a:r>
              <a:rPr lang="en-US" sz="2000" dirty="0">
                <a:solidFill>
                  <a:srgbClr val="000090"/>
                </a:solidFill>
              </a:rPr>
              <a:t>(Do you agree that (*) shows this?)</a:t>
            </a:r>
          </a:p>
          <a:p>
            <a:pPr marL="56515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Stress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dirty="0">
                <a:solidFill>
                  <a:srgbClr val="000090"/>
                </a:solidFill>
                <a:latin typeface="Symbol" charset="2"/>
                <a:cs typeface="Symbol" charset="2"/>
              </a:rPr>
              <a:t>(</a:t>
            </a:r>
            <a:r>
              <a:rPr lang="en-US" sz="2000" dirty="0">
                <a:solidFill>
                  <a:srgbClr val="000090"/>
                </a:solidFill>
                <a:latin typeface="Calibri"/>
                <a:cs typeface="Calibri"/>
              </a:rPr>
              <a:t>0) also acts on the K-V element, so it also begins to strain.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215030" y="1415812"/>
            <a:ext cx="6843951" cy="740506"/>
            <a:chOff x="2215030" y="1415812"/>
            <a:chExt cx="6843951" cy="740506"/>
          </a:xfrm>
        </p:grpSpPr>
        <p:grpSp>
          <p:nvGrpSpPr>
            <p:cNvPr id="11" name="Group 10"/>
            <p:cNvGrpSpPr/>
            <p:nvPr/>
          </p:nvGrpSpPr>
          <p:grpSpPr>
            <a:xfrm>
              <a:off x="2215030" y="1415812"/>
              <a:ext cx="6488512" cy="740506"/>
              <a:chOff x="2161896" y="1355058"/>
              <a:chExt cx="6883400" cy="887565"/>
            </a:xfrm>
          </p:grpSpPr>
          <p:pic>
            <p:nvPicPr>
              <p:cNvPr id="86" name="Picture 85" descr="Screen Shot 2020-10-07 at 13.34.39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1896" y="1403785"/>
                <a:ext cx="6883400" cy="838838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781800" y="1377154"/>
                <a:ext cx="324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(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691099" y="1355058"/>
                <a:ext cx="324653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)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619362" y="1600747"/>
              <a:ext cx="439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(*)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784" y="687700"/>
            <a:ext cx="1954280" cy="1657277"/>
            <a:chOff x="43784" y="564410"/>
            <a:chExt cx="1954280" cy="1657277"/>
          </a:xfrm>
        </p:grpSpPr>
        <p:grpSp>
          <p:nvGrpSpPr>
            <p:cNvPr id="14" name="Group 13"/>
            <p:cNvGrpSpPr/>
            <p:nvPr/>
          </p:nvGrpSpPr>
          <p:grpSpPr>
            <a:xfrm>
              <a:off x="43784" y="564410"/>
              <a:ext cx="1954280" cy="1657277"/>
              <a:chOff x="43784" y="1858955"/>
              <a:chExt cx="1954280" cy="1657277"/>
            </a:xfrm>
          </p:grpSpPr>
          <p:pic>
            <p:nvPicPr>
              <p:cNvPr id="8" name="Picture 7" descr="Screen Shot 2018-09-30 at 20.59.36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77" r="1118"/>
              <a:stretch/>
            </p:blipFill>
            <p:spPr>
              <a:xfrm>
                <a:off x="43784" y="2207523"/>
                <a:ext cx="1954280" cy="1308709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463522" y="2198964"/>
                <a:ext cx="47104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Symbol" charset="2"/>
                    <a:cs typeface="Symbol" charset="2"/>
                  </a:rPr>
                  <a:t>m</a:t>
                </a:r>
                <a:r>
                  <a:rPr lang="en-US" sz="2000" i="1" baseline="-25000" dirty="0">
                    <a:latin typeface="Cambria"/>
                    <a:cs typeface="Cambria"/>
                  </a:rPr>
                  <a:t>2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01313" y="1858955"/>
                <a:ext cx="4777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Symbol" charset="2"/>
                    <a:cs typeface="Symbol" charset="2"/>
                  </a:rPr>
                  <a:t>m</a:t>
                </a:r>
                <a:r>
                  <a:rPr lang="en-US" sz="2000" i="1" baseline="-25000" dirty="0">
                    <a:latin typeface="Cambria"/>
                    <a:cs typeface="Cambria"/>
                  </a:rPr>
                  <a:t>1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80942" y="1035634"/>
              <a:ext cx="450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flipH="1">
            <a:off x="2352660" y="842182"/>
            <a:ext cx="3369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e</a:t>
            </a:r>
            <a:r>
              <a:rPr lang="en-US" sz="2000" dirty="0"/>
              <a:t>      </a:t>
            </a:r>
            <a:r>
              <a:rPr lang="en-US" sz="2400" dirty="0"/>
              <a:t>=</a:t>
            </a:r>
            <a:r>
              <a:rPr lang="en-US" sz="2000" dirty="0"/>
              <a:t>     constant (after </a:t>
            </a:r>
            <a:r>
              <a:rPr lang="en-US" sz="2000" i="1" dirty="0"/>
              <a:t>t</a:t>
            </a:r>
            <a:r>
              <a:rPr lang="en-US" sz="2000" dirty="0"/>
              <a:t>=0)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42827" y="4064843"/>
            <a:ext cx="6922162" cy="830001"/>
            <a:chOff x="163317" y="4064843"/>
            <a:chExt cx="6922162" cy="830001"/>
          </a:xfrm>
        </p:grpSpPr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376624"/>
                </p:ext>
              </p:extLst>
            </p:nvPr>
          </p:nvGraphicFramePr>
          <p:xfrm>
            <a:off x="2497458" y="4064843"/>
            <a:ext cx="2383758" cy="8300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4" name="Equation" r:id="rId5" imgW="1473200" imgH="482600" progId="Equation.3">
                    <p:embed/>
                  </p:oleObj>
                </mc:Choice>
                <mc:Fallback>
                  <p:oleObj name="Equation" r:id="rId5" imgW="1473200" imgH="482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97458" y="4064843"/>
                          <a:ext cx="2383758" cy="8300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163317" y="4228843"/>
              <a:ext cx="69221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2250"/>
              <a:r>
                <a:rPr lang="en-US" sz="2000" dirty="0">
                  <a:solidFill>
                    <a:srgbClr val="000090"/>
                  </a:solidFill>
                  <a:cs typeface="Calibri"/>
                </a:rPr>
                <a:t>For a K-V element,                                                (strain </a:t>
              </a:r>
              <a:r>
                <a:rPr lang="en-US" sz="2000" i="1" dirty="0">
                  <a:solidFill>
                    <a:srgbClr val="000090"/>
                  </a:solidFill>
                  <a:cs typeface="Calibri"/>
                </a:rPr>
                <a:t>e</a:t>
              </a:r>
              <a:r>
                <a:rPr lang="en-US" sz="2000" dirty="0">
                  <a:solidFill>
                    <a:srgbClr val="000090"/>
                  </a:solidFill>
                  <a:cs typeface="Calibri"/>
                </a:rPr>
                <a:t>(0) = 0   </a:t>
              </a:r>
              <a:r>
                <a:rPr lang="en-US" sz="2000" dirty="0">
                  <a:solidFill>
                    <a:srgbClr val="00009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r>
                <a:rPr lang="en-US" sz="2000" dirty="0">
                  <a:solidFill>
                    <a:srgbClr val="000090"/>
                  </a:solidFill>
                  <a:cs typeface="Calibri"/>
                </a:rPr>
                <a:t>). 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11034" y="5861318"/>
            <a:ext cx="6151194" cy="798512"/>
            <a:chOff x="1011034" y="5922963"/>
            <a:chExt cx="6151194" cy="798512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2660357"/>
                </p:ext>
              </p:extLst>
            </p:nvPr>
          </p:nvGraphicFramePr>
          <p:xfrm>
            <a:off x="5622353" y="5922963"/>
            <a:ext cx="1539875" cy="798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" name="Equation" r:id="rId7" imgW="952500" imgH="431800" progId="Equation.3">
                    <p:embed/>
                  </p:oleObj>
                </mc:Choice>
                <mc:Fallback>
                  <p:oleObj name="Equation" r:id="rId7" imgW="9525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622353" y="5922963"/>
                          <a:ext cx="1539875" cy="798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1011034" y="6102849"/>
              <a:ext cx="46426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</a:rPr>
                <a:t>At </a:t>
              </a:r>
              <a:r>
                <a:rPr lang="en-US" sz="2000" i="1" dirty="0">
                  <a:solidFill>
                    <a:srgbClr val="000090"/>
                  </a:solidFill>
                </a:rPr>
                <a:t>t</a:t>
              </a:r>
              <a:r>
                <a:rPr lang="en-US" sz="2000" dirty="0">
                  <a:solidFill>
                    <a:srgbClr val="000090"/>
                  </a:solidFill>
                </a:rPr>
                <a:t>=0, the strain </a:t>
              </a:r>
              <a:r>
                <a:rPr lang="en-US" sz="2000" i="1" dirty="0">
                  <a:solidFill>
                    <a:srgbClr val="000090"/>
                  </a:solidFill>
                </a:rPr>
                <a:t>rate</a:t>
              </a:r>
              <a:r>
                <a:rPr lang="en-US" sz="2000" dirty="0">
                  <a:solidFill>
                    <a:srgbClr val="000090"/>
                  </a:solidFill>
                </a:rPr>
                <a:t> in the K-V element is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5540" y="4907173"/>
            <a:ext cx="6842361" cy="830263"/>
            <a:chOff x="705540" y="4907173"/>
            <a:chExt cx="6842361" cy="830263"/>
          </a:xfrm>
        </p:grpSpPr>
        <p:sp>
          <p:nvSpPr>
            <p:cNvPr id="19" name="TextBox 18"/>
            <p:cNvSpPr txBox="1"/>
            <p:nvPr/>
          </p:nvSpPr>
          <p:spPr>
            <a:xfrm>
              <a:off x="705540" y="4993476"/>
              <a:ext cx="28577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2250"/>
              <a:r>
                <a:rPr lang="en-US" sz="2000" dirty="0">
                  <a:solidFill>
                    <a:srgbClr val="000090"/>
                  </a:solidFill>
                  <a:cs typeface="Calibri"/>
                </a:rPr>
                <a:t>By differentiating with respect to time </a:t>
              </a:r>
              <a:r>
                <a:rPr lang="en-US" sz="2000" i="1" dirty="0">
                  <a:solidFill>
                    <a:srgbClr val="000090"/>
                  </a:solidFill>
                  <a:cs typeface="Calibri"/>
                </a:rPr>
                <a:t>t</a:t>
              </a:r>
              <a:r>
                <a:rPr lang="en-US" sz="2000" dirty="0">
                  <a:solidFill>
                    <a:srgbClr val="000090"/>
                  </a:solidFill>
                  <a:cs typeface="Calibri"/>
                </a:rPr>
                <a:t>,  </a:t>
              </a:r>
            </a:p>
          </p:txBody>
        </p:sp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9724813"/>
                </p:ext>
              </p:extLst>
            </p:nvPr>
          </p:nvGraphicFramePr>
          <p:xfrm>
            <a:off x="3563276" y="4907173"/>
            <a:ext cx="3984625" cy="830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6" name="Equation" r:id="rId9" imgW="2463800" imgH="482600" progId="Equation.3">
                    <p:embed/>
                  </p:oleObj>
                </mc:Choice>
                <mc:Fallback>
                  <p:oleObj name="Equation" r:id="rId9" imgW="2463800" imgH="482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63276" y="4907173"/>
                          <a:ext cx="3984625" cy="830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F074433-4FC7-BF48-A2AE-FE27BA05C59E}"/>
              </a:ext>
            </a:extLst>
          </p:cNvPr>
          <p:cNvSpPr txBox="1"/>
          <p:nvPr/>
        </p:nvSpPr>
        <p:spPr>
          <a:xfrm>
            <a:off x="7856011" y="4151675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Symbol" pitchFamily="2" charset="2"/>
              </a:rPr>
              <a:t>m</a:t>
            </a:r>
            <a:r>
              <a:rPr lang="en-US" dirty="0"/>
              <a:t> = </a:t>
            </a:r>
            <a:r>
              <a:rPr lang="en-US" i="1" dirty="0">
                <a:latin typeface="Symbol" pitchFamily="2" charset="2"/>
              </a:rPr>
              <a:t>m</a:t>
            </a:r>
            <a:r>
              <a:rPr lang="en-US" baseline="-25000" dirty="0"/>
              <a:t>1</a:t>
            </a:r>
            <a:endParaRPr lang="en-US" dirty="0">
              <a:latin typeface="Symbol" pitchFamily="2" charset="2"/>
            </a:endParaRPr>
          </a:p>
          <a:p>
            <a:r>
              <a:rPr lang="en-US" i="1" dirty="0">
                <a:latin typeface="Symbol" pitchFamily="2" charset="2"/>
              </a:rPr>
              <a:t>h</a:t>
            </a:r>
            <a:r>
              <a:rPr lang="en-US" dirty="0"/>
              <a:t> = </a:t>
            </a:r>
            <a:r>
              <a:rPr lang="en-US" i="1" dirty="0">
                <a:latin typeface="Symbol" pitchFamily="2" charset="2"/>
              </a:rPr>
              <a:t>h</a:t>
            </a:r>
            <a:r>
              <a:rPr lang="en-US" baseline="-25000" dirty="0"/>
              <a:t>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C140F2A-1F92-9948-A76C-EC7B80E3F5E5}"/>
              </a:ext>
            </a:extLst>
          </p:cNvPr>
          <p:cNvSpPr/>
          <p:nvPr/>
        </p:nvSpPr>
        <p:spPr>
          <a:xfrm>
            <a:off x="7818547" y="4238646"/>
            <a:ext cx="902825" cy="56534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6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Announcements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43601-2AB9-0A47-AD5E-5396D8A47404}"/>
              </a:ext>
            </a:extLst>
          </p:cNvPr>
          <p:cNvSpPr txBox="1"/>
          <p:nvPr/>
        </p:nvSpPr>
        <p:spPr>
          <a:xfrm>
            <a:off x="816015" y="1574157"/>
            <a:ext cx="787078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When I set up the sign-up schedule for class highlights, I  hadn't properly accounted for the November 11 Veteran's Day holiday.   It should be correct now.    If you had signed up to highlight a class around Nov 11 or later, please check that the revised schedule still works for you.   Thanks.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On the Canvas home page, I have added </a:t>
            </a:r>
          </a:p>
          <a:p>
            <a:pPr marL="665163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2060"/>
                </a:solidFill>
              </a:rPr>
              <a:t>a  link to a calendar showing daily topics</a:t>
            </a:r>
          </a:p>
          <a:p>
            <a:pPr marL="665163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2060"/>
                </a:solidFill>
              </a:rPr>
              <a:t>links to FILES folders where you can find the slides from past lectures, and your Highlights reports from those lectures. </a:t>
            </a:r>
          </a:p>
          <a:p>
            <a:pPr marL="346075" indent="-346075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Homework #1 is live on Canvas.   Please check it out and bring questions to our HW Lab on Thursday.</a:t>
            </a:r>
          </a:p>
        </p:txBody>
      </p:sp>
    </p:spTree>
    <p:extLst>
      <p:ext uri="{BB962C8B-B14F-4D97-AF65-F5344CB8AC3E}">
        <p14:creationId xmlns:p14="http://schemas.microsoft.com/office/powerpoint/2010/main" val="3434958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40376"/>
            <a:ext cx="8017032" cy="98464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Relaxation Function in Standard Linear Solid (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h</a:t>
            </a:r>
            <a:r>
              <a:rPr lang="en-US" sz="2800" i="1" baseline="-25000" dirty="0">
                <a:solidFill>
                  <a:srgbClr val="000090"/>
                </a:solidFill>
              </a:rPr>
              <a:t>2</a:t>
            </a:r>
            <a:r>
              <a:rPr lang="en-US" sz="2800" i="1" dirty="0">
                <a:solidFill>
                  <a:srgbClr val="000090"/>
                </a:solidFill>
              </a:rPr>
              <a:t> = ∞</a:t>
            </a:r>
            <a:r>
              <a:rPr lang="en-US" sz="2800" dirty="0">
                <a:solidFill>
                  <a:srgbClr val="000090"/>
                </a:solidFill>
              </a:rPr>
              <a:t>)</a:t>
            </a:r>
            <a:endParaRPr lang="en-US" sz="2800" dirty="0">
              <a:solidFill>
                <a:srgbClr val="000090"/>
              </a:solidFill>
              <a:latin typeface="Symbol" charset="2"/>
              <a:cs typeface="Symbol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229" y="2420927"/>
            <a:ext cx="6910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At t &gt; 0</a:t>
            </a:r>
          </a:p>
          <a:p>
            <a:pPr marL="56515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The K-V element is starting to strain at the rate                      ,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215030" y="1415812"/>
            <a:ext cx="6843951" cy="740506"/>
            <a:chOff x="2215030" y="1415812"/>
            <a:chExt cx="6843951" cy="740506"/>
          </a:xfrm>
        </p:grpSpPr>
        <p:grpSp>
          <p:nvGrpSpPr>
            <p:cNvPr id="11" name="Group 10"/>
            <p:cNvGrpSpPr/>
            <p:nvPr/>
          </p:nvGrpSpPr>
          <p:grpSpPr>
            <a:xfrm>
              <a:off x="2215030" y="1415812"/>
              <a:ext cx="6488512" cy="740506"/>
              <a:chOff x="2161896" y="1355058"/>
              <a:chExt cx="6883400" cy="887565"/>
            </a:xfrm>
          </p:grpSpPr>
          <p:pic>
            <p:nvPicPr>
              <p:cNvPr id="86" name="Picture 85" descr="Screen Shot 2020-10-07 at 13.34.39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1896" y="1403785"/>
                <a:ext cx="6883400" cy="838838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781800" y="1377154"/>
                <a:ext cx="324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(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691099" y="1355058"/>
                <a:ext cx="324653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)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619362" y="1600747"/>
              <a:ext cx="439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(*)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784" y="687700"/>
            <a:ext cx="1954280" cy="1657277"/>
            <a:chOff x="43784" y="564410"/>
            <a:chExt cx="1954280" cy="1657277"/>
          </a:xfrm>
        </p:grpSpPr>
        <p:grpSp>
          <p:nvGrpSpPr>
            <p:cNvPr id="14" name="Group 13"/>
            <p:cNvGrpSpPr/>
            <p:nvPr/>
          </p:nvGrpSpPr>
          <p:grpSpPr>
            <a:xfrm>
              <a:off x="43784" y="564410"/>
              <a:ext cx="1954280" cy="1657277"/>
              <a:chOff x="43784" y="1858955"/>
              <a:chExt cx="1954280" cy="1657277"/>
            </a:xfrm>
          </p:grpSpPr>
          <p:pic>
            <p:nvPicPr>
              <p:cNvPr id="8" name="Picture 7" descr="Screen Shot 2018-09-30 at 20.59.36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77" r="1118"/>
              <a:stretch/>
            </p:blipFill>
            <p:spPr>
              <a:xfrm>
                <a:off x="43784" y="2207523"/>
                <a:ext cx="1954280" cy="1308709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463522" y="2198964"/>
                <a:ext cx="47104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Symbol" charset="2"/>
                    <a:cs typeface="Symbol" charset="2"/>
                  </a:rPr>
                  <a:t>m</a:t>
                </a:r>
                <a:r>
                  <a:rPr lang="en-US" sz="2000" i="1" baseline="-25000" dirty="0">
                    <a:latin typeface="Cambria"/>
                    <a:cs typeface="Cambria"/>
                  </a:rPr>
                  <a:t>2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01313" y="1858955"/>
                <a:ext cx="4777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Symbol" charset="2"/>
                    <a:cs typeface="Symbol" charset="2"/>
                  </a:rPr>
                  <a:t>m</a:t>
                </a:r>
                <a:r>
                  <a:rPr lang="en-US" sz="2000" i="1" baseline="-25000" dirty="0">
                    <a:latin typeface="Cambria"/>
                    <a:cs typeface="Cambria"/>
                  </a:rPr>
                  <a:t>1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80942" y="1035634"/>
              <a:ext cx="450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flipH="1">
            <a:off x="2352661" y="842182"/>
            <a:ext cx="257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e</a:t>
            </a:r>
            <a:r>
              <a:rPr lang="en-US" sz="2000" dirty="0"/>
              <a:t>      </a:t>
            </a:r>
            <a:r>
              <a:rPr lang="en-US" sz="2400" dirty="0"/>
              <a:t>=</a:t>
            </a:r>
            <a:r>
              <a:rPr lang="en-US" sz="2000" dirty="0"/>
              <a:t>     constant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618323"/>
              </p:ext>
            </p:extLst>
          </p:nvPr>
        </p:nvGraphicFramePr>
        <p:xfrm>
          <a:off x="6025386" y="2581275"/>
          <a:ext cx="10890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5" imgW="673100" imgH="431800" progId="Equation.3">
                  <p:embed/>
                </p:oleObj>
              </mc:Choice>
              <mc:Fallback>
                <p:oleObj name="Equation" r:id="rId5" imgW="673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25386" y="2581275"/>
                        <a:ext cx="1089025" cy="79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1857" y="2992657"/>
            <a:ext cx="818685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K-V begins to take over some of the strain from the spring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000" baseline="-25000" dirty="0">
                <a:solidFill>
                  <a:srgbClr val="000090"/>
                </a:solidFill>
              </a:rPr>
              <a:t>2</a:t>
            </a:r>
            <a:r>
              <a:rPr lang="en-US" sz="2000" dirty="0">
                <a:solidFill>
                  <a:srgbClr val="000090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Strain </a:t>
            </a:r>
            <a:r>
              <a:rPr lang="en-US" sz="2000" i="1" dirty="0">
                <a:solidFill>
                  <a:srgbClr val="000090"/>
                </a:solidFill>
              </a:rPr>
              <a:t>e</a:t>
            </a:r>
            <a:r>
              <a:rPr lang="en-US" sz="2000" baseline="-25000" dirty="0">
                <a:solidFill>
                  <a:srgbClr val="000090"/>
                </a:solidFill>
              </a:rPr>
              <a:t>1</a:t>
            </a:r>
            <a:r>
              <a:rPr lang="en-US" sz="2000" dirty="0">
                <a:solidFill>
                  <a:srgbClr val="000090"/>
                </a:solidFill>
              </a:rPr>
              <a:t> increases in spring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000" baseline="-25000" dirty="0">
                <a:solidFill>
                  <a:srgbClr val="000090"/>
                </a:solidFill>
              </a:rPr>
              <a:t>1</a:t>
            </a:r>
            <a:r>
              <a:rPr lang="en-US" sz="2000" dirty="0">
                <a:solidFill>
                  <a:srgbClr val="000090"/>
                </a:solidFill>
              </a:rPr>
              <a:t> and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h</a:t>
            </a:r>
            <a:r>
              <a:rPr lang="en-US" sz="2000" baseline="-25000" dirty="0">
                <a:solidFill>
                  <a:srgbClr val="000090"/>
                </a:solidFill>
              </a:rPr>
              <a:t>1</a:t>
            </a:r>
            <a:r>
              <a:rPr lang="en-US" sz="2000" dirty="0">
                <a:solidFill>
                  <a:srgbClr val="000090"/>
                </a:solidFill>
              </a:rPr>
              <a:t>, and strain </a:t>
            </a:r>
            <a:r>
              <a:rPr lang="en-US" sz="2000" i="1" dirty="0">
                <a:solidFill>
                  <a:srgbClr val="000090"/>
                </a:solidFill>
              </a:rPr>
              <a:t>e</a:t>
            </a:r>
            <a:r>
              <a:rPr lang="en-US" sz="2000" baseline="-25000" dirty="0">
                <a:solidFill>
                  <a:srgbClr val="000090"/>
                </a:solidFill>
              </a:rPr>
              <a:t>2</a:t>
            </a:r>
            <a:r>
              <a:rPr lang="en-US" sz="2000" dirty="0">
                <a:solidFill>
                  <a:srgbClr val="000090"/>
                </a:solidFill>
              </a:rPr>
              <a:t> decreases in spring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000" baseline="-25000" dirty="0">
                <a:solidFill>
                  <a:srgbClr val="000090"/>
                </a:solidFill>
              </a:rPr>
              <a:t>2</a:t>
            </a:r>
          </a:p>
          <a:p>
            <a:pPr marL="1714500"/>
            <a:r>
              <a:rPr lang="en-US" sz="2000" i="1" dirty="0">
                <a:solidFill>
                  <a:srgbClr val="000090"/>
                </a:solidFill>
              </a:rPr>
              <a:t>e</a:t>
            </a:r>
            <a:r>
              <a:rPr lang="en-US" sz="2000" baseline="-25000" dirty="0">
                <a:solidFill>
                  <a:srgbClr val="000090"/>
                </a:solidFill>
              </a:rPr>
              <a:t>1</a:t>
            </a:r>
            <a:r>
              <a:rPr lang="en-US" sz="2000" dirty="0">
                <a:solidFill>
                  <a:srgbClr val="000090"/>
                </a:solidFill>
              </a:rPr>
              <a:t> + </a:t>
            </a:r>
            <a:r>
              <a:rPr lang="en-US" sz="2000" i="1" dirty="0">
                <a:solidFill>
                  <a:srgbClr val="000090"/>
                </a:solidFill>
              </a:rPr>
              <a:t>e</a:t>
            </a:r>
            <a:r>
              <a:rPr lang="en-US" sz="2000" baseline="-25000" dirty="0">
                <a:solidFill>
                  <a:srgbClr val="000090"/>
                </a:solidFill>
              </a:rPr>
              <a:t>2</a:t>
            </a:r>
            <a:r>
              <a:rPr lang="en-US" sz="2000" dirty="0">
                <a:solidFill>
                  <a:srgbClr val="000090"/>
                </a:solidFill>
              </a:rPr>
              <a:t> = </a:t>
            </a:r>
            <a:r>
              <a:rPr lang="en-US" sz="2000" i="1" dirty="0">
                <a:solidFill>
                  <a:srgbClr val="000090"/>
                </a:solidFill>
              </a:rPr>
              <a:t>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Because strain is decreasing in spring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000" baseline="-25000" dirty="0">
                <a:solidFill>
                  <a:srgbClr val="000090"/>
                </a:solidFill>
              </a:rPr>
              <a:t>2</a:t>
            </a:r>
            <a:r>
              <a:rPr lang="en-US" sz="2000" dirty="0">
                <a:solidFill>
                  <a:srgbClr val="000090"/>
                </a:solidFill>
              </a:rPr>
              <a:t>, stress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dirty="0">
                <a:solidFill>
                  <a:srgbClr val="000090"/>
                </a:solidFill>
              </a:rPr>
              <a:t>(</a:t>
            </a:r>
            <a:r>
              <a:rPr lang="en-US" sz="2000" i="1" dirty="0">
                <a:solidFill>
                  <a:srgbClr val="000090"/>
                </a:solidFill>
              </a:rPr>
              <a:t>t</a:t>
            </a:r>
            <a:r>
              <a:rPr lang="en-US" sz="2000" dirty="0">
                <a:solidFill>
                  <a:srgbClr val="000090"/>
                </a:solidFill>
              </a:rPr>
              <a:t>) must be decreasing.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Strain </a:t>
            </a:r>
            <a:r>
              <a:rPr lang="en-US" sz="2000" i="1" dirty="0">
                <a:solidFill>
                  <a:srgbClr val="000090"/>
                </a:solidFill>
              </a:rPr>
              <a:t>e</a:t>
            </a:r>
            <a:r>
              <a:rPr lang="en-US" sz="2000" baseline="-25000" dirty="0">
                <a:solidFill>
                  <a:srgbClr val="000090"/>
                </a:solidFill>
              </a:rPr>
              <a:t>1</a:t>
            </a:r>
            <a:r>
              <a:rPr lang="en-US" sz="2000" dirty="0">
                <a:solidFill>
                  <a:srgbClr val="000090"/>
                </a:solidFill>
              </a:rPr>
              <a:t> in spring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000" baseline="-25000" dirty="0">
                <a:solidFill>
                  <a:srgbClr val="000090"/>
                </a:solidFill>
              </a:rPr>
              <a:t>1</a:t>
            </a:r>
            <a:r>
              <a:rPr lang="en-US" sz="2000" dirty="0">
                <a:solidFill>
                  <a:srgbClr val="000090"/>
                </a:solidFill>
              </a:rPr>
              <a:t> cannot exceed </a:t>
            </a:r>
            <a:r>
              <a:rPr lang="en-US" sz="2000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>
                <a:solidFill>
                  <a:srgbClr val="000090"/>
                </a:solidFill>
              </a:rPr>
              <a:t>∞</a:t>
            </a:r>
            <a:r>
              <a:rPr lang="en-US" sz="2000" dirty="0">
                <a:solidFill>
                  <a:srgbClr val="000090"/>
                </a:solidFill>
              </a:rPr>
              <a:t>/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000" baseline="-25000" dirty="0">
                <a:solidFill>
                  <a:srgbClr val="000090"/>
                </a:solidFill>
              </a:rPr>
              <a:t>1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Dash-pot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h</a:t>
            </a:r>
            <a:r>
              <a:rPr lang="en-US" sz="2000" baseline="-25000" dirty="0">
                <a:solidFill>
                  <a:srgbClr val="000090"/>
                </a:solidFill>
              </a:rPr>
              <a:t>1</a:t>
            </a:r>
            <a:r>
              <a:rPr lang="en-US" sz="2000" dirty="0">
                <a:solidFill>
                  <a:srgbClr val="000090"/>
                </a:solidFill>
              </a:rPr>
              <a:t> must eventually stop moving.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This means there is no stress in the dash-pot at </a:t>
            </a:r>
            <a:r>
              <a:rPr lang="en-US" sz="2000" i="1" dirty="0">
                <a:solidFill>
                  <a:srgbClr val="000090"/>
                </a:solidFill>
              </a:rPr>
              <a:t>t</a:t>
            </a:r>
            <a:r>
              <a:rPr lang="en-US" sz="2000" dirty="0">
                <a:solidFill>
                  <a:srgbClr val="000090"/>
                </a:solidFill>
              </a:rPr>
              <a:t>=</a:t>
            </a:r>
            <a:r>
              <a:rPr lang="en-US" sz="2000" i="1" dirty="0">
                <a:solidFill>
                  <a:srgbClr val="000090"/>
                </a:solidFill>
              </a:rPr>
              <a:t>t</a:t>
            </a:r>
            <a:r>
              <a:rPr lang="en-US" sz="2000" baseline="-25000" dirty="0">
                <a:solidFill>
                  <a:srgbClr val="000090"/>
                </a:solidFill>
              </a:rPr>
              <a:t>∞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There will be a time constant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t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</a:p>
          <a:p>
            <a:pPr marL="342900"/>
            <a:r>
              <a:rPr lang="en-US" sz="2000" dirty="0">
                <a:solidFill>
                  <a:srgbClr val="000090"/>
                </a:solidFill>
                <a:latin typeface="Calibri"/>
                <a:cs typeface="Calibri"/>
              </a:rPr>
              <a:t>that depends on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 m</a:t>
            </a:r>
            <a:r>
              <a:rPr lang="en-US" sz="2000" baseline="-25000" dirty="0">
                <a:solidFill>
                  <a:srgbClr val="000090"/>
                </a:solidFill>
              </a:rPr>
              <a:t>2,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000" baseline="-25000" dirty="0">
                <a:solidFill>
                  <a:srgbClr val="000090"/>
                </a:solidFill>
              </a:rPr>
              <a:t>1</a:t>
            </a:r>
            <a:r>
              <a:rPr lang="en-US" sz="2000" dirty="0">
                <a:solidFill>
                  <a:srgbClr val="000090"/>
                </a:solidFill>
              </a:rPr>
              <a:t> and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h</a:t>
            </a:r>
            <a:r>
              <a:rPr lang="en-US" sz="2000" baseline="-25000" dirty="0">
                <a:solidFill>
                  <a:srgbClr val="000090"/>
                </a:solidFill>
              </a:rPr>
              <a:t>1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159792"/>
              </p:ext>
            </p:extLst>
          </p:nvPr>
        </p:nvGraphicFramePr>
        <p:xfrm>
          <a:off x="5532438" y="5588163"/>
          <a:ext cx="1484312" cy="96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7" imgW="800100" imgH="469900" progId="Equation.3">
                  <p:embed/>
                </p:oleObj>
              </mc:Choice>
              <mc:Fallback>
                <p:oleObj name="Equation" r:id="rId7" imgW="800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32438" y="5588163"/>
                        <a:ext cx="1484312" cy="965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790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40376"/>
            <a:ext cx="8017032" cy="98464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Relaxation Function in Standard Linear Solid (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h</a:t>
            </a:r>
            <a:r>
              <a:rPr lang="en-US" sz="2800" i="1" baseline="-25000" dirty="0">
                <a:solidFill>
                  <a:srgbClr val="000090"/>
                </a:solidFill>
              </a:rPr>
              <a:t>2</a:t>
            </a:r>
            <a:r>
              <a:rPr lang="en-US" sz="2800" i="1" dirty="0">
                <a:solidFill>
                  <a:srgbClr val="000090"/>
                </a:solidFill>
              </a:rPr>
              <a:t> = ∞</a:t>
            </a:r>
            <a:r>
              <a:rPr lang="en-US" sz="2800" dirty="0">
                <a:solidFill>
                  <a:srgbClr val="000090"/>
                </a:solidFill>
              </a:rPr>
              <a:t>)</a:t>
            </a:r>
            <a:endParaRPr lang="en-US" sz="2800" dirty="0">
              <a:solidFill>
                <a:srgbClr val="000090"/>
              </a:solidFill>
              <a:latin typeface="Symbol" charset="2"/>
              <a:cs typeface="Symbol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629" y="2230427"/>
            <a:ext cx="1028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At t =</a:t>
            </a:r>
            <a:r>
              <a:rPr lang="en-US" sz="2000" b="1" baseline="30000" dirty="0">
                <a:solidFill>
                  <a:srgbClr val="000090"/>
                </a:solidFill>
              </a:rPr>
              <a:t> </a:t>
            </a:r>
            <a:r>
              <a:rPr lang="en-US" sz="2000" b="1" dirty="0">
                <a:solidFill>
                  <a:srgbClr val="000090"/>
                </a:solidFill>
              </a:rPr>
              <a:t>∞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215030" y="1415812"/>
            <a:ext cx="6843951" cy="740506"/>
            <a:chOff x="2215030" y="1415812"/>
            <a:chExt cx="6843951" cy="740506"/>
          </a:xfrm>
        </p:grpSpPr>
        <p:grpSp>
          <p:nvGrpSpPr>
            <p:cNvPr id="11" name="Group 10"/>
            <p:cNvGrpSpPr/>
            <p:nvPr/>
          </p:nvGrpSpPr>
          <p:grpSpPr>
            <a:xfrm>
              <a:off x="2215030" y="1415812"/>
              <a:ext cx="6488512" cy="740506"/>
              <a:chOff x="2161896" y="1355058"/>
              <a:chExt cx="6883400" cy="887565"/>
            </a:xfrm>
          </p:grpSpPr>
          <p:pic>
            <p:nvPicPr>
              <p:cNvPr id="86" name="Picture 85" descr="Screen Shot 2020-10-07 at 13.34.39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1896" y="1403785"/>
                <a:ext cx="6883400" cy="838838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781800" y="1377154"/>
                <a:ext cx="324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(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691099" y="1355058"/>
                <a:ext cx="324653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)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619362" y="1600747"/>
              <a:ext cx="439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(*)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784" y="687700"/>
            <a:ext cx="1954280" cy="1657277"/>
            <a:chOff x="43784" y="564410"/>
            <a:chExt cx="1954280" cy="1657277"/>
          </a:xfrm>
        </p:grpSpPr>
        <p:grpSp>
          <p:nvGrpSpPr>
            <p:cNvPr id="14" name="Group 13"/>
            <p:cNvGrpSpPr/>
            <p:nvPr/>
          </p:nvGrpSpPr>
          <p:grpSpPr>
            <a:xfrm>
              <a:off x="43784" y="564410"/>
              <a:ext cx="1954280" cy="1657277"/>
              <a:chOff x="43784" y="1858955"/>
              <a:chExt cx="1954280" cy="1657277"/>
            </a:xfrm>
          </p:grpSpPr>
          <p:pic>
            <p:nvPicPr>
              <p:cNvPr id="8" name="Picture 7" descr="Screen Shot 2018-09-30 at 20.59.36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77" r="1118"/>
              <a:stretch/>
            </p:blipFill>
            <p:spPr>
              <a:xfrm>
                <a:off x="43784" y="2207523"/>
                <a:ext cx="1954280" cy="1308709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463522" y="2198964"/>
                <a:ext cx="47104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Symbol" charset="2"/>
                    <a:cs typeface="Symbol" charset="2"/>
                  </a:rPr>
                  <a:t>m</a:t>
                </a:r>
                <a:r>
                  <a:rPr lang="en-US" sz="2000" i="1" baseline="-25000" dirty="0">
                    <a:latin typeface="Cambria"/>
                    <a:cs typeface="Cambria"/>
                  </a:rPr>
                  <a:t>2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01313" y="1858955"/>
                <a:ext cx="4777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Symbol" charset="2"/>
                    <a:cs typeface="Symbol" charset="2"/>
                  </a:rPr>
                  <a:t>m</a:t>
                </a:r>
                <a:r>
                  <a:rPr lang="en-US" sz="2000" i="1" baseline="-25000" dirty="0">
                    <a:latin typeface="Cambria"/>
                    <a:cs typeface="Cambria"/>
                  </a:rPr>
                  <a:t>1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80942" y="1035634"/>
              <a:ext cx="450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flipH="1">
            <a:off x="2352661" y="842182"/>
            <a:ext cx="257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e</a:t>
            </a:r>
            <a:r>
              <a:rPr lang="en-US" sz="2000" dirty="0"/>
              <a:t>      </a:t>
            </a:r>
            <a:r>
              <a:rPr lang="en-US" sz="2400" dirty="0"/>
              <a:t>=</a:t>
            </a:r>
            <a:r>
              <a:rPr lang="en-US" sz="2000" dirty="0"/>
              <a:t>     constant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629" y="2478137"/>
            <a:ext cx="66607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 Strain </a:t>
            </a:r>
            <a:r>
              <a:rPr lang="en-US" sz="2000" i="1" dirty="0">
                <a:solidFill>
                  <a:srgbClr val="000090"/>
                </a:solidFill>
              </a:rPr>
              <a:t>e</a:t>
            </a:r>
            <a:r>
              <a:rPr lang="en-US" sz="2000" baseline="-25000" dirty="0">
                <a:solidFill>
                  <a:srgbClr val="000090"/>
                </a:solidFill>
              </a:rPr>
              <a:t>1</a:t>
            </a:r>
            <a:r>
              <a:rPr lang="en-US" sz="2000" dirty="0">
                <a:solidFill>
                  <a:srgbClr val="000090"/>
                </a:solidFill>
              </a:rPr>
              <a:t> in spring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000" baseline="-25000" dirty="0">
                <a:solidFill>
                  <a:srgbClr val="000090"/>
                </a:solidFill>
              </a:rPr>
              <a:t>1</a:t>
            </a:r>
            <a:r>
              <a:rPr lang="en-US" sz="2000" dirty="0">
                <a:solidFill>
                  <a:srgbClr val="000090"/>
                </a:solidFill>
              </a:rPr>
              <a:t> cannot exceed </a:t>
            </a:r>
            <a:r>
              <a:rPr lang="en-US" sz="2000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>
                <a:solidFill>
                  <a:srgbClr val="000090"/>
                </a:solidFill>
              </a:rPr>
              <a:t>∞</a:t>
            </a:r>
            <a:r>
              <a:rPr lang="en-US" sz="2000" dirty="0">
                <a:solidFill>
                  <a:srgbClr val="000090"/>
                </a:solidFill>
              </a:rPr>
              <a:t>/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000" baseline="-25000" dirty="0">
                <a:solidFill>
                  <a:srgbClr val="000090"/>
                </a:solidFill>
              </a:rPr>
              <a:t>1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Dash-pot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h</a:t>
            </a:r>
            <a:r>
              <a:rPr lang="en-US" sz="2000" baseline="-25000" dirty="0">
                <a:solidFill>
                  <a:srgbClr val="000090"/>
                </a:solidFill>
              </a:rPr>
              <a:t>1</a:t>
            </a:r>
            <a:r>
              <a:rPr lang="en-US" sz="2000" dirty="0">
                <a:solidFill>
                  <a:srgbClr val="000090"/>
                </a:solidFill>
              </a:rPr>
              <a:t> must eventually stop moving.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This means there is no stress in the dash-pot at </a:t>
            </a:r>
            <a:r>
              <a:rPr lang="en-US" sz="2000" i="1" dirty="0">
                <a:solidFill>
                  <a:srgbClr val="000090"/>
                </a:solidFill>
              </a:rPr>
              <a:t>t</a:t>
            </a:r>
            <a:r>
              <a:rPr lang="en-US" sz="2000" dirty="0">
                <a:solidFill>
                  <a:srgbClr val="000090"/>
                </a:solidFill>
              </a:rPr>
              <a:t>=</a:t>
            </a:r>
            <a:r>
              <a:rPr lang="en-US" sz="2000" i="1" dirty="0">
                <a:solidFill>
                  <a:srgbClr val="000090"/>
                </a:solidFill>
              </a:rPr>
              <a:t>t</a:t>
            </a:r>
            <a:r>
              <a:rPr lang="en-US" sz="2000" baseline="-25000" dirty="0">
                <a:solidFill>
                  <a:srgbClr val="000090"/>
                </a:solidFill>
              </a:rPr>
              <a:t>∞</a:t>
            </a:r>
            <a:endParaRPr lang="en-US" sz="20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Both springs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000" baseline="-25000" dirty="0">
                <a:solidFill>
                  <a:srgbClr val="000090"/>
                </a:solidFill>
              </a:rPr>
              <a:t>1</a:t>
            </a:r>
            <a:r>
              <a:rPr lang="en-US" sz="2000" dirty="0">
                <a:solidFill>
                  <a:srgbClr val="000090"/>
                </a:solidFill>
              </a:rPr>
              <a:t> and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000" baseline="-25000" dirty="0">
                <a:solidFill>
                  <a:srgbClr val="000090"/>
                </a:solidFill>
              </a:rPr>
              <a:t>2</a:t>
            </a:r>
            <a:r>
              <a:rPr lang="en-US" sz="2000" dirty="0">
                <a:solidFill>
                  <a:srgbClr val="000090"/>
                </a:solidFill>
              </a:rPr>
              <a:t> then support the same stress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>
                <a:solidFill>
                  <a:srgbClr val="000090"/>
                </a:solidFill>
              </a:rPr>
              <a:t>∞</a:t>
            </a:r>
            <a:r>
              <a:rPr lang="en-US" sz="2000" dirty="0">
                <a:solidFill>
                  <a:srgbClr val="000090"/>
                </a:solidFill>
              </a:rPr>
              <a:t>, so 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217575"/>
              </p:ext>
            </p:extLst>
          </p:nvPr>
        </p:nvGraphicFramePr>
        <p:xfrm>
          <a:off x="1146383" y="3881023"/>
          <a:ext cx="12747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5" imgW="787400" imgH="431800" progId="Equation.3">
                  <p:embed/>
                </p:oleObj>
              </mc:Choice>
              <mc:Fallback>
                <p:oleObj name="Equation" r:id="rId5" imgW="787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6383" y="3881023"/>
                        <a:ext cx="1274763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996773"/>
              </p:ext>
            </p:extLst>
          </p:nvPr>
        </p:nvGraphicFramePr>
        <p:xfrm>
          <a:off x="3626213" y="3801576"/>
          <a:ext cx="16859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7" imgW="1041400" imgH="508000" progId="Equation.3">
                  <p:embed/>
                </p:oleObj>
              </mc:Choice>
              <mc:Fallback>
                <p:oleObj name="Equation" r:id="rId7" imgW="10414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26213" y="3801576"/>
                        <a:ext cx="1685925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726929" y="4066047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95529" y="4093494"/>
            <a:ext cx="3019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is the limiting stress at </a:t>
            </a:r>
            <a:r>
              <a:rPr lang="en-US" sz="2000" i="1" dirty="0">
                <a:solidFill>
                  <a:srgbClr val="000090"/>
                </a:solidFill>
              </a:rPr>
              <a:t>t</a:t>
            </a:r>
            <a:r>
              <a:rPr lang="en-US" sz="2000" dirty="0">
                <a:solidFill>
                  <a:srgbClr val="000090"/>
                </a:solidFill>
              </a:rPr>
              <a:t>=</a:t>
            </a:r>
            <a:r>
              <a:rPr lang="en-US" sz="2000" i="1" dirty="0">
                <a:solidFill>
                  <a:srgbClr val="000090"/>
                </a:solidFill>
              </a:rPr>
              <a:t>t</a:t>
            </a:r>
            <a:r>
              <a:rPr lang="en-US" sz="2000" baseline="-25000" dirty="0">
                <a:solidFill>
                  <a:srgbClr val="000090"/>
                </a:solidFill>
              </a:rPr>
              <a:t>∞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234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40376"/>
            <a:ext cx="8017032" cy="98464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Relaxation Function in Standard Linear Solid (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h</a:t>
            </a:r>
            <a:r>
              <a:rPr lang="en-US" sz="2800" i="1" baseline="-25000" dirty="0">
                <a:solidFill>
                  <a:srgbClr val="000090"/>
                </a:solidFill>
              </a:rPr>
              <a:t>2</a:t>
            </a:r>
            <a:r>
              <a:rPr lang="en-US" sz="2800" i="1" dirty="0">
                <a:solidFill>
                  <a:srgbClr val="000090"/>
                </a:solidFill>
              </a:rPr>
              <a:t> = ∞</a:t>
            </a:r>
            <a:r>
              <a:rPr lang="en-US" sz="2800" dirty="0">
                <a:solidFill>
                  <a:srgbClr val="000090"/>
                </a:solidFill>
              </a:rPr>
              <a:t>)</a:t>
            </a:r>
            <a:endParaRPr lang="en-US" sz="2800" dirty="0">
              <a:solidFill>
                <a:srgbClr val="000090"/>
              </a:solidFill>
              <a:latin typeface="Symbol" charset="2"/>
              <a:cs typeface="Symbol" charset="2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15030" y="1415812"/>
            <a:ext cx="6843951" cy="740506"/>
            <a:chOff x="2215030" y="1415812"/>
            <a:chExt cx="6843951" cy="740506"/>
          </a:xfrm>
        </p:grpSpPr>
        <p:grpSp>
          <p:nvGrpSpPr>
            <p:cNvPr id="11" name="Group 10"/>
            <p:cNvGrpSpPr/>
            <p:nvPr/>
          </p:nvGrpSpPr>
          <p:grpSpPr>
            <a:xfrm>
              <a:off x="2215030" y="1415812"/>
              <a:ext cx="6488512" cy="740506"/>
              <a:chOff x="2161896" y="1355058"/>
              <a:chExt cx="6883400" cy="887565"/>
            </a:xfrm>
          </p:grpSpPr>
          <p:pic>
            <p:nvPicPr>
              <p:cNvPr id="86" name="Picture 85" descr="Screen Shot 2020-10-07 at 13.34.39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1896" y="1403785"/>
                <a:ext cx="6883400" cy="838838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781800" y="1377154"/>
                <a:ext cx="324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(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691099" y="1355058"/>
                <a:ext cx="324653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)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619362" y="1600747"/>
              <a:ext cx="439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(*)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784" y="687700"/>
            <a:ext cx="1954280" cy="1657277"/>
            <a:chOff x="43784" y="564410"/>
            <a:chExt cx="1954280" cy="1657277"/>
          </a:xfrm>
        </p:grpSpPr>
        <p:grpSp>
          <p:nvGrpSpPr>
            <p:cNvPr id="14" name="Group 13"/>
            <p:cNvGrpSpPr/>
            <p:nvPr/>
          </p:nvGrpSpPr>
          <p:grpSpPr>
            <a:xfrm>
              <a:off x="43784" y="564410"/>
              <a:ext cx="1954280" cy="1657277"/>
              <a:chOff x="43784" y="1858955"/>
              <a:chExt cx="1954280" cy="1657277"/>
            </a:xfrm>
          </p:grpSpPr>
          <p:pic>
            <p:nvPicPr>
              <p:cNvPr id="8" name="Picture 7" descr="Screen Shot 2018-09-30 at 20.59.36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77" r="1118"/>
              <a:stretch/>
            </p:blipFill>
            <p:spPr>
              <a:xfrm>
                <a:off x="43784" y="2207523"/>
                <a:ext cx="1954280" cy="1308709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463522" y="2198964"/>
                <a:ext cx="471045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Symbol" charset="2"/>
                    <a:cs typeface="Symbol" charset="2"/>
                  </a:rPr>
                  <a:t>m</a:t>
                </a:r>
                <a:r>
                  <a:rPr lang="en-US" sz="2000" i="1" baseline="-25000" dirty="0">
                    <a:latin typeface="Cambria"/>
                    <a:cs typeface="Cambria"/>
                  </a:rPr>
                  <a:t>2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01313" y="1858955"/>
                <a:ext cx="4777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Symbol" charset="2"/>
                    <a:cs typeface="Symbol" charset="2"/>
                  </a:rPr>
                  <a:t>m</a:t>
                </a:r>
                <a:r>
                  <a:rPr lang="en-US" sz="2000" i="1" baseline="-25000" dirty="0">
                    <a:latin typeface="Cambria"/>
                    <a:cs typeface="Cambria"/>
                  </a:rPr>
                  <a:t>1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80942" y="1035634"/>
              <a:ext cx="450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flipH="1">
            <a:off x="2352661" y="842182"/>
            <a:ext cx="257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e</a:t>
            </a:r>
            <a:r>
              <a:rPr lang="en-US" sz="2000" dirty="0"/>
              <a:t>      </a:t>
            </a:r>
            <a:r>
              <a:rPr lang="en-US" sz="2400" dirty="0"/>
              <a:t>=</a:t>
            </a:r>
            <a:r>
              <a:rPr lang="en-US" sz="2000" dirty="0"/>
              <a:t>     constant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34567" y="2955150"/>
            <a:ext cx="5888633" cy="3178950"/>
            <a:chOff x="2971800" y="4097020"/>
            <a:chExt cx="5325596" cy="2560600"/>
          </a:xfrm>
        </p:grpSpPr>
        <p:sp>
          <p:nvSpPr>
            <p:cNvPr id="3" name="Rectangle 2"/>
            <p:cNvSpPr/>
            <p:nvPr/>
          </p:nvSpPr>
          <p:spPr>
            <a:xfrm>
              <a:off x="3956978" y="4097020"/>
              <a:ext cx="4327718" cy="2231547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969678" y="4944365"/>
              <a:ext cx="4327718" cy="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4895850" y="4470400"/>
              <a:ext cx="3388846" cy="473965"/>
              <a:chOff x="4006850" y="4762500"/>
              <a:chExt cx="3388846" cy="473965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V="1">
                <a:off x="4006850" y="4762500"/>
                <a:ext cx="6350" cy="473965"/>
              </a:xfrm>
              <a:prstGeom prst="line">
                <a:avLst/>
              </a:prstGeom>
              <a:ln w="38100" cmpd="sng"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006850" y="4762500"/>
                <a:ext cx="3388846" cy="0"/>
              </a:xfrm>
              <a:prstGeom prst="line">
                <a:avLst/>
              </a:prstGeom>
              <a:ln w="38100" cmpd="sng"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4007778" y="5211235"/>
              <a:ext cx="4289618" cy="1117333"/>
              <a:chOff x="3156878" y="5503335"/>
              <a:chExt cx="4289618" cy="1117333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3156878" y="6070600"/>
                <a:ext cx="4276918" cy="0"/>
              </a:xfrm>
              <a:prstGeom prst="line">
                <a:avLst/>
              </a:prstGeom>
              <a:ln w="28575" cmpd="sng"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4000500" y="5503335"/>
                <a:ext cx="3445996" cy="1117333"/>
                <a:chOff x="4000500" y="5503335"/>
                <a:chExt cx="3445996" cy="1117333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4000500" y="5505450"/>
                  <a:ext cx="12700" cy="1115218"/>
                </a:xfrm>
                <a:prstGeom prst="line">
                  <a:avLst/>
                </a:prstGeom>
                <a:ln w="38100" cmpd="sng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Freeform 33"/>
                <p:cNvSpPr/>
                <p:nvPr/>
              </p:nvSpPr>
              <p:spPr>
                <a:xfrm>
                  <a:off x="4019550" y="5503335"/>
                  <a:ext cx="3426946" cy="567265"/>
                </a:xfrm>
                <a:custGeom>
                  <a:avLst/>
                  <a:gdLst>
                    <a:gd name="connsiteX0" fmla="*/ 0 w 241307"/>
                    <a:gd name="connsiteY0" fmla="*/ 0 h 546100"/>
                    <a:gd name="connsiteX1" fmla="*/ 12700 w 241307"/>
                    <a:gd name="connsiteY1" fmla="*/ 31750 h 546100"/>
                    <a:gd name="connsiteX2" fmla="*/ 25400 w 241307"/>
                    <a:gd name="connsiteY2" fmla="*/ 50800 h 546100"/>
                    <a:gd name="connsiteX3" fmla="*/ 31750 w 241307"/>
                    <a:gd name="connsiteY3" fmla="*/ 95250 h 546100"/>
                    <a:gd name="connsiteX4" fmla="*/ 38100 w 241307"/>
                    <a:gd name="connsiteY4" fmla="*/ 120650 h 546100"/>
                    <a:gd name="connsiteX5" fmla="*/ 50800 w 241307"/>
                    <a:gd name="connsiteY5" fmla="*/ 177800 h 546100"/>
                    <a:gd name="connsiteX6" fmla="*/ 63500 w 241307"/>
                    <a:gd name="connsiteY6" fmla="*/ 196850 h 546100"/>
                    <a:gd name="connsiteX7" fmla="*/ 69850 w 241307"/>
                    <a:gd name="connsiteY7" fmla="*/ 215900 h 546100"/>
                    <a:gd name="connsiteX8" fmla="*/ 82550 w 241307"/>
                    <a:gd name="connsiteY8" fmla="*/ 241300 h 546100"/>
                    <a:gd name="connsiteX9" fmla="*/ 107950 w 241307"/>
                    <a:gd name="connsiteY9" fmla="*/ 304800 h 546100"/>
                    <a:gd name="connsiteX10" fmla="*/ 127000 w 241307"/>
                    <a:gd name="connsiteY10" fmla="*/ 330200 h 546100"/>
                    <a:gd name="connsiteX11" fmla="*/ 139700 w 241307"/>
                    <a:gd name="connsiteY11" fmla="*/ 368300 h 546100"/>
                    <a:gd name="connsiteX12" fmla="*/ 152400 w 241307"/>
                    <a:gd name="connsiteY12" fmla="*/ 387350 h 546100"/>
                    <a:gd name="connsiteX13" fmla="*/ 158750 w 241307"/>
                    <a:gd name="connsiteY13" fmla="*/ 406400 h 546100"/>
                    <a:gd name="connsiteX14" fmla="*/ 171450 w 241307"/>
                    <a:gd name="connsiteY14" fmla="*/ 425450 h 546100"/>
                    <a:gd name="connsiteX15" fmla="*/ 177800 w 241307"/>
                    <a:gd name="connsiteY15" fmla="*/ 444500 h 546100"/>
                    <a:gd name="connsiteX16" fmla="*/ 196850 w 241307"/>
                    <a:gd name="connsiteY16" fmla="*/ 463550 h 546100"/>
                    <a:gd name="connsiteX17" fmla="*/ 215900 w 241307"/>
                    <a:gd name="connsiteY17" fmla="*/ 501650 h 546100"/>
                    <a:gd name="connsiteX18" fmla="*/ 241300 w 241307"/>
                    <a:gd name="connsiteY18" fmla="*/ 546100 h 546100"/>
                    <a:gd name="connsiteX0" fmla="*/ 0 w 241307"/>
                    <a:gd name="connsiteY0" fmla="*/ 0 h 546100"/>
                    <a:gd name="connsiteX1" fmla="*/ 12700 w 241307"/>
                    <a:gd name="connsiteY1" fmla="*/ 31750 h 546100"/>
                    <a:gd name="connsiteX2" fmla="*/ 31750 w 241307"/>
                    <a:gd name="connsiteY2" fmla="*/ 95250 h 546100"/>
                    <a:gd name="connsiteX3" fmla="*/ 38100 w 241307"/>
                    <a:gd name="connsiteY3" fmla="*/ 120650 h 546100"/>
                    <a:gd name="connsiteX4" fmla="*/ 50800 w 241307"/>
                    <a:gd name="connsiteY4" fmla="*/ 177800 h 546100"/>
                    <a:gd name="connsiteX5" fmla="*/ 63500 w 241307"/>
                    <a:gd name="connsiteY5" fmla="*/ 196850 h 546100"/>
                    <a:gd name="connsiteX6" fmla="*/ 69850 w 241307"/>
                    <a:gd name="connsiteY6" fmla="*/ 215900 h 546100"/>
                    <a:gd name="connsiteX7" fmla="*/ 82550 w 241307"/>
                    <a:gd name="connsiteY7" fmla="*/ 241300 h 546100"/>
                    <a:gd name="connsiteX8" fmla="*/ 107950 w 241307"/>
                    <a:gd name="connsiteY8" fmla="*/ 304800 h 546100"/>
                    <a:gd name="connsiteX9" fmla="*/ 127000 w 241307"/>
                    <a:gd name="connsiteY9" fmla="*/ 330200 h 546100"/>
                    <a:gd name="connsiteX10" fmla="*/ 139700 w 241307"/>
                    <a:gd name="connsiteY10" fmla="*/ 368300 h 546100"/>
                    <a:gd name="connsiteX11" fmla="*/ 152400 w 241307"/>
                    <a:gd name="connsiteY11" fmla="*/ 387350 h 546100"/>
                    <a:gd name="connsiteX12" fmla="*/ 158750 w 241307"/>
                    <a:gd name="connsiteY12" fmla="*/ 406400 h 546100"/>
                    <a:gd name="connsiteX13" fmla="*/ 171450 w 241307"/>
                    <a:gd name="connsiteY13" fmla="*/ 425450 h 546100"/>
                    <a:gd name="connsiteX14" fmla="*/ 177800 w 241307"/>
                    <a:gd name="connsiteY14" fmla="*/ 444500 h 546100"/>
                    <a:gd name="connsiteX15" fmla="*/ 196850 w 241307"/>
                    <a:gd name="connsiteY15" fmla="*/ 463550 h 546100"/>
                    <a:gd name="connsiteX16" fmla="*/ 215900 w 241307"/>
                    <a:gd name="connsiteY16" fmla="*/ 501650 h 546100"/>
                    <a:gd name="connsiteX17" fmla="*/ 241300 w 241307"/>
                    <a:gd name="connsiteY17" fmla="*/ 546100 h 546100"/>
                    <a:gd name="connsiteX0" fmla="*/ 0 w 241307"/>
                    <a:gd name="connsiteY0" fmla="*/ 0 h 546100"/>
                    <a:gd name="connsiteX1" fmla="*/ 12700 w 241307"/>
                    <a:gd name="connsiteY1" fmla="*/ 31750 h 546100"/>
                    <a:gd name="connsiteX2" fmla="*/ 31750 w 241307"/>
                    <a:gd name="connsiteY2" fmla="*/ 95250 h 546100"/>
                    <a:gd name="connsiteX3" fmla="*/ 38100 w 241307"/>
                    <a:gd name="connsiteY3" fmla="*/ 120650 h 546100"/>
                    <a:gd name="connsiteX4" fmla="*/ 50800 w 241307"/>
                    <a:gd name="connsiteY4" fmla="*/ 177800 h 546100"/>
                    <a:gd name="connsiteX5" fmla="*/ 69850 w 241307"/>
                    <a:gd name="connsiteY5" fmla="*/ 215900 h 546100"/>
                    <a:gd name="connsiteX6" fmla="*/ 82550 w 241307"/>
                    <a:gd name="connsiteY6" fmla="*/ 241300 h 546100"/>
                    <a:gd name="connsiteX7" fmla="*/ 107950 w 241307"/>
                    <a:gd name="connsiteY7" fmla="*/ 304800 h 546100"/>
                    <a:gd name="connsiteX8" fmla="*/ 127000 w 241307"/>
                    <a:gd name="connsiteY8" fmla="*/ 330200 h 546100"/>
                    <a:gd name="connsiteX9" fmla="*/ 139700 w 241307"/>
                    <a:gd name="connsiteY9" fmla="*/ 368300 h 546100"/>
                    <a:gd name="connsiteX10" fmla="*/ 152400 w 241307"/>
                    <a:gd name="connsiteY10" fmla="*/ 387350 h 546100"/>
                    <a:gd name="connsiteX11" fmla="*/ 158750 w 241307"/>
                    <a:gd name="connsiteY11" fmla="*/ 406400 h 546100"/>
                    <a:gd name="connsiteX12" fmla="*/ 171450 w 241307"/>
                    <a:gd name="connsiteY12" fmla="*/ 425450 h 546100"/>
                    <a:gd name="connsiteX13" fmla="*/ 177800 w 241307"/>
                    <a:gd name="connsiteY13" fmla="*/ 444500 h 546100"/>
                    <a:gd name="connsiteX14" fmla="*/ 196850 w 241307"/>
                    <a:gd name="connsiteY14" fmla="*/ 463550 h 546100"/>
                    <a:gd name="connsiteX15" fmla="*/ 215900 w 241307"/>
                    <a:gd name="connsiteY15" fmla="*/ 501650 h 546100"/>
                    <a:gd name="connsiteX16" fmla="*/ 241300 w 241307"/>
                    <a:gd name="connsiteY16" fmla="*/ 546100 h 546100"/>
                    <a:gd name="connsiteX0" fmla="*/ 0 w 241307"/>
                    <a:gd name="connsiteY0" fmla="*/ 0 h 546100"/>
                    <a:gd name="connsiteX1" fmla="*/ 12700 w 241307"/>
                    <a:gd name="connsiteY1" fmla="*/ 31750 h 546100"/>
                    <a:gd name="connsiteX2" fmla="*/ 31750 w 241307"/>
                    <a:gd name="connsiteY2" fmla="*/ 95250 h 546100"/>
                    <a:gd name="connsiteX3" fmla="*/ 38100 w 241307"/>
                    <a:gd name="connsiteY3" fmla="*/ 120650 h 546100"/>
                    <a:gd name="connsiteX4" fmla="*/ 69850 w 241307"/>
                    <a:gd name="connsiteY4" fmla="*/ 215900 h 546100"/>
                    <a:gd name="connsiteX5" fmla="*/ 82550 w 241307"/>
                    <a:gd name="connsiteY5" fmla="*/ 241300 h 546100"/>
                    <a:gd name="connsiteX6" fmla="*/ 107950 w 241307"/>
                    <a:gd name="connsiteY6" fmla="*/ 304800 h 546100"/>
                    <a:gd name="connsiteX7" fmla="*/ 127000 w 241307"/>
                    <a:gd name="connsiteY7" fmla="*/ 330200 h 546100"/>
                    <a:gd name="connsiteX8" fmla="*/ 139700 w 241307"/>
                    <a:gd name="connsiteY8" fmla="*/ 368300 h 546100"/>
                    <a:gd name="connsiteX9" fmla="*/ 152400 w 241307"/>
                    <a:gd name="connsiteY9" fmla="*/ 387350 h 546100"/>
                    <a:gd name="connsiteX10" fmla="*/ 158750 w 241307"/>
                    <a:gd name="connsiteY10" fmla="*/ 406400 h 546100"/>
                    <a:gd name="connsiteX11" fmla="*/ 171450 w 241307"/>
                    <a:gd name="connsiteY11" fmla="*/ 425450 h 546100"/>
                    <a:gd name="connsiteX12" fmla="*/ 177800 w 241307"/>
                    <a:gd name="connsiteY12" fmla="*/ 444500 h 546100"/>
                    <a:gd name="connsiteX13" fmla="*/ 196850 w 241307"/>
                    <a:gd name="connsiteY13" fmla="*/ 463550 h 546100"/>
                    <a:gd name="connsiteX14" fmla="*/ 215900 w 241307"/>
                    <a:gd name="connsiteY14" fmla="*/ 501650 h 546100"/>
                    <a:gd name="connsiteX15" fmla="*/ 241300 w 241307"/>
                    <a:gd name="connsiteY15" fmla="*/ 546100 h 546100"/>
                    <a:gd name="connsiteX0" fmla="*/ 0 w 241307"/>
                    <a:gd name="connsiteY0" fmla="*/ 0 h 546100"/>
                    <a:gd name="connsiteX1" fmla="*/ 12700 w 241307"/>
                    <a:gd name="connsiteY1" fmla="*/ 31750 h 546100"/>
                    <a:gd name="connsiteX2" fmla="*/ 31750 w 241307"/>
                    <a:gd name="connsiteY2" fmla="*/ 95250 h 546100"/>
                    <a:gd name="connsiteX3" fmla="*/ 38100 w 241307"/>
                    <a:gd name="connsiteY3" fmla="*/ 120650 h 546100"/>
                    <a:gd name="connsiteX4" fmla="*/ 69850 w 241307"/>
                    <a:gd name="connsiteY4" fmla="*/ 215900 h 546100"/>
                    <a:gd name="connsiteX5" fmla="*/ 82550 w 241307"/>
                    <a:gd name="connsiteY5" fmla="*/ 241300 h 546100"/>
                    <a:gd name="connsiteX6" fmla="*/ 107950 w 241307"/>
                    <a:gd name="connsiteY6" fmla="*/ 304800 h 546100"/>
                    <a:gd name="connsiteX7" fmla="*/ 127000 w 241307"/>
                    <a:gd name="connsiteY7" fmla="*/ 330200 h 546100"/>
                    <a:gd name="connsiteX8" fmla="*/ 139700 w 241307"/>
                    <a:gd name="connsiteY8" fmla="*/ 368300 h 546100"/>
                    <a:gd name="connsiteX9" fmla="*/ 158750 w 241307"/>
                    <a:gd name="connsiteY9" fmla="*/ 406400 h 546100"/>
                    <a:gd name="connsiteX10" fmla="*/ 171450 w 241307"/>
                    <a:gd name="connsiteY10" fmla="*/ 425450 h 546100"/>
                    <a:gd name="connsiteX11" fmla="*/ 177800 w 241307"/>
                    <a:gd name="connsiteY11" fmla="*/ 444500 h 546100"/>
                    <a:gd name="connsiteX12" fmla="*/ 196850 w 241307"/>
                    <a:gd name="connsiteY12" fmla="*/ 463550 h 546100"/>
                    <a:gd name="connsiteX13" fmla="*/ 215900 w 241307"/>
                    <a:gd name="connsiteY13" fmla="*/ 501650 h 546100"/>
                    <a:gd name="connsiteX14" fmla="*/ 241300 w 241307"/>
                    <a:gd name="connsiteY14" fmla="*/ 546100 h 546100"/>
                    <a:gd name="connsiteX0" fmla="*/ 0 w 241307"/>
                    <a:gd name="connsiteY0" fmla="*/ 0 h 546100"/>
                    <a:gd name="connsiteX1" fmla="*/ 12700 w 241307"/>
                    <a:gd name="connsiteY1" fmla="*/ 31750 h 546100"/>
                    <a:gd name="connsiteX2" fmla="*/ 31750 w 241307"/>
                    <a:gd name="connsiteY2" fmla="*/ 95250 h 546100"/>
                    <a:gd name="connsiteX3" fmla="*/ 38100 w 241307"/>
                    <a:gd name="connsiteY3" fmla="*/ 120650 h 546100"/>
                    <a:gd name="connsiteX4" fmla="*/ 69850 w 241307"/>
                    <a:gd name="connsiteY4" fmla="*/ 215900 h 546100"/>
                    <a:gd name="connsiteX5" fmla="*/ 82550 w 241307"/>
                    <a:gd name="connsiteY5" fmla="*/ 241300 h 546100"/>
                    <a:gd name="connsiteX6" fmla="*/ 107950 w 241307"/>
                    <a:gd name="connsiteY6" fmla="*/ 304800 h 546100"/>
                    <a:gd name="connsiteX7" fmla="*/ 127000 w 241307"/>
                    <a:gd name="connsiteY7" fmla="*/ 330200 h 546100"/>
                    <a:gd name="connsiteX8" fmla="*/ 139700 w 241307"/>
                    <a:gd name="connsiteY8" fmla="*/ 368300 h 546100"/>
                    <a:gd name="connsiteX9" fmla="*/ 158750 w 241307"/>
                    <a:gd name="connsiteY9" fmla="*/ 406400 h 546100"/>
                    <a:gd name="connsiteX10" fmla="*/ 177800 w 241307"/>
                    <a:gd name="connsiteY10" fmla="*/ 444500 h 546100"/>
                    <a:gd name="connsiteX11" fmla="*/ 196850 w 241307"/>
                    <a:gd name="connsiteY11" fmla="*/ 463550 h 546100"/>
                    <a:gd name="connsiteX12" fmla="*/ 215900 w 241307"/>
                    <a:gd name="connsiteY12" fmla="*/ 501650 h 546100"/>
                    <a:gd name="connsiteX13" fmla="*/ 241300 w 241307"/>
                    <a:gd name="connsiteY13" fmla="*/ 546100 h 546100"/>
                    <a:gd name="connsiteX0" fmla="*/ 0 w 241300"/>
                    <a:gd name="connsiteY0" fmla="*/ 0 h 546100"/>
                    <a:gd name="connsiteX1" fmla="*/ 12700 w 241300"/>
                    <a:gd name="connsiteY1" fmla="*/ 31750 h 546100"/>
                    <a:gd name="connsiteX2" fmla="*/ 31750 w 241300"/>
                    <a:gd name="connsiteY2" fmla="*/ 95250 h 546100"/>
                    <a:gd name="connsiteX3" fmla="*/ 38100 w 241300"/>
                    <a:gd name="connsiteY3" fmla="*/ 120650 h 546100"/>
                    <a:gd name="connsiteX4" fmla="*/ 69850 w 241300"/>
                    <a:gd name="connsiteY4" fmla="*/ 215900 h 546100"/>
                    <a:gd name="connsiteX5" fmla="*/ 82550 w 241300"/>
                    <a:gd name="connsiteY5" fmla="*/ 241300 h 546100"/>
                    <a:gd name="connsiteX6" fmla="*/ 107950 w 241300"/>
                    <a:gd name="connsiteY6" fmla="*/ 304800 h 546100"/>
                    <a:gd name="connsiteX7" fmla="*/ 127000 w 241300"/>
                    <a:gd name="connsiteY7" fmla="*/ 330200 h 546100"/>
                    <a:gd name="connsiteX8" fmla="*/ 139700 w 241300"/>
                    <a:gd name="connsiteY8" fmla="*/ 368300 h 546100"/>
                    <a:gd name="connsiteX9" fmla="*/ 158750 w 241300"/>
                    <a:gd name="connsiteY9" fmla="*/ 406400 h 546100"/>
                    <a:gd name="connsiteX10" fmla="*/ 177800 w 241300"/>
                    <a:gd name="connsiteY10" fmla="*/ 444500 h 546100"/>
                    <a:gd name="connsiteX11" fmla="*/ 215900 w 241300"/>
                    <a:gd name="connsiteY11" fmla="*/ 501650 h 546100"/>
                    <a:gd name="connsiteX12" fmla="*/ 241300 w 241300"/>
                    <a:gd name="connsiteY12" fmla="*/ 546100 h 546100"/>
                    <a:gd name="connsiteX0" fmla="*/ 0 w 241300"/>
                    <a:gd name="connsiteY0" fmla="*/ 0 h 546100"/>
                    <a:gd name="connsiteX1" fmla="*/ 12700 w 241300"/>
                    <a:gd name="connsiteY1" fmla="*/ 31750 h 546100"/>
                    <a:gd name="connsiteX2" fmla="*/ 31750 w 241300"/>
                    <a:gd name="connsiteY2" fmla="*/ 95250 h 546100"/>
                    <a:gd name="connsiteX3" fmla="*/ 38100 w 241300"/>
                    <a:gd name="connsiteY3" fmla="*/ 120650 h 546100"/>
                    <a:gd name="connsiteX4" fmla="*/ 69850 w 241300"/>
                    <a:gd name="connsiteY4" fmla="*/ 215900 h 546100"/>
                    <a:gd name="connsiteX5" fmla="*/ 82550 w 241300"/>
                    <a:gd name="connsiteY5" fmla="*/ 241300 h 546100"/>
                    <a:gd name="connsiteX6" fmla="*/ 107950 w 241300"/>
                    <a:gd name="connsiteY6" fmla="*/ 304800 h 546100"/>
                    <a:gd name="connsiteX7" fmla="*/ 127000 w 241300"/>
                    <a:gd name="connsiteY7" fmla="*/ 330200 h 546100"/>
                    <a:gd name="connsiteX8" fmla="*/ 158750 w 241300"/>
                    <a:gd name="connsiteY8" fmla="*/ 406400 h 546100"/>
                    <a:gd name="connsiteX9" fmla="*/ 177800 w 241300"/>
                    <a:gd name="connsiteY9" fmla="*/ 444500 h 546100"/>
                    <a:gd name="connsiteX10" fmla="*/ 215900 w 241300"/>
                    <a:gd name="connsiteY10" fmla="*/ 501650 h 546100"/>
                    <a:gd name="connsiteX11" fmla="*/ 241300 w 241300"/>
                    <a:gd name="connsiteY11" fmla="*/ 546100 h 546100"/>
                    <a:gd name="connsiteX0" fmla="*/ 0 w 241300"/>
                    <a:gd name="connsiteY0" fmla="*/ 0 h 546100"/>
                    <a:gd name="connsiteX1" fmla="*/ 12700 w 241300"/>
                    <a:gd name="connsiteY1" fmla="*/ 31750 h 546100"/>
                    <a:gd name="connsiteX2" fmla="*/ 38100 w 241300"/>
                    <a:gd name="connsiteY2" fmla="*/ 120650 h 546100"/>
                    <a:gd name="connsiteX3" fmla="*/ 69850 w 241300"/>
                    <a:gd name="connsiteY3" fmla="*/ 215900 h 546100"/>
                    <a:gd name="connsiteX4" fmla="*/ 82550 w 241300"/>
                    <a:gd name="connsiteY4" fmla="*/ 241300 h 546100"/>
                    <a:gd name="connsiteX5" fmla="*/ 107950 w 241300"/>
                    <a:gd name="connsiteY5" fmla="*/ 304800 h 546100"/>
                    <a:gd name="connsiteX6" fmla="*/ 127000 w 241300"/>
                    <a:gd name="connsiteY6" fmla="*/ 330200 h 546100"/>
                    <a:gd name="connsiteX7" fmla="*/ 158750 w 241300"/>
                    <a:gd name="connsiteY7" fmla="*/ 406400 h 546100"/>
                    <a:gd name="connsiteX8" fmla="*/ 177800 w 241300"/>
                    <a:gd name="connsiteY8" fmla="*/ 444500 h 546100"/>
                    <a:gd name="connsiteX9" fmla="*/ 215900 w 241300"/>
                    <a:gd name="connsiteY9" fmla="*/ 501650 h 546100"/>
                    <a:gd name="connsiteX10" fmla="*/ 241300 w 241300"/>
                    <a:gd name="connsiteY10" fmla="*/ 546100 h 546100"/>
                    <a:gd name="connsiteX0" fmla="*/ 0 w 241300"/>
                    <a:gd name="connsiteY0" fmla="*/ 0 h 546100"/>
                    <a:gd name="connsiteX1" fmla="*/ 12700 w 241300"/>
                    <a:gd name="connsiteY1" fmla="*/ 31750 h 546100"/>
                    <a:gd name="connsiteX2" fmla="*/ 38100 w 241300"/>
                    <a:gd name="connsiteY2" fmla="*/ 120650 h 546100"/>
                    <a:gd name="connsiteX3" fmla="*/ 69850 w 241300"/>
                    <a:gd name="connsiteY3" fmla="*/ 215900 h 546100"/>
                    <a:gd name="connsiteX4" fmla="*/ 107950 w 241300"/>
                    <a:gd name="connsiteY4" fmla="*/ 304800 h 546100"/>
                    <a:gd name="connsiteX5" fmla="*/ 127000 w 241300"/>
                    <a:gd name="connsiteY5" fmla="*/ 330200 h 546100"/>
                    <a:gd name="connsiteX6" fmla="*/ 158750 w 241300"/>
                    <a:gd name="connsiteY6" fmla="*/ 406400 h 546100"/>
                    <a:gd name="connsiteX7" fmla="*/ 177800 w 241300"/>
                    <a:gd name="connsiteY7" fmla="*/ 444500 h 546100"/>
                    <a:gd name="connsiteX8" fmla="*/ 215900 w 241300"/>
                    <a:gd name="connsiteY8" fmla="*/ 501650 h 546100"/>
                    <a:gd name="connsiteX9" fmla="*/ 241300 w 241300"/>
                    <a:gd name="connsiteY9" fmla="*/ 546100 h 546100"/>
                    <a:gd name="connsiteX0" fmla="*/ 0 w 241300"/>
                    <a:gd name="connsiteY0" fmla="*/ 0 h 546100"/>
                    <a:gd name="connsiteX1" fmla="*/ 12700 w 241300"/>
                    <a:gd name="connsiteY1" fmla="*/ 31750 h 546100"/>
                    <a:gd name="connsiteX2" fmla="*/ 38100 w 241300"/>
                    <a:gd name="connsiteY2" fmla="*/ 120650 h 546100"/>
                    <a:gd name="connsiteX3" fmla="*/ 69850 w 241300"/>
                    <a:gd name="connsiteY3" fmla="*/ 215900 h 546100"/>
                    <a:gd name="connsiteX4" fmla="*/ 107950 w 241300"/>
                    <a:gd name="connsiteY4" fmla="*/ 304800 h 546100"/>
                    <a:gd name="connsiteX5" fmla="*/ 127000 w 241300"/>
                    <a:gd name="connsiteY5" fmla="*/ 330200 h 546100"/>
                    <a:gd name="connsiteX6" fmla="*/ 158750 w 241300"/>
                    <a:gd name="connsiteY6" fmla="*/ 406400 h 546100"/>
                    <a:gd name="connsiteX7" fmla="*/ 215900 w 241300"/>
                    <a:gd name="connsiteY7" fmla="*/ 501650 h 546100"/>
                    <a:gd name="connsiteX8" fmla="*/ 241300 w 241300"/>
                    <a:gd name="connsiteY8" fmla="*/ 546100 h 546100"/>
                    <a:gd name="connsiteX0" fmla="*/ 0 w 241300"/>
                    <a:gd name="connsiteY0" fmla="*/ 0 h 546100"/>
                    <a:gd name="connsiteX1" fmla="*/ 38100 w 241300"/>
                    <a:gd name="connsiteY1" fmla="*/ 120650 h 546100"/>
                    <a:gd name="connsiteX2" fmla="*/ 69850 w 241300"/>
                    <a:gd name="connsiteY2" fmla="*/ 215900 h 546100"/>
                    <a:gd name="connsiteX3" fmla="*/ 107950 w 241300"/>
                    <a:gd name="connsiteY3" fmla="*/ 304800 h 546100"/>
                    <a:gd name="connsiteX4" fmla="*/ 127000 w 241300"/>
                    <a:gd name="connsiteY4" fmla="*/ 330200 h 546100"/>
                    <a:gd name="connsiteX5" fmla="*/ 158750 w 241300"/>
                    <a:gd name="connsiteY5" fmla="*/ 406400 h 546100"/>
                    <a:gd name="connsiteX6" fmla="*/ 215900 w 241300"/>
                    <a:gd name="connsiteY6" fmla="*/ 501650 h 546100"/>
                    <a:gd name="connsiteX7" fmla="*/ 241300 w 241300"/>
                    <a:gd name="connsiteY7" fmla="*/ 546100 h 546100"/>
                    <a:gd name="connsiteX0" fmla="*/ 0 w 241300"/>
                    <a:gd name="connsiteY0" fmla="*/ 0 h 546100"/>
                    <a:gd name="connsiteX1" fmla="*/ 38100 w 241300"/>
                    <a:gd name="connsiteY1" fmla="*/ 120650 h 546100"/>
                    <a:gd name="connsiteX2" fmla="*/ 69850 w 241300"/>
                    <a:gd name="connsiteY2" fmla="*/ 215900 h 546100"/>
                    <a:gd name="connsiteX3" fmla="*/ 107950 w 241300"/>
                    <a:gd name="connsiteY3" fmla="*/ 304800 h 546100"/>
                    <a:gd name="connsiteX4" fmla="*/ 158750 w 241300"/>
                    <a:gd name="connsiteY4" fmla="*/ 406400 h 546100"/>
                    <a:gd name="connsiteX5" fmla="*/ 215900 w 241300"/>
                    <a:gd name="connsiteY5" fmla="*/ 501650 h 546100"/>
                    <a:gd name="connsiteX6" fmla="*/ 241300 w 241300"/>
                    <a:gd name="connsiteY6" fmla="*/ 546100 h 546100"/>
                    <a:gd name="connsiteX0" fmla="*/ 69154 w 3923604"/>
                    <a:gd name="connsiteY0" fmla="*/ 0 h 571500"/>
                    <a:gd name="connsiteX1" fmla="*/ 107254 w 3923604"/>
                    <a:gd name="connsiteY1" fmla="*/ 120650 h 571500"/>
                    <a:gd name="connsiteX2" fmla="*/ 139004 w 3923604"/>
                    <a:gd name="connsiteY2" fmla="*/ 215900 h 571500"/>
                    <a:gd name="connsiteX3" fmla="*/ 177104 w 3923604"/>
                    <a:gd name="connsiteY3" fmla="*/ 304800 h 571500"/>
                    <a:gd name="connsiteX4" fmla="*/ 227904 w 3923604"/>
                    <a:gd name="connsiteY4" fmla="*/ 406400 h 571500"/>
                    <a:gd name="connsiteX5" fmla="*/ 285054 w 3923604"/>
                    <a:gd name="connsiteY5" fmla="*/ 501650 h 571500"/>
                    <a:gd name="connsiteX6" fmla="*/ 3923604 w 3923604"/>
                    <a:gd name="connsiteY6" fmla="*/ 571500 h 571500"/>
                    <a:gd name="connsiteX0" fmla="*/ 0 w 3854450"/>
                    <a:gd name="connsiteY0" fmla="*/ 0 h 571500"/>
                    <a:gd name="connsiteX1" fmla="*/ 38100 w 3854450"/>
                    <a:gd name="connsiteY1" fmla="*/ 120650 h 571500"/>
                    <a:gd name="connsiteX2" fmla="*/ 69850 w 3854450"/>
                    <a:gd name="connsiteY2" fmla="*/ 215900 h 571500"/>
                    <a:gd name="connsiteX3" fmla="*/ 107950 w 3854450"/>
                    <a:gd name="connsiteY3" fmla="*/ 304800 h 571500"/>
                    <a:gd name="connsiteX4" fmla="*/ 158750 w 3854450"/>
                    <a:gd name="connsiteY4" fmla="*/ 406400 h 571500"/>
                    <a:gd name="connsiteX5" fmla="*/ 1231900 w 3854450"/>
                    <a:gd name="connsiteY5" fmla="*/ 501650 h 571500"/>
                    <a:gd name="connsiteX6" fmla="*/ 3854450 w 3854450"/>
                    <a:gd name="connsiteY6" fmla="*/ 571500 h 571500"/>
                    <a:gd name="connsiteX0" fmla="*/ 0 w 3854450"/>
                    <a:gd name="connsiteY0" fmla="*/ 0 h 571500"/>
                    <a:gd name="connsiteX1" fmla="*/ 38100 w 3854450"/>
                    <a:gd name="connsiteY1" fmla="*/ 120650 h 571500"/>
                    <a:gd name="connsiteX2" fmla="*/ 69850 w 3854450"/>
                    <a:gd name="connsiteY2" fmla="*/ 215900 h 571500"/>
                    <a:gd name="connsiteX3" fmla="*/ 196850 w 3854450"/>
                    <a:gd name="connsiteY3" fmla="*/ 323850 h 571500"/>
                    <a:gd name="connsiteX4" fmla="*/ 158750 w 3854450"/>
                    <a:gd name="connsiteY4" fmla="*/ 406400 h 571500"/>
                    <a:gd name="connsiteX5" fmla="*/ 1231900 w 3854450"/>
                    <a:gd name="connsiteY5" fmla="*/ 501650 h 571500"/>
                    <a:gd name="connsiteX6" fmla="*/ 3854450 w 3854450"/>
                    <a:gd name="connsiteY6" fmla="*/ 571500 h 571500"/>
                    <a:gd name="connsiteX0" fmla="*/ 0 w 3854450"/>
                    <a:gd name="connsiteY0" fmla="*/ 0 h 571500"/>
                    <a:gd name="connsiteX1" fmla="*/ 38100 w 3854450"/>
                    <a:gd name="connsiteY1" fmla="*/ 120650 h 571500"/>
                    <a:gd name="connsiteX2" fmla="*/ 127000 w 3854450"/>
                    <a:gd name="connsiteY2" fmla="*/ 215900 h 571500"/>
                    <a:gd name="connsiteX3" fmla="*/ 196850 w 3854450"/>
                    <a:gd name="connsiteY3" fmla="*/ 323850 h 571500"/>
                    <a:gd name="connsiteX4" fmla="*/ 158750 w 3854450"/>
                    <a:gd name="connsiteY4" fmla="*/ 406400 h 571500"/>
                    <a:gd name="connsiteX5" fmla="*/ 1231900 w 3854450"/>
                    <a:gd name="connsiteY5" fmla="*/ 501650 h 571500"/>
                    <a:gd name="connsiteX6" fmla="*/ 3854450 w 3854450"/>
                    <a:gd name="connsiteY6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127000 w 3854450"/>
                    <a:gd name="connsiteY2" fmla="*/ 215900 h 571500"/>
                    <a:gd name="connsiteX3" fmla="*/ 196850 w 3854450"/>
                    <a:gd name="connsiteY3" fmla="*/ 323850 h 571500"/>
                    <a:gd name="connsiteX4" fmla="*/ 158750 w 3854450"/>
                    <a:gd name="connsiteY4" fmla="*/ 406400 h 571500"/>
                    <a:gd name="connsiteX5" fmla="*/ 1231900 w 3854450"/>
                    <a:gd name="connsiteY5" fmla="*/ 501650 h 571500"/>
                    <a:gd name="connsiteX6" fmla="*/ 3854450 w 3854450"/>
                    <a:gd name="connsiteY6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127000 w 3854450"/>
                    <a:gd name="connsiteY2" fmla="*/ 215900 h 571500"/>
                    <a:gd name="connsiteX3" fmla="*/ 196850 w 3854450"/>
                    <a:gd name="connsiteY3" fmla="*/ 323850 h 571500"/>
                    <a:gd name="connsiteX4" fmla="*/ 330200 w 3854450"/>
                    <a:gd name="connsiteY4" fmla="*/ 431800 h 571500"/>
                    <a:gd name="connsiteX5" fmla="*/ 1231900 w 3854450"/>
                    <a:gd name="connsiteY5" fmla="*/ 501650 h 571500"/>
                    <a:gd name="connsiteX6" fmla="*/ 3854450 w 3854450"/>
                    <a:gd name="connsiteY6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127000 w 3854450"/>
                    <a:gd name="connsiteY2" fmla="*/ 215900 h 571500"/>
                    <a:gd name="connsiteX3" fmla="*/ 196850 w 3854450"/>
                    <a:gd name="connsiteY3" fmla="*/ 323850 h 571500"/>
                    <a:gd name="connsiteX4" fmla="*/ 330200 w 3854450"/>
                    <a:gd name="connsiteY4" fmla="*/ 431800 h 571500"/>
                    <a:gd name="connsiteX5" fmla="*/ 1231900 w 3854450"/>
                    <a:gd name="connsiteY5" fmla="*/ 501650 h 571500"/>
                    <a:gd name="connsiteX6" fmla="*/ 3854450 w 3854450"/>
                    <a:gd name="connsiteY6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127000 w 3854450"/>
                    <a:gd name="connsiteY2" fmla="*/ 215900 h 571500"/>
                    <a:gd name="connsiteX3" fmla="*/ 196850 w 3854450"/>
                    <a:gd name="connsiteY3" fmla="*/ 323850 h 571500"/>
                    <a:gd name="connsiteX4" fmla="*/ 330200 w 3854450"/>
                    <a:gd name="connsiteY4" fmla="*/ 431800 h 571500"/>
                    <a:gd name="connsiteX5" fmla="*/ 1231900 w 3854450"/>
                    <a:gd name="connsiteY5" fmla="*/ 501650 h 571500"/>
                    <a:gd name="connsiteX6" fmla="*/ 3854450 w 3854450"/>
                    <a:gd name="connsiteY6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127000 w 3854450"/>
                    <a:gd name="connsiteY2" fmla="*/ 215900 h 571500"/>
                    <a:gd name="connsiteX3" fmla="*/ 196850 w 3854450"/>
                    <a:gd name="connsiteY3" fmla="*/ 323850 h 571500"/>
                    <a:gd name="connsiteX4" fmla="*/ 704850 w 3854450"/>
                    <a:gd name="connsiteY4" fmla="*/ 450850 h 571500"/>
                    <a:gd name="connsiteX5" fmla="*/ 1231900 w 3854450"/>
                    <a:gd name="connsiteY5" fmla="*/ 501650 h 571500"/>
                    <a:gd name="connsiteX6" fmla="*/ 3854450 w 3854450"/>
                    <a:gd name="connsiteY6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127000 w 3854450"/>
                    <a:gd name="connsiteY2" fmla="*/ 215900 h 571500"/>
                    <a:gd name="connsiteX3" fmla="*/ 196850 w 3854450"/>
                    <a:gd name="connsiteY3" fmla="*/ 323850 h 571500"/>
                    <a:gd name="connsiteX4" fmla="*/ 704850 w 3854450"/>
                    <a:gd name="connsiteY4" fmla="*/ 450850 h 571500"/>
                    <a:gd name="connsiteX5" fmla="*/ 1231900 w 3854450"/>
                    <a:gd name="connsiteY5" fmla="*/ 501650 h 571500"/>
                    <a:gd name="connsiteX6" fmla="*/ 3854450 w 3854450"/>
                    <a:gd name="connsiteY6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127000 w 3854450"/>
                    <a:gd name="connsiteY2" fmla="*/ 215900 h 571500"/>
                    <a:gd name="connsiteX3" fmla="*/ 444500 w 3854450"/>
                    <a:gd name="connsiteY3" fmla="*/ 387350 h 571500"/>
                    <a:gd name="connsiteX4" fmla="*/ 704850 w 3854450"/>
                    <a:gd name="connsiteY4" fmla="*/ 450850 h 571500"/>
                    <a:gd name="connsiteX5" fmla="*/ 1231900 w 3854450"/>
                    <a:gd name="connsiteY5" fmla="*/ 501650 h 571500"/>
                    <a:gd name="connsiteX6" fmla="*/ 3854450 w 3854450"/>
                    <a:gd name="connsiteY6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09550 w 3854450"/>
                    <a:gd name="connsiteY2" fmla="*/ 247650 h 571500"/>
                    <a:gd name="connsiteX3" fmla="*/ 444500 w 3854450"/>
                    <a:gd name="connsiteY3" fmla="*/ 387350 h 571500"/>
                    <a:gd name="connsiteX4" fmla="*/ 704850 w 3854450"/>
                    <a:gd name="connsiteY4" fmla="*/ 450850 h 571500"/>
                    <a:gd name="connsiteX5" fmla="*/ 1231900 w 3854450"/>
                    <a:gd name="connsiteY5" fmla="*/ 501650 h 571500"/>
                    <a:gd name="connsiteX6" fmla="*/ 3854450 w 3854450"/>
                    <a:gd name="connsiteY6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09550 w 3854450"/>
                    <a:gd name="connsiteY2" fmla="*/ 247650 h 571500"/>
                    <a:gd name="connsiteX3" fmla="*/ 444500 w 3854450"/>
                    <a:gd name="connsiteY3" fmla="*/ 387350 h 571500"/>
                    <a:gd name="connsiteX4" fmla="*/ 704850 w 3854450"/>
                    <a:gd name="connsiteY4" fmla="*/ 450850 h 571500"/>
                    <a:gd name="connsiteX5" fmla="*/ 1257300 w 3854450"/>
                    <a:gd name="connsiteY5" fmla="*/ 501650 h 571500"/>
                    <a:gd name="connsiteX6" fmla="*/ 3854450 w 3854450"/>
                    <a:gd name="connsiteY6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09550 w 3854450"/>
                    <a:gd name="connsiteY2" fmla="*/ 247650 h 571500"/>
                    <a:gd name="connsiteX3" fmla="*/ 444500 w 3854450"/>
                    <a:gd name="connsiteY3" fmla="*/ 387350 h 571500"/>
                    <a:gd name="connsiteX4" fmla="*/ 704850 w 3854450"/>
                    <a:gd name="connsiteY4" fmla="*/ 450850 h 571500"/>
                    <a:gd name="connsiteX5" fmla="*/ 1257300 w 3854450"/>
                    <a:gd name="connsiteY5" fmla="*/ 501650 h 571500"/>
                    <a:gd name="connsiteX6" fmla="*/ 3854450 w 3854450"/>
                    <a:gd name="connsiteY6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09550 w 3854450"/>
                    <a:gd name="connsiteY2" fmla="*/ 247650 h 571500"/>
                    <a:gd name="connsiteX3" fmla="*/ 444500 w 3854450"/>
                    <a:gd name="connsiteY3" fmla="*/ 387350 h 571500"/>
                    <a:gd name="connsiteX4" fmla="*/ 704850 w 3854450"/>
                    <a:gd name="connsiteY4" fmla="*/ 450850 h 571500"/>
                    <a:gd name="connsiteX5" fmla="*/ 1257300 w 3854450"/>
                    <a:gd name="connsiteY5" fmla="*/ 501650 h 571500"/>
                    <a:gd name="connsiteX6" fmla="*/ 3854450 w 3854450"/>
                    <a:gd name="connsiteY6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09550 w 3854450"/>
                    <a:gd name="connsiteY2" fmla="*/ 247650 h 571500"/>
                    <a:gd name="connsiteX3" fmla="*/ 444500 w 3854450"/>
                    <a:gd name="connsiteY3" fmla="*/ 387350 h 571500"/>
                    <a:gd name="connsiteX4" fmla="*/ 704850 w 3854450"/>
                    <a:gd name="connsiteY4" fmla="*/ 450850 h 571500"/>
                    <a:gd name="connsiteX5" fmla="*/ 1257300 w 3854450"/>
                    <a:gd name="connsiteY5" fmla="*/ 501650 h 571500"/>
                    <a:gd name="connsiteX6" fmla="*/ 1778000 w 3854450"/>
                    <a:gd name="connsiteY6" fmla="*/ 50800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09550 w 3854450"/>
                    <a:gd name="connsiteY2" fmla="*/ 247650 h 571500"/>
                    <a:gd name="connsiteX3" fmla="*/ 444500 w 3854450"/>
                    <a:gd name="connsiteY3" fmla="*/ 387350 h 571500"/>
                    <a:gd name="connsiteX4" fmla="*/ 704850 w 3854450"/>
                    <a:gd name="connsiteY4" fmla="*/ 450850 h 571500"/>
                    <a:gd name="connsiteX5" fmla="*/ 1257300 w 3854450"/>
                    <a:gd name="connsiteY5" fmla="*/ 501650 h 571500"/>
                    <a:gd name="connsiteX6" fmla="*/ 1847850 w 3854450"/>
                    <a:gd name="connsiteY6" fmla="*/ 5270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09550 w 3854450"/>
                    <a:gd name="connsiteY2" fmla="*/ 247650 h 571500"/>
                    <a:gd name="connsiteX3" fmla="*/ 444500 w 3854450"/>
                    <a:gd name="connsiteY3" fmla="*/ 387350 h 571500"/>
                    <a:gd name="connsiteX4" fmla="*/ 704850 w 3854450"/>
                    <a:gd name="connsiteY4" fmla="*/ 450850 h 571500"/>
                    <a:gd name="connsiteX5" fmla="*/ 1257300 w 3854450"/>
                    <a:gd name="connsiteY5" fmla="*/ 501650 h 571500"/>
                    <a:gd name="connsiteX6" fmla="*/ 1847850 w 3854450"/>
                    <a:gd name="connsiteY6" fmla="*/ 5270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09550 w 3854450"/>
                    <a:gd name="connsiteY2" fmla="*/ 247650 h 571500"/>
                    <a:gd name="connsiteX3" fmla="*/ 444500 w 3854450"/>
                    <a:gd name="connsiteY3" fmla="*/ 387350 h 571500"/>
                    <a:gd name="connsiteX4" fmla="*/ 704850 w 3854450"/>
                    <a:gd name="connsiteY4" fmla="*/ 450850 h 571500"/>
                    <a:gd name="connsiteX5" fmla="*/ 1257300 w 3854450"/>
                    <a:gd name="connsiteY5" fmla="*/ 501650 h 571500"/>
                    <a:gd name="connsiteX6" fmla="*/ 1847850 w 3854450"/>
                    <a:gd name="connsiteY6" fmla="*/ 5270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09550 w 3854450"/>
                    <a:gd name="connsiteY2" fmla="*/ 247650 h 571500"/>
                    <a:gd name="connsiteX3" fmla="*/ 444500 w 3854450"/>
                    <a:gd name="connsiteY3" fmla="*/ 387350 h 571500"/>
                    <a:gd name="connsiteX4" fmla="*/ 704850 w 3854450"/>
                    <a:gd name="connsiteY4" fmla="*/ 450850 h 571500"/>
                    <a:gd name="connsiteX5" fmla="*/ 1257300 w 3854450"/>
                    <a:gd name="connsiteY5" fmla="*/ 501650 h 571500"/>
                    <a:gd name="connsiteX6" fmla="*/ 1847850 w 3854450"/>
                    <a:gd name="connsiteY6" fmla="*/ 5270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09550 w 3854450"/>
                    <a:gd name="connsiteY2" fmla="*/ 247650 h 571500"/>
                    <a:gd name="connsiteX3" fmla="*/ 444500 w 3854450"/>
                    <a:gd name="connsiteY3" fmla="*/ 387350 h 571500"/>
                    <a:gd name="connsiteX4" fmla="*/ 704850 w 3854450"/>
                    <a:gd name="connsiteY4" fmla="*/ 450850 h 571500"/>
                    <a:gd name="connsiteX5" fmla="*/ 1257300 w 3854450"/>
                    <a:gd name="connsiteY5" fmla="*/ 501650 h 571500"/>
                    <a:gd name="connsiteX6" fmla="*/ 1847850 w 3854450"/>
                    <a:gd name="connsiteY6" fmla="*/ 5270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09550 w 3854450"/>
                    <a:gd name="connsiteY2" fmla="*/ 247650 h 571500"/>
                    <a:gd name="connsiteX3" fmla="*/ 444500 w 3854450"/>
                    <a:gd name="connsiteY3" fmla="*/ 387350 h 571500"/>
                    <a:gd name="connsiteX4" fmla="*/ 704850 w 3854450"/>
                    <a:gd name="connsiteY4" fmla="*/ 450850 h 571500"/>
                    <a:gd name="connsiteX5" fmla="*/ 1174750 w 3854450"/>
                    <a:gd name="connsiteY5" fmla="*/ 488950 h 571500"/>
                    <a:gd name="connsiteX6" fmla="*/ 1847850 w 3854450"/>
                    <a:gd name="connsiteY6" fmla="*/ 5270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09550 w 3854450"/>
                    <a:gd name="connsiteY2" fmla="*/ 247650 h 571500"/>
                    <a:gd name="connsiteX3" fmla="*/ 444500 w 3854450"/>
                    <a:gd name="connsiteY3" fmla="*/ 387350 h 571500"/>
                    <a:gd name="connsiteX4" fmla="*/ 704850 w 3854450"/>
                    <a:gd name="connsiteY4" fmla="*/ 450850 h 571500"/>
                    <a:gd name="connsiteX5" fmla="*/ 1174750 w 3854450"/>
                    <a:gd name="connsiteY5" fmla="*/ 488950 h 571500"/>
                    <a:gd name="connsiteX6" fmla="*/ 1847850 w 3854450"/>
                    <a:gd name="connsiteY6" fmla="*/ 5270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09550 w 3854450"/>
                    <a:gd name="connsiteY2" fmla="*/ 247650 h 571500"/>
                    <a:gd name="connsiteX3" fmla="*/ 444500 w 3854450"/>
                    <a:gd name="connsiteY3" fmla="*/ 387350 h 571500"/>
                    <a:gd name="connsiteX4" fmla="*/ 704850 w 3854450"/>
                    <a:gd name="connsiteY4" fmla="*/ 450850 h 571500"/>
                    <a:gd name="connsiteX5" fmla="*/ 1181100 w 3854450"/>
                    <a:gd name="connsiteY5" fmla="*/ 508000 h 571500"/>
                    <a:gd name="connsiteX6" fmla="*/ 1847850 w 3854450"/>
                    <a:gd name="connsiteY6" fmla="*/ 5270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09550 w 3854450"/>
                    <a:gd name="connsiteY2" fmla="*/ 247650 h 571500"/>
                    <a:gd name="connsiteX3" fmla="*/ 444500 w 3854450"/>
                    <a:gd name="connsiteY3" fmla="*/ 387350 h 571500"/>
                    <a:gd name="connsiteX4" fmla="*/ 704850 w 3854450"/>
                    <a:gd name="connsiteY4" fmla="*/ 450850 h 571500"/>
                    <a:gd name="connsiteX5" fmla="*/ 1181100 w 3854450"/>
                    <a:gd name="connsiteY5" fmla="*/ 508000 h 571500"/>
                    <a:gd name="connsiteX6" fmla="*/ 1847850 w 3854450"/>
                    <a:gd name="connsiteY6" fmla="*/ 5270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09550 w 3854450"/>
                    <a:gd name="connsiteY2" fmla="*/ 247650 h 571500"/>
                    <a:gd name="connsiteX3" fmla="*/ 444500 w 3854450"/>
                    <a:gd name="connsiteY3" fmla="*/ 387350 h 571500"/>
                    <a:gd name="connsiteX4" fmla="*/ 704850 w 3854450"/>
                    <a:gd name="connsiteY4" fmla="*/ 450850 h 571500"/>
                    <a:gd name="connsiteX5" fmla="*/ 1181100 w 3854450"/>
                    <a:gd name="connsiteY5" fmla="*/ 508000 h 571500"/>
                    <a:gd name="connsiteX6" fmla="*/ 1847850 w 3854450"/>
                    <a:gd name="connsiteY6" fmla="*/ 5270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09550 w 3854450"/>
                    <a:gd name="connsiteY2" fmla="*/ 247650 h 571500"/>
                    <a:gd name="connsiteX3" fmla="*/ 444500 w 3854450"/>
                    <a:gd name="connsiteY3" fmla="*/ 387350 h 571500"/>
                    <a:gd name="connsiteX4" fmla="*/ 704850 w 3854450"/>
                    <a:gd name="connsiteY4" fmla="*/ 450850 h 571500"/>
                    <a:gd name="connsiteX5" fmla="*/ 1181100 w 3854450"/>
                    <a:gd name="connsiteY5" fmla="*/ 508000 h 571500"/>
                    <a:gd name="connsiteX6" fmla="*/ 1847850 w 3854450"/>
                    <a:gd name="connsiteY6" fmla="*/ 5270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09550 w 3854450"/>
                    <a:gd name="connsiteY2" fmla="*/ 247650 h 571500"/>
                    <a:gd name="connsiteX3" fmla="*/ 444500 w 3854450"/>
                    <a:gd name="connsiteY3" fmla="*/ 387350 h 571500"/>
                    <a:gd name="connsiteX4" fmla="*/ 704850 w 3854450"/>
                    <a:gd name="connsiteY4" fmla="*/ 450850 h 571500"/>
                    <a:gd name="connsiteX5" fmla="*/ 1181100 w 3854450"/>
                    <a:gd name="connsiteY5" fmla="*/ 508000 h 571500"/>
                    <a:gd name="connsiteX6" fmla="*/ 1847850 w 3854450"/>
                    <a:gd name="connsiteY6" fmla="*/ 5270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09550 w 3854450"/>
                    <a:gd name="connsiteY2" fmla="*/ 247650 h 571500"/>
                    <a:gd name="connsiteX3" fmla="*/ 444500 w 3854450"/>
                    <a:gd name="connsiteY3" fmla="*/ 387350 h 571500"/>
                    <a:gd name="connsiteX4" fmla="*/ 704850 w 3854450"/>
                    <a:gd name="connsiteY4" fmla="*/ 450850 h 571500"/>
                    <a:gd name="connsiteX5" fmla="*/ 1181100 w 3854450"/>
                    <a:gd name="connsiteY5" fmla="*/ 508000 h 571500"/>
                    <a:gd name="connsiteX6" fmla="*/ 1847850 w 3854450"/>
                    <a:gd name="connsiteY6" fmla="*/ 5270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09550 w 3854450"/>
                    <a:gd name="connsiteY2" fmla="*/ 247650 h 571500"/>
                    <a:gd name="connsiteX3" fmla="*/ 444500 w 3854450"/>
                    <a:gd name="connsiteY3" fmla="*/ 387350 h 571500"/>
                    <a:gd name="connsiteX4" fmla="*/ 425450 w 3854450"/>
                    <a:gd name="connsiteY4" fmla="*/ 349250 h 571500"/>
                    <a:gd name="connsiteX5" fmla="*/ 704850 w 3854450"/>
                    <a:gd name="connsiteY5" fmla="*/ 450850 h 571500"/>
                    <a:gd name="connsiteX6" fmla="*/ 1181100 w 3854450"/>
                    <a:gd name="connsiteY6" fmla="*/ 508000 h 571500"/>
                    <a:gd name="connsiteX7" fmla="*/ 1847850 w 3854450"/>
                    <a:gd name="connsiteY7" fmla="*/ 527050 h 571500"/>
                    <a:gd name="connsiteX8" fmla="*/ 3854450 w 3854450"/>
                    <a:gd name="connsiteY8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09550 w 3854450"/>
                    <a:gd name="connsiteY2" fmla="*/ 247650 h 571500"/>
                    <a:gd name="connsiteX3" fmla="*/ 444500 w 3854450"/>
                    <a:gd name="connsiteY3" fmla="*/ 387350 h 571500"/>
                    <a:gd name="connsiteX4" fmla="*/ 425450 w 3854450"/>
                    <a:gd name="connsiteY4" fmla="*/ 349250 h 571500"/>
                    <a:gd name="connsiteX5" fmla="*/ 704850 w 3854450"/>
                    <a:gd name="connsiteY5" fmla="*/ 450850 h 571500"/>
                    <a:gd name="connsiteX6" fmla="*/ 1181100 w 3854450"/>
                    <a:gd name="connsiteY6" fmla="*/ 508000 h 571500"/>
                    <a:gd name="connsiteX7" fmla="*/ 1847850 w 3854450"/>
                    <a:gd name="connsiteY7" fmla="*/ 527050 h 571500"/>
                    <a:gd name="connsiteX8" fmla="*/ 3854450 w 3854450"/>
                    <a:gd name="connsiteY8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09550 w 3854450"/>
                    <a:gd name="connsiteY2" fmla="*/ 247650 h 571500"/>
                    <a:gd name="connsiteX3" fmla="*/ 615950 w 3854450"/>
                    <a:gd name="connsiteY3" fmla="*/ 425450 h 571500"/>
                    <a:gd name="connsiteX4" fmla="*/ 425450 w 3854450"/>
                    <a:gd name="connsiteY4" fmla="*/ 349250 h 571500"/>
                    <a:gd name="connsiteX5" fmla="*/ 704850 w 3854450"/>
                    <a:gd name="connsiteY5" fmla="*/ 450850 h 571500"/>
                    <a:gd name="connsiteX6" fmla="*/ 1181100 w 3854450"/>
                    <a:gd name="connsiteY6" fmla="*/ 508000 h 571500"/>
                    <a:gd name="connsiteX7" fmla="*/ 1847850 w 3854450"/>
                    <a:gd name="connsiteY7" fmla="*/ 527050 h 571500"/>
                    <a:gd name="connsiteX8" fmla="*/ 3854450 w 3854450"/>
                    <a:gd name="connsiteY8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09550 w 3854450"/>
                    <a:gd name="connsiteY2" fmla="*/ 247650 h 571500"/>
                    <a:gd name="connsiteX3" fmla="*/ 425450 w 3854450"/>
                    <a:gd name="connsiteY3" fmla="*/ 349250 h 571500"/>
                    <a:gd name="connsiteX4" fmla="*/ 704850 w 3854450"/>
                    <a:gd name="connsiteY4" fmla="*/ 450850 h 571500"/>
                    <a:gd name="connsiteX5" fmla="*/ 1181100 w 3854450"/>
                    <a:gd name="connsiteY5" fmla="*/ 508000 h 571500"/>
                    <a:gd name="connsiteX6" fmla="*/ 1847850 w 3854450"/>
                    <a:gd name="connsiteY6" fmla="*/ 5270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41300 w 3854450"/>
                    <a:gd name="connsiteY2" fmla="*/ 247650 h 571500"/>
                    <a:gd name="connsiteX3" fmla="*/ 425450 w 3854450"/>
                    <a:gd name="connsiteY3" fmla="*/ 349250 h 571500"/>
                    <a:gd name="connsiteX4" fmla="*/ 704850 w 3854450"/>
                    <a:gd name="connsiteY4" fmla="*/ 450850 h 571500"/>
                    <a:gd name="connsiteX5" fmla="*/ 1181100 w 3854450"/>
                    <a:gd name="connsiteY5" fmla="*/ 508000 h 571500"/>
                    <a:gd name="connsiteX6" fmla="*/ 1847850 w 3854450"/>
                    <a:gd name="connsiteY6" fmla="*/ 5270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41300 w 3854450"/>
                    <a:gd name="connsiteY2" fmla="*/ 247650 h 571500"/>
                    <a:gd name="connsiteX3" fmla="*/ 425450 w 3854450"/>
                    <a:gd name="connsiteY3" fmla="*/ 349250 h 571500"/>
                    <a:gd name="connsiteX4" fmla="*/ 755650 w 3854450"/>
                    <a:gd name="connsiteY4" fmla="*/ 457200 h 571500"/>
                    <a:gd name="connsiteX5" fmla="*/ 1181100 w 3854450"/>
                    <a:gd name="connsiteY5" fmla="*/ 508000 h 571500"/>
                    <a:gd name="connsiteX6" fmla="*/ 1847850 w 3854450"/>
                    <a:gd name="connsiteY6" fmla="*/ 5270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41300 w 3854450"/>
                    <a:gd name="connsiteY2" fmla="*/ 247650 h 571500"/>
                    <a:gd name="connsiteX3" fmla="*/ 425450 w 3854450"/>
                    <a:gd name="connsiteY3" fmla="*/ 349250 h 571500"/>
                    <a:gd name="connsiteX4" fmla="*/ 755650 w 3854450"/>
                    <a:gd name="connsiteY4" fmla="*/ 457200 h 571500"/>
                    <a:gd name="connsiteX5" fmla="*/ 1181100 w 3854450"/>
                    <a:gd name="connsiteY5" fmla="*/ 508000 h 571500"/>
                    <a:gd name="connsiteX6" fmla="*/ 1847850 w 3854450"/>
                    <a:gd name="connsiteY6" fmla="*/ 5270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41300 w 3854450"/>
                    <a:gd name="connsiteY2" fmla="*/ 247650 h 571500"/>
                    <a:gd name="connsiteX3" fmla="*/ 425450 w 3854450"/>
                    <a:gd name="connsiteY3" fmla="*/ 349250 h 571500"/>
                    <a:gd name="connsiteX4" fmla="*/ 755650 w 3854450"/>
                    <a:gd name="connsiteY4" fmla="*/ 457200 h 571500"/>
                    <a:gd name="connsiteX5" fmla="*/ 1181100 w 3854450"/>
                    <a:gd name="connsiteY5" fmla="*/ 508000 h 571500"/>
                    <a:gd name="connsiteX6" fmla="*/ 1847850 w 3854450"/>
                    <a:gd name="connsiteY6" fmla="*/ 5270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41300 w 3854450"/>
                    <a:gd name="connsiteY2" fmla="*/ 247650 h 571500"/>
                    <a:gd name="connsiteX3" fmla="*/ 425450 w 3854450"/>
                    <a:gd name="connsiteY3" fmla="*/ 349250 h 571500"/>
                    <a:gd name="connsiteX4" fmla="*/ 755650 w 3854450"/>
                    <a:gd name="connsiteY4" fmla="*/ 457200 h 571500"/>
                    <a:gd name="connsiteX5" fmla="*/ 1181100 w 3854450"/>
                    <a:gd name="connsiteY5" fmla="*/ 508000 h 571500"/>
                    <a:gd name="connsiteX6" fmla="*/ 1847850 w 3854450"/>
                    <a:gd name="connsiteY6" fmla="*/ 5270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41300 w 3854450"/>
                    <a:gd name="connsiteY2" fmla="*/ 247650 h 571500"/>
                    <a:gd name="connsiteX3" fmla="*/ 425450 w 3854450"/>
                    <a:gd name="connsiteY3" fmla="*/ 349250 h 571500"/>
                    <a:gd name="connsiteX4" fmla="*/ 755650 w 3854450"/>
                    <a:gd name="connsiteY4" fmla="*/ 457200 h 571500"/>
                    <a:gd name="connsiteX5" fmla="*/ 1181100 w 3854450"/>
                    <a:gd name="connsiteY5" fmla="*/ 508000 h 571500"/>
                    <a:gd name="connsiteX6" fmla="*/ 1852083 w 3854450"/>
                    <a:gd name="connsiteY6" fmla="*/ 5397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41300 w 3854450"/>
                    <a:gd name="connsiteY2" fmla="*/ 247650 h 571500"/>
                    <a:gd name="connsiteX3" fmla="*/ 425450 w 3854450"/>
                    <a:gd name="connsiteY3" fmla="*/ 349250 h 571500"/>
                    <a:gd name="connsiteX4" fmla="*/ 755650 w 3854450"/>
                    <a:gd name="connsiteY4" fmla="*/ 457200 h 571500"/>
                    <a:gd name="connsiteX5" fmla="*/ 1181100 w 3854450"/>
                    <a:gd name="connsiteY5" fmla="*/ 508000 h 571500"/>
                    <a:gd name="connsiteX6" fmla="*/ 1852083 w 3854450"/>
                    <a:gd name="connsiteY6" fmla="*/ 5397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41300 w 3854450"/>
                    <a:gd name="connsiteY2" fmla="*/ 247650 h 571500"/>
                    <a:gd name="connsiteX3" fmla="*/ 425450 w 3854450"/>
                    <a:gd name="connsiteY3" fmla="*/ 349250 h 571500"/>
                    <a:gd name="connsiteX4" fmla="*/ 755650 w 3854450"/>
                    <a:gd name="connsiteY4" fmla="*/ 457200 h 571500"/>
                    <a:gd name="connsiteX5" fmla="*/ 1181100 w 3854450"/>
                    <a:gd name="connsiteY5" fmla="*/ 508000 h 571500"/>
                    <a:gd name="connsiteX6" fmla="*/ 1852083 w 3854450"/>
                    <a:gd name="connsiteY6" fmla="*/ 5397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41300 w 3854450"/>
                    <a:gd name="connsiteY2" fmla="*/ 247650 h 571500"/>
                    <a:gd name="connsiteX3" fmla="*/ 425450 w 3854450"/>
                    <a:gd name="connsiteY3" fmla="*/ 349250 h 571500"/>
                    <a:gd name="connsiteX4" fmla="*/ 755650 w 3854450"/>
                    <a:gd name="connsiteY4" fmla="*/ 457200 h 571500"/>
                    <a:gd name="connsiteX5" fmla="*/ 1181100 w 3854450"/>
                    <a:gd name="connsiteY5" fmla="*/ 508000 h 571500"/>
                    <a:gd name="connsiteX6" fmla="*/ 1852083 w 3854450"/>
                    <a:gd name="connsiteY6" fmla="*/ 539750 h 571500"/>
                    <a:gd name="connsiteX7" fmla="*/ 3854450 w 3854450"/>
                    <a:gd name="connsiteY7" fmla="*/ 571500 h 571500"/>
                    <a:gd name="connsiteX0" fmla="*/ 0 w 3854450"/>
                    <a:gd name="connsiteY0" fmla="*/ 0 h 571500"/>
                    <a:gd name="connsiteX1" fmla="*/ 76200 w 3854450"/>
                    <a:gd name="connsiteY1" fmla="*/ 120650 h 571500"/>
                    <a:gd name="connsiteX2" fmla="*/ 241300 w 3854450"/>
                    <a:gd name="connsiteY2" fmla="*/ 247650 h 571500"/>
                    <a:gd name="connsiteX3" fmla="*/ 425450 w 3854450"/>
                    <a:gd name="connsiteY3" fmla="*/ 349250 h 571500"/>
                    <a:gd name="connsiteX4" fmla="*/ 755650 w 3854450"/>
                    <a:gd name="connsiteY4" fmla="*/ 457200 h 571500"/>
                    <a:gd name="connsiteX5" fmla="*/ 1214967 w 3854450"/>
                    <a:gd name="connsiteY5" fmla="*/ 516467 h 571500"/>
                    <a:gd name="connsiteX6" fmla="*/ 1852083 w 3854450"/>
                    <a:gd name="connsiteY6" fmla="*/ 539750 h 571500"/>
                    <a:gd name="connsiteX7" fmla="*/ 3854450 w 3854450"/>
                    <a:gd name="connsiteY7" fmla="*/ 571500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4450" h="571500">
                      <a:moveTo>
                        <a:pt x="0" y="0"/>
                      </a:moveTo>
                      <a:cubicBezTo>
                        <a:pt x="7937" y="25135"/>
                        <a:pt x="35983" y="79375"/>
                        <a:pt x="76200" y="120650"/>
                      </a:cubicBezTo>
                      <a:cubicBezTo>
                        <a:pt x="116417" y="161925"/>
                        <a:pt x="183092" y="209550"/>
                        <a:pt x="241300" y="247650"/>
                      </a:cubicBezTo>
                      <a:cubicBezTo>
                        <a:pt x="299508" y="285750"/>
                        <a:pt x="342900" y="315383"/>
                        <a:pt x="425450" y="349250"/>
                      </a:cubicBezTo>
                      <a:cubicBezTo>
                        <a:pt x="508000" y="383117"/>
                        <a:pt x="624064" y="429331"/>
                        <a:pt x="755650" y="457200"/>
                      </a:cubicBezTo>
                      <a:cubicBezTo>
                        <a:pt x="887236" y="485069"/>
                        <a:pt x="1032228" y="502709"/>
                        <a:pt x="1214967" y="516467"/>
                      </a:cubicBezTo>
                      <a:cubicBezTo>
                        <a:pt x="1397706" y="530225"/>
                        <a:pt x="1618191" y="536575"/>
                        <a:pt x="1852083" y="539750"/>
                      </a:cubicBezTo>
                      <a:cubicBezTo>
                        <a:pt x="2034116" y="548217"/>
                        <a:pt x="3185583" y="556683"/>
                        <a:pt x="3854450" y="571500"/>
                      </a:cubicBezTo>
                    </a:path>
                  </a:pathLst>
                </a:custGeom>
                <a:ln w="38100" cmpd="sng"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8" name="TextBox 37"/>
            <p:cNvSpPr txBox="1"/>
            <p:nvPr/>
          </p:nvSpPr>
          <p:spPr>
            <a:xfrm>
              <a:off x="5171334" y="4097020"/>
              <a:ext cx="939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Strain </a:t>
              </a:r>
              <a:r>
                <a:rPr lang="en-US" i="1" dirty="0"/>
                <a:t>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71334" y="5028684"/>
              <a:ext cx="1450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Stress  </a:t>
              </a:r>
              <a:r>
                <a:rPr lang="en-US" i="1" dirty="0">
                  <a:latin typeface="Symbol" charset="2"/>
                  <a:cs typeface="Symbol" charset="2"/>
                </a:rPr>
                <a:t>s</a:t>
              </a:r>
              <a:r>
                <a:rPr lang="en-US" i="1" dirty="0"/>
                <a:t>(t)/e</a:t>
              </a:r>
            </a:p>
          </p:txBody>
        </p:sp>
        <p:cxnSp>
          <p:nvCxnSpPr>
            <p:cNvPr id="42" name="Straight Connector 41"/>
            <p:cNvCxnSpPr>
              <a:stCxn id="3" idx="1"/>
              <a:endCxn id="34" idx="0"/>
            </p:cNvCxnSpPr>
            <p:nvPr/>
          </p:nvCxnSpPr>
          <p:spPr>
            <a:xfrm flipV="1">
              <a:off x="3956978" y="5211235"/>
              <a:ext cx="913472" cy="1559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2837444"/>
                </p:ext>
              </p:extLst>
            </p:nvPr>
          </p:nvGraphicFramePr>
          <p:xfrm>
            <a:off x="2971800" y="5486401"/>
            <a:ext cx="952216" cy="789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7" name="Equation" r:id="rId5" imgW="698500" imgH="508000" progId="Equation.3">
                    <p:embed/>
                  </p:oleObj>
                </mc:Choice>
                <mc:Fallback>
                  <p:oleObj name="Equation" r:id="rId5" imgW="698500" imgH="508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71800" y="5486401"/>
                          <a:ext cx="952216" cy="7897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TextBox 52"/>
            <p:cNvSpPr txBox="1"/>
            <p:nvPr/>
          </p:nvSpPr>
          <p:spPr>
            <a:xfrm>
              <a:off x="3543300" y="4977884"/>
              <a:ext cx="41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Symbol" charset="2"/>
                  <a:cs typeface="Symbol" charset="2"/>
                </a:rPr>
                <a:t>m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47376" y="6285113"/>
              <a:ext cx="822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</a:t>
              </a:r>
              <a:r>
                <a:rPr lang="en-US" i="1" dirty="0"/>
                <a:t>t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00605" y="628828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864100" y="5626122"/>
              <a:ext cx="678189" cy="2199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1880378"/>
                </p:ext>
              </p:extLst>
            </p:nvPr>
          </p:nvGraphicFramePr>
          <p:xfrm>
            <a:off x="4904656" y="5771161"/>
            <a:ext cx="589174" cy="539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8" name="Equation" r:id="rId7" imgW="584200" imgH="469900" progId="Equation.3">
                    <p:embed/>
                  </p:oleObj>
                </mc:Choice>
                <mc:Fallback>
                  <p:oleObj name="Equation" r:id="rId7" imgW="584200" imgH="469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04656" y="5771161"/>
                          <a:ext cx="589174" cy="5398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84591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Energy and Work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72679" y="2733924"/>
            <a:ext cx="6115761" cy="1272997"/>
            <a:chOff x="898699" y="2844885"/>
            <a:chExt cx="6115761" cy="1272997"/>
          </a:xfrm>
        </p:grpSpPr>
        <p:sp>
          <p:nvSpPr>
            <p:cNvPr id="4" name="TextBox 3"/>
            <p:cNvSpPr txBox="1"/>
            <p:nvPr/>
          </p:nvSpPr>
          <p:spPr>
            <a:xfrm>
              <a:off x="898699" y="2844885"/>
              <a:ext cx="5657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90"/>
                  </a:solidFill>
                </a:rPr>
                <a:t>In Continuum – work done per unit volume:</a:t>
              </a: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1803000"/>
                </p:ext>
              </p:extLst>
            </p:nvPr>
          </p:nvGraphicFramePr>
          <p:xfrm>
            <a:off x="1704918" y="3229764"/>
            <a:ext cx="3288985" cy="888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Equation" r:id="rId3" imgW="1600200" imgH="431800" progId="Equation.3">
                    <p:embed/>
                  </p:oleObj>
                </mc:Choice>
                <mc:Fallback>
                  <p:oleObj name="Equation" r:id="rId3" imgW="16002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04918" y="3229764"/>
                          <a:ext cx="3288985" cy="8881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5088783" y="3457469"/>
              <a:ext cx="1925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0090"/>
                  </a:solidFill>
                </a:rPr>
                <a:t> = stress × strain 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26960" y="4414047"/>
            <a:ext cx="7470257" cy="2012715"/>
            <a:chOff x="926960" y="4525008"/>
            <a:chExt cx="7470257" cy="201271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4799783"/>
                </p:ext>
              </p:extLst>
            </p:nvPr>
          </p:nvGraphicFramePr>
          <p:xfrm>
            <a:off x="1563506" y="4980707"/>
            <a:ext cx="4514850" cy="968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Equation" r:id="rId5" imgW="2197100" imgH="469900" progId="Equation.3">
                    <p:embed/>
                  </p:oleObj>
                </mc:Choice>
                <mc:Fallback>
                  <p:oleObj name="Equation" r:id="rId5" imgW="2197100" imgH="469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63506" y="4980707"/>
                          <a:ext cx="4514850" cy="968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5991177" y="5224967"/>
              <a:ext cx="24060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0090"/>
                  </a:solidFill>
                </a:rPr>
                <a:t> </a:t>
              </a:r>
              <a:r>
                <a:rPr lang="en-US" sz="2000" i="1" dirty="0">
                  <a:solidFill>
                    <a:srgbClr val="000090"/>
                  </a:solidFill>
                </a:rPr>
                <a:t>= stress × strain rate 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6960" y="4525008"/>
              <a:ext cx="4611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90"/>
                  </a:solidFill>
                </a:rPr>
                <a:t>Rate</a:t>
              </a:r>
              <a:r>
                <a:rPr lang="en-US" sz="2400" dirty="0">
                  <a:solidFill>
                    <a:srgbClr val="000090"/>
                  </a:solidFill>
                </a:rPr>
                <a:t> of doing work per unit volume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12494" y="6168391"/>
              <a:ext cx="3512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90"/>
                  </a:solidFill>
                </a:rPr>
                <a:t>(</a:t>
              </a:r>
              <a:r>
                <a:rPr lang="en-US" dirty="0" err="1">
                  <a:solidFill>
                    <a:srgbClr val="000090"/>
                  </a:solidFill>
                </a:rPr>
                <a:t>overdots</a:t>
              </a:r>
              <a:r>
                <a:rPr lang="en-US" dirty="0">
                  <a:solidFill>
                    <a:srgbClr val="000090"/>
                  </a:solidFill>
                </a:rPr>
                <a:t> indicate time derivatives)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63802" y="1309012"/>
            <a:ext cx="58657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Work W is force </a:t>
            </a:r>
            <a:r>
              <a:rPr lang="en-US" sz="2400" b="1" i="1" dirty="0">
                <a:solidFill>
                  <a:srgbClr val="000090"/>
                </a:solidFill>
              </a:rPr>
              <a:t>F</a:t>
            </a:r>
            <a:r>
              <a:rPr lang="en-US" sz="2400" dirty="0">
                <a:solidFill>
                  <a:srgbClr val="000090"/>
                </a:solidFill>
              </a:rPr>
              <a:t> acting through a distance </a:t>
            </a:r>
            <a:r>
              <a:rPr lang="en-US" sz="2400" i="1" dirty="0">
                <a:solidFill>
                  <a:srgbClr val="000090"/>
                </a:solidFill>
              </a:rPr>
              <a:t>d</a:t>
            </a:r>
            <a:endParaRPr lang="en-US" sz="2400" dirty="0">
              <a:solidFill>
                <a:srgbClr val="00009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0090"/>
                </a:solidFill>
              </a:rPr>
              <a:t>Work for point particles:  W = </a:t>
            </a:r>
            <a:r>
              <a:rPr lang="en-US" sz="2400" b="1" i="1" dirty="0">
                <a:solidFill>
                  <a:srgbClr val="000090"/>
                </a:solidFill>
              </a:rPr>
              <a:t>F</a:t>
            </a:r>
            <a:r>
              <a:rPr lang="en-US" sz="2400" dirty="0">
                <a:solidFill>
                  <a:srgbClr val="000090"/>
                </a:solidFill>
              </a:rPr>
              <a:t> </a:t>
            </a:r>
            <a:r>
              <a:rPr lang="en-US" sz="2400" i="1" dirty="0">
                <a:solidFill>
                  <a:srgbClr val="00009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566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Energy and 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6345" y="3040153"/>
            <a:ext cx="6042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For elastic material, substitute:   </a:t>
            </a:r>
            <a:r>
              <a:rPr lang="en-US" sz="2800" i="1" dirty="0">
                <a:latin typeface="Symbol" charset="2"/>
                <a:cs typeface="Symbol" charset="2"/>
              </a:rPr>
              <a:t>s</a:t>
            </a:r>
            <a:r>
              <a:rPr lang="en-US" sz="2800" dirty="0"/>
              <a:t>(</a:t>
            </a:r>
            <a:r>
              <a:rPr lang="en-US" sz="2800" i="1" dirty="0"/>
              <a:t>t</a:t>
            </a:r>
            <a:r>
              <a:rPr lang="en-US" sz="2800" dirty="0"/>
              <a:t>) = </a:t>
            </a:r>
            <a:r>
              <a:rPr lang="en-US" sz="2800" i="1" dirty="0">
                <a:latin typeface="Symbol" charset="2"/>
                <a:cs typeface="Symbol" charset="2"/>
              </a:rPr>
              <a:t>m</a:t>
            </a:r>
            <a:r>
              <a:rPr lang="en-US" sz="2800" i="1" dirty="0"/>
              <a:t>e</a:t>
            </a:r>
            <a:r>
              <a:rPr lang="en-US" sz="2800" dirty="0"/>
              <a:t>(</a:t>
            </a:r>
            <a:r>
              <a:rPr lang="en-US" sz="2800" i="1" dirty="0"/>
              <a:t>t</a:t>
            </a:r>
            <a:r>
              <a:rPr lang="en-US" sz="28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6345" y="5291459"/>
            <a:ext cx="6330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  <a:latin typeface="Symbol" charset="2"/>
                <a:cs typeface="Symbol" charset="2"/>
              </a:rPr>
              <a:t>D</a:t>
            </a:r>
            <a:r>
              <a:rPr lang="en-US" sz="2400" i="1" dirty="0">
                <a:solidFill>
                  <a:srgbClr val="000090"/>
                </a:solidFill>
              </a:rPr>
              <a:t>E</a:t>
            </a:r>
            <a:r>
              <a:rPr lang="en-US" sz="2400" dirty="0">
                <a:solidFill>
                  <a:srgbClr val="000090"/>
                </a:solidFill>
              </a:rPr>
              <a:t>(</a:t>
            </a:r>
            <a:r>
              <a:rPr lang="en-US" sz="2400" i="1" dirty="0">
                <a:solidFill>
                  <a:srgbClr val="000090"/>
                </a:solidFill>
              </a:rPr>
              <a:t>t</a:t>
            </a:r>
            <a:r>
              <a:rPr lang="en-US" sz="2400" dirty="0">
                <a:solidFill>
                  <a:srgbClr val="000090"/>
                </a:solidFill>
              </a:rPr>
              <a:t>) returns to zero whenever </a:t>
            </a:r>
            <a:r>
              <a:rPr lang="en-US" sz="24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dirty="0">
                <a:solidFill>
                  <a:srgbClr val="000090"/>
                </a:solidFill>
              </a:rPr>
              <a:t> returns to zero.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All energy is recovered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185890" y="1417638"/>
            <a:ext cx="5762352" cy="1474675"/>
            <a:chOff x="1185890" y="1417638"/>
            <a:chExt cx="5762352" cy="1474675"/>
          </a:xfrm>
        </p:grpSpPr>
        <p:sp>
          <p:nvSpPr>
            <p:cNvPr id="4" name="TextBox 3"/>
            <p:cNvSpPr txBox="1"/>
            <p:nvPr/>
          </p:nvSpPr>
          <p:spPr>
            <a:xfrm>
              <a:off x="1185890" y="1417638"/>
              <a:ext cx="5762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90"/>
                  </a:solidFill>
                </a:rPr>
                <a:t>Total energy input between from time 0 to </a:t>
              </a:r>
              <a:r>
                <a:rPr lang="en-US" sz="2400" i="1" dirty="0">
                  <a:solidFill>
                    <a:srgbClr val="000090"/>
                  </a:solidFill>
                </a:rPr>
                <a:t>t</a:t>
              </a:r>
            </a:p>
          </p:txBody>
        </p:sp>
        <p:pic>
          <p:nvPicPr>
            <p:cNvPr id="12" name="Picture 11" descr="Screen Shot 2020-10-07 at 13.37.5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1879303"/>
              <a:ext cx="4368297" cy="1013010"/>
            </a:xfrm>
            <a:prstGeom prst="rect">
              <a:avLst/>
            </a:prstGeom>
          </p:spPr>
        </p:pic>
      </p:grpSp>
      <p:pic>
        <p:nvPicPr>
          <p:cNvPr id="13" name="Picture 12" descr="Screen Shot 2020-10-07 at 13.39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07576"/>
            <a:ext cx="7632700" cy="106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Energy and Work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85890" y="1417638"/>
            <a:ext cx="5753498" cy="1474675"/>
            <a:chOff x="1185890" y="1417638"/>
            <a:chExt cx="5753498" cy="1474675"/>
          </a:xfrm>
        </p:grpSpPr>
        <p:pic>
          <p:nvPicPr>
            <p:cNvPr id="11" name="Picture 10" descr="Screen Shot 2020-10-07 at 13.37.5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1879303"/>
              <a:ext cx="4368297" cy="101301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185890" y="1417638"/>
              <a:ext cx="5753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90"/>
                  </a:solidFill>
                </a:rPr>
                <a:t>Total energy input between from time 0 to </a:t>
              </a:r>
              <a:r>
                <a:rPr lang="en-US" sz="2400" i="1" dirty="0">
                  <a:solidFill>
                    <a:srgbClr val="000090"/>
                  </a:solidFill>
                </a:rPr>
                <a:t>t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36345" y="3040153"/>
            <a:ext cx="1993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For viscous material: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97" y="5131182"/>
            <a:ext cx="782778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  <a:latin typeface="Calibri"/>
                <a:cs typeface="Calibri"/>
              </a:rPr>
              <a:t>The integrand is always positive.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  <a:latin typeface="Symbol" charset="2"/>
                <a:cs typeface="Symbol" charset="2"/>
              </a:rPr>
              <a:t>D</a:t>
            </a:r>
            <a:r>
              <a:rPr lang="en-US" sz="2400" i="1" dirty="0">
                <a:solidFill>
                  <a:srgbClr val="000090"/>
                </a:solidFill>
              </a:rPr>
              <a:t>E</a:t>
            </a:r>
            <a:r>
              <a:rPr lang="en-US" sz="2400" dirty="0">
                <a:solidFill>
                  <a:srgbClr val="000090"/>
                </a:solidFill>
              </a:rPr>
              <a:t>(</a:t>
            </a:r>
            <a:r>
              <a:rPr lang="en-US" sz="2400" i="1" dirty="0">
                <a:solidFill>
                  <a:srgbClr val="000090"/>
                </a:solidFill>
              </a:rPr>
              <a:t>t</a:t>
            </a:r>
            <a:r>
              <a:rPr lang="en-US" sz="2400" dirty="0">
                <a:solidFill>
                  <a:srgbClr val="000090"/>
                </a:solidFill>
              </a:rPr>
              <a:t>) can never return to zero if strain rate is ever nonzero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energy is always lost if any strain has occurred.</a:t>
            </a:r>
          </a:p>
        </p:txBody>
      </p:sp>
      <p:pic>
        <p:nvPicPr>
          <p:cNvPr id="7" name="Picture 6" descr="Screen Shot 2020-10-07 at 13.46.3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64"/>
          <a:stretch/>
        </p:blipFill>
        <p:spPr>
          <a:xfrm>
            <a:off x="2882900" y="3198529"/>
            <a:ext cx="3782006" cy="537155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112998"/>
              </p:ext>
            </p:extLst>
          </p:nvPr>
        </p:nvGraphicFramePr>
        <p:xfrm>
          <a:off x="3070413" y="4074688"/>
          <a:ext cx="3037784" cy="782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5" imgW="1231900" imgH="317500" progId="Equation.3">
                  <p:embed/>
                </p:oleObj>
              </mc:Choice>
              <mc:Fallback>
                <p:oleObj name="Equation" r:id="rId5" imgW="12319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0413" y="4074688"/>
                        <a:ext cx="3037784" cy="782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76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E4E7-DBBA-F441-8CFA-E9E6CEC5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3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  Class #3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Broad Outline for the Quarter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Continuum mechanics in 1-D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1-D models with springs, dashpots, sliding blocks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Mathematical tools – vectors, tensors, coordinate changes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Stress – principal values,  Mohr’s circles for 3-D stress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Coulomb failure, pore pressure, crustal strength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Measuring stress in the Earth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Strain – Finite strain; infinitesimal strains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Moments – lithosphere bending; Earthquake moment magnitude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Conservation laws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Constitutive relations for elastic and viscous materials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Elastic waves; kinematic waves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90"/>
                </a:solidFill>
              </a:rPr>
              <a:t>ESS 411/511 Geophysical Continuum Mechanics  Class #4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8656" y="1030427"/>
            <a:ext cx="724945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90"/>
                </a:solidFill>
              </a:rPr>
              <a:t>Class-prep answers (break-out)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90"/>
                </a:solidFill>
              </a:rPr>
              <a:t>This was the assignment:</a:t>
            </a:r>
          </a:p>
          <a:p>
            <a:r>
              <a:rPr lang="en-US" sz="2000" b="1" i="1" dirty="0">
                <a:solidFill>
                  <a:srgbClr val="002060"/>
                </a:solidFill>
              </a:rPr>
              <a:t>Energy and dissipation</a:t>
            </a:r>
            <a:br>
              <a:rPr lang="en-US" sz="2000" i="1" dirty="0">
                <a:solidFill>
                  <a:srgbClr val="002060"/>
                </a:solidFill>
              </a:rPr>
            </a:br>
            <a:r>
              <a:rPr lang="en-US" sz="2000" i="1" dirty="0">
                <a:solidFill>
                  <a:srgbClr val="002060"/>
                </a:solidFill>
              </a:rPr>
              <a:t>If you manually compress a perfect spring and then release it back to its initial state (a strain cycle), no energy gets converted into heat, but if you manually drive a perfect dash-pot through a similar strain cycle, some energy is always converted to heat. </a:t>
            </a:r>
          </a:p>
          <a:p>
            <a:r>
              <a:rPr lang="en-US" sz="2000" i="1" dirty="0">
                <a:solidFill>
                  <a:srgbClr val="002060"/>
                </a:solidFill>
              </a:rPr>
              <a:t>Without resorting to any equations, explain to a nonscientific family member  why this has to be true, based your efforts expended in the two experiments.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rgbClr val="00009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90"/>
                </a:solidFill>
              </a:rPr>
              <a:t>Share with partners your explanations of energy dissipation (or not) in cyclical springs and dash-pots.</a:t>
            </a:r>
          </a:p>
        </p:txBody>
      </p:sp>
    </p:spTree>
    <p:extLst>
      <p:ext uri="{BB962C8B-B14F-4D97-AF65-F5344CB8AC3E}">
        <p14:creationId xmlns:p14="http://schemas.microsoft.com/office/powerpoint/2010/main" val="280550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  Class #4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171" y="1064552"/>
            <a:ext cx="80256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For Friday (class #5)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Please review the section in Raymond Ch 2, Section 2.9 on harmonic loading, and start reading </a:t>
            </a:r>
            <a:r>
              <a:rPr lang="en-US" sz="2000" dirty="0" err="1">
                <a:solidFill>
                  <a:srgbClr val="002060"/>
                </a:solidFill>
              </a:rPr>
              <a:t>Mase</a:t>
            </a:r>
            <a:r>
              <a:rPr lang="en-US" sz="2000" dirty="0">
                <a:solidFill>
                  <a:srgbClr val="002060"/>
                </a:solidFill>
              </a:rPr>
              <a:t>, Smelser, and </a:t>
            </a:r>
            <a:r>
              <a:rPr lang="en-US" sz="2000" dirty="0" err="1">
                <a:solidFill>
                  <a:srgbClr val="002060"/>
                </a:solidFill>
              </a:rPr>
              <a:t>Mase</a:t>
            </a:r>
            <a:r>
              <a:rPr lang="en-US" sz="2000" dirty="0">
                <a:solidFill>
                  <a:srgbClr val="002060"/>
                </a:solidFill>
              </a:rPr>
              <a:t>, Ch.2, through Section 2.3.</a:t>
            </a:r>
          </a:p>
        </p:txBody>
      </p:sp>
      <p:pic>
        <p:nvPicPr>
          <p:cNvPr id="6" name="Picture 5" descr="DISPERSION/dispersion.jpg">
            <a:extLst>
              <a:ext uri="{FF2B5EF4-FFF2-40B4-BE49-F238E27FC236}">
                <a16:creationId xmlns:a16="http://schemas.microsoft.com/office/drawing/2014/main" id="{6DF8A597-C36F-D74A-A068-523A3C85DF9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2" t="30966" r="29018" b="24394"/>
          <a:stretch/>
        </p:blipFill>
        <p:spPr bwMode="auto">
          <a:xfrm>
            <a:off x="4843464" y="3596970"/>
            <a:ext cx="4220214" cy="25895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CF410F-ED43-7F45-83F2-8BE13F5BB21A}"/>
              </a:ext>
            </a:extLst>
          </p:cNvPr>
          <p:cNvSpPr txBox="1"/>
          <p:nvPr/>
        </p:nvSpPr>
        <p:spPr>
          <a:xfrm>
            <a:off x="285756" y="3438285"/>
            <a:ext cx="47291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When a viscoelastic material is loaded harmonically at a frequency </a:t>
            </a:r>
            <a:r>
              <a:rPr lang="en-US" sz="2000" dirty="0">
                <a:solidFill>
                  <a:srgbClr val="002060"/>
                </a:solidFill>
                <a:latin typeface="Symbol" pitchFamily="2" charset="2"/>
              </a:rPr>
              <a:t>w, </a:t>
            </a:r>
            <a:r>
              <a:rPr lang="en-US" sz="2000" dirty="0">
                <a:solidFill>
                  <a:srgbClr val="002060"/>
                </a:solidFill>
              </a:rPr>
              <a:t>the attenuation (</a:t>
            </a:r>
            <a:r>
              <a:rPr lang="en-US" sz="2000" i="1" dirty="0">
                <a:solidFill>
                  <a:srgbClr val="002060"/>
                </a:solidFill>
              </a:rPr>
              <a:t>Q</a:t>
            </a:r>
            <a:r>
              <a:rPr lang="en-US" sz="2000" baseline="30000" dirty="0">
                <a:solidFill>
                  <a:srgbClr val="002060"/>
                </a:solidFill>
              </a:rPr>
              <a:t>-1</a:t>
            </a:r>
            <a:r>
              <a:rPr lang="en-US" sz="2000" dirty="0">
                <a:solidFill>
                  <a:srgbClr val="002060"/>
                </a:solidFill>
              </a:rPr>
              <a:t>) of that sinusoidal signal depends on the relation between </a:t>
            </a:r>
            <a:r>
              <a:rPr lang="en-US" sz="2000" dirty="0">
                <a:solidFill>
                  <a:srgbClr val="002060"/>
                </a:solidFill>
                <a:latin typeface="Symbol" pitchFamily="2" charset="2"/>
              </a:rPr>
              <a:t>w</a:t>
            </a:r>
            <a:r>
              <a:rPr lang="en-US" sz="2000" dirty="0">
                <a:solidFill>
                  <a:srgbClr val="002060"/>
                </a:solidFill>
              </a:rPr>
              <a:t> and a characteristic time </a:t>
            </a:r>
            <a:r>
              <a:rPr lang="en-US" sz="2000" i="1" dirty="0">
                <a:solidFill>
                  <a:srgbClr val="002060"/>
                </a:solidFill>
                <a:latin typeface="Symbol" pitchFamily="2" charset="2"/>
              </a:rPr>
              <a:t>t</a:t>
            </a:r>
            <a:r>
              <a:rPr lang="en-US" sz="2000" dirty="0">
                <a:solidFill>
                  <a:srgbClr val="002060"/>
                </a:solidFill>
              </a:rPr>
              <a:t> of the material.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With reference to the Standard Linear Solid model, please explain in words why energy loss (attenuation </a:t>
            </a:r>
            <a:r>
              <a:rPr lang="en-US" sz="2000" i="1" dirty="0">
                <a:solidFill>
                  <a:srgbClr val="002060"/>
                </a:solidFill>
              </a:rPr>
              <a:t>Q</a:t>
            </a:r>
            <a:r>
              <a:rPr lang="en-US" sz="2000" baseline="30000" dirty="0">
                <a:solidFill>
                  <a:srgbClr val="002060"/>
                </a:solidFill>
              </a:rPr>
              <a:t>-1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  <a:r>
              <a:rPr lang="en-US" sz="2000" baseline="30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is minimal at high and low frequencies, but is high at mid-range.  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AC758-65EE-DE48-891D-DD093283A1BA}"/>
              </a:ext>
            </a:extLst>
          </p:cNvPr>
          <p:cNvSpPr txBox="1"/>
          <p:nvPr/>
        </p:nvSpPr>
        <p:spPr>
          <a:xfrm>
            <a:off x="457200" y="2684037"/>
            <a:ext cx="7116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Your class-prep assignment </a:t>
            </a:r>
            <a:r>
              <a:rPr lang="en-US" sz="2000" b="1" dirty="0">
                <a:solidFill>
                  <a:srgbClr val="000090"/>
                </a:solidFill>
              </a:rPr>
              <a:t>on </a:t>
            </a:r>
            <a:r>
              <a:rPr lang="en-US" sz="2000" b="1" dirty="0">
                <a:solidFill>
                  <a:srgbClr val="002060"/>
                </a:solidFill>
              </a:rPr>
              <a:t>frequency-dependent attenuation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03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ESS 411/511 Geophysical Continuum Mechanics  Class #3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31200"/>
            <a:ext cx="7941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 A model for idealized real materials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5096" y="1440729"/>
            <a:ext cx="3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pic>
        <p:nvPicPr>
          <p:cNvPr id="5" name="Picture 4" descr="Screen Shot 2020-10-02 at 10.21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502859"/>
            <a:ext cx="7556500" cy="32041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6800" y="5242560"/>
            <a:ext cx="384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Forces </a:t>
            </a:r>
            <a:r>
              <a:rPr lang="en-US">
                <a:solidFill>
                  <a:srgbClr val="002060"/>
                </a:solidFill>
              </a:rPr>
              <a:t>are balanced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Each element feels the same force </a:t>
            </a:r>
            <a:r>
              <a:rPr lang="en-US" b="1" dirty="0">
                <a:solidFill>
                  <a:srgbClr val="002060"/>
                </a:solidFill>
              </a:rPr>
              <a:t>F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250952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-F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33934" y="27632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80932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8429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90"/>
                </a:solidFill>
              </a:rPr>
              <a:t>Rheological tests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41400" y="1027331"/>
            <a:ext cx="6186488" cy="1868269"/>
            <a:chOff x="1041400" y="1027331"/>
            <a:chExt cx="6186488" cy="1868269"/>
          </a:xfrm>
        </p:grpSpPr>
        <p:sp>
          <p:nvSpPr>
            <p:cNvPr id="3" name="TextBox 2"/>
            <p:cNvSpPr txBox="1"/>
            <p:nvPr/>
          </p:nvSpPr>
          <p:spPr>
            <a:xfrm>
              <a:off x="1041400" y="1027331"/>
              <a:ext cx="5886196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0090"/>
                  </a:solidFill>
                </a:rPr>
                <a:t>Creep tests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sz="2800" dirty="0">
                  <a:solidFill>
                    <a:srgbClr val="000090"/>
                  </a:solidFill>
                </a:rPr>
                <a:t>Apply a constant stress </a:t>
              </a:r>
              <a:r>
                <a:rPr lang="en-US" sz="2800" i="1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</a:p>
            <a:p>
              <a:pPr marL="457200"/>
              <a:r>
                <a:rPr lang="en-US" sz="2800" dirty="0">
                  <a:solidFill>
                    <a:srgbClr val="000090"/>
                  </a:solidFill>
                  <a:latin typeface="Calibri"/>
                  <a:cs typeface="Calibri"/>
                </a:rPr>
                <a:t>e.g. put a weight on top of a sample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sz="2800" dirty="0">
                  <a:solidFill>
                    <a:srgbClr val="000090"/>
                  </a:solidFill>
                </a:rPr>
                <a:t>Measure strain </a:t>
              </a:r>
              <a:r>
                <a:rPr lang="en-US" sz="2800" i="1" dirty="0">
                  <a:solidFill>
                    <a:srgbClr val="000090"/>
                  </a:solidFill>
                </a:rPr>
                <a:t>e(t)</a:t>
              </a:r>
              <a:r>
                <a:rPr lang="en-US" sz="2800" dirty="0">
                  <a:solidFill>
                    <a:srgbClr val="000090"/>
                  </a:solidFill>
                </a:rPr>
                <a:t> or strain rate </a:t>
              </a: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6424613" y="2284413"/>
            <a:ext cx="803275" cy="611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" name="Equation" r:id="rId3" imgW="266700" imgH="203200" progId="Equation.3">
                    <p:embed/>
                  </p:oleObj>
                </mc:Choice>
                <mc:Fallback>
                  <p:oleObj name="Equation" r:id="rId3" imgW="2667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424613" y="2284413"/>
                          <a:ext cx="803275" cy="6111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Box 4"/>
          <p:cNvSpPr txBox="1"/>
          <p:nvPr/>
        </p:nvSpPr>
        <p:spPr>
          <a:xfrm>
            <a:off x="1079500" y="4734580"/>
            <a:ext cx="48141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90"/>
                </a:solidFill>
              </a:rPr>
              <a:t>Constant strain-rate tests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90"/>
                </a:solidFill>
              </a:rPr>
              <a:t>Apply a constant strain rate</a:t>
            </a:r>
          </a:p>
          <a:p>
            <a:pPr marL="457200"/>
            <a:r>
              <a:rPr lang="en-US" sz="2800" dirty="0">
                <a:solidFill>
                  <a:srgbClr val="000090"/>
                </a:solidFill>
              </a:rPr>
              <a:t>e.g. with a motor-driven vice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90"/>
                </a:solidFill>
              </a:rPr>
              <a:t>Measure stress 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800" i="1" dirty="0">
                <a:solidFill>
                  <a:srgbClr val="000090"/>
                </a:solidFill>
                <a:latin typeface="Calibri"/>
                <a:cs typeface="Calibri"/>
              </a:rPr>
              <a:t>(t)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 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1400" y="2800459"/>
            <a:ext cx="73532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90"/>
                </a:solidFill>
              </a:rPr>
              <a:t>Relaxation  tests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90"/>
                </a:solidFill>
              </a:rPr>
              <a:t>Apply an abrupt strain </a:t>
            </a:r>
            <a:r>
              <a:rPr lang="en-US" sz="2800" i="1" dirty="0">
                <a:solidFill>
                  <a:srgbClr val="000090"/>
                </a:solidFill>
              </a:rPr>
              <a:t>e,</a:t>
            </a:r>
            <a:r>
              <a:rPr lang="en-US" sz="2800" dirty="0">
                <a:solidFill>
                  <a:srgbClr val="000090"/>
                </a:solidFill>
              </a:rPr>
              <a:t> then</a:t>
            </a:r>
            <a:r>
              <a:rPr lang="en-US" sz="2800" i="1" dirty="0">
                <a:solidFill>
                  <a:srgbClr val="000090"/>
                </a:solidFill>
              </a:rPr>
              <a:t> </a:t>
            </a:r>
            <a:r>
              <a:rPr lang="en-US" sz="2800" dirty="0">
                <a:solidFill>
                  <a:srgbClr val="000090"/>
                </a:solidFill>
              </a:rPr>
              <a:t>hold it constant</a:t>
            </a:r>
          </a:p>
          <a:p>
            <a:pPr marL="457200"/>
            <a:r>
              <a:rPr lang="en-US" sz="2800" dirty="0">
                <a:solidFill>
                  <a:srgbClr val="000090"/>
                </a:solidFill>
                <a:latin typeface="Calibri"/>
                <a:cs typeface="Calibri"/>
              </a:rPr>
              <a:t>e.g. abrupt shortening in a vice.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90"/>
                </a:solidFill>
              </a:rPr>
              <a:t>Measure stress 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800" i="1" dirty="0">
                <a:solidFill>
                  <a:srgbClr val="000090"/>
                </a:solidFill>
              </a:rPr>
              <a:t>(t) </a:t>
            </a:r>
            <a:r>
              <a:rPr lang="en-US" sz="2800" dirty="0">
                <a:solidFill>
                  <a:srgbClr val="000090"/>
                </a:solidFill>
              </a:rPr>
              <a:t>as sample adjusts.</a:t>
            </a:r>
          </a:p>
        </p:txBody>
      </p:sp>
    </p:spTree>
    <p:extLst>
      <p:ext uri="{BB962C8B-B14F-4D97-AF65-F5344CB8AC3E}">
        <p14:creationId xmlns:p14="http://schemas.microsoft.com/office/powerpoint/2010/main" val="55595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90"/>
                </a:solidFill>
              </a:rPr>
              <a:t>Models for linear solids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1851680"/>
            <a:ext cx="4674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Those springs and dashpots </a:t>
            </a:r>
            <a:r>
              <a:rPr lang="mr-IN" sz="2800" dirty="0">
                <a:solidFill>
                  <a:srgbClr val="000090"/>
                </a:solidFill>
              </a:rPr>
              <a:t>…</a:t>
            </a:r>
            <a:endParaRPr lang="en-US" sz="28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632" y="295276"/>
            <a:ext cx="42037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90"/>
                </a:solidFill>
              </a:rPr>
              <a:t>Viscoelastic model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78147" y="419100"/>
            <a:ext cx="5219035" cy="4033053"/>
            <a:chOff x="1702465" y="901700"/>
            <a:chExt cx="5219035" cy="4033053"/>
          </a:xfrm>
        </p:grpSpPr>
        <p:sp>
          <p:nvSpPr>
            <p:cNvPr id="13" name="TextBox 12"/>
            <p:cNvSpPr txBox="1"/>
            <p:nvPr/>
          </p:nvSpPr>
          <p:spPr>
            <a:xfrm>
              <a:off x="3885652" y="901700"/>
              <a:ext cx="814607" cy="7396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800" i="1" dirty="0">
                  <a:latin typeface="Symbol" charset="2"/>
                  <a:cs typeface="Symbol" charset="2"/>
                </a:rPr>
                <a:t>m</a:t>
              </a:r>
              <a:r>
                <a:rPr lang="en-US" sz="4800" i="1" baseline="-25000" dirty="0">
                  <a:latin typeface="Cambria"/>
                  <a:cs typeface="Cambria"/>
                </a:rPr>
                <a:t>1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702465" y="1679487"/>
              <a:ext cx="5219035" cy="3255266"/>
              <a:chOff x="1702465" y="1679487"/>
              <a:chExt cx="5219035" cy="3255266"/>
            </a:xfrm>
          </p:grpSpPr>
          <p:pic>
            <p:nvPicPr>
              <p:cNvPr id="12" name="Picture 11" descr="Screen Shot 2018-09-30 at 20.59.36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77" r="1118"/>
              <a:stretch/>
            </p:blipFill>
            <p:spPr>
              <a:xfrm>
                <a:off x="1702465" y="1679487"/>
                <a:ext cx="5219035" cy="3077025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5457482" y="3153777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90"/>
                    </a:solidFill>
                  </a:rPr>
                  <a:t>Elastic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533900" y="3980646"/>
                <a:ext cx="1473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90"/>
                    </a:solidFill>
                  </a:rPr>
                  <a:t>Delayed Elastic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841500" y="3934480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90"/>
                    </a:solidFill>
                  </a:rPr>
                  <a:t>Viscous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597182" y="1725525"/>
                <a:ext cx="790918" cy="873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555564" y="1706167"/>
                <a:ext cx="790918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800" i="1" dirty="0">
                    <a:latin typeface="Symbol" charset="2"/>
                    <a:cs typeface="Symbol" charset="2"/>
                  </a:rPr>
                  <a:t>m</a:t>
                </a:r>
                <a:r>
                  <a:rPr lang="en-US" sz="4800" i="1" baseline="-25000" dirty="0">
                    <a:latin typeface="Cambria"/>
                    <a:cs typeface="Cambria"/>
                  </a:rPr>
                  <a:t>2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785013" y="4805690"/>
            <a:ext cx="62671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Called </a:t>
            </a:r>
            <a:r>
              <a:rPr lang="en-US" sz="2800" i="1" dirty="0">
                <a:solidFill>
                  <a:srgbClr val="000090"/>
                </a:solidFill>
              </a:rPr>
              <a:t>Maxwell Solid</a:t>
            </a:r>
            <a:r>
              <a:rPr lang="en-US" sz="2800" dirty="0">
                <a:solidFill>
                  <a:srgbClr val="000090"/>
                </a:solidFill>
              </a:rPr>
              <a:t>, if 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h</a:t>
            </a:r>
            <a:r>
              <a:rPr lang="en-US" sz="2800" baseline="-25000" dirty="0">
                <a:solidFill>
                  <a:srgbClr val="000090"/>
                </a:solidFill>
              </a:rPr>
              <a:t>1</a:t>
            </a:r>
            <a:r>
              <a:rPr lang="en-US" sz="2800" dirty="0">
                <a:solidFill>
                  <a:srgbClr val="000090"/>
                </a:solidFill>
              </a:rPr>
              <a:t> = ∞, 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800" baseline="-25000" dirty="0">
                <a:solidFill>
                  <a:srgbClr val="000090"/>
                </a:solidFill>
              </a:rPr>
              <a:t>1</a:t>
            </a:r>
            <a:r>
              <a:rPr lang="en-US" sz="2800" dirty="0">
                <a:solidFill>
                  <a:srgbClr val="000090"/>
                </a:solidFill>
              </a:rPr>
              <a:t> = ∞</a:t>
            </a:r>
          </a:p>
          <a:p>
            <a:r>
              <a:rPr lang="en-US" sz="2800" dirty="0">
                <a:solidFill>
                  <a:srgbClr val="000090"/>
                </a:solidFill>
              </a:rPr>
              <a:t>Called </a:t>
            </a:r>
            <a:r>
              <a:rPr lang="en-US" sz="2800" i="1" dirty="0">
                <a:solidFill>
                  <a:srgbClr val="000090"/>
                </a:solidFill>
              </a:rPr>
              <a:t>Kelvin-Voigt Solid</a:t>
            </a:r>
            <a:r>
              <a:rPr lang="en-US" sz="2800" dirty="0">
                <a:solidFill>
                  <a:srgbClr val="000090"/>
                </a:solidFill>
              </a:rPr>
              <a:t>, if 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h</a:t>
            </a:r>
            <a:r>
              <a:rPr lang="en-US" sz="2800" baseline="-25000" dirty="0">
                <a:solidFill>
                  <a:srgbClr val="000090"/>
                </a:solidFill>
              </a:rPr>
              <a:t>2</a:t>
            </a:r>
            <a:r>
              <a:rPr lang="en-US" sz="2800" dirty="0">
                <a:solidFill>
                  <a:srgbClr val="000090"/>
                </a:solidFill>
              </a:rPr>
              <a:t> = ∞, 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800" baseline="-25000" dirty="0">
                <a:solidFill>
                  <a:srgbClr val="000090"/>
                </a:solidFill>
              </a:rPr>
              <a:t>2</a:t>
            </a:r>
            <a:r>
              <a:rPr lang="en-US" sz="2800" dirty="0">
                <a:solidFill>
                  <a:srgbClr val="000090"/>
                </a:solidFill>
              </a:rPr>
              <a:t> = ∞</a:t>
            </a:r>
          </a:p>
          <a:p>
            <a:r>
              <a:rPr lang="en-US" sz="2800" dirty="0">
                <a:solidFill>
                  <a:srgbClr val="000090"/>
                </a:solidFill>
              </a:rPr>
              <a:t>Called </a:t>
            </a:r>
            <a:r>
              <a:rPr lang="en-US" sz="2800" i="1" dirty="0">
                <a:solidFill>
                  <a:srgbClr val="000090"/>
                </a:solidFill>
              </a:rPr>
              <a:t>Standard Linear Solid</a:t>
            </a:r>
            <a:r>
              <a:rPr lang="en-US" sz="2800" dirty="0">
                <a:solidFill>
                  <a:srgbClr val="000090"/>
                </a:solidFill>
              </a:rPr>
              <a:t>, if </a:t>
            </a:r>
            <a:r>
              <a:rPr lang="en-US" sz="2800" i="1" dirty="0">
                <a:solidFill>
                  <a:srgbClr val="000090"/>
                </a:solidFill>
                <a:latin typeface="Symbol" charset="2"/>
                <a:cs typeface="Symbol" charset="2"/>
              </a:rPr>
              <a:t>h</a:t>
            </a:r>
            <a:r>
              <a:rPr lang="en-US" sz="2800" baseline="-25000" dirty="0">
                <a:solidFill>
                  <a:srgbClr val="000090"/>
                </a:solidFill>
              </a:rPr>
              <a:t>2</a:t>
            </a:r>
            <a:r>
              <a:rPr lang="en-US" sz="2800" dirty="0">
                <a:solidFill>
                  <a:srgbClr val="000090"/>
                </a:solidFill>
              </a:rPr>
              <a:t> = ∞ </a:t>
            </a:r>
          </a:p>
        </p:txBody>
      </p:sp>
    </p:spTree>
    <p:extLst>
      <p:ext uri="{BB962C8B-B14F-4D97-AF65-F5344CB8AC3E}">
        <p14:creationId xmlns:p14="http://schemas.microsoft.com/office/powerpoint/2010/main" val="24627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1512</Words>
  <Application>Microsoft Macintosh PowerPoint</Application>
  <PresentationFormat>On-screen Show (4:3)</PresentationFormat>
  <Paragraphs>226</Paragraphs>
  <Slides>26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</vt:lpstr>
      <vt:lpstr>Courier New</vt:lpstr>
      <vt:lpstr>Mangal</vt:lpstr>
      <vt:lpstr>Symbol</vt:lpstr>
      <vt:lpstr>Zapf Dingbats</vt:lpstr>
      <vt:lpstr>Office Theme</vt:lpstr>
      <vt:lpstr>Equation</vt:lpstr>
      <vt:lpstr>ESS 411/511 Geophysical Continuum Mechanics  Class #4</vt:lpstr>
      <vt:lpstr>Announcements</vt:lpstr>
      <vt:lpstr>ESS 411/511 Geophysical Continuum Mechanics  Class #3</vt:lpstr>
      <vt:lpstr>ESS 411/511 Geophysical Continuum Mechanics  Class #4</vt:lpstr>
      <vt:lpstr>ESS 411/511 Geophysical Continuum Mechanics  Class #4</vt:lpstr>
      <vt:lpstr>ESS 411/511 Geophysical Continuum Mechanics  Class #3</vt:lpstr>
      <vt:lpstr>Rheological tests</vt:lpstr>
      <vt:lpstr>Models for linear solids</vt:lpstr>
      <vt:lpstr>Viscoelastic model</vt:lpstr>
      <vt:lpstr>Creep Test with Viscoelastic model</vt:lpstr>
      <vt:lpstr>Viscoelastic behavior in real materials</vt:lpstr>
      <vt:lpstr>Maxwell solid</vt:lpstr>
      <vt:lpstr>Kelvin-Voigt solid</vt:lpstr>
      <vt:lpstr>PowerPoint Presentation</vt:lpstr>
      <vt:lpstr>Kelvin-Voigt Response</vt:lpstr>
      <vt:lpstr>Response to constant loading s</vt:lpstr>
      <vt:lpstr>How did we get that?!</vt:lpstr>
      <vt:lpstr>The Raymond  notes also give creep functions and relaxation functions for step changes in stress or strain</vt:lpstr>
      <vt:lpstr>Relaxation Function in Standard Linear Solid (h2 = ∞)</vt:lpstr>
      <vt:lpstr>Relaxation Function in Standard Linear Solid (h2 = ∞)</vt:lpstr>
      <vt:lpstr>Relaxation Function in Standard Linear Solid (h2 = ∞)</vt:lpstr>
      <vt:lpstr>Relaxation Function in Standard Linear Solid (h2 = ∞)</vt:lpstr>
      <vt:lpstr>Energy and Work</vt:lpstr>
      <vt:lpstr>Energy and Work</vt:lpstr>
      <vt:lpstr>Energy and Work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Edwin D. Waddington</cp:lastModifiedBy>
  <cp:revision>117</cp:revision>
  <cp:lastPrinted>2020-10-07T17:24:41Z</cp:lastPrinted>
  <dcterms:created xsi:type="dcterms:W3CDTF">2020-09-30T16:18:10Z</dcterms:created>
  <dcterms:modified xsi:type="dcterms:W3CDTF">2021-10-06T21:31:13Z</dcterms:modified>
</cp:coreProperties>
</file>