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5" r:id="rId3"/>
    <p:sldId id="274" r:id="rId4"/>
    <p:sldId id="303" r:id="rId5"/>
    <p:sldId id="315" r:id="rId6"/>
    <p:sldId id="316" r:id="rId7"/>
    <p:sldId id="304" r:id="rId8"/>
    <p:sldId id="305" r:id="rId9"/>
    <p:sldId id="312" r:id="rId10"/>
    <p:sldId id="309" r:id="rId11"/>
    <p:sldId id="310" r:id="rId12"/>
    <p:sldId id="307" r:id="rId13"/>
    <p:sldId id="317" r:id="rId14"/>
    <p:sldId id="314" r:id="rId15"/>
    <p:sldId id="318" r:id="rId16"/>
    <p:sldId id="31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1"/>
    <p:restoredTop sz="91281" autoAdjust="0"/>
  </p:normalViewPr>
  <p:slideViewPr>
    <p:cSldViewPr snapToGrid="0" snapToObjects="1">
      <p:cViewPr>
        <p:scale>
          <a:sx n="90" d="100"/>
          <a:sy n="90" d="100"/>
        </p:scale>
        <p:origin x="784" y="120"/>
      </p:cViewPr>
      <p:guideLst>
        <p:guide orient="horz" pos="2160"/>
        <p:guide pos="2880"/>
      </p:guideLst>
    </p:cSldViewPr>
  </p:slideViewPr>
  <p:notesTextViewPr>
    <p:cViewPr>
      <p:scale>
        <a:sx n="114" d="100"/>
        <a:sy n="114" d="100"/>
      </p:scale>
      <p:origin x="0" y="0"/>
    </p:cViewPr>
  </p:notesTextViewPr>
  <p:sorterViewPr>
    <p:cViewPr>
      <p:scale>
        <a:sx n="167" d="100"/>
        <a:sy n="167" d="100"/>
      </p:scale>
      <p:origin x="0" y="8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2C9D0-00C1-0A4A-8592-82B8A82495E4}" type="datetimeFigureOut">
              <a:rPr lang="en-US" smtClean="0"/>
              <a:t>10/6/21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B363B-9D88-A04D-85CD-386D406D3526}" type="slidenum">
              <a:rPr lang="en-US" smtClean="0"/>
              <a:t>‹#›</a:t>
            </a:fld>
            <a:endParaRPr lang="en-US"/>
          </a:p>
        </p:txBody>
      </p:sp>
    </p:spTree>
    <p:extLst>
      <p:ext uri="{BB962C8B-B14F-4D97-AF65-F5344CB8AC3E}">
        <p14:creationId xmlns:p14="http://schemas.microsoft.com/office/powerpoint/2010/main" val="10075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B363B-9D88-A04D-85CD-386D406D3526}" type="slidenum">
              <a:rPr lang="en-US" smtClean="0"/>
              <a:t>3</a:t>
            </a:fld>
            <a:endParaRPr lang="en-US"/>
          </a:p>
        </p:txBody>
      </p:sp>
    </p:spTree>
    <p:extLst>
      <p:ext uri="{BB962C8B-B14F-4D97-AF65-F5344CB8AC3E}">
        <p14:creationId xmlns:p14="http://schemas.microsoft.com/office/powerpoint/2010/main" val="22173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3950EB-25D9-9644-B8DF-CEA5CAE7D9CA}"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5091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50EB-25D9-9644-B8DF-CEA5CAE7D9CA}"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59182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50EB-25D9-9644-B8DF-CEA5CAE7D9CA}"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185897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3950EB-25D9-9644-B8DF-CEA5CAE7D9CA}"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49419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950EB-25D9-9644-B8DF-CEA5CAE7D9CA}"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101447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3950EB-25D9-9644-B8DF-CEA5CAE7D9CA}"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14364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3950EB-25D9-9644-B8DF-CEA5CAE7D9CA}" type="datetimeFigureOut">
              <a:rPr lang="en-US" smtClean="0"/>
              <a:t>10/6/21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87370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3950EB-25D9-9644-B8DF-CEA5CAE7D9CA}" type="datetimeFigureOut">
              <a:rPr lang="en-US" smtClean="0"/>
              <a:t>10/6/21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64578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950EB-25D9-9644-B8DF-CEA5CAE7D9CA}" type="datetimeFigureOut">
              <a:rPr lang="en-US" smtClean="0"/>
              <a:t>10/6/21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382249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950EB-25D9-9644-B8DF-CEA5CAE7D9CA}"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412720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950EB-25D9-9644-B8DF-CEA5CAE7D9CA}"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04D80-036F-A343-9054-E33A0A516065}" type="slidenum">
              <a:rPr lang="en-US" smtClean="0"/>
              <a:t>‹#›</a:t>
            </a:fld>
            <a:endParaRPr lang="en-US"/>
          </a:p>
        </p:txBody>
      </p:sp>
    </p:spTree>
    <p:extLst>
      <p:ext uri="{BB962C8B-B14F-4D97-AF65-F5344CB8AC3E}">
        <p14:creationId xmlns:p14="http://schemas.microsoft.com/office/powerpoint/2010/main" val="216857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950EB-25D9-9644-B8DF-CEA5CAE7D9CA}" type="datetimeFigureOut">
              <a:rPr lang="en-US" smtClean="0"/>
              <a:t>10/6/21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04D80-036F-A343-9054-E33A0A516065}" type="slidenum">
              <a:rPr lang="en-US" smtClean="0"/>
              <a:t>‹#›</a:t>
            </a:fld>
            <a:endParaRPr lang="en-US"/>
          </a:p>
        </p:txBody>
      </p:sp>
    </p:spTree>
    <p:extLst>
      <p:ext uri="{BB962C8B-B14F-4D97-AF65-F5344CB8AC3E}">
        <p14:creationId xmlns:p14="http://schemas.microsoft.com/office/powerpoint/2010/main" val="227908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arthsciweek.org/"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42464"/>
          </a:xfrm>
        </p:spPr>
        <p:txBody>
          <a:bodyPr>
            <a:normAutofit/>
          </a:bodyPr>
          <a:lstStyle/>
          <a:p>
            <a:r>
              <a:rPr lang="en-US" sz="1800" dirty="0">
                <a:solidFill>
                  <a:srgbClr val="000090"/>
                </a:solidFill>
              </a:rPr>
              <a:t>ESS 411/511 Geophysical Continuum Mechanics  Class #6</a:t>
            </a:r>
          </a:p>
        </p:txBody>
      </p:sp>
      <p:sp>
        <p:nvSpPr>
          <p:cNvPr id="5" name="TextBox 4"/>
          <p:cNvSpPr txBox="1"/>
          <p:nvPr/>
        </p:nvSpPr>
        <p:spPr>
          <a:xfrm>
            <a:off x="1003662" y="1042002"/>
            <a:ext cx="7249456" cy="1631216"/>
          </a:xfrm>
          <a:prstGeom prst="rect">
            <a:avLst/>
          </a:prstGeom>
          <a:noFill/>
        </p:spPr>
        <p:txBody>
          <a:bodyPr wrap="square" rtlCol="0">
            <a:spAutoFit/>
          </a:bodyPr>
          <a:lstStyle/>
          <a:p>
            <a:r>
              <a:rPr lang="en-US" sz="2000" dirty="0">
                <a:solidFill>
                  <a:srgbClr val="000090"/>
                </a:solidFill>
              </a:rPr>
              <a:t>Highlights from Class #5           –    </a:t>
            </a:r>
            <a:r>
              <a:rPr lang="en-US" sz="2000" dirty="0">
                <a:solidFill>
                  <a:srgbClr val="002060"/>
                </a:solidFill>
              </a:rPr>
              <a:t>Peter Lindquist</a:t>
            </a:r>
          </a:p>
          <a:p>
            <a:r>
              <a:rPr lang="en-US" sz="2000" dirty="0">
                <a:solidFill>
                  <a:srgbClr val="000090"/>
                </a:solidFill>
              </a:rPr>
              <a:t>Today’s highlights on Wednesday  –  </a:t>
            </a:r>
            <a:r>
              <a:rPr lang="en-US" sz="2000" dirty="0">
                <a:solidFill>
                  <a:srgbClr val="002060"/>
                </a:solidFill>
              </a:rPr>
              <a:t>John-Morgan Manos</a:t>
            </a:r>
          </a:p>
          <a:p>
            <a:endParaRPr lang="en-US" sz="2000" dirty="0">
              <a:solidFill>
                <a:srgbClr val="000090"/>
              </a:solidFill>
            </a:endParaRPr>
          </a:p>
          <a:p>
            <a:r>
              <a:rPr lang="en-US" sz="2000" dirty="0">
                <a:solidFill>
                  <a:srgbClr val="000090"/>
                </a:solidFill>
              </a:rPr>
              <a:t>Remember we are looking for just 2 or 3 </a:t>
            </a:r>
            <a:r>
              <a:rPr lang="en-US" sz="2000" i="1" dirty="0">
                <a:solidFill>
                  <a:srgbClr val="000090"/>
                </a:solidFill>
              </a:rPr>
              <a:t>highlights</a:t>
            </a:r>
            <a:r>
              <a:rPr lang="en-US" sz="2000" dirty="0">
                <a:solidFill>
                  <a:srgbClr val="000090"/>
                </a:solidFill>
              </a:rPr>
              <a:t>, not a summary of the entire class.   (What did you think was most important?)</a:t>
            </a:r>
          </a:p>
        </p:txBody>
      </p:sp>
      <p:pic>
        <p:nvPicPr>
          <p:cNvPr id="3" name="Picture 2" descr="Screen Shot 2020-10-12 at 08.44.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90494"/>
            <a:ext cx="4254500" cy="1587500"/>
          </a:xfrm>
          <a:prstGeom prst="rect">
            <a:avLst/>
          </a:prstGeom>
        </p:spPr>
      </p:pic>
      <p:sp>
        <p:nvSpPr>
          <p:cNvPr id="6" name="TextBox 5"/>
          <p:cNvSpPr txBox="1"/>
          <p:nvPr/>
        </p:nvSpPr>
        <p:spPr>
          <a:xfrm>
            <a:off x="5267158" y="3502526"/>
            <a:ext cx="3160578" cy="646331"/>
          </a:xfrm>
          <a:prstGeom prst="rect">
            <a:avLst/>
          </a:prstGeom>
          <a:noFill/>
        </p:spPr>
        <p:txBody>
          <a:bodyPr wrap="none" rtlCol="0">
            <a:spAutoFit/>
          </a:bodyPr>
          <a:lstStyle/>
          <a:p>
            <a:r>
              <a:rPr lang="en-US" dirty="0">
                <a:solidFill>
                  <a:srgbClr val="000090"/>
                </a:solidFill>
                <a:hlinkClick r:id="rId3"/>
              </a:rPr>
              <a:t>https://www.earthsciweek.org/</a:t>
            </a:r>
            <a:endParaRPr lang="en-US" dirty="0">
              <a:solidFill>
                <a:srgbClr val="000090"/>
              </a:solidFill>
            </a:endParaRPr>
          </a:p>
          <a:p>
            <a:endParaRPr lang="en-US" dirty="0"/>
          </a:p>
        </p:txBody>
      </p:sp>
      <p:sp>
        <p:nvSpPr>
          <p:cNvPr id="7" name="TextBox 6"/>
          <p:cNvSpPr txBox="1"/>
          <p:nvPr/>
        </p:nvSpPr>
        <p:spPr>
          <a:xfrm>
            <a:off x="401062" y="4415932"/>
            <a:ext cx="8515675" cy="2246769"/>
          </a:xfrm>
          <a:prstGeom prst="rect">
            <a:avLst/>
          </a:prstGeom>
          <a:noFill/>
        </p:spPr>
        <p:txBody>
          <a:bodyPr wrap="square" rtlCol="0">
            <a:spAutoFit/>
          </a:bodyPr>
          <a:lstStyle/>
          <a:p>
            <a:r>
              <a:rPr lang="en-US" sz="2000" dirty="0"/>
              <a:t>Since October 1998, the American Geosciences Institute has organized this national and international event to help the public gain a better understanding and appreciation for the Earth sciences and to encourage stewardship of the Earth. This year's Earth Science Week will be held from October 10 - 16, 2021 and will celebrate the theme "Water Today and for the Future." The coming year's event will focus on the importance of learning how to understand, conserve, and protect water, perhaps Earth's most vital resource</a:t>
            </a:r>
            <a:r>
              <a:rPr lang="en-US" dirty="0"/>
              <a:t>.</a:t>
            </a:r>
          </a:p>
        </p:txBody>
      </p:sp>
    </p:spTree>
    <p:extLst>
      <p:ext uri="{BB962C8B-B14F-4D97-AF65-F5344CB8AC3E}">
        <p14:creationId xmlns:p14="http://schemas.microsoft.com/office/powerpoint/2010/main" val="1752857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880294"/>
            <a:ext cx="8629316" cy="6032421"/>
          </a:xfrm>
          <a:prstGeom prst="rect">
            <a:avLst/>
          </a:prstGeom>
          <a:noFill/>
        </p:spPr>
        <p:txBody>
          <a:bodyPr wrap="square" rtlCol="0">
            <a:spAutoFit/>
          </a:bodyPr>
          <a:lstStyle/>
          <a:p>
            <a:pPr marL="342900" indent="-342900">
              <a:buFont typeface="Arial" charset="0"/>
              <a:buChar char="•"/>
            </a:pPr>
            <a:r>
              <a:rPr lang="en-US" sz="2400" i="1" dirty="0" err="1">
                <a:solidFill>
                  <a:srgbClr val="002060"/>
                </a:solidFill>
                <a:latin typeface="Cambria Math" charset="0"/>
              </a:rPr>
              <a:t>u</a:t>
            </a:r>
            <a:r>
              <a:rPr lang="en-US" sz="2400" baseline="-25000" dirty="0" err="1">
                <a:solidFill>
                  <a:srgbClr val="002060"/>
                </a:solidFill>
                <a:latin typeface="Cambria Math" charset="0"/>
              </a:rPr>
              <a:t>i</a:t>
            </a:r>
            <a:r>
              <a:rPr lang="en-US" sz="2400" dirty="0">
                <a:solidFill>
                  <a:srgbClr val="002060"/>
                </a:solidFill>
                <a:latin typeface="Cambria Math" charset="0"/>
              </a:rPr>
              <a:t>            </a:t>
            </a:r>
            <a:r>
              <a:rPr lang="en-US" sz="2400" dirty="0">
                <a:solidFill>
                  <a:srgbClr val="002060"/>
                </a:solidFill>
              </a:rPr>
              <a:t>(</a:t>
            </a:r>
            <a:r>
              <a:rPr lang="en-US" sz="2400" i="1" dirty="0">
                <a:solidFill>
                  <a:srgbClr val="002060"/>
                </a:solidFill>
              </a:rPr>
              <a:t>u</a:t>
            </a:r>
            <a:r>
              <a:rPr lang="en-US" sz="2400" baseline="-25000" dirty="0">
                <a:solidFill>
                  <a:srgbClr val="002060"/>
                </a:solidFill>
              </a:rPr>
              <a:t>1</a:t>
            </a:r>
            <a:r>
              <a:rPr lang="en-US" sz="2400" dirty="0">
                <a:solidFill>
                  <a:srgbClr val="002060"/>
                </a:solidFill>
              </a:rPr>
              <a:t>,</a:t>
            </a:r>
            <a:r>
              <a:rPr lang="en-US" sz="2400" i="1" dirty="0">
                <a:solidFill>
                  <a:srgbClr val="002060"/>
                </a:solidFill>
              </a:rPr>
              <a:t>u</a:t>
            </a:r>
            <a:r>
              <a:rPr lang="en-US" sz="2400" baseline="-25000" dirty="0">
                <a:solidFill>
                  <a:srgbClr val="002060"/>
                </a:solidFill>
              </a:rPr>
              <a:t>2</a:t>
            </a:r>
            <a:r>
              <a:rPr lang="en-US" sz="2400" dirty="0">
                <a:solidFill>
                  <a:srgbClr val="002060"/>
                </a:solidFill>
              </a:rPr>
              <a:t>,</a:t>
            </a:r>
            <a:r>
              <a:rPr lang="en-US" sz="2400" i="1" dirty="0">
                <a:solidFill>
                  <a:srgbClr val="002060"/>
                </a:solidFill>
              </a:rPr>
              <a:t>u</a:t>
            </a:r>
            <a:r>
              <a:rPr lang="en-US" sz="2400" baseline="-25000" dirty="0">
                <a:solidFill>
                  <a:srgbClr val="002060"/>
                </a:solidFill>
              </a:rPr>
              <a:t>3</a:t>
            </a:r>
            <a:r>
              <a:rPr lang="en-US" sz="2400" dirty="0">
                <a:solidFill>
                  <a:srgbClr val="002060"/>
                </a:solidFill>
              </a:rPr>
              <a:t>)  </a:t>
            </a:r>
            <a:r>
              <a:rPr lang="en-US" sz="2400" dirty="0">
                <a:solidFill>
                  <a:srgbClr val="002060"/>
                </a:solidFill>
                <a:latin typeface="Cambria Math" charset="0"/>
              </a:rPr>
              <a:t>vector   (3 elements)</a:t>
            </a:r>
          </a:p>
          <a:p>
            <a:pPr marL="342900" indent="-342900">
              <a:buFont typeface="Arial" charset="0"/>
              <a:buChar char="•"/>
            </a:pPr>
            <a:endParaRPr lang="en-US" sz="2400" dirty="0">
              <a:solidFill>
                <a:srgbClr val="002060"/>
              </a:solidFill>
              <a:latin typeface="Cambria Math" charset="0"/>
            </a:endParaRPr>
          </a:p>
          <a:p>
            <a:pPr marL="342900" indent="-342900">
              <a:spcBef>
                <a:spcPts val="600"/>
              </a:spcBef>
              <a:buFont typeface="Arial" charset="0"/>
              <a:buChar char="•"/>
            </a:pPr>
            <a:r>
              <a:rPr lang="en-US" sz="2400" i="1" dirty="0" err="1">
                <a:solidFill>
                  <a:srgbClr val="002060"/>
                </a:solidFill>
                <a:latin typeface="Cambria Math" charset="0"/>
              </a:rPr>
              <a:t>u</a:t>
            </a:r>
            <a:r>
              <a:rPr lang="en-US" sz="2400" baseline="-25000" dirty="0" err="1">
                <a:solidFill>
                  <a:srgbClr val="002060"/>
                </a:solidFill>
                <a:latin typeface="Cambria Math" charset="0"/>
              </a:rPr>
              <a:t>ij</a:t>
            </a:r>
            <a:r>
              <a:rPr lang="en-US" sz="2400" baseline="-25000" dirty="0">
                <a:solidFill>
                  <a:srgbClr val="002060"/>
                </a:solidFill>
                <a:latin typeface="Cambria Math" charset="0"/>
              </a:rPr>
              <a:t>               </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13</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21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22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23</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31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32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33</a:t>
            </a:r>
            <a:r>
              <a:rPr lang="en-US" sz="2400" dirty="0">
                <a:solidFill>
                  <a:srgbClr val="002060"/>
                </a:solidFill>
                <a:latin typeface="Cambria Math" charset="0"/>
              </a:rPr>
              <a:t>	) 	</a:t>
            </a:r>
          </a:p>
          <a:p>
            <a:pPr marL="1320800">
              <a:spcBef>
                <a:spcPts val="600"/>
              </a:spcBef>
            </a:pPr>
            <a:r>
              <a:rPr lang="en-US" sz="2400" dirty="0">
                <a:solidFill>
                  <a:srgbClr val="002060"/>
                </a:solidFill>
                <a:latin typeface="Cambria Math" charset="0"/>
              </a:rPr>
              <a:t>Second-order tensor    (9 elements)</a:t>
            </a:r>
          </a:p>
          <a:p>
            <a:pPr marL="1320800">
              <a:spcBef>
                <a:spcPts val="600"/>
              </a:spcBef>
            </a:pPr>
            <a:endParaRPr lang="en-US" sz="2400" dirty="0">
              <a:solidFill>
                <a:srgbClr val="002060"/>
              </a:solidFill>
              <a:latin typeface="Cambria Math" charset="0"/>
            </a:endParaRPr>
          </a:p>
          <a:p>
            <a:pPr marL="342900" indent="-342900">
              <a:spcBef>
                <a:spcPts val="600"/>
              </a:spcBef>
              <a:buFont typeface="Arial" charset="0"/>
              <a:buChar char="•"/>
            </a:pPr>
            <a:r>
              <a:rPr lang="en-US" sz="2400" i="1" dirty="0" err="1">
                <a:solidFill>
                  <a:srgbClr val="002060"/>
                </a:solidFill>
                <a:latin typeface="Cambria Math" charset="0"/>
              </a:rPr>
              <a:t>u</a:t>
            </a:r>
            <a:r>
              <a:rPr lang="en-US" sz="2400" baseline="-25000" dirty="0" err="1">
                <a:solidFill>
                  <a:srgbClr val="002060"/>
                </a:solidFill>
                <a:latin typeface="Cambria Math" charset="0"/>
              </a:rPr>
              <a:t>ijk</a:t>
            </a:r>
            <a:r>
              <a:rPr lang="en-US" sz="2400" baseline="-25000" dirty="0">
                <a:solidFill>
                  <a:srgbClr val="002060"/>
                </a:solidFill>
                <a:latin typeface="Cambria Math" charset="0"/>
              </a:rPr>
              <a:t>            </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111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112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113</a:t>
            </a:r>
            <a:r>
              <a:rPr lang="en-US" sz="2400" dirty="0">
                <a:solidFill>
                  <a:srgbClr val="002060"/>
                </a:solidFill>
                <a:latin typeface="Cambria Math" charset="0"/>
              </a:rPr>
              <a:t>,</a:t>
            </a:r>
            <a:r>
              <a:rPr lang="en-US" sz="2400" i="1" dirty="0">
                <a:solidFill>
                  <a:srgbClr val="002060"/>
                </a:solidFill>
                <a:latin typeface="Cambria Math" charset="0"/>
              </a:rPr>
              <a:t> u</a:t>
            </a:r>
            <a:r>
              <a:rPr lang="en-US" sz="2400" baseline="-25000" dirty="0">
                <a:solidFill>
                  <a:srgbClr val="002060"/>
                </a:solidFill>
                <a:latin typeface="Cambria Math" charset="0"/>
              </a:rPr>
              <a:t>121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122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123</a:t>
            </a:r>
            <a:r>
              <a:rPr lang="en-US" sz="2400" dirty="0">
                <a:solidFill>
                  <a:srgbClr val="002060"/>
                </a:solidFill>
                <a:latin typeface="Cambria Math" charset="0"/>
              </a:rPr>
              <a:t>, </a:t>
            </a:r>
            <a:r>
              <a:rPr lang="mr-IN" sz="2400" dirty="0">
                <a:solidFill>
                  <a:srgbClr val="002060"/>
                </a:solidFill>
                <a:latin typeface="Cambria Math" charset="0"/>
              </a:rPr>
              <a:t>…</a:t>
            </a:r>
            <a:r>
              <a:rPr lang="en-US" sz="2400" dirty="0">
                <a:solidFill>
                  <a:srgbClr val="002060"/>
                </a:solidFill>
                <a:latin typeface="Cambria Math" charset="0"/>
              </a:rPr>
              <a:t> </a:t>
            </a:r>
            <a:r>
              <a:rPr lang="en-US" sz="2400" i="1" dirty="0">
                <a:solidFill>
                  <a:srgbClr val="002060"/>
                </a:solidFill>
                <a:latin typeface="Cambria Math" charset="0"/>
              </a:rPr>
              <a:t>u</a:t>
            </a:r>
            <a:r>
              <a:rPr lang="en-US" sz="2400" baseline="-25000" dirty="0">
                <a:solidFill>
                  <a:srgbClr val="002060"/>
                </a:solidFill>
                <a:latin typeface="Cambria Math" charset="0"/>
              </a:rPr>
              <a:t>331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332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333</a:t>
            </a:r>
            <a:r>
              <a:rPr lang="en-US" sz="2400" dirty="0">
                <a:solidFill>
                  <a:srgbClr val="002060"/>
                </a:solidFill>
                <a:latin typeface="Cambria Math" charset="0"/>
              </a:rPr>
              <a:t>,). 	</a:t>
            </a:r>
          </a:p>
          <a:p>
            <a:pPr>
              <a:spcBef>
                <a:spcPts val="600"/>
              </a:spcBef>
            </a:pPr>
            <a:r>
              <a:rPr lang="en-US" sz="2400" dirty="0">
                <a:solidFill>
                  <a:srgbClr val="002060"/>
                </a:solidFill>
                <a:latin typeface="Cambria Math" charset="0"/>
              </a:rPr>
              <a:t>                    Third-order tensor      (27 elements)</a:t>
            </a:r>
          </a:p>
          <a:p>
            <a:pPr>
              <a:spcBef>
                <a:spcPts val="600"/>
              </a:spcBef>
            </a:pPr>
            <a:endParaRPr lang="en-US" sz="2400" dirty="0">
              <a:solidFill>
                <a:srgbClr val="002060"/>
              </a:solidFill>
              <a:latin typeface="Cambria Math" charset="0"/>
            </a:endParaRPr>
          </a:p>
          <a:p>
            <a:pPr marL="342900" indent="-342900">
              <a:spcBef>
                <a:spcPts val="600"/>
              </a:spcBef>
              <a:buFont typeface="Arial" charset="0"/>
              <a:buChar char="•"/>
            </a:pPr>
            <a:r>
              <a:rPr lang="en-US" sz="2400" i="1" dirty="0" err="1">
                <a:solidFill>
                  <a:srgbClr val="002060"/>
                </a:solidFill>
                <a:latin typeface="Cambria Math" charset="0"/>
              </a:rPr>
              <a:t>u</a:t>
            </a:r>
            <a:r>
              <a:rPr lang="en-US" sz="2400" baseline="-25000" dirty="0" err="1">
                <a:solidFill>
                  <a:srgbClr val="002060"/>
                </a:solidFill>
                <a:latin typeface="Cambria Math" charset="0"/>
              </a:rPr>
              <a:t>ijkl</a:t>
            </a:r>
            <a:r>
              <a:rPr lang="en-US" sz="2400" baseline="-25000" dirty="0">
                <a:solidFill>
                  <a:srgbClr val="002060"/>
                </a:solidFill>
                <a:latin typeface="Cambria Math" charset="0"/>
              </a:rPr>
              <a:t>           </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1111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1112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1113</a:t>
            </a:r>
            <a:r>
              <a:rPr lang="en-US" sz="2400" dirty="0">
                <a:solidFill>
                  <a:srgbClr val="002060"/>
                </a:solidFill>
                <a:latin typeface="Cambria Math" charset="0"/>
              </a:rPr>
              <a:t>, </a:t>
            </a:r>
            <a:r>
              <a:rPr lang="mr-IN" sz="2400" dirty="0">
                <a:solidFill>
                  <a:srgbClr val="002060"/>
                </a:solidFill>
                <a:latin typeface="Cambria Math" charset="0"/>
              </a:rPr>
              <a:t>…</a:t>
            </a:r>
            <a:r>
              <a:rPr lang="en-US" sz="2400" dirty="0">
                <a:solidFill>
                  <a:srgbClr val="002060"/>
                </a:solidFill>
                <a:latin typeface="Cambria Math" charset="0"/>
              </a:rPr>
              <a:t> </a:t>
            </a:r>
            <a:r>
              <a:rPr lang="en-US" sz="2400" i="1" dirty="0">
                <a:solidFill>
                  <a:srgbClr val="002060"/>
                </a:solidFill>
                <a:latin typeface="Cambria Math" charset="0"/>
              </a:rPr>
              <a:t>u</a:t>
            </a:r>
            <a:r>
              <a:rPr lang="en-US" sz="2400" baseline="-25000" dirty="0">
                <a:solidFill>
                  <a:srgbClr val="002060"/>
                </a:solidFill>
                <a:latin typeface="Cambria Math" charset="0"/>
              </a:rPr>
              <a:t>3331</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3332</a:t>
            </a:r>
            <a:r>
              <a:rPr lang="en-US" sz="2400" dirty="0">
                <a:solidFill>
                  <a:srgbClr val="002060"/>
                </a:solidFill>
                <a:latin typeface="Cambria Math" charset="0"/>
              </a:rPr>
              <a:t>,</a:t>
            </a:r>
            <a:r>
              <a:rPr lang="en-US" sz="2400" i="1" dirty="0">
                <a:solidFill>
                  <a:srgbClr val="002060"/>
                </a:solidFill>
                <a:latin typeface="Cambria Math" charset="0"/>
              </a:rPr>
              <a:t>u</a:t>
            </a:r>
            <a:r>
              <a:rPr lang="en-US" sz="2400" baseline="-25000" dirty="0">
                <a:solidFill>
                  <a:srgbClr val="002060"/>
                </a:solidFill>
                <a:latin typeface="Cambria Math" charset="0"/>
              </a:rPr>
              <a:t>3333</a:t>
            </a:r>
            <a:r>
              <a:rPr lang="en-US" sz="2400" dirty="0">
                <a:solidFill>
                  <a:srgbClr val="002060"/>
                </a:solidFill>
                <a:latin typeface="Cambria Math" charset="0"/>
              </a:rPr>
              <a:t>,). 	</a:t>
            </a:r>
          </a:p>
          <a:p>
            <a:pPr indent="1320800">
              <a:spcBef>
                <a:spcPts val="600"/>
              </a:spcBef>
            </a:pPr>
            <a:r>
              <a:rPr lang="en-US" sz="2400" dirty="0">
                <a:solidFill>
                  <a:srgbClr val="002060"/>
                </a:solidFill>
                <a:latin typeface="Cambria Math" charset="0"/>
              </a:rPr>
              <a:t>Fourth-order tensor (81 elements)</a:t>
            </a:r>
          </a:p>
          <a:p>
            <a:endParaRPr lang="en-US" sz="2400" dirty="0">
              <a:solidFill>
                <a:srgbClr val="002060"/>
              </a:solidFill>
              <a:latin typeface="Cambria Math" charset="0"/>
            </a:endParaRPr>
          </a:p>
          <a:p>
            <a:pPr marL="342900" indent="-342900">
              <a:spcBef>
                <a:spcPts val="600"/>
              </a:spcBef>
              <a:buFont typeface="Arial" charset="0"/>
              <a:buChar char="•"/>
            </a:pPr>
            <a:endParaRPr lang="en-US" sz="2400" dirty="0">
              <a:solidFill>
                <a:srgbClr val="002060"/>
              </a:solidFill>
              <a:latin typeface="Cambria Math" charset="0"/>
            </a:endParaRPr>
          </a:p>
          <a:p>
            <a:pPr marL="342900" indent="-342900">
              <a:spcBef>
                <a:spcPts val="600"/>
              </a:spcBef>
              <a:buFont typeface="Arial" charset="0"/>
              <a:buChar char="•"/>
            </a:pPr>
            <a:endParaRPr lang="en-US" sz="2400" dirty="0">
              <a:solidFill>
                <a:srgbClr val="002060"/>
              </a:solidFill>
              <a:latin typeface="Cambria Math" charset="0"/>
            </a:endParaRPr>
          </a:p>
          <a:p>
            <a:r>
              <a:rPr lang="en-US" sz="2400" dirty="0"/>
              <a:t> </a:t>
            </a:r>
          </a:p>
        </p:txBody>
      </p:sp>
      <p:sp>
        <p:nvSpPr>
          <p:cNvPr id="2" name="Title 1"/>
          <p:cNvSpPr>
            <a:spLocks noGrp="1"/>
          </p:cNvSpPr>
          <p:nvPr>
            <p:ph type="title"/>
          </p:nvPr>
        </p:nvSpPr>
        <p:spPr>
          <a:xfrm>
            <a:off x="2727403" y="510243"/>
            <a:ext cx="3376335" cy="835208"/>
          </a:xfrm>
        </p:spPr>
        <p:txBody>
          <a:bodyPr>
            <a:normAutofit/>
          </a:bodyPr>
          <a:lstStyle/>
          <a:p>
            <a:r>
              <a:rPr lang="en-US" sz="3200" dirty="0">
                <a:solidFill>
                  <a:srgbClr val="002060"/>
                </a:solidFill>
              </a:rPr>
              <a:t>Index notation</a:t>
            </a:r>
          </a:p>
        </p:txBody>
      </p:sp>
      <p:grpSp>
        <p:nvGrpSpPr>
          <p:cNvPr id="4" name="Group 3">
            <a:extLst>
              <a:ext uri="{FF2B5EF4-FFF2-40B4-BE49-F238E27FC236}">
                <a16:creationId xmlns:a16="http://schemas.microsoft.com/office/drawing/2014/main" id="{6545A7D6-041C-7342-89BC-329F7BEEDFCB}"/>
              </a:ext>
            </a:extLst>
          </p:cNvPr>
          <p:cNvGrpSpPr/>
          <p:nvPr/>
        </p:nvGrpSpPr>
        <p:grpSpPr>
          <a:xfrm>
            <a:off x="1295401" y="2103967"/>
            <a:ext cx="330200" cy="3585102"/>
            <a:chOff x="1295401" y="2103967"/>
            <a:chExt cx="330200" cy="3585102"/>
          </a:xfrm>
        </p:grpSpPr>
        <p:sp>
          <p:nvSpPr>
            <p:cNvPr id="3" name="Left-Right Arrow 2"/>
            <p:cNvSpPr/>
            <p:nvPr/>
          </p:nvSpPr>
          <p:spPr>
            <a:xfrm>
              <a:off x="1295401" y="2103967"/>
              <a:ext cx="304800" cy="93827"/>
            </a:xfrm>
            <a:prstGeom prst="leftRightArrow">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Left-Right Arrow 8"/>
            <p:cNvSpPr/>
            <p:nvPr/>
          </p:nvSpPr>
          <p:spPr>
            <a:xfrm>
              <a:off x="1308102" y="2946931"/>
              <a:ext cx="304800" cy="93827"/>
            </a:xfrm>
            <a:prstGeom prst="leftRightArrow">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Right Arrow 9"/>
            <p:cNvSpPr/>
            <p:nvPr/>
          </p:nvSpPr>
          <p:spPr>
            <a:xfrm>
              <a:off x="1320801" y="5595242"/>
              <a:ext cx="304800" cy="93827"/>
            </a:xfrm>
            <a:prstGeom prst="leftRightArrow">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a:off x="1320801" y="4275136"/>
              <a:ext cx="304800" cy="93827"/>
            </a:xfrm>
            <a:prstGeom prst="leftRightArrow">
              <a:avLst/>
            </a:prstGeom>
            <a:solidFill>
              <a:srgbClr val="00009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015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155" y="510243"/>
            <a:ext cx="4986161" cy="835208"/>
          </a:xfrm>
        </p:spPr>
        <p:txBody>
          <a:bodyPr>
            <a:normAutofit/>
          </a:bodyPr>
          <a:lstStyle/>
          <a:p>
            <a:r>
              <a:rPr lang="en-US" sz="3200" dirty="0">
                <a:solidFill>
                  <a:srgbClr val="002060"/>
                </a:solidFill>
              </a:rPr>
              <a:t>Summation Convention</a:t>
            </a:r>
          </a:p>
        </p:txBody>
      </p:sp>
      <p:grpSp>
        <p:nvGrpSpPr>
          <p:cNvPr id="5" name="Group 4"/>
          <p:cNvGrpSpPr/>
          <p:nvPr/>
        </p:nvGrpSpPr>
        <p:grpSpPr>
          <a:xfrm>
            <a:off x="788735" y="1778001"/>
            <a:ext cx="7031789" cy="1430337"/>
            <a:chOff x="788735" y="1778001"/>
            <a:chExt cx="7031789" cy="1430337"/>
          </a:xfrm>
        </p:grpSpPr>
        <p:graphicFrame>
          <p:nvGraphicFramePr>
            <p:cNvPr id="3" name="Object 2"/>
            <p:cNvGraphicFramePr>
              <a:graphicFrameLocks noChangeAspect="1"/>
            </p:cNvGraphicFramePr>
            <p:nvPr>
              <p:extLst>
                <p:ext uri="{D42A27DB-BD31-4B8C-83A1-F6EECF244321}">
                  <p14:modId xmlns:p14="http://schemas.microsoft.com/office/powerpoint/2010/main" val="1328803198"/>
                </p:ext>
              </p:extLst>
            </p:nvPr>
          </p:nvGraphicFramePr>
          <p:xfrm>
            <a:off x="2487613" y="2578100"/>
            <a:ext cx="2019300" cy="630238"/>
          </p:xfrm>
          <a:graphic>
            <a:graphicData uri="http://schemas.openxmlformats.org/presentationml/2006/ole">
              <mc:AlternateContent xmlns:mc="http://schemas.openxmlformats.org/markup-compatibility/2006">
                <mc:Choice xmlns:v="urn:schemas-microsoft-com:vml" Requires="v">
                  <p:oleObj spid="_x0000_s9245" name="Equation" r:id="rId3" imgW="774700" imgH="241300" progId="Equation.3">
                    <p:embed/>
                  </p:oleObj>
                </mc:Choice>
                <mc:Fallback>
                  <p:oleObj name="Equation" r:id="rId3" imgW="774700" imgH="241300" progId="Equation.3">
                    <p:embed/>
                    <p:pic>
                      <p:nvPicPr>
                        <p:cNvPr id="0" name=""/>
                        <p:cNvPicPr/>
                        <p:nvPr/>
                      </p:nvPicPr>
                      <p:blipFill>
                        <a:blip r:embed="rId4"/>
                        <a:stretch>
                          <a:fillRect/>
                        </a:stretch>
                      </p:blipFill>
                      <p:spPr>
                        <a:xfrm>
                          <a:off x="2487613" y="2578100"/>
                          <a:ext cx="2019300" cy="630238"/>
                        </a:xfrm>
                        <a:prstGeom prst="rect">
                          <a:avLst/>
                        </a:prstGeom>
                      </p:spPr>
                    </p:pic>
                  </p:oleObj>
                </mc:Fallback>
              </mc:AlternateContent>
            </a:graphicData>
          </a:graphic>
        </p:graphicFrame>
        <p:sp>
          <p:nvSpPr>
            <p:cNvPr id="4" name="TextBox 3"/>
            <p:cNvSpPr txBox="1"/>
            <p:nvPr/>
          </p:nvSpPr>
          <p:spPr>
            <a:xfrm>
              <a:off x="788735" y="1778001"/>
              <a:ext cx="7031789" cy="769441"/>
            </a:xfrm>
            <a:prstGeom prst="rect">
              <a:avLst/>
            </a:prstGeom>
            <a:noFill/>
          </p:spPr>
          <p:txBody>
            <a:bodyPr wrap="square" rtlCol="0">
              <a:spAutoFit/>
            </a:bodyPr>
            <a:lstStyle/>
            <a:p>
              <a:pPr marL="342900" indent="-342900">
                <a:buFont typeface="Arial"/>
                <a:buChar char="•"/>
              </a:pPr>
              <a:r>
                <a:rPr lang="en-US" sz="2200" dirty="0">
                  <a:solidFill>
                    <a:srgbClr val="000090"/>
                  </a:solidFill>
                </a:rPr>
                <a:t>Whenever an index </a:t>
              </a:r>
              <a:r>
                <a:rPr lang="en-US" sz="2200" i="1" dirty="0" err="1">
                  <a:solidFill>
                    <a:srgbClr val="000090"/>
                  </a:solidFill>
                  <a:latin typeface="Times"/>
                  <a:cs typeface="Times"/>
                </a:rPr>
                <a:t>i</a:t>
              </a:r>
              <a:r>
                <a:rPr lang="en-US" sz="2200" dirty="0">
                  <a:solidFill>
                    <a:srgbClr val="000090"/>
                  </a:solidFill>
                  <a:latin typeface="Times"/>
                  <a:cs typeface="Times"/>
                </a:rPr>
                <a:t> </a:t>
              </a:r>
              <a:r>
                <a:rPr lang="en-US" sz="2200" dirty="0">
                  <a:solidFill>
                    <a:srgbClr val="000090"/>
                  </a:solidFill>
                </a:rPr>
                <a:t>is repeated in a term, a summation is implied, in which </a:t>
              </a:r>
              <a:r>
                <a:rPr lang="en-US" sz="2200" i="1" dirty="0" err="1">
                  <a:solidFill>
                    <a:srgbClr val="000090"/>
                  </a:solidFill>
                  <a:latin typeface="Times"/>
                  <a:cs typeface="Times"/>
                </a:rPr>
                <a:t>i</a:t>
              </a:r>
              <a:r>
                <a:rPr lang="en-US" sz="2200" dirty="0">
                  <a:solidFill>
                    <a:srgbClr val="000090"/>
                  </a:solidFill>
                  <a:latin typeface="Times"/>
                  <a:cs typeface="Times"/>
                </a:rPr>
                <a:t> </a:t>
              </a:r>
              <a:r>
                <a:rPr lang="en-US" sz="2200" dirty="0">
                  <a:solidFill>
                    <a:srgbClr val="000090"/>
                  </a:solidFill>
                </a:rPr>
                <a:t> takes the values 1, 2 ,3.</a:t>
              </a:r>
            </a:p>
          </p:txBody>
        </p:sp>
      </p:grpSp>
      <p:graphicFrame>
        <p:nvGraphicFramePr>
          <p:cNvPr id="8" name="Object 7"/>
          <p:cNvGraphicFramePr>
            <a:graphicFrameLocks noChangeAspect="1"/>
          </p:cNvGraphicFramePr>
          <p:nvPr>
            <p:extLst>
              <p:ext uri="{D42A27DB-BD31-4B8C-83A1-F6EECF244321}">
                <p14:modId xmlns:p14="http://schemas.microsoft.com/office/powerpoint/2010/main" val="277148078"/>
              </p:ext>
            </p:extLst>
          </p:nvPr>
        </p:nvGraphicFramePr>
        <p:xfrm>
          <a:off x="3048000" y="4016375"/>
          <a:ext cx="1616075" cy="571500"/>
        </p:xfrm>
        <a:graphic>
          <a:graphicData uri="http://schemas.openxmlformats.org/presentationml/2006/ole">
            <mc:AlternateContent xmlns:mc="http://schemas.openxmlformats.org/markup-compatibility/2006">
              <mc:Choice xmlns:v="urn:schemas-microsoft-com:vml" Requires="v">
                <p:oleObj spid="_x0000_s9246" name="Equation" r:id="rId5" imgW="609600" imgH="215900" progId="Equation.3">
                  <p:embed/>
                </p:oleObj>
              </mc:Choice>
              <mc:Fallback>
                <p:oleObj name="Equation" r:id="rId5" imgW="609600" imgH="215900" progId="Equation.3">
                  <p:embed/>
                  <p:pic>
                    <p:nvPicPr>
                      <p:cNvPr id="0" name=""/>
                      <p:cNvPicPr/>
                      <p:nvPr/>
                    </p:nvPicPr>
                    <p:blipFill>
                      <a:blip r:embed="rId6"/>
                      <a:stretch>
                        <a:fillRect/>
                      </a:stretch>
                    </p:blipFill>
                    <p:spPr>
                      <a:xfrm>
                        <a:off x="3048000" y="4016375"/>
                        <a:ext cx="1616075" cy="571500"/>
                      </a:xfrm>
                      <a:prstGeom prst="rect">
                        <a:avLst/>
                      </a:prstGeom>
                    </p:spPr>
                  </p:pic>
                </p:oleObj>
              </mc:Fallback>
            </mc:AlternateContent>
          </a:graphicData>
        </a:graphic>
      </p:graphicFrame>
      <p:sp>
        <p:nvSpPr>
          <p:cNvPr id="9" name="TextBox 8"/>
          <p:cNvSpPr txBox="1"/>
          <p:nvPr/>
        </p:nvSpPr>
        <p:spPr>
          <a:xfrm>
            <a:off x="705851" y="3441032"/>
            <a:ext cx="7031789" cy="1446550"/>
          </a:xfrm>
          <a:prstGeom prst="rect">
            <a:avLst/>
          </a:prstGeom>
          <a:noFill/>
        </p:spPr>
        <p:txBody>
          <a:bodyPr wrap="square" rtlCol="0">
            <a:spAutoFit/>
          </a:bodyPr>
          <a:lstStyle/>
          <a:p>
            <a:pPr marL="342900" indent="-342900">
              <a:buFont typeface="Arial"/>
              <a:buChar char="•"/>
            </a:pPr>
            <a:r>
              <a:rPr lang="en-US" sz="2200" dirty="0">
                <a:solidFill>
                  <a:srgbClr val="000090"/>
                </a:solidFill>
              </a:rPr>
              <a:t>In an implied summation, index </a:t>
            </a:r>
            <a:r>
              <a:rPr lang="en-US" sz="2200" i="1" dirty="0" err="1">
                <a:solidFill>
                  <a:srgbClr val="000090"/>
                </a:solidFill>
                <a:latin typeface="Times"/>
                <a:cs typeface="Times"/>
              </a:rPr>
              <a:t>i</a:t>
            </a:r>
            <a:r>
              <a:rPr lang="en-US" sz="2200" dirty="0">
                <a:solidFill>
                  <a:srgbClr val="000090"/>
                </a:solidFill>
                <a:latin typeface="Times"/>
                <a:cs typeface="Times"/>
              </a:rPr>
              <a:t> </a:t>
            </a:r>
            <a:r>
              <a:rPr lang="en-US" sz="2200" dirty="0">
                <a:solidFill>
                  <a:srgbClr val="000090"/>
                </a:solidFill>
              </a:rPr>
              <a:t>is a </a:t>
            </a:r>
            <a:r>
              <a:rPr lang="en-US" sz="2200" i="1" dirty="0">
                <a:solidFill>
                  <a:srgbClr val="000090"/>
                </a:solidFill>
              </a:rPr>
              <a:t>dummy</a:t>
            </a:r>
            <a:r>
              <a:rPr lang="en-US" sz="2200" dirty="0">
                <a:solidFill>
                  <a:srgbClr val="000090"/>
                </a:solidFill>
              </a:rPr>
              <a:t> index, i.e.</a:t>
            </a:r>
          </a:p>
          <a:p>
            <a:pPr marL="342900" indent="-342900">
              <a:buFont typeface="Arial"/>
              <a:buChar char="•"/>
            </a:pPr>
            <a:endParaRPr lang="en-US" sz="2200" dirty="0">
              <a:solidFill>
                <a:srgbClr val="000090"/>
              </a:solidFill>
            </a:endParaRPr>
          </a:p>
          <a:p>
            <a:endParaRPr lang="en-US" sz="2200" dirty="0">
              <a:solidFill>
                <a:srgbClr val="000090"/>
              </a:solidFill>
            </a:endParaRPr>
          </a:p>
          <a:p>
            <a:pPr marL="347663"/>
            <a:r>
              <a:rPr lang="en-US" sz="2200" dirty="0">
                <a:solidFill>
                  <a:srgbClr val="000090"/>
                </a:solidFill>
              </a:rPr>
              <a:t>or </a:t>
            </a:r>
          </a:p>
        </p:txBody>
      </p:sp>
      <p:graphicFrame>
        <p:nvGraphicFramePr>
          <p:cNvPr id="10" name="Object 9"/>
          <p:cNvGraphicFramePr>
            <a:graphicFrameLocks noChangeAspect="1"/>
          </p:cNvGraphicFramePr>
          <p:nvPr>
            <p:extLst>
              <p:ext uri="{D42A27DB-BD31-4B8C-83A1-F6EECF244321}">
                <p14:modId xmlns:p14="http://schemas.microsoft.com/office/powerpoint/2010/main" val="1715301328"/>
              </p:ext>
            </p:extLst>
          </p:nvPr>
        </p:nvGraphicFramePr>
        <p:xfrm>
          <a:off x="2999770" y="4808954"/>
          <a:ext cx="1655762" cy="563563"/>
        </p:xfrm>
        <a:graphic>
          <a:graphicData uri="http://schemas.openxmlformats.org/presentationml/2006/ole">
            <mc:AlternateContent xmlns:mc="http://schemas.openxmlformats.org/markup-compatibility/2006">
              <mc:Choice xmlns:v="urn:schemas-microsoft-com:vml" Requires="v">
                <p:oleObj spid="_x0000_s9247" name="Equation" r:id="rId7" imgW="635000" imgH="215900" progId="Equation.3">
                  <p:embed/>
                </p:oleObj>
              </mc:Choice>
              <mc:Fallback>
                <p:oleObj name="Equation" r:id="rId7" imgW="635000" imgH="215900" progId="Equation.3">
                  <p:embed/>
                  <p:pic>
                    <p:nvPicPr>
                      <p:cNvPr id="0" name=""/>
                      <p:cNvPicPr/>
                      <p:nvPr/>
                    </p:nvPicPr>
                    <p:blipFill>
                      <a:blip r:embed="rId8"/>
                      <a:stretch>
                        <a:fillRect/>
                      </a:stretch>
                    </p:blipFill>
                    <p:spPr>
                      <a:xfrm>
                        <a:off x="2999770" y="4808954"/>
                        <a:ext cx="1655762" cy="563563"/>
                      </a:xfrm>
                      <a:prstGeom prst="rect">
                        <a:avLst/>
                      </a:prstGeom>
                    </p:spPr>
                  </p:pic>
                </p:oleObj>
              </mc:Fallback>
            </mc:AlternateContent>
          </a:graphicData>
        </a:graphic>
      </p:graphicFrame>
    </p:spTree>
    <p:extLst>
      <p:ext uri="{BB962C8B-B14F-4D97-AF65-F5344CB8AC3E}">
        <p14:creationId xmlns:p14="http://schemas.microsoft.com/office/powerpoint/2010/main" val="138994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655" y="370543"/>
            <a:ext cx="3376335" cy="835208"/>
          </a:xfrm>
        </p:spPr>
        <p:txBody>
          <a:bodyPr>
            <a:normAutofit/>
          </a:bodyPr>
          <a:lstStyle/>
          <a:p>
            <a:r>
              <a:rPr lang="en-US" sz="3200" dirty="0" err="1">
                <a:solidFill>
                  <a:srgbClr val="002060"/>
                </a:solidFill>
              </a:rPr>
              <a:t>Kronecker</a:t>
            </a:r>
            <a:r>
              <a:rPr lang="en-US" sz="3200" dirty="0">
                <a:solidFill>
                  <a:srgbClr val="002060"/>
                </a:solidFill>
              </a:rPr>
              <a:t> delta</a:t>
            </a:r>
          </a:p>
        </p:txBody>
      </p:sp>
      <p:pic>
        <p:nvPicPr>
          <p:cNvPr id="4" name="Picture 3" descr="Screen Shot 2020-10-12 at 09.24.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416050"/>
            <a:ext cx="8166100" cy="3848100"/>
          </a:xfrm>
          <a:prstGeom prst="rect">
            <a:avLst/>
          </a:prstGeom>
        </p:spPr>
      </p:pic>
      <p:grpSp>
        <p:nvGrpSpPr>
          <p:cNvPr id="8" name="Group 7"/>
          <p:cNvGrpSpPr/>
          <p:nvPr/>
        </p:nvGrpSpPr>
        <p:grpSpPr>
          <a:xfrm>
            <a:off x="901700" y="5499100"/>
            <a:ext cx="3808028" cy="1193800"/>
            <a:chOff x="1485900" y="5499100"/>
            <a:chExt cx="3808028" cy="1193800"/>
          </a:xfrm>
        </p:grpSpPr>
        <p:sp>
          <p:nvSpPr>
            <p:cNvPr id="5" name="TextBox 4"/>
            <p:cNvSpPr txBox="1"/>
            <p:nvPr/>
          </p:nvSpPr>
          <p:spPr>
            <a:xfrm>
              <a:off x="1485900" y="5676900"/>
              <a:ext cx="2527299" cy="707886"/>
            </a:xfrm>
            <a:prstGeom prst="rect">
              <a:avLst/>
            </a:prstGeom>
            <a:noFill/>
          </p:spPr>
          <p:txBody>
            <a:bodyPr wrap="square" rtlCol="0">
              <a:spAutoFit/>
            </a:bodyPr>
            <a:lstStyle/>
            <a:p>
              <a:r>
                <a:rPr lang="en-US" sz="2000" dirty="0"/>
                <a:t>Note that </a:t>
              </a:r>
              <a:r>
                <a:rPr lang="en-US" sz="2000" i="1" dirty="0" err="1">
                  <a:latin typeface="Symbol" charset="2"/>
                  <a:cs typeface="Symbol" charset="2"/>
                </a:rPr>
                <a:t>d</a:t>
              </a:r>
              <a:r>
                <a:rPr lang="en-US" sz="2400" baseline="-25000" dirty="0" err="1"/>
                <a:t>ij</a:t>
              </a:r>
              <a:r>
                <a:rPr lang="en-US" sz="2000" dirty="0"/>
                <a:t> is like a 3x3 identity matrix</a:t>
              </a:r>
            </a:p>
          </p:txBody>
        </p:sp>
        <p:graphicFrame>
          <p:nvGraphicFramePr>
            <p:cNvPr id="7" name="Object 6"/>
            <p:cNvGraphicFramePr>
              <a:graphicFrameLocks noChangeAspect="1"/>
            </p:cNvGraphicFramePr>
            <p:nvPr>
              <p:extLst>
                <p:ext uri="{D42A27DB-BD31-4B8C-83A1-F6EECF244321}">
                  <p14:modId xmlns:p14="http://schemas.microsoft.com/office/powerpoint/2010/main" val="1187939085"/>
                </p:ext>
              </p:extLst>
            </p:nvPr>
          </p:nvGraphicFramePr>
          <p:xfrm>
            <a:off x="3956049" y="5499100"/>
            <a:ext cx="1337879" cy="1193800"/>
          </p:xfrm>
          <a:graphic>
            <a:graphicData uri="http://schemas.openxmlformats.org/presentationml/2006/ole">
              <mc:AlternateContent xmlns:mc="http://schemas.openxmlformats.org/markup-compatibility/2006">
                <mc:Choice xmlns:v="urn:schemas-microsoft-com:vml" Requires="v">
                  <p:oleObj spid="_x0000_s11274" name="Equation" r:id="rId4" imgW="825500" imgH="736600" progId="Equation.3">
                    <p:embed/>
                  </p:oleObj>
                </mc:Choice>
                <mc:Fallback>
                  <p:oleObj name="Equation" r:id="rId4" imgW="825500" imgH="736600" progId="Equation.3">
                    <p:embed/>
                    <p:pic>
                      <p:nvPicPr>
                        <p:cNvPr id="0" name=""/>
                        <p:cNvPicPr/>
                        <p:nvPr/>
                      </p:nvPicPr>
                      <p:blipFill>
                        <a:blip r:embed="rId5"/>
                        <a:stretch>
                          <a:fillRect/>
                        </a:stretch>
                      </p:blipFill>
                      <p:spPr>
                        <a:xfrm>
                          <a:off x="3956049" y="5499100"/>
                          <a:ext cx="1337879" cy="1193800"/>
                        </a:xfrm>
                        <a:prstGeom prst="rect">
                          <a:avLst/>
                        </a:prstGeom>
                      </p:spPr>
                    </p:pic>
                  </p:oleObj>
                </mc:Fallback>
              </mc:AlternateContent>
            </a:graphicData>
          </a:graphic>
        </p:graphicFrame>
      </p:grpSp>
      <p:sp>
        <p:nvSpPr>
          <p:cNvPr id="9" name="TextBox 8"/>
          <p:cNvSpPr txBox="1"/>
          <p:nvPr/>
        </p:nvSpPr>
        <p:spPr>
          <a:xfrm>
            <a:off x="5499100" y="5803900"/>
            <a:ext cx="2476142" cy="369332"/>
          </a:xfrm>
          <a:prstGeom prst="rect">
            <a:avLst/>
          </a:prstGeom>
          <a:noFill/>
        </p:spPr>
        <p:txBody>
          <a:bodyPr wrap="none" rtlCol="0">
            <a:spAutoFit/>
          </a:bodyPr>
          <a:lstStyle/>
          <a:p>
            <a:r>
              <a:rPr lang="en-US" dirty="0"/>
              <a:t>What is the value of </a:t>
            </a:r>
            <a:r>
              <a:rPr lang="en-US" i="1" dirty="0" err="1">
                <a:latin typeface="Symbol" charset="2"/>
                <a:cs typeface="Symbol" charset="2"/>
              </a:rPr>
              <a:t>d</a:t>
            </a:r>
            <a:r>
              <a:rPr lang="en-US" sz="2200" baseline="-25000" dirty="0" err="1"/>
              <a:t>jj</a:t>
            </a:r>
            <a:r>
              <a:rPr lang="en-US" dirty="0"/>
              <a:t> ?</a:t>
            </a:r>
          </a:p>
        </p:txBody>
      </p:sp>
    </p:spTree>
    <p:extLst>
      <p:ext uri="{BB962C8B-B14F-4D97-AF65-F5344CB8AC3E}">
        <p14:creationId xmlns:p14="http://schemas.microsoft.com/office/powerpoint/2010/main" val="106825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955" y="357843"/>
            <a:ext cx="3376335" cy="835208"/>
          </a:xfrm>
        </p:spPr>
        <p:txBody>
          <a:bodyPr>
            <a:normAutofit fontScale="90000"/>
          </a:bodyPr>
          <a:lstStyle/>
          <a:p>
            <a:r>
              <a:rPr lang="en-US" sz="3200" dirty="0">
                <a:solidFill>
                  <a:srgbClr val="002060"/>
                </a:solidFill>
              </a:rPr>
              <a:t>Permutation symbol</a:t>
            </a:r>
          </a:p>
        </p:txBody>
      </p:sp>
      <p:grpSp>
        <p:nvGrpSpPr>
          <p:cNvPr id="14" name="Group 13"/>
          <p:cNvGrpSpPr/>
          <p:nvPr/>
        </p:nvGrpSpPr>
        <p:grpSpPr>
          <a:xfrm>
            <a:off x="152400" y="2348751"/>
            <a:ext cx="8153400" cy="1169149"/>
            <a:chOff x="152400" y="1497851"/>
            <a:chExt cx="8153400" cy="1169149"/>
          </a:xfrm>
        </p:grpSpPr>
        <p:sp>
          <p:nvSpPr>
            <p:cNvPr id="4" name="TextBox 3"/>
            <p:cNvSpPr txBox="1"/>
            <p:nvPr/>
          </p:nvSpPr>
          <p:spPr>
            <a:xfrm flipH="1">
              <a:off x="2001517" y="1894543"/>
              <a:ext cx="6291582" cy="369332"/>
            </a:xfrm>
            <a:prstGeom prst="rect">
              <a:avLst/>
            </a:prstGeom>
            <a:noFill/>
          </p:spPr>
          <p:txBody>
            <a:bodyPr wrap="square" rtlCol="0">
              <a:spAutoFit/>
            </a:bodyPr>
            <a:lstStyle/>
            <a:p>
              <a:r>
                <a:rPr lang="en-US" dirty="0"/>
                <a:t>if the numerical values of</a:t>
              </a:r>
              <a:r>
                <a:rPr lang="en-US" i="1" dirty="0"/>
                <a:t> </a:t>
              </a:r>
              <a:r>
                <a:rPr lang="en-US" i="1" dirty="0" err="1"/>
                <a:t>i</a:t>
              </a:r>
              <a:r>
                <a:rPr lang="en-US" dirty="0" err="1"/>
                <a:t>,</a:t>
              </a:r>
              <a:r>
                <a:rPr lang="en-US" i="1" dirty="0" err="1"/>
                <a:t>j,k</a:t>
              </a:r>
              <a:r>
                <a:rPr lang="en-US" i="1" dirty="0"/>
                <a:t>  </a:t>
              </a:r>
              <a:r>
                <a:rPr lang="en-US" dirty="0"/>
                <a:t>are anti-click-wise order</a:t>
              </a:r>
            </a:p>
          </p:txBody>
        </p:sp>
        <p:sp>
          <p:nvSpPr>
            <p:cNvPr id="7" name="TextBox 6"/>
            <p:cNvSpPr txBox="1"/>
            <p:nvPr/>
          </p:nvSpPr>
          <p:spPr>
            <a:xfrm flipH="1">
              <a:off x="2014218" y="1535202"/>
              <a:ext cx="6278882" cy="369332"/>
            </a:xfrm>
            <a:prstGeom prst="rect">
              <a:avLst/>
            </a:prstGeom>
            <a:noFill/>
          </p:spPr>
          <p:txBody>
            <a:bodyPr wrap="square" rtlCol="0">
              <a:spAutoFit/>
            </a:bodyPr>
            <a:lstStyle/>
            <a:p>
              <a:r>
                <a:rPr lang="en-US" dirty="0"/>
                <a:t>if the numerical values of</a:t>
              </a:r>
              <a:r>
                <a:rPr lang="en-US" i="1" dirty="0"/>
                <a:t> </a:t>
              </a:r>
              <a:r>
                <a:rPr lang="en-US" i="1" dirty="0" err="1"/>
                <a:t>i</a:t>
              </a:r>
              <a:r>
                <a:rPr lang="en-US" dirty="0" err="1"/>
                <a:t>,</a:t>
              </a:r>
              <a:r>
                <a:rPr lang="en-US" i="1" dirty="0" err="1"/>
                <a:t>j,k</a:t>
              </a:r>
              <a:r>
                <a:rPr lang="en-US" i="1" dirty="0"/>
                <a:t>  </a:t>
              </a:r>
              <a:r>
                <a:rPr lang="en-US" dirty="0"/>
                <a:t>are in clockwise order</a:t>
              </a:r>
            </a:p>
          </p:txBody>
        </p:sp>
        <p:pic>
          <p:nvPicPr>
            <p:cNvPr id="8" name="Picture 7" descr="Screen Shot 2020-10-12 at 09.32.55.png"/>
            <p:cNvPicPr>
              <a:picLocks noChangeAspect="1"/>
            </p:cNvPicPr>
            <p:nvPr/>
          </p:nvPicPr>
          <p:blipFill rotWithShape="1">
            <a:blip r:embed="rId2">
              <a:extLst>
                <a:ext uri="{28A0092B-C50C-407E-A947-70E740481C1C}">
                  <a14:useLocalDpi xmlns:a14="http://schemas.microsoft.com/office/drawing/2010/main" val="0"/>
                </a:ext>
              </a:extLst>
            </a:blip>
            <a:srcRect r="79639" b="61387"/>
            <a:stretch/>
          </p:blipFill>
          <p:spPr>
            <a:xfrm>
              <a:off x="152400" y="1497851"/>
              <a:ext cx="1861818" cy="1169149"/>
            </a:xfrm>
            <a:prstGeom prst="rect">
              <a:avLst/>
            </a:prstGeom>
          </p:spPr>
        </p:pic>
        <p:sp>
          <p:nvSpPr>
            <p:cNvPr id="9" name="TextBox 8"/>
            <p:cNvSpPr txBox="1"/>
            <p:nvPr/>
          </p:nvSpPr>
          <p:spPr>
            <a:xfrm flipH="1">
              <a:off x="2014218" y="2231609"/>
              <a:ext cx="6291582" cy="369332"/>
            </a:xfrm>
            <a:prstGeom prst="rect">
              <a:avLst/>
            </a:prstGeom>
            <a:noFill/>
          </p:spPr>
          <p:txBody>
            <a:bodyPr wrap="square" rtlCol="0">
              <a:spAutoFit/>
            </a:bodyPr>
            <a:lstStyle/>
            <a:p>
              <a:r>
                <a:rPr lang="en-US" dirty="0"/>
                <a:t>if the numerical values of</a:t>
              </a:r>
              <a:r>
                <a:rPr lang="en-US" i="1" dirty="0"/>
                <a:t> </a:t>
              </a:r>
              <a:r>
                <a:rPr lang="en-US" i="1" dirty="0" err="1"/>
                <a:t>i</a:t>
              </a:r>
              <a:r>
                <a:rPr lang="en-US" dirty="0" err="1"/>
                <a:t>,</a:t>
              </a:r>
              <a:r>
                <a:rPr lang="en-US" i="1" dirty="0" err="1"/>
                <a:t>j,k</a:t>
              </a:r>
              <a:r>
                <a:rPr lang="en-US" i="1" dirty="0"/>
                <a:t>  </a:t>
              </a:r>
              <a:r>
                <a:rPr lang="en-US" dirty="0"/>
                <a:t>are in any other order</a:t>
              </a:r>
            </a:p>
          </p:txBody>
        </p:sp>
      </p:grpSp>
      <p:sp>
        <p:nvSpPr>
          <p:cNvPr id="5" name="TextBox 4"/>
          <p:cNvSpPr txBox="1"/>
          <p:nvPr/>
        </p:nvSpPr>
        <p:spPr>
          <a:xfrm>
            <a:off x="1003300" y="1062335"/>
            <a:ext cx="5156200" cy="646331"/>
          </a:xfrm>
          <a:prstGeom prst="rect">
            <a:avLst/>
          </a:prstGeom>
          <a:noFill/>
        </p:spPr>
        <p:txBody>
          <a:bodyPr wrap="square" rtlCol="0">
            <a:spAutoFit/>
          </a:bodyPr>
          <a:lstStyle/>
          <a:p>
            <a:r>
              <a:rPr lang="en-US" dirty="0"/>
              <a:t>Imagine the numbers 1, 2, 3 are written clock-wise around the circumference of a wheel </a:t>
            </a:r>
          </a:p>
        </p:txBody>
      </p:sp>
      <p:grpSp>
        <p:nvGrpSpPr>
          <p:cNvPr id="15" name="Group 14"/>
          <p:cNvGrpSpPr/>
          <p:nvPr/>
        </p:nvGrpSpPr>
        <p:grpSpPr>
          <a:xfrm>
            <a:off x="7061707" y="830302"/>
            <a:ext cx="914400" cy="973098"/>
            <a:chOff x="1485900" y="4513302"/>
            <a:chExt cx="914400" cy="973098"/>
          </a:xfrm>
        </p:grpSpPr>
        <p:sp>
          <p:nvSpPr>
            <p:cNvPr id="6" name="Oval 5"/>
            <p:cNvSpPr/>
            <p:nvPr/>
          </p:nvSpPr>
          <p:spPr>
            <a:xfrm>
              <a:off x="1485900" y="4572000"/>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510927" y="5022334"/>
              <a:ext cx="301660" cy="369332"/>
            </a:xfrm>
            <a:prstGeom prst="rect">
              <a:avLst/>
            </a:prstGeom>
            <a:noFill/>
          </p:spPr>
          <p:txBody>
            <a:bodyPr wrap="none" rtlCol="0">
              <a:spAutoFit/>
            </a:bodyPr>
            <a:lstStyle/>
            <a:p>
              <a:r>
                <a:rPr lang="en-US" dirty="0"/>
                <a:t>3</a:t>
              </a:r>
            </a:p>
          </p:txBody>
        </p:sp>
        <p:sp>
          <p:nvSpPr>
            <p:cNvPr id="12" name="TextBox 11"/>
            <p:cNvSpPr txBox="1"/>
            <p:nvPr/>
          </p:nvSpPr>
          <p:spPr>
            <a:xfrm>
              <a:off x="1825287" y="4513302"/>
              <a:ext cx="301660" cy="369332"/>
            </a:xfrm>
            <a:prstGeom prst="rect">
              <a:avLst/>
            </a:prstGeom>
            <a:noFill/>
          </p:spPr>
          <p:txBody>
            <a:bodyPr wrap="none" rtlCol="0">
              <a:spAutoFit/>
            </a:bodyPr>
            <a:lstStyle/>
            <a:p>
              <a:r>
                <a:rPr lang="en-US" dirty="0"/>
                <a:t>1</a:t>
              </a:r>
            </a:p>
          </p:txBody>
        </p:sp>
        <p:sp>
          <p:nvSpPr>
            <p:cNvPr id="13" name="TextBox 12"/>
            <p:cNvSpPr txBox="1"/>
            <p:nvPr/>
          </p:nvSpPr>
          <p:spPr>
            <a:xfrm>
              <a:off x="2046270" y="5029200"/>
              <a:ext cx="301660" cy="369332"/>
            </a:xfrm>
            <a:prstGeom prst="rect">
              <a:avLst/>
            </a:prstGeom>
            <a:noFill/>
          </p:spPr>
          <p:txBody>
            <a:bodyPr wrap="none" rtlCol="0">
              <a:spAutoFit/>
            </a:bodyPr>
            <a:lstStyle/>
            <a:p>
              <a:r>
                <a:rPr lang="en-US" dirty="0"/>
                <a:t>2</a:t>
              </a:r>
            </a:p>
          </p:txBody>
        </p:sp>
      </p:grpSp>
      <p:grpSp>
        <p:nvGrpSpPr>
          <p:cNvPr id="19" name="Group 18"/>
          <p:cNvGrpSpPr/>
          <p:nvPr/>
        </p:nvGrpSpPr>
        <p:grpSpPr>
          <a:xfrm>
            <a:off x="601505" y="3784600"/>
            <a:ext cx="4152900" cy="755134"/>
            <a:chOff x="601505" y="3784600"/>
            <a:chExt cx="4152900" cy="755134"/>
          </a:xfrm>
        </p:grpSpPr>
        <p:pic>
          <p:nvPicPr>
            <p:cNvPr id="3" name="Picture 2" descr="Screen Shot 2020-10-12 at 09.32.55.png"/>
            <p:cNvPicPr>
              <a:picLocks noChangeAspect="1"/>
            </p:cNvPicPr>
            <p:nvPr/>
          </p:nvPicPr>
          <p:blipFill rotWithShape="1">
            <a:blip r:embed="rId2">
              <a:extLst>
                <a:ext uri="{28A0092B-C50C-407E-A947-70E740481C1C}">
                  <a14:useLocalDpi xmlns:a14="http://schemas.microsoft.com/office/drawing/2010/main" val="0"/>
                </a:ext>
              </a:extLst>
            </a:blip>
            <a:srcRect l="25834" t="52035" r="28750" b="33704"/>
            <a:stretch/>
          </p:blipFill>
          <p:spPr>
            <a:xfrm>
              <a:off x="601505" y="4107933"/>
              <a:ext cx="4152900" cy="431801"/>
            </a:xfrm>
            <a:prstGeom prst="rect">
              <a:avLst/>
            </a:prstGeom>
          </p:spPr>
        </p:pic>
        <p:sp>
          <p:nvSpPr>
            <p:cNvPr id="17" name="TextBox 16"/>
            <p:cNvSpPr txBox="1"/>
            <p:nvPr/>
          </p:nvSpPr>
          <p:spPr>
            <a:xfrm>
              <a:off x="601505" y="3784600"/>
              <a:ext cx="3074580" cy="369332"/>
            </a:xfrm>
            <a:prstGeom prst="rect">
              <a:avLst/>
            </a:prstGeom>
            <a:noFill/>
          </p:spPr>
          <p:txBody>
            <a:bodyPr wrap="none" rtlCol="0">
              <a:spAutoFit/>
            </a:bodyPr>
            <a:lstStyle/>
            <a:p>
              <a:r>
                <a:rPr lang="en-US" dirty="0"/>
                <a:t>Cross products of basis vectors</a:t>
              </a:r>
            </a:p>
          </p:txBody>
        </p:sp>
      </p:grpSp>
      <p:grpSp>
        <p:nvGrpSpPr>
          <p:cNvPr id="20" name="Group 19"/>
          <p:cNvGrpSpPr/>
          <p:nvPr/>
        </p:nvGrpSpPr>
        <p:grpSpPr>
          <a:xfrm>
            <a:off x="601505" y="4914900"/>
            <a:ext cx="3975971" cy="903686"/>
            <a:chOff x="601505" y="4914900"/>
            <a:chExt cx="3975971" cy="903686"/>
          </a:xfrm>
        </p:grpSpPr>
        <p:pic>
          <p:nvPicPr>
            <p:cNvPr id="16" name="Picture 15" descr="Screen Shot 2020-10-12 at 09.48.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31" y="5287172"/>
              <a:ext cx="3799045" cy="531414"/>
            </a:xfrm>
            <a:prstGeom prst="rect">
              <a:avLst/>
            </a:prstGeom>
          </p:spPr>
        </p:pic>
        <p:sp>
          <p:nvSpPr>
            <p:cNvPr id="18" name="TextBox 17"/>
            <p:cNvSpPr txBox="1"/>
            <p:nvPr/>
          </p:nvSpPr>
          <p:spPr>
            <a:xfrm>
              <a:off x="601505" y="4914900"/>
              <a:ext cx="1791251" cy="369332"/>
            </a:xfrm>
            <a:prstGeom prst="rect">
              <a:avLst/>
            </a:prstGeom>
            <a:noFill/>
          </p:spPr>
          <p:txBody>
            <a:bodyPr wrap="none" rtlCol="0">
              <a:spAutoFit/>
            </a:bodyPr>
            <a:lstStyle/>
            <a:p>
              <a:r>
                <a:rPr lang="en-US" dirty="0"/>
                <a:t>Switching indices</a:t>
              </a:r>
            </a:p>
          </p:txBody>
        </p:sp>
      </p:grpSp>
    </p:spTree>
    <p:extLst>
      <p:ext uri="{BB962C8B-B14F-4D97-AF65-F5344CB8AC3E}">
        <p14:creationId xmlns:p14="http://schemas.microsoft.com/office/powerpoint/2010/main" val="192596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555" y="512486"/>
            <a:ext cx="3376335" cy="835208"/>
          </a:xfrm>
        </p:spPr>
        <p:txBody>
          <a:bodyPr>
            <a:normAutofit/>
          </a:bodyPr>
          <a:lstStyle/>
          <a:p>
            <a:r>
              <a:rPr lang="en-US" sz="3200" dirty="0">
                <a:solidFill>
                  <a:srgbClr val="002060"/>
                </a:solidFill>
              </a:rPr>
              <a:t>Determinants</a:t>
            </a:r>
          </a:p>
        </p:txBody>
      </p:sp>
      <p:pic>
        <p:nvPicPr>
          <p:cNvPr id="3" name="Picture 2" descr="Screen Shot 2020-10-12 at 09.52.3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347694"/>
            <a:ext cx="4197350" cy="1298949"/>
          </a:xfrm>
          <a:prstGeom prst="rect">
            <a:avLst/>
          </a:prstGeom>
        </p:spPr>
      </p:pic>
      <p:grpSp>
        <p:nvGrpSpPr>
          <p:cNvPr id="7" name="Group 6"/>
          <p:cNvGrpSpPr/>
          <p:nvPr/>
        </p:nvGrpSpPr>
        <p:grpSpPr>
          <a:xfrm>
            <a:off x="990600" y="2698349"/>
            <a:ext cx="8064500" cy="1977308"/>
            <a:chOff x="990600" y="2698349"/>
            <a:chExt cx="8064500" cy="1977308"/>
          </a:xfrm>
        </p:grpSpPr>
        <p:pic>
          <p:nvPicPr>
            <p:cNvPr id="4" name="Picture 3" descr="Screen Shot 2020-10-12 at 09.53.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698349"/>
              <a:ext cx="7823200" cy="1058489"/>
            </a:xfrm>
            <a:prstGeom prst="rect">
              <a:avLst/>
            </a:prstGeom>
          </p:spPr>
        </p:pic>
        <p:pic>
          <p:nvPicPr>
            <p:cNvPr id="5" name="Picture 4" descr="Screen Shot 2020-10-12 at 09.54.01.png"/>
            <p:cNvPicPr>
              <a:picLocks noChangeAspect="1"/>
            </p:cNvPicPr>
            <p:nvPr/>
          </p:nvPicPr>
          <p:blipFill rotWithShape="1">
            <a:blip r:embed="rId4">
              <a:extLst>
                <a:ext uri="{28A0092B-C50C-407E-A947-70E740481C1C}">
                  <a14:useLocalDpi xmlns:a14="http://schemas.microsoft.com/office/drawing/2010/main" val="0"/>
                </a:ext>
              </a:extLst>
            </a:blip>
            <a:srcRect l="12500"/>
            <a:stretch/>
          </p:blipFill>
          <p:spPr>
            <a:xfrm>
              <a:off x="1676400" y="3664610"/>
              <a:ext cx="7378700" cy="1011047"/>
            </a:xfrm>
            <a:prstGeom prst="rect">
              <a:avLst/>
            </a:prstGeom>
          </p:spPr>
        </p:pic>
      </p:grpSp>
      <p:pic>
        <p:nvPicPr>
          <p:cNvPr id="8" name="Picture 7" descr="Screen Shot 2020-10-12 at 09.56.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0800" y="5254956"/>
            <a:ext cx="4025900" cy="744372"/>
          </a:xfrm>
          <a:prstGeom prst="rect">
            <a:avLst/>
          </a:prstGeom>
        </p:spPr>
      </p:pic>
    </p:spTree>
    <p:extLst>
      <p:ext uri="{BB962C8B-B14F-4D97-AF65-F5344CB8AC3E}">
        <p14:creationId xmlns:p14="http://schemas.microsoft.com/office/powerpoint/2010/main" val="495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9555" y="363076"/>
            <a:ext cx="3376335" cy="835208"/>
          </a:xfrm>
        </p:spPr>
        <p:txBody>
          <a:bodyPr>
            <a:normAutofit/>
          </a:bodyPr>
          <a:lstStyle/>
          <a:p>
            <a:r>
              <a:rPr lang="en-US" sz="3200" dirty="0">
                <a:solidFill>
                  <a:srgbClr val="002060"/>
                </a:solidFill>
              </a:rPr>
              <a:t>Box product</a:t>
            </a:r>
          </a:p>
        </p:txBody>
      </p:sp>
      <p:grpSp>
        <p:nvGrpSpPr>
          <p:cNvPr id="41" name="Group 40"/>
          <p:cNvGrpSpPr/>
          <p:nvPr/>
        </p:nvGrpSpPr>
        <p:grpSpPr>
          <a:xfrm>
            <a:off x="359085" y="1281484"/>
            <a:ext cx="8546353" cy="2319315"/>
            <a:chOff x="359085" y="1281484"/>
            <a:chExt cx="8546353" cy="2319315"/>
          </a:xfrm>
        </p:grpSpPr>
        <p:pic>
          <p:nvPicPr>
            <p:cNvPr id="11" name="Picture 10" descr="Screen Shot 2020-10-12 at 10.05.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85" y="1281484"/>
              <a:ext cx="8546353" cy="1035577"/>
            </a:xfrm>
            <a:prstGeom prst="rect">
              <a:avLst/>
            </a:prstGeom>
          </p:spPr>
        </p:pic>
        <p:grpSp>
          <p:nvGrpSpPr>
            <p:cNvPr id="24" name="Group 23"/>
            <p:cNvGrpSpPr/>
            <p:nvPr/>
          </p:nvGrpSpPr>
          <p:grpSpPr>
            <a:xfrm>
              <a:off x="359085" y="1787408"/>
              <a:ext cx="1433856" cy="1813391"/>
              <a:chOff x="359085" y="2310343"/>
              <a:chExt cx="1433856" cy="1813391"/>
            </a:xfrm>
          </p:grpSpPr>
          <p:sp>
            <p:nvSpPr>
              <p:cNvPr id="12" name="Parallelogram 11"/>
              <p:cNvSpPr/>
              <p:nvPr/>
            </p:nvSpPr>
            <p:spPr>
              <a:xfrm>
                <a:off x="627529" y="3092823"/>
                <a:ext cx="1165412" cy="597647"/>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59085" y="3077886"/>
                <a:ext cx="403538" cy="461665"/>
              </a:xfrm>
              <a:prstGeom prst="rect">
                <a:avLst/>
              </a:prstGeom>
              <a:noFill/>
            </p:spPr>
            <p:txBody>
              <a:bodyPr wrap="none" rtlCol="0">
                <a:spAutoFit/>
              </a:bodyPr>
              <a:lstStyle/>
              <a:p>
                <a:r>
                  <a:rPr lang="en-US" sz="2400" b="1" i="1" dirty="0"/>
                  <a:t>v</a:t>
                </a:r>
              </a:p>
            </p:txBody>
          </p:sp>
          <p:sp>
            <p:nvSpPr>
              <p:cNvPr id="14" name="TextBox 13"/>
              <p:cNvSpPr txBox="1"/>
              <p:nvPr/>
            </p:nvSpPr>
            <p:spPr>
              <a:xfrm>
                <a:off x="906589" y="3662069"/>
                <a:ext cx="421422" cy="461665"/>
              </a:xfrm>
              <a:prstGeom prst="rect">
                <a:avLst/>
              </a:prstGeom>
              <a:noFill/>
            </p:spPr>
            <p:txBody>
              <a:bodyPr wrap="none" rtlCol="0">
                <a:spAutoFit/>
              </a:bodyPr>
              <a:lstStyle/>
              <a:p>
                <a:r>
                  <a:rPr lang="en-US" sz="2400" b="1" i="1" dirty="0"/>
                  <a:t>u </a:t>
                </a:r>
              </a:p>
            </p:txBody>
          </p:sp>
          <p:cxnSp>
            <p:nvCxnSpPr>
              <p:cNvPr id="16" name="Straight Arrow Connector 15"/>
              <p:cNvCxnSpPr/>
              <p:nvPr/>
            </p:nvCxnSpPr>
            <p:spPr>
              <a:xfrm flipV="1">
                <a:off x="627529" y="3077882"/>
                <a:ext cx="152978" cy="59764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27529" y="3675529"/>
                <a:ext cx="1060824" cy="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627529" y="2690586"/>
                <a:ext cx="0" cy="98494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27529" y="2310343"/>
                <a:ext cx="703060" cy="461665"/>
              </a:xfrm>
              <a:prstGeom prst="rect">
                <a:avLst/>
              </a:prstGeom>
              <a:noFill/>
            </p:spPr>
            <p:txBody>
              <a:bodyPr wrap="square" rtlCol="0">
                <a:spAutoFit/>
              </a:bodyPr>
              <a:lstStyle/>
              <a:p>
                <a:r>
                  <a:rPr lang="en-US" sz="2400" b="1" i="1" dirty="0" err="1"/>
                  <a:t>u×v</a:t>
                </a:r>
                <a:r>
                  <a:rPr lang="en-US" sz="2400" b="1" i="1" dirty="0"/>
                  <a:t> </a:t>
                </a:r>
              </a:p>
            </p:txBody>
          </p:sp>
        </p:grpSp>
        <p:sp>
          <p:nvSpPr>
            <p:cNvPr id="25" name="TextBox 24"/>
            <p:cNvSpPr txBox="1"/>
            <p:nvPr/>
          </p:nvSpPr>
          <p:spPr>
            <a:xfrm>
              <a:off x="2853766" y="2554947"/>
              <a:ext cx="3368530" cy="461665"/>
            </a:xfrm>
            <a:prstGeom prst="rect">
              <a:avLst/>
            </a:prstGeom>
            <a:noFill/>
          </p:spPr>
          <p:txBody>
            <a:bodyPr wrap="none" rtlCol="0">
              <a:spAutoFit/>
            </a:bodyPr>
            <a:lstStyle/>
            <a:p>
              <a:r>
                <a:rPr lang="en-US" sz="2400" dirty="0"/>
                <a:t>What does </a:t>
              </a:r>
              <a:r>
                <a:rPr lang="en-US" sz="2400" b="1" i="1" dirty="0" err="1"/>
                <a:t>u×v</a:t>
              </a:r>
              <a:r>
                <a:rPr lang="en-US" sz="2400" b="1" i="1" dirty="0"/>
                <a:t> </a:t>
              </a:r>
              <a:r>
                <a:rPr lang="en-US" sz="2400" dirty="0"/>
                <a:t>measure?</a:t>
              </a:r>
              <a:r>
                <a:rPr lang="en-US" dirty="0"/>
                <a:t> </a:t>
              </a:r>
            </a:p>
          </p:txBody>
        </p:sp>
      </p:grpSp>
      <p:grpSp>
        <p:nvGrpSpPr>
          <p:cNvPr id="40" name="Group 39"/>
          <p:cNvGrpSpPr/>
          <p:nvPr/>
        </p:nvGrpSpPr>
        <p:grpSpPr>
          <a:xfrm>
            <a:off x="374027" y="3914560"/>
            <a:ext cx="8666287" cy="2734266"/>
            <a:chOff x="374027" y="4123734"/>
            <a:chExt cx="8666287" cy="2734266"/>
          </a:xfrm>
        </p:grpSpPr>
        <p:pic>
          <p:nvPicPr>
            <p:cNvPr id="10" name="Picture 9" descr="Screen Shot 2020-10-12 at 10.00.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027" y="4123734"/>
              <a:ext cx="8666287" cy="1430559"/>
            </a:xfrm>
            <a:prstGeom prst="rect">
              <a:avLst/>
            </a:prstGeom>
          </p:spPr>
        </p:pic>
        <p:grpSp>
          <p:nvGrpSpPr>
            <p:cNvPr id="26" name="Group 25"/>
            <p:cNvGrpSpPr/>
            <p:nvPr/>
          </p:nvGrpSpPr>
          <p:grpSpPr>
            <a:xfrm>
              <a:off x="687294" y="5812148"/>
              <a:ext cx="1463738" cy="1045852"/>
              <a:chOff x="359085" y="3077882"/>
              <a:chExt cx="1463738" cy="1045852"/>
            </a:xfrm>
          </p:grpSpPr>
          <p:sp>
            <p:nvSpPr>
              <p:cNvPr id="27" name="Parallelogram 26"/>
              <p:cNvSpPr/>
              <p:nvPr/>
            </p:nvSpPr>
            <p:spPr>
              <a:xfrm>
                <a:off x="657411" y="3107764"/>
                <a:ext cx="1165412" cy="597647"/>
              </a:xfrm>
              <a:prstGeom prst="parallelogra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359085" y="3077886"/>
                <a:ext cx="403538" cy="461665"/>
              </a:xfrm>
              <a:prstGeom prst="rect">
                <a:avLst/>
              </a:prstGeom>
              <a:noFill/>
            </p:spPr>
            <p:txBody>
              <a:bodyPr wrap="none" rtlCol="0">
                <a:spAutoFit/>
              </a:bodyPr>
              <a:lstStyle/>
              <a:p>
                <a:r>
                  <a:rPr lang="en-US" sz="2400" b="1" i="1" dirty="0"/>
                  <a:t>v</a:t>
                </a:r>
              </a:p>
            </p:txBody>
          </p:sp>
          <p:sp>
            <p:nvSpPr>
              <p:cNvPr id="29" name="TextBox 28"/>
              <p:cNvSpPr txBox="1"/>
              <p:nvPr/>
            </p:nvSpPr>
            <p:spPr>
              <a:xfrm>
                <a:off x="906589" y="3662069"/>
                <a:ext cx="421422" cy="461665"/>
              </a:xfrm>
              <a:prstGeom prst="rect">
                <a:avLst/>
              </a:prstGeom>
              <a:noFill/>
            </p:spPr>
            <p:txBody>
              <a:bodyPr wrap="none" rtlCol="0">
                <a:spAutoFit/>
              </a:bodyPr>
              <a:lstStyle/>
              <a:p>
                <a:r>
                  <a:rPr lang="en-US" sz="2400" b="1" i="1" dirty="0"/>
                  <a:t>u </a:t>
                </a:r>
              </a:p>
            </p:txBody>
          </p:sp>
          <p:cxnSp>
            <p:nvCxnSpPr>
              <p:cNvPr id="30" name="Straight Arrow Connector 29"/>
              <p:cNvCxnSpPr/>
              <p:nvPr/>
            </p:nvCxnSpPr>
            <p:spPr>
              <a:xfrm flipV="1">
                <a:off x="627529" y="3077882"/>
                <a:ext cx="152978" cy="59764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627529" y="3675529"/>
                <a:ext cx="1060824" cy="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3006166" y="5827089"/>
              <a:ext cx="3805850" cy="461665"/>
            </a:xfrm>
            <a:prstGeom prst="rect">
              <a:avLst/>
            </a:prstGeom>
            <a:noFill/>
          </p:spPr>
          <p:txBody>
            <a:bodyPr wrap="none" rtlCol="0">
              <a:spAutoFit/>
            </a:bodyPr>
            <a:lstStyle/>
            <a:p>
              <a:r>
                <a:rPr lang="en-US" sz="2400" dirty="0"/>
                <a:t>What does [</a:t>
              </a:r>
              <a:r>
                <a:rPr lang="en-US" sz="2400" b="1" i="1" dirty="0" err="1"/>
                <a:t>u,v,w</a:t>
              </a:r>
              <a:r>
                <a:rPr lang="en-US" sz="2400" b="1" dirty="0"/>
                <a:t>]</a:t>
              </a:r>
              <a:r>
                <a:rPr lang="en-US" sz="2400" b="1" i="1" dirty="0"/>
                <a:t> </a:t>
              </a:r>
              <a:r>
                <a:rPr lang="en-US" sz="2400" dirty="0"/>
                <a:t>measure?</a:t>
              </a:r>
              <a:r>
                <a:rPr lang="en-US" dirty="0"/>
                <a:t> </a:t>
              </a:r>
            </a:p>
          </p:txBody>
        </p:sp>
      </p:grpSp>
      <p:grpSp>
        <p:nvGrpSpPr>
          <p:cNvPr id="42" name="Group 41"/>
          <p:cNvGrpSpPr/>
          <p:nvPr/>
        </p:nvGrpSpPr>
        <p:grpSpPr>
          <a:xfrm>
            <a:off x="970679" y="5039581"/>
            <a:ext cx="989529" cy="1162521"/>
            <a:chOff x="970679" y="5039581"/>
            <a:chExt cx="989529" cy="1162521"/>
          </a:xfrm>
        </p:grpSpPr>
        <p:cxnSp>
          <p:nvCxnSpPr>
            <p:cNvPr id="34" name="Straight Arrow Connector 33"/>
            <p:cNvCxnSpPr/>
            <p:nvPr/>
          </p:nvCxnSpPr>
          <p:spPr>
            <a:xfrm flipV="1">
              <a:off x="970679" y="5360060"/>
              <a:ext cx="568262" cy="84204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471760" y="5039581"/>
              <a:ext cx="488448" cy="461665"/>
            </a:xfrm>
            <a:prstGeom prst="rect">
              <a:avLst/>
            </a:prstGeom>
            <a:noFill/>
          </p:spPr>
          <p:txBody>
            <a:bodyPr wrap="none" rtlCol="0">
              <a:spAutoFit/>
            </a:bodyPr>
            <a:lstStyle/>
            <a:p>
              <a:r>
                <a:rPr lang="en-US" sz="2400" b="1" i="1" dirty="0"/>
                <a:t>w</a:t>
              </a:r>
            </a:p>
          </p:txBody>
        </p:sp>
      </p:grpSp>
    </p:spTree>
    <p:extLst>
      <p:ext uri="{BB962C8B-B14F-4D97-AF65-F5344CB8AC3E}">
        <p14:creationId xmlns:p14="http://schemas.microsoft.com/office/powerpoint/2010/main" val="199268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0090"/>
                </a:solidFill>
              </a:rPr>
              <a:t>Vector algebra</a:t>
            </a:r>
          </a:p>
        </p:txBody>
      </p:sp>
    </p:spTree>
    <p:extLst>
      <p:ext uri="{BB962C8B-B14F-4D97-AF65-F5344CB8AC3E}">
        <p14:creationId xmlns:p14="http://schemas.microsoft.com/office/powerpoint/2010/main" val="280296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91687"/>
          </a:xfrm>
        </p:spPr>
        <p:txBody>
          <a:bodyPr>
            <a:normAutofit/>
          </a:bodyPr>
          <a:lstStyle/>
          <a:p>
            <a:r>
              <a:rPr lang="en-US" sz="2000" dirty="0">
                <a:solidFill>
                  <a:srgbClr val="000090"/>
                </a:solidFill>
              </a:rPr>
              <a:t>ESS 411/511 Geophysical Continuum Mechanics</a:t>
            </a:r>
          </a:p>
        </p:txBody>
      </p:sp>
      <mc:AlternateContent xmlns:mc="http://schemas.openxmlformats.org/markup-compatibility/2006">
        <mc:Choice xmlns:a14="http://schemas.microsoft.com/office/drawing/2010/main" Requires="a14">
          <p:sp>
            <p:nvSpPr>
              <p:cNvPr id="5" name="TextBox 4"/>
              <p:cNvSpPr txBox="1"/>
              <p:nvPr/>
            </p:nvSpPr>
            <p:spPr>
              <a:xfrm>
                <a:off x="1104900" y="1447800"/>
                <a:ext cx="7581900" cy="4801314"/>
              </a:xfrm>
              <a:prstGeom prst="rect">
                <a:avLst/>
              </a:prstGeom>
              <a:noFill/>
            </p:spPr>
            <p:txBody>
              <a:bodyPr wrap="square" rtlCol="0">
                <a:spAutoFit/>
              </a:bodyPr>
              <a:lstStyle/>
              <a:p>
                <a:r>
                  <a:rPr lang="en-US" sz="2400" dirty="0">
                    <a:solidFill>
                      <a:srgbClr val="000090"/>
                    </a:solidFill>
                  </a:rPr>
                  <a:t>Prep for Wednesday class #7</a:t>
                </a:r>
              </a:p>
              <a:p>
                <a:pPr marL="342900" indent="-342900">
                  <a:buFont typeface="Arial" charset="0"/>
                  <a:buChar char="•"/>
                </a:pPr>
                <a:r>
                  <a:rPr lang="en-US" sz="2200" dirty="0">
                    <a:solidFill>
                      <a:srgbClr val="000090"/>
                    </a:solidFill>
                  </a:rPr>
                  <a:t>Please read </a:t>
                </a:r>
                <a:r>
                  <a:rPr lang="en-US" sz="2200" dirty="0" err="1">
                    <a:solidFill>
                      <a:srgbClr val="000090"/>
                    </a:solidFill>
                  </a:rPr>
                  <a:t>Mase</a:t>
                </a:r>
                <a:r>
                  <a:rPr lang="en-US" sz="2200" dirty="0">
                    <a:solidFill>
                      <a:srgbClr val="000090"/>
                    </a:solidFill>
                  </a:rPr>
                  <a:t>, Smelser, and </a:t>
                </a:r>
                <a:r>
                  <a:rPr lang="en-US" sz="2200" dirty="0" err="1">
                    <a:solidFill>
                      <a:srgbClr val="000090"/>
                    </a:solidFill>
                  </a:rPr>
                  <a:t>Mase</a:t>
                </a:r>
                <a:r>
                  <a:rPr lang="en-US" sz="2200" dirty="0">
                    <a:solidFill>
                      <a:srgbClr val="000090"/>
                    </a:solidFill>
                  </a:rPr>
                  <a:t>, CH 2 through Section 2.6</a:t>
                </a:r>
              </a:p>
              <a:p>
                <a:pPr marL="342900" indent="-342900">
                  <a:buFont typeface="Arial" charset="0"/>
                  <a:buChar char="•"/>
                </a:pPr>
                <a:endParaRPr lang="en-US" sz="2000" dirty="0">
                  <a:solidFill>
                    <a:srgbClr val="000090"/>
                  </a:solidFill>
                </a:endParaRPr>
              </a:p>
              <a:p>
                <a:r>
                  <a:rPr lang="en-US" sz="2200" b="1" dirty="0">
                    <a:solidFill>
                      <a:srgbClr val="002060"/>
                    </a:solidFill>
                  </a:rPr>
                  <a:t>Class_07 assignment on Vector products</a:t>
                </a:r>
                <a:endParaRPr lang="en-US" sz="2200" dirty="0">
                  <a:solidFill>
                    <a:srgbClr val="002060"/>
                  </a:solidFill>
                </a:endParaRPr>
              </a:p>
              <a:p>
                <a:r>
                  <a:rPr lang="en-US" sz="2200" dirty="0">
                    <a:solidFill>
                      <a:srgbClr val="002060"/>
                    </a:solidFill>
                  </a:rPr>
                  <a:t>Equation 2.12, vector cross product</a:t>
                </a:r>
              </a:p>
              <a:p>
                <a:r>
                  <a:rPr lang="en-US" sz="2200" dirty="0">
                    <a:solidFill>
                      <a:srgbClr val="002060"/>
                    </a:solidFill>
                  </a:rPr>
                  <a:t> </a:t>
                </a:r>
                <a:r>
                  <a:rPr lang="en-US" sz="2200" b="1" i="1" dirty="0">
                    <a:solidFill>
                      <a:srgbClr val="002060"/>
                    </a:solidFill>
                  </a:rPr>
                  <a:t>u</a:t>
                </a:r>
                <a:r>
                  <a:rPr lang="en-US" sz="2200" b="1" dirty="0">
                    <a:solidFill>
                      <a:srgbClr val="002060"/>
                    </a:solidFill>
                  </a:rPr>
                  <a:t> </a:t>
                </a:r>
                <a:r>
                  <a:rPr lang="en-US" sz="2200" b="1" dirty="0">
                    <a:solidFill>
                      <a:srgbClr val="002060"/>
                    </a:solidFill>
                    <a:sym typeface="Symbol" pitchFamily="2" charset="2"/>
                  </a:rPr>
                  <a:t></a:t>
                </a:r>
                <a:r>
                  <a:rPr lang="en-US" sz="2200" b="1" dirty="0">
                    <a:solidFill>
                      <a:srgbClr val="002060"/>
                    </a:solidFill>
                  </a:rPr>
                  <a:t>  </a:t>
                </a:r>
                <a:r>
                  <a:rPr lang="en-US" sz="2200" b="1" i="1" dirty="0">
                    <a:solidFill>
                      <a:srgbClr val="002060"/>
                    </a:solidFill>
                  </a:rPr>
                  <a:t>v</a:t>
                </a:r>
                <a:r>
                  <a:rPr lang="en-US" sz="2200" dirty="0">
                    <a:solidFill>
                      <a:srgbClr val="002060"/>
                    </a:solidFill>
                  </a:rPr>
                  <a:t> = - </a:t>
                </a:r>
                <a:r>
                  <a:rPr lang="en-US" sz="2200" b="1" i="1" dirty="0">
                    <a:solidFill>
                      <a:srgbClr val="002060"/>
                    </a:solidFill>
                  </a:rPr>
                  <a:t>v</a:t>
                </a:r>
                <a:r>
                  <a:rPr lang="en-US" sz="2200" b="1" dirty="0">
                    <a:solidFill>
                      <a:srgbClr val="002060"/>
                    </a:solidFill>
                  </a:rPr>
                  <a:t> </a:t>
                </a:r>
                <a:r>
                  <a:rPr lang="en-US" sz="2200" b="1" dirty="0">
                    <a:solidFill>
                      <a:srgbClr val="002060"/>
                    </a:solidFill>
                    <a:sym typeface="Symbol" pitchFamily="2" charset="2"/>
                  </a:rPr>
                  <a:t></a:t>
                </a:r>
                <a:r>
                  <a:rPr lang="en-US" sz="2200" b="1" dirty="0">
                    <a:solidFill>
                      <a:srgbClr val="002060"/>
                    </a:solidFill>
                  </a:rPr>
                  <a:t>  </a:t>
                </a:r>
                <a:r>
                  <a:rPr lang="en-US" sz="2200" b="1" i="1" dirty="0">
                    <a:solidFill>
                      <a:srgbClr val="002060"/>
                    </a:solidFill>
                  </a:rPr>
                  <a:t>u </a:t>
                </a:r>
                <a:endParaRPr lang="en-US" sz="2200" dirty="0">
                  <a:solidFill>
                    <a:srgbClr val="002060"/>
                  </a:solidFill>
                </a:endParaRPr>
              </a:p>
              <a:p>
                <a:r>
                  <a:rPr lang="en-US" sz="2200" b="1" i="1" dirty="0">
                    <a:solidFill>
                      <a:srgbClr val="002060"/>
                    </a:solidFill>
                  </a:rPr>
                  <a:t>= </a:t>
                </a:r>
                <a:r>
                  <a:rPr lang="en-US" sz="2200" b="1" dirty="0">
                    <a:solidFill>
                      <a:srgbClr val="002060"/>
                    </a:solidFill>
                  </a:rPr>
                  <a:t>|</a:t>
                </a:r>
                <a:r>
                  <a:rPr lang="en-US" sz="2200" b="1" i="1" dirty="0">
                    <a:solidFill>
                      <a:srgbClr val="002060"/>
                    </a:solidFill>
                  </a:rPr>
                  <a:t>u</a:t>
                </a:r>
                <a:r>
                  <a:rPr lang="en-US" sz="2200" b="1" dirty="0">
                    <a:solidFill>
                      <a:srgbClr val="002060"/>
                    </a:solidFill>
                  </a:rPr>
                  <a:t>| |</a:t>
                </a:r>
                <a:r>
                  <a:rPr lang="en-US" sz="2200" b="1" i="1" dirty="0">
                    <a:solidFill>
                      <a:srgbClr val="002060"/>
                    </a:solidFill>
                  </a:rPr>
                  <a:t>v</a:t>
                </a:r>
                <a:r>
                  <a:rPr lang="en-US" sz="2200" b="1" dirty="0">
                    <a:solidFill>
                      <a:srgbClr val="002060"/>
                    </a:solidFill>
                  </a:rPr>
                  <a:t>|</a:t>
                </a:r>
                <a:r>
                  <a:rPr lang="en-US" sz="2200" b="1" i="1" dirty="0">
                    <a:solidFill>
                      <a:srgbClr val="002060"/>
                    </a:solidFill>
                  </a:rPr>
                  <a:t> </a:t>
                </a:r>
                <a:r>
                  <a:rPr lang="en-US" sz="2200" dirty="0">
                    <a:solidFill>
                      <a:srgbClr val="002060"/>
                    </a:solidFill>
                  </a:rPr>
                  <a:t>sin(</a:t>
                </a:r>
                <a:r>
                  <a:rPr lang="en-US" sz="2200" dirty="0">
                    <a:solidFill>
                      <a:srgbClr val="002060"/>
                    </a:solidFill>
                    <a:latin typeface="Symbol" pitchFamily="2" charset="2"/>
                  </a:rPr>
                  <a:t>q</a:t>
                </a:r>
                <a:r>
                  <a:rPr lang="en-US" sz="2200" dirty="0">
                    <a:solidFill>
                      <a:srgbClr val="002060"/>
                    </a:solidFill>
                  </a:rPr>
                  <a:t>) </a:t>
                </a:r>
                <a14:m>
                  <m:oMath xmlns:m="http://schemas.openxmlformats.org/officeDocument/2006/math">
                    <m:acc>
                      <m:accPr>
                        <m:chr m:val="̂"/>
                        <m:ctrlPr>
                          <a:rPr lang="en-US" sz="2200" i="1">
                            <a:solidFill>
                              <a:srgbClr val="002060"/>
                            </a:solidFill>
                          </a:rPr>
                        </m:ctrlPr>
                      </m:accPr>
                      <m:e>
                        <m:r>
                          <a:rPr lang="en-US" sz="2200" i="1">
                            <a:solidFill>
                              <a:srgbClr val="002060"/>
                            </a:solidFill>
                          </a:rPr>
                          <m:t>𝑒</m:t>
                        </m:r>
                      </m:e>
                    </m:acc>
                  </m:oMath>
                </a14:m>
                <a:endParaRPr lang="en-US" sz="2200" dirty="0">
                  <a:solidFill>
                    <a:srgbClr val="002060"/>
                  </a:solidFill>
                </a:endParaRPr>
              </a:p>
              <a:p>
                <a:r>
                  <a:rPr lang="en-US" sz="2200" dirty="0">
                    <a:solidFill>
                      <a:srgbClr val="002060"/>
                    </a:solidFill>
                  </a:rPr>
                  <a:t>= </a:t>
                </a:r>
                <a:r>
                  <a:rPr lang="en-US" sz="2200" dirty="0" err="1">
                    <a:solidFill>
                      <a:srgbClr val="002060"/>
                    </a:solidFill>
                  </a:rPr>
                  <a:t>e</a:t>
                </a:r>
                <a:r>
                  <a:rPr lang="en-US" sz="2200" baseline="-25000" dirty="0" err="1">
                    <a:solidFill>
                      <a:srgbClr val="002060"/>
                    </a:solidFill>
                  </a:rPr>
                  <a:t>ijk</a:t>
                </a:r>
                <a:r>
                  <a:rPr lang="en-US" sz="2200" baseline="-25000" dirty="0">
                    <a:solidFill>
                      <a:srgbClr val="002060"/>
                    </a:solidFill>
                  </a:rPr>
                  <a:t> </a:t>
                </a:r>
                <a:r>
                  <a:rPr lang="en-US" sz="2200" i="1" dirty="0" err="1">
                    <a:solidFill>
                      <a:srgbClr val="002060"/>
                    </a:solidFill>
                  </a:rPr>
                  <a:t>u</a:t>
                </a:r>
                <a:r>
                  <a:rPr lang="en-US" sz="2200" baseline="-25000" dirty="0" err="1">
                    <a:solidFill>
                      <a:srgbClr val="002060"/>
                    </a:solidFill>
                  </a:rPr>
                  <a:t>i</a:t>
                </a:r>
                <a:r>
                  <a:rPr lang="en-US" sz="2200" baseline="-25000" dirty="0">
                    <a:solidFill>
                      <a:srgbClr val="002060"/>
                    </a:solidFill>
                  </a:rPr>
                  <a:t> </a:t>
                </a:r>
                <a:r>
                  <a:rPr lang="en-US" sz="2200" i="1" dirty="0" err="1">
                    <a:solidFill>
                      <a:srgbClr val="002060"/>
                    </a:solidFill>
                  </a:rPr>
                  <a:t>v</a:t>
                </a:r>
                <a:r>
                  <a:rPr lang="en-US" sz="2200" baseline="-25000" dirty="0" err="1">
                    <a:solidFill>
                      <a:srgbClr val="002060"/>
                    </a:solidFill>
                  </a:rPr>
                  <a:t>j</a:t>
                </a:r>
                <a:r>
                  <a:rPr lang="en-US" sz="2200" baseline="-25000" dirty="0">
                    <a:solidFill>
                      <a:srgbClr val="002060"/>
                    </a:solidFill>
                  </a:rPr>
                  <a:t> </a:t>
                </a:r>
                <a14:m>
                  <m:oMath xmlns:m="http://schemas.openxmlformats.org/officeDocument/2006/math">
                    <m:sSub>
                      <m:sSubPr>
                        <m:ctrlPr>
                          <a:rPr lang="en-US" sz="2200" i="1" baseline="-25000">
                            <a:solidFill>
                              <a:srgbClr val="002060"/>
                            </a:solidFill>
                          </a:rPr>
                        </m:ctrlPr>
                      </m:sSubPr>
                      <m:e>
                        <m:acc>
                          <m:accPr>
                            <m:chr m:val="̂"/>
                            <m:ctrlPr>
                              <a:rPr lang="en-US" sz="2200" i="1" baseline="-25000">
                                <a:solidFill>
                                  <a:srgbClr val="002060"/>
                                </a:solidFill>
                              </a:rPr>
                            </m:ctrlPr>
                          </m:accPr>
                          <m:e>
                            <m:r>
                              <a:rPr lang="en-US" sz="2200" i="1" baseline="-25000">
                                <a:solidFill>
                                  <a:srgbClr val="002060"/>
                                </a:solidFill>
                              </a:rPr>
                              <m:t>𝑒</m:t>
                            </m:r>
                          </m:e>
                        </m:acc>
                      </m:e>
                      <m:sub>
                        <m:r>
                          <a:rPr lang="en-US" sz="2200" i="1" baseline="-25000">
                            <a:solidFill>
                              <a:srgbClr val="002060"/>
                            </a:solidFill>
                          </a:rPr>
                          <m:t>𝑘</m:t>
                        </m:r>
                      </m:sub>
                    </m:sSub>
                  </m:oMath>
                </a14:m>
                <a:r>
                  <a:rPr lang="en-US" sz="2200" dirty="0">
                    <a:solidFill>
                      <a:srgbClr val="002060"/>
                    </a:solidFill>
                  </a:rPr>
                  <a:t>     </a:t>
                </a:r>
              </a:p>
              <a:p>
                <a:r>
                  <a:rPr lang="en-US" sz="2200" dirty="0">
                    <a:solidFill>
                      <a:srgbClr val="002060"/>
                    </a:solidFill>
                  </a:rPr>
                  <a:t> </a:t>
                </a:r>
              </a:p>
              <a:p>
                <a:pPr lvl="0"/>
                <a:r>
                  <a:rPr lang="en-US" sz="2200" dirty="0">
                    <a:solidFill>
                      <a:srgbClr val="002060"/>
                    </a:solidFill>
                  </a:rPr>
                  <a:t>What is </a:t>
                </a:r>
                <a:r>
                  <a:rPr lang="en-US" sz="2200" i="1" dirty="0">
                    <a:solidFill>
                      <a:srgbClr val="002060"/>
                    </a:solidFill>
                    <a:latin typeface="Symbol" pitchFamily="2" charset="2"/>
                  </a:rPr>
                  <a:t>q</a:t>
                </a:r>
                <a:r>
                  <a:rPr lang="en-US" sz="2200" dirty="0">
                    <a:solidFill>
                      <a:srgbClr val="002060"/>
                    </a:solidFill>
                  </a:rPr>
                  <a:t>?</a:t>
                </a:r>
              </a:p>
              <a:p>
                <a:pPr lvl="0"/>
                <a:r>
                  <a:rPr lang="en-US" sz="2200" dirty="0">
                    <a:solidFill>
                      <a:srgbClr val="002060"/>
                    </a:solidFill>
                  </a:rPr>
                  <a:t>Where does the vector </a:t>
                </a:r>
                <a14:m>
                  <m:oMath xmlns:m="http://schemas.openxmlformats.org/officeDocument/2006/math">
                    <m:acc>
                      <m:accPr>
                        <m:chr m:val="̂"/>
                        <m:ctrlPr>
                          <a:rPr lang="en-US" sz="2200" i="1">
                            <a:solidFill>
                              <a:srgbClr val="002060"/>
                            </a:solidFill>
                          </a:rPr>
                        </m:ctrlPr>
                      </m:accPr>
                      <m:e>
                        <m:r>
                          <a:rPr lang="en-US" sz="2200" i="1">
                            <a:solidFill>
                              <a:srgbClr val="002060"/>
                            </a:solidFill>
                          </a:rPr>
                          <m:t>𝑒</m:t>
                        </m:r>
                      </m:e>
                    </m:acc>
                  </m:oMath>
                </a14:m>
                <a:r>
                  <a:rPr lang="en-US" sz="2200" dirty="0">
                    <a:solidFill>
                      <a:srgbClr val="002060"/>
                    </a:solidFill>
                  </a:rPr>
                  <a:t> point?</a:t>
                </a:r>
              </a:p>
              <a:p>
                <a:pPr lvl="0"/>
                <a:r>
                  <a:rPr lang="en-US" sz="2200" dirty="0">
                    <a:solidFill>
                      <a:srgbClr val="002060"/>
                    </a:solidFill>
                  </a:rPr>
                  <a:t>Can you give a simple geometric interpretation for </a:t>
                </a:r>
                <a:r>
                  <a:rPr lang="en-US" sz="2200" b="1" i="1" dirty="0">
                    <a:solidFill>
                      <a:srgbClr val="002060"/>
                    </a:solidFill>
                  </a:rPr>
                  <a:t>u</a:t>
                </a:r>
                <a:r>
                  <a:rPr lang="en-US" sz="2200" b="1" dirty="0">
                    <a:solidFill>
                      <a:srgbClr val="002060"/>
                    </a:solidFill>
                  </a:rPr>
                  <a:t> </a:t>
                </a:r>
                <a:r>
                  <a:rPr lang="en-US" sz="2200" b="1" dirty="0">
                    <a:solidFill>
                      <a:srgbClr val="002060"/>
                    </a:solidFill>
                    <a:sym typeface="Symbol" pitchFamily="2" charset="2"/>
                  </a:rPr>
                  <a:t></a:t>
                </a:r>
                <a:r>
                  <a:rPr lang="en-US" sz="2200" b="1" dirty="0">
                    <a:solidFill>
                      <a:srgbClr val="002060"/>
                    </a:solidFill>
                  </a:rPr>
                  <a:t>  </a:t>
                </a:r>
                <a:r>
                  <a:rPr lang="en-US" sz="2200" b="1" i="1" dirty="0">
                    <a:solidFill>
                      <a:srgbClr val="002060"/>
                    </a:solidFill>
                  </a:rPr>
                  <a:t>v</a:t>
                </a:r>
                <a:r>
                  <a:rPr lang="en-US" sz="2200" dirty="0">
                    <a:solidFill>
                      <a:srgbClr val="002060"/>
                    </a:solidFill>
                  </a:rPr>
                  <a:t> ?</a:t>
                </a:r>
              </a:p>
              <a:p>
                <a:pPr marL="342900" indent="-342900">
                  <a:buFont typeface="Arial" charset="0"/>
                  <a:buChar char="•"/>
                </a:pPr>
                <a:endParaRPr lang="en-US" sz="2000" dirty="0">
                  <a:solidFill>
                    <a:srgbClr val="00009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1104900" y="1447800"/>
                <a:ext cx="7581900" cy="4801314"/>
              </a:xfrm>
              <a:prstGeom prst="rect">
                <a:avLst/>
              </a:prstGeom>
              <a:blipFill>
                <a:blip r:embed="rId2"/>
                <a:stretch>
                  <a:fillRect l="-1171" t="-1055"/>
                </a:stretch>
              </a:blipFill>
            </p:spPr>
            <p:txBody>
              <a:bodyPr/>
              <a:lstStyle/>
              <a:p>
                <a:r>
                  <a:rPr lang="en-US">
                    <a:noFill/>
                  </a:rPr>
                  <a:t> </a:t>
                </a:r>
              </a:p>
            </p:txBody>
          </p:sp>
        </mc:Fallback>
      </mc:AlternateContent>
      <p:sp>
        <p:nvSpPr>
          <p:cNvPr id="2" name="AutoShape 2" descr="Class_07_Prep.png">
            <a:extLst>
              <a:ext uri="{FF2B5EF4-FFF2-40B4-BE49-F238E27FC236}">
                <a16:creationId xmlns:a16="http://schemas.microsoft.com/office/drawing/2014/main" id="{DE167286-3C05-FD48-ADA9-5DA1E910A84A}"/>
              </a:ext>
            </a:extLst>
          </p:cNvPr>
          <p:cNvSpPr>
            <a:spLocks noChangeAspect="1" noChangeArrowheads="1"/>
          </p:cNvSpPr>
          <p:nvPr/>
        </p:nvSpPr>
        <p:spPr bwMode="auto">
          <a:xfrm>
            <a:off x="1104900" y="2698750"/>
            <a:ext cx="6667500" cy="2565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903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91687"/>
          </a:xfrm>
        </p:spPr>
        <p:txBody>
          <a:bodyPr>
            <a:normAutofit/>
          </a:bodyPr>
          <a:lstStyle/>
          <a:p>
            <a:r>
              <a:rPr lang="en-US" sz="2000" dirty="0">
                <a:solidFill>
                  <a:srgbClr val="000090"/>
                </a:solidFill>
              </a:rPr>
              <a:t>ESS 411/511 Geophysical Continuum Mechanics</a:t>
            </a:r>
          </a:p>
        </p:txBody>
      </p:sp>
      <p:sp>
        <p:nvSpPr>
          <p:cNvPr id="5" name="TextBox 4"/>
          <p:cNvSpPr txBox="1"/>
          <p:nvPr/>
        </p:nvSpPr>
        <p:spPr>
          <a:xfrm>
            <a:off x="761172" y="1064552"/>
            <a:ext cx="7925628" cy="4462760"/>
          </a:xfrm>
          <a:prstGeom prst="rect">
            <a:avLst/>
          </a:prstGeom>
          <a:noFill/>
        </p:spPr>
        <p:txBody>
          <a:bodyPr wrap="square" rtlCol="0">
            <a:spAutoFit/>
          </a:bodyPr>
          <a:lstStyle/>
          <a:p>
            <a:r>
              <a:rPr lang="en-US" sz="2400" dirty="0">
                <a:solidFill>
                  <a:srgbClr val="000090"/>
                </a:solidFill>
              </a:rPr>
              <a:t>Broad Outline for the Quarter</a:t>
            </a:r>
          </a:p>
          <a:p>
            <a:pPr marL="342900" indent="-342900">
              <a:buFont typeface="Arial"/>
              <a:buChar char="•"/>
            </a:pPr>
            <a:r>
              <a:rPr lang="en-US" sz="2000" dirty="0">
                <a:solidFill>
                  <a:srgbClr val="000090"/>
                </a:solidFill>
              </a:rPr>
              <a:t>Continuum mechanics in 1-D</a:t>
            </a:r>
          </a:p>
          <a:p>
            <a:pPr marL="342900" indent="-342900">
              <a:buFont typeface="Arial"/>
              <a:buChar char="•"/>
            </a:pPr>
            <a:r>
              <a:rPr lang="en-US" sz="2000" dirty="0">
                <a:solidFill>
                  <a:srgbClr val="000090"/>
                </a:solidFill>
              </a:rPr>
              <a:t>1-D models with springs, dashpots, sliding blocks</a:t>
            </a:r>
          </a:p>
          <a:p>
            <a:pPr marL="342900" indent="-342900">
              <a:buFont typeface="Arial"/>
              <a:buChar char="•"/>
            </a:pPr>
            <a:r>
              <a:rPr lang="en-US" sz="2000" dirty="0">
                <a:solidFill>
                  <a:srgbClr val="000090"/>
                </a:solidFill>
              </a:rPr>
              <a:t>Attenuation</a:t>
            </a:r>
          </a:p>
          <a:p>
            <a:pPr marL="342900" indent="-342900">
              <a:buFont typeface="Arial"/>
              <a:buChar char="•"/>
            </a:pPr>
            <a:r>
              <a:rPr lang="en-US" sz="2000" dirty="0">
                <a:solidFill>
                  <a:srgbClr val="FF0000"/>
                </a:solidFill>
              </a:rPr>
              <a:t>Mathematical tools – vectors, tensors, coordinate changes </a:t>
            </a:r>
          </a:p>
          <a:p>
            <a:pPr marL="342900" indent="-342900">
              <a:buFont typeface="Arial"/>
              <a:buChar char="•"/>
            </a:pPr>
            <a:r>
              <a:rPr lang="en-US" sz="2000" dirty="0">
                <a:solidFill>
                  <a:srgbClr val="000090"/>
                </a:solidFill>
              </a:rPr>
              <a:t>Stress – principal values,  Mohr’s circles for 3-D stress</a:t>
            </a:r>
          </a:p>
          <a:p>
            <a:pPr marL="342900" indent="-342900">
              <a:buFont typeface="Arial"/>
              <a:buChar char="•"/>
            </a:pPr>
            <a:r>
              <a:rPr lang="en-US" sz="2000" dirty="0">
                <a:solidFill>
                  <a:srgbClr val="000090"/>
                </a:solidFill>
              </a:rPr>
              <a:t>Coulomb failure, pore pressure, crustal strength</a:t>
            </a:r>
          </a:p>
          <a:p>
            <a:pPr marL="342900" indent="-342900">
              <a:buFont typeface="Arial"/>
              <a:buChar char="•"/>
            </a:pPr>
            <a:r>
              <a:rPr lang="en-US" sz="2000" dirty="0">
                <a:solidFill>
                  <a:srgbClr val="000090"/>
                </a:solidFill>
              </a:rPr>
              <a:t>Measuring stress in the Earth</a:t>
            </a:r>
          </a:p>
          <a:p>
            <a:pPr marL="342900" indent="-342900">
              <a:buFont typeface="Arial"/>
              <a:buChar char="•"/>
            </a:pPr>
            <a:r>
              <a:rPr lang="en-US" sz="2000" dirty="0">
                <a:solidFill>
                  <a:srgbClr val="000090"/>
                </a:solidFill>
              </a:rPr>
              <a:t>Strain – Finite strain; infinitesimal strains</a:t>
            </a:r>
          </a:p>
          <a:p>
            <a:pPr marL="342900" indent="-342900">
              <a:buFont typeface="Arial"/>
              <a:buChar char="•"/>
            </a:pPr>
            <a:r>
              <a:rPr lang="en-US" sz="2000" dirty="0">
                <a:solidFill>
                  <a:srgbClr val="000090"/>
                </a:solidFill>
              </a:rPr>
              <a:t>Moments – lithosphere bending; Earthquake moment magnitude</a:t>
            </a:r>
          </a:p>
          <a:p>
            <a:pPr marL="342900" indent="-342900">
              <a:buFont typeface="Arial"/>
              <a:buChar char="•"/>
            </a:pPr>
            <a:r>
              <a:rPr lang="en-US" sz="2000" dirty="0">
                <a:solidFill>
                  <a:srgbClr val="000090"/>
                </a:solidFill>
              </a:rPr>
              <a:t>Conservation laws </a:t>
            </a:r>
          </a:p>
          <a:p>
            <a:pPr marL="342900" indent="-342900">
              <a:buFont typeface="Arial"/>
              <a:buChar char="•"/>
            </a:pPr>
            <a:r>
              <a:rPr lang="en-US" sz="2000" dirty="0">
                <a:solidFill>
                  <a:srgbClr val="000090"/>
                </a:solidFill>
              </a:rPr>
              <a:t>Constitutive relations for elastic and viscous materials</a:t>
            </a:r>
          </a:p>
          <a:p>
            <a:pPr marL="342900" indent="-342900">
              <a:buFont typeface="Arial"/>
              <a:buChar char="•"/>
            </a:pPr>
            <a:r>
              <a:rPr lang="en-US" sz="2000" dirty="0">
                <a:solidFill>
                  <a:srgbClr val="000090"/>
                </a:solidFill>
              </a:rPr>
              <a:t>Elastic waves; kinematic waves</a:t>
            </a:r>
          </a:p>
          <a:p>
            <a:pPr marL="342900" indent="-342900">
              <a:buFont typeface="Arial"/>
              <a:buChar char="•"/>
            </a:pPr>
            <a:endParaRPr lang="en-US" sz="2000" dirty="0">
              <a:solidFill>
                <a:srgbClr val="000090"/>
              </a:solidFill>
            </a:endParaRPr>
          </a:p>
        </p:txBody>
      </p:sp>
    </p:spTree>
    <p:extLst>
      <p:ext uri="{BB962C8B-B14F-4D97-AF65-F5344CB8AC3E}">
        <p14:creationId xmlns:p14="http://schemas.microsoft.com/office/powerpoint/2010/main" val="134724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0090"/>
                </a:solidFill>
              </a:rPr>
              <a:t>Problem Sets</a:t>
            </a:r>
          </a:p>
        </p:txBody>
      </p:sp>
      <p:sp>
        <p:nvSpPr>
          <p:cNvPr id="3" name="TextBox 2"/>
          <p:cNvSpPr txBox="1"/>
          <p:nvPr/>
        </p:nvSpPr>
        <p:spPr>
          <a:xfrm>
            <a:off x="1738288" y="1300293"/>
            <a:ext cx="6391493" cy="1200328"/>
          </a:xfrm>
          <a:prstGeom prst="rect">
            <a:avLst/>
          </a:prstGeom>
          <a:noFill/>
        </p:spPr>
        <p:txBody>
          <a:bodyPr wrap="none" rtlCol="0">
            <a:spAutoFit/>
          </a:bodyPr>
          <a:lstStyle/>
          <a:p>
            <a:pPr marL="342900" indent="-342900">
              <a:buFont typeface="Arial"/>
              <a:buChar char="•"/>
            </a:pPr>
            <a:r>
              <a:rPr lang="en-US" sz="2400" dirty="0">
                <a:solidFill>
                  <a:srgbClr val="000090"/>
                </a:solidFill>
              </a:rPr>
              <a:t>Problem Set #1 </a:t>
            </a:r>
            <a:r>
              <a:rPr lang="mr-IN" sz="2400" dirty="0">
                <a:solidFill>
                  <a:srgbClr val="000090"/>
                </a:solidFill>
              </a:rPr>
              <a:t>–</a:t>
            </a:r>
            <a:r>
              <a:rPr lang="en-US" sz="2400" dirty="0">
                <a:solidFill>
                  <a:srgbClr val="000090"/>
                </a:solidFill>
              </a:rPr>
              <a:t> due in Canvas on Wednesday</a:t>
            </a:r>
          </a:p>
          <a:p>
            <a:endParaRPr lang="en-US" sz="2400" dirty="0">
              <a:solidFill>
                <a:srgbClr val="000090"/>
              </a:solidFill>
            </a:endParaRPr>
          </a:p>
          <a:p>
            <a:pPr marL="342900" indent="-342900">
              <a:buFont typeface="Arial"/>
              <a:buChar char="•"/>
            </a:pPr>
            <a:r>
              <a:rPr lang="en-US" sz="2400" dirty="0">
                <a:solidFill>
                  <a:srgbClr val="000090"/>
                </a:solidFill>
              </a:rPr>
              <a:t>Problem Set #2 </a:t>
            </a:r>
            <a:r>
              <a:rPr lang="mr-IN" sz="2400" dirty="0">
                <a:solidFill>
                  <a:srgbClr val="000090"/>
                </a:solidFill>
              </a:rPr>
              <a:t>–</a:t>
            </a:r>
            <a:r>
              <a:rPr lang="en-US" sz="2400" dirty="0">
                <a:solidFill>
                  <a:srgbClr val="000090"/>
                </a:solidFill>
              </a:rPr>
              <a:t> in Lab on Thursday</a:t>
            </a:r>
          </a:p>
        </p:txBody>
      </p:sp>
    </p:spTree>
    <p:extLst>
      <p:ext uri="{BB962C8B-B14F-4D97-AF65-F5344CB8AC3E}">
        <p14:creationId xmlns:p14="http://schemas.microsoft.com/office/powerpoint/2010/main" val="410409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42464"/>
          </a:xfrm>
        </p:spPr>
        <p:txBody>
          <a:bodyPr>
            <a:normAutofit/>
          </a:bodyPr>
          <a:lstStyle/>
          <a:p>
            <a:r>
              <a:rPr lang="en-US" sz="1800" dirty="0">
                <a:solidFill>
                  <a:srgbClr val="000090"/>
                </a:solidFill>
              </a:rPr>
              <a:t>ESS 411/511 Geophysical Continuum Mechanics  Class #6</a:t>
            </a:r>
          </a:p>
        </p:txBody>
      </p:sp>
      <p:sp>
        <p:nvSpPr>
          <p:cNvPr id="5" name="TextBox 4"/>
          <p:cNvSpPr txBox="1"/>
          <p:nvPr/>
        </p:nvSpPr>
        <p:spPr>
          <a:xfrm>
            <a:off x="1003662" y="1456410"/>
            <a:ext cx="7249456" cy="2939266"/>
          </a:xfrm>
          <a:prstGeom prst="rect">
            <a:avLst/>
          </a:prstGeom>
          <a:noFill/>
        </p:spPr>
        <p:txBody>
          <a:bodyPr wrap="square" rtlCol="0">
            <a:spAutoFit/>
          </a:bodyPr>
          <a:lstStyle/>
          <a:p>
            <a:r>
              <a:rPr lang="en-US" sz="2000" dirty="0">
                <a:solidFill>
                  <a:srgbClr val="000090"/>
                </a:solidFill>
              </a:rPr>
              <a:t>Warm-up question (break-out) –</a:t>
            </a:r>
          </a:p>
          <a:p>
            <a:r>
              <a:rPr lang="en-US" sz="2000" i="1" dirty="0">
                <a:solidFill>
                  <a:srgbClr val="000090"/>
                </a:solidFill>
              </a:rPr>
              <a:t>The Summation Convention is your Best Friend in Continuum</a:t>
            </a:r>
          </a:p>
          <a:p>
            <a:pPr marL="342900" indent="-342900">
              <a:spcBef>
                <a:spcPts val="600"/>
              </a:spcBef>
              <a:buFont typeface="Arial"/>
              <a:buChar char="•"/>
            </a:pPr>
            <a:r>
              <a:rPr lang="en-US" sz="2000" dirty="0">
                <a:solidFill>
                  <a:srgbClr val="000090"/>
                </a:solidFill>
              </a:rPr>
              <a:t>Expand               according to the summation convention.</a:t>
            </a:r>
          </a:p>
          <a:p>
            <a:pPr marL="342900" indent="-342900">
              <a:spcBef>
                <a:spcPts val="600"/>
              </a:spcBef>
              <a:buFont typeface="Arial"/>
              <a:buChar char="•"/>
            </a:pPr>
            <a:r>
              <a:rPr lang="en-US" sz="2000" dirty="0">
                <a:solidFill>
                  <a:srgbClr val="000090"/>
                </a:solidFill>
              </a:rPr>
              <a:t>What is the tensor rank of the result? </a:t>
            </a:r>
          </a:p>
          <a:p>
            <a:pPr marL="342900" indent="-342900">
              <a:spcBef>
                <a:spcPts val="600"/>
              </a:spcBef>
              <a:buFont typeface="Arial"/>
              <a:buChar char="•"/>
            </a:pPr>
            <a:r>
              <a:rPr lang="en-US" sz="2000" dirty="0">
                <a:solidFill>
                  <a:srgbClr val="000090"/>
                </a:solidFill>
              </a:rPr>
              <a:t>How would you interpret the result?</a:t>
            </a:r>
          </a:p>
          <a:p>
            <a:pPr>
              <a:spcBef>
                <a:spcPts val="600"/>
              </a:spcBef>
            </a:pPr>
            <a:endParaRPr lang="en-US" sz="2000" dirty="0">
              <a:solidFill>
                <a:srgbClr val="000090"/>
              </a:solidFill>
            </a:endParaRPr>
          </a:p>
          <a:p>
            <a:pPr>
              <a:spcBef>
                <a:spcPts val="600"/>
              </a:spcBef>
            </a:pPr>
            <a:r>
              <a:rPr lang="en-US" sz="2000" dirty="0">
                <a:solidFill>
                  <a:srgbClr val="000090"/>
                </a:solidFill>
              </a:rPr>
              <a:t>Class-prep answers (break-out)</a:t>
            </a:r>
          </a:p>
          <a:p>
            <a:pPr marL="342900" indent="-342900">
              <a:buFont typeface="Arial" charset="0"/>
              <a:buChar char="•"/>
            </a:pPr>
            <a:r>
              <a:rPr lang="en-US" sz="2000" dirty="0">
                <a:solidFill>
                  <a:srgbClr val="000090"/>
                </a:solidFill>
              </a:rPr>
              <a:t>Expressing stress as vector?   Why or why not?</a:t>
            </a:r>
          </a:p>
        </p:txBody>
      </p:sp>
      <p:graphicFrame>
        <p:nvGraphicFramePr>
          <p:cNvPr id="2" name="Object 1"/>
          <p:cNvGraphicFramePr>
            <a:graphicFrameLocks noChangeAspect="1"/>
          </p:cNvGraphicFramePr>
          <p:nvPr>
            <p:extLst>
              <p:ext uri="{D42A27DB-BD31-4B8C-83A1-F6EECF244321}">
                <p14:modId xmlns:p14="http://schemas.microsoft.com/office/powerpoint/2010/main" val="2829092530"/>
              </p:ext>
            </p:extLst>
          </p:nvPr>
        </p:nvGraphicFramePr>
        <p:xfrm>
          <a:off x="2250610" y="2152313"/>
          <a:ext cx="711832" cy="441827"/>
        </p:xfrm>
        <a:graphic>
          <a:graphicData uri="http://schemas.openxmlformats.org/presentationml/2006/ole">
            <mc:AlternateContent xmlns:mc="http://schemas.openxmlformats.org/markup-compatibility/2006">
              <mc:Choice xmlns:v="urn:schemas-microsoft-com:vml" Requires="v">
                <p:oleObj spid="_x0000_s10251" name="Equation" r:id="rId3" imgW="368300" imgH="228600" progId="Equation.3">
                  <p:embed/>
                </p:oleObj>
              </mc:Choice>
              <mc:Fallback>
                <p:oleObj name="Equation" r:id="rId3" imgW="368300" imgH="228600" progId="Equation.3">
                  <p:embed/>
                  <p:pic>
                    <p:nvPicPr>
                      <p:cNvPr id="0" name=""/>
                      <p:cNvPicPr/>
                      <p:nvPr/>
                    </p:nvPicPr>
                    <p:blipFill>
                      <a:blip r:embed="rId4"/>
                      <a:stretch>
                        <a:fillRect/>
                      </a:stretch>
                    </p:blipFill>
                    <p:spPr>
                      <a:xfrm>
                        <a:off x="2250610" y="2152313"/>
                        <a:ext cx="711832" cy="441827"/>
                      </a:xfrm>
                      <a:prstGeom prst="rect">
                        <a:avLst/>
                      </a:prstGeom>
                    </p:spPr>
                  </p:pic>
                </p:oleObj>
              </mc:Fallback>
            </mc:AlternateContent>
          </a:graphicData>
        </a:graphic>
      </p:graphicFrame>
    </p:spTree>
    <p:extLst>
      <p:ext uri="{BB962C8B-B14F-4D97-AF65-F5344CB8AC3E}">
        <p14:creationId xmlns:p14="http://schemas.microsoft.com/office/powerpoint/2010/main" val="219776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0090"/>
                </a:solidFill>
              </a:rPr>
              <a:t>Why stress has 9 components</a:t>
            </a:r>
          </a:p>
        </p:txBody>
      </p:sp>
      <p:pic>
        <p:nvPicPr>
          <p:cNvPr id="3" name="Picture 2" descr="Screen Shot 2020-10-12 at 08.52.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726" y="1254988"/>
            <a:ext cx="5004148" cy="4988083"/>
          </a:xfrm>
          <a:prstGeom prst="rect">
            <a:avLst/>
          </a:prstGeom>
        </p:spPr>
      </p:pic>
    </p:spTree>
    <p:extLst>
      <p:ext uri="{BB962C8B-B14F-4D97-AF65-F5344CB8AC3E}">
        <p14:creationId xmlns:p14="http://schemas.microsoft.com/office/powerpoint/2010/main" val="93331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7680"/>
          </a:xfrm>
        </p:spPr>
        <p:txBody>
          <a:bodyPr>
            <a:normAutofit/>
          </a:bodyPr>
          <a:lstStyle/>
          <a:p>
            <a:r>
              <a:rPr lang="en-US" sz="3200" dirty="0">
                <a:solidFill>
                  <a:srgbClr val="002060"/>
                </a:solidFill>
              </a:rPr>
              <a:t>Scalars, vectors, and tensors</a:t>
            </a:r>
          </a:p>
        </p:txBody>
      </p:sp>
      <p:sp>
        <p:nvSpPr>
          <p:cNvPr id="3" name="TextBox 2"/>
          <p:cNvSpPr txBox="1"/>
          <p:nvPr/>
        </p:nvSpPr>
        <p:spPr>
          <a:xfrm>
            <a:off x="638735" y="1062318"/>
            <a:ext cx="7927041" cy="4893647"/>
          </a:xfrm>
          <a:prstGeom prst="rect">
            <a:avLst/>
          </a:prstGeom>
          <a:noFill/>
        </p:spPr>
        <p:txBody>
          <a:bodyPr wrap="square" rtlCol="0">
            <a:spAutoFit/>
          </a:bodyPr>
          <a:lstStyle/>
          <a:p>
            <a:r>
              <a:rPr lang="en-US" sz="2400" dirty="0">
                <a:solidFill>
                  <a:srgbClr val="002060"/>
                </a:solidFill>
              </a:rPr>
              <a:t>Scalar    (zero-order tensor)</a:t>
            </a:r>
          </a:p>
          <a:p>
            <a:pPr marL="747713" indent="-333375">
              <a:buFont typeface="Arial" charset="0"/>
              <a:buChar char="•"/>
            </a:pPr>
            <a:r>
              <a:rPr lang="en-US" sz="2400" dirty="0">
                <a:solidFill>
                  <a:srgbClr val="002060"/>
                </a:solidFill>
                <a:latin typeface="Symbol" charset="2"/>
                <a:ea typeface="Symbol" charset="2"/>
                <a:cs typeface="Symbol" charset="2"/>
              </a:rPr>
              <a:t>a, b, g, q</a:t>
            </a:r>
            <a:r>
              <a:rPr lang="en-US" sz="2400" dirty="0">
                <a:solidFill>
                  <a:srgbClr val="002060"/>
                </a:solidFill>
              </a:rPr>
              <a:t>, </a:t>
            </a:r>
            <a:r>
              <a:rPr lang="en-US" sz="2400" i="1" dirty="0">
                <a:solidFill>
                  <a:srgbClr val="002060"/>
                </a:solidFill>
              </a:rPr>
              <a:t>a, b, r, </a:t>
            </a:r>
            <a:r>
              <a:rPr lang="en-US" sz="2400" dirty="0">
                <a:solidFill>
                  <a:srgbClr val="002060"/>
                </a:solidFill>
              </a:rPr>
              <a:t>etc.  lower-case italic </a:t>
            </a:r>
            <a:r>
              <a:rPr lang="en-US" sz="2400" dirty="0" err="1">
                <a:solidFill>
                  <a:srgbClr val="002060"/>
                </a:solidFill>
              </a:rPr>
              <a:t>greek</a:t>
            </a:r>
            <a:r>
              <a:rPr lang="en-US" sz="2400" dirty="0">
                <a:solidFill>
                  <a:srgbClr val="002060"/>
                </a:solidFill>
              </a:rPr>
              <a:t> or roman letters.</a:t>
            </a:r>
          </a:p>
          <a:p>
            <a:pPr marL="747713" indent="-333375">
              <a:buFont typeface="Arial" charset="0"/>
              <a:buChar char="•"/>
            </a:pPr>
            <a:r>
              <a:rPr lang="en-US" sz="2400" dirty="0">
                <a:solidFill>
                  <a:srgbClr val="002060"/>
                </a:solidFill>
              </a:rPr>
              <a:t>Temperature, pressure, density, </a:t>
            </a:r>
            <a:r>
              <a:rPr lang="mr-IN" sz="2400" dirty="0">
                <a:solidFill>
                  <a:srgbClr val="002060"/>
                </a:solidFill>
              </a:rPr>
              <a:t>…</a:t>
            </a:r>
            <a:endParaRPr lang="en-US" sz="2400" dirty="0">
              <a:solidFill>
                <a:srgbClr val="002060"/>
              </a:solidFill>
            </a:endParaRPr>
          </a:p>
          <a:p>
            <a:endParaRPr lang="en-US" sz="2400" dirty="0">
              <a:solidFill>
                <a:srgbClr val="002060"/>
              </a:solidFill>
            </a:endParaRPr>
          </a:p>
          <a:p>
            <a:r>
              <a:rPr lang="en-US" sz="2400" dirty="0">
                <a:solidFill>
                  <a:srgbClr val="002060"/>
                </a:solidFill>
              </a:rPr>
              <a:t>Vector    (first-order tensor)</a:t>
            </a:r>
          </a:p>
          <a:p>
            <a:pPr marL="747713" indent="-333375">
              <a:buFont typeface="Arial" charset="0"/>
              <a:buChar char="•"/>
            </a:pPr>
            <a:r>
              <a:rPr lang="en-US" sz="2400" b="1" i="1" dirty="0">
                <a:solidFill>
                  <a:srgbClr val="002060"/>
                </a:solidFill>
              </a:rPr>
              <a:t>u, v, w, x, y, z </a:t>
            </a:r>
            <a:r>
              <a:rPr lang="en-US" sz="2400" dirty="0">
                <a:solidFill>
                  <a:srgbClr val="002060"/>
                </a:solidFill>
              </a:rPr>
              <a:t>etc.  Bold italic lower-case roman letters.</a:t>
            </a:r>
          </a:p>
          <a:p>
            <a:pPr marL="747713" indent="-333375">
              <a:buFont typeface="Arial" charset="0"/>
              <a:buChar char="•"/>
            </a:pPr>
            <a:r>
              <a:rPr lang="en-US" sz="2400" dirty="0">
                <a:solidFill>
                  <a:srgbClr val="002060"/>
                </a:solidFill>
              </a:rPr>
              <a:t>Velocity, force, geothermal flux, </a:t>
            </a:r>
            <a:r>
              <a:rPr lang="mr-IN" sz="2400" dirty="0">
                <a:solidFill>
                  <a:srgbClr val="002060"/>
                </a:solidFill>
              </a:rPr>
              <a:t>…</a:t>
            </a:r>
            <a:endParaRPr lang="en-US" sz="2400" dirty="0">
              <a:solidFill>
                <a:srgbClr val="002060"/>
              </a:solidFill>
            </a:endParaRPr>
          </a:p>
          <a:p>
            <a:endParaRPr lang="en-US" sz="2400" dirty="0">
              <a:solidFill>
                <a:srgbClr val="002060"/>
              </a:solidFill>
            </a:endParaRPr>
          </a:p>
          <a:p>
            <a:r>
              <a:rPr lang="en-US" sz="2400" dirty="0">
                <a:solidFill>
                  <a:srgbClr val="002060"/>
                </a:solidFill>
              </a:rPr>
              <a:t>Higher-order tensor</a:t>
            </a:r>
          </a:p>
          <a:p>
            <a:pPr marL="693738" indent="-333375">
              <a:buFont typeface="Arial" charset="0"/>
              <a:buChar char="•"/>
            </a:pPr>
            <a:r>
              <a:rPr lang="en-US" sz="2400" b="1" dirty="0">
                <a:solidFill>
                  <a:srgbClr val="002060"/>
                </a:solidFill>
              </a:rPr>
              <a:t>A, T, S</a:t>
            </a:r>
            <a:r>
              <a:rPr lang="en-US" sz="2400" dirty="0">
                <a:solidFill>
                  <a:srgbClr val="002060"/>
                </a:solidFill>
              </a:rPr>
              <a:t>, </a:t>
            </a:r>
            <a:r>
              <a:rPr lang="en-US" sz="2400" b="1" i="1" dirty="0">
                <a:solidFill>
                  <a:srgbClr val="002060"/>
                </a:solidFill>
                <a:latin typeface="Symbol" charset="2"/>
                <a:cs typeface="Symbol" charset="2"/>
              </a:rPr>
              <a:t>s</a:t>
            </a:r>
            <a:r>
              <a:rPr lang="en-US" sz="2400" dirty="0">
                <a:solidFill>
                  <a:srgbClr val="002060"/>
                </a:solidFill>
              </a:rPr>
              <a:t>, </a:t>
            </a:r>
            <a:r>
              <a:rPr lang="en-US" sz="2400" b="1" dirty="0">
                <a:solidFill>
                  <a:srgbClr val="002060"/>
                </a:solidFill>
                <a:latin typeface="Symbol" charset="2"/>
                <a:ea typeface="Symbol" charset="2"/>
                <a:cs typeface="Symbol" charset="2"/>
              </a:rPr>
              <a:t>e</a:t>
            </a:r>
            <a:r>
              <a:rPr lang="en-US" sz="2400" dirty="0">
                <a:solidFill>
                  <a:srgbClr val="002060"/>
                </a:solidFill>
              </a:rPr>
              <a:t>, </a:t>
            </a:r>
            <a:r>
              <a:rPr lang="en-US" sz="2400" dirty="0">
                <a:solidFill>
                  <a:srgbClr val="002060"/>
                </a:solidFill>
                <a:latin typeface="Symbol" charset="2"/>
                <a:ea typeface="Symbol" charset="2"/>
                <a:cs typeface="Symbol" charset="2"/>
              </a:rPr>
              <a:t>E</a:t>
            </a:r>
            <a:r>
              <a:rPr lang="en-US" sz="2400" b="1" dirty="0">
                <a:solidFill>
                  <a:srgbClr val="002060"/>
                </a:solidFill>
              </a:rPr>
              <a:t>,</a:t>
            </a:r>
            <a:r>
              <a:rPr lang="en-US" sz="2400" dirty="0">
                <a:solidFill>
                  <a:srgbClr val="002060"/>
                </a:solidFill>
              </a:rPr>
              <a:t> etc. Bold letters, often upper-case roman, but many exceptions.</a:t>
            </a:r>
          </a:p>
          <a:p>
            <a:pPr marL="693738" indent="-333375">
              <a:buFont typeface="Arial" charset="0"/>
              <a:buChar char="•"/>
            </a:pPr>
            <a:r>
              <a:rPr lang="en-US" sz="2400" dirty="0">
                <a:solidFill>
                  <a:srgbClr val="002060"/>
                </a:solidFill>
              </a:rPr>
              <a:t>Stress, strain rate, anisotropic material properties, </a:t>
            </a:r>
            <a:r>
              <a:rPr lang="mr-IN" sz="2400" dirty="0">
                <a:solidFill>
                  <a:srgbClr val="002060"/>
                </a:solidFill>
              </a:rPr>
              <a:t>…</a:t>
            </a:r>
            <a:endParaRPr lang="en-US" sz="2400" dirty="0">
              <a:solidFill>
                <a:srgbClr val="002060"/>
              </a:solidFill>
            </a:endParaRPr>
          </a:p>
        </p:txBody>
      </p:sp>
    </p:spTree>
    <p:extLst>
      <p:ext uri="{BB962C8B-B14F-4D97-AF65-F5344CB8AC3E}">
        <p14:creationId xmlns:p14="http://schemas.microsoft.com/office/powerpoint/2010/main" val="2882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7680"/>
          </a:xfrm>
        </p:spPr>
        <p:txBody>
          <a:bodyPr>
            <a:normAutofit/>
          </a:bodyPr>
          <a:lstStyle/>
          <a:p>
            <a:r>
              <a:rPr lang="en-US" sz="3200" dirty="0">
                <a:solidFill>
                  <a:srgbClr val="002060"/>
                </a:solidFill>
              </a:rPr>
              <a:t>Scalars, vectors, and tensors</a:t>
            </a:r>
          </a:p>
        </p:txBody>
      </p:sp>
      <p:sp>
        <p:nvSpPr>
          <p:cNvPr id="3" name="TextBox 2"/>
          <p:cNvSpPr txBox="1"/>
          <p:nvPr/>
        </p:nvSpPr>
        <p:spPr>
          <a:xfrm>
            <a:off x="1405217" y="1291547"/>
            <a:ext cx="6333565" cy="4893647"/>
          </a:xfrm>
          <a:prstGeom prst="rect">
            <a:avLst/>
          </a:prstGeom>
          <a:noFill/>
        </p:spPr>
        <p:txBody>
          <a:bodyPr wrap="square" rtlCol="0">
            <a:spAutoFit/>
          </a:bodyPr>
          <a:lstStyle/>
          <a:p>
            <a:r>
              <a:rPr lang="en-US" sz="2400" dirty="0">
                <a:solidFill>
                  <a:srgbClr val="002060"/>
                </a:solidFill>
              </a:rPr>
              <a:t>Symbolic notation:</a:t>
            </a:r>
          </a:p>
          <a:p>
            <a:r>
              <a:rPr lang="en-US" sz="2400" dirty="0">
                <a:solidFill>
                  <a:srgbClr val="002060"/>
                </a:solidFill>
              </a:rPr>
              <a:t>A tensor, or linear transformation </a:t>
            </a:r>
            <a:r>
              <a:rPr lang="en-US" sz="2400" b="1" dirty="0">
                <a:solidFill>
                  <a:srgbClr val="002060"/>
                </a:solidFill>
              </a:rPr>
              <a:t>T</a:t>
            </a:r>
            <a:r>
              <a:rPr lang="en-US" sz="2400" dirty="0">
                <a:solidFill>
                  <a:srgbClr val="002060"/>
                </a:solidFill>
              </a:rPr>
              <a:t>, assigns any vector </a:t>
            </a:r>
            <a:r>
              <a:rPr lang="en-US" sz="2400" b="1" dirty="0">
                <a:solidFill>
                  <a:srgbClr val="002060"/>
                </a:solidFill>
              </a:rPr>
              <a:t>v</a:t>
            </a:r>
            <a:r>
              <a:rPr lang="en-US" sz="2400" dirty="0">
                <a:solidFill>
                  <a:srgbClr val="002060"/>
                </a:solidFill>
              </a:rPr>
              <a:t> to another vector </a:t>
            </a:r>
            <a:r>
              <a:rPr lang="en-US" sz="2400" b="1" dirty="0" err="1">
                <a:solidFill>
                  <a:srgbClr val="002060"/>
                </a:solidFill>
              </a:rPr>
              <a:t>T</a:t>
            </a:r>
            <a:r>
              <a:rPr lang="en-US" sz="2400" b="1" i="1" dirty="0" err="1">
                <a:solidFill>
                  <a:srgbClr val="002060"/>
                </a:solidFill>
              </a:rPr>
              <a:t>v</a:t>
            </a:r>
            <a:r>
              <a:rPr lang="en-US" sz="2400" dirty="0">
                <a:solidFill>
                  <a:srgbClr val="002060"/>
                </a:solidFill>
              </a:rPr>
              <a:t> such that </a:t>
            </a:r>
          </a:p>
          <a:p>
            <a:r>
              <a:rPr lang="en-US" sz="2400" b="1" dirty="0">
                <a:solidFill>
                  <a:srgbClr val="002060"/>
                </a:solidFill>
              </a:rPr>
              <a:t>	T</a:t>
            </a:r>
            <a:r>
              <a:rPr lang="en-US" sz="2400" dirty="0">
                <a:solidFill>
                  <a:srgbClr val="002060"/>
                </a:solidFill>
              </a:rPr>
              <a:t> (</a:t>
            </a:r>
            <a:r>
              <a:rPr lang="en-US" sz="2400" b="1" i="1" dirty="0">
                <a:solidFill>
                  <a:srgbClr val="002060"/>
                </a:solidFill>
              </a:rPr>
              <a:t>v</a:t>
            </a:r>
            <a:r>
              <a:rPr lang="en-US" sz="2400" b="1" dirty="0">
                <a:solidFill>
                  <a:srgbClr val="002060"/>
                </a:solidFill>
              </a:rPr>
              <a:t> </a:t>
            </a:r>
            <a:r>
              <a:rPr lang="en-US" sz="2400" b="1" i="1" dirty="0">
                <a:solidFill>
                  <a:srgbClr val="002060"/>
                </a:solidFill>
              </a:rPr>
              <a:t>+</a:t>
            </a:r>
            <a:r>
              <a:rPr lang="en-US" sz="2400" b="1" dirty="0">
                <a:solidFill>
                  <a:srgbClr val="002060"/>
                </a:solidFill>
              </a:rPr>
              <a:t> </a:t>
            </a:r>
            <a:r>
              <a:rPr lang="en-US" sz="2400" b="1" i="1" dirty="0">
                <a:solidFill>
                  <a:srgbClr val="002060"/>
                </a:solidFill>
              </a:rPr>
              <a:t>w</a:t>
            </a:r>
            <a:r>
              <a:rPr lang="en-US" sz="2400" dirty="0">
                <a:solidFill>
                  <a:srgbClr val="002060"/>
                </a:solidFill>
              </a:rPr>
              <a:t>) = </a:t>
            </a:r>
            <a:r>
              <a:rPr lang="en-US" sz="2400" b="1" dirty="0">
                <a:solidFill>
                  <a:srgbClr val="002060"/>
                </a:solidFill>
              </a:rPr>
              <a:t>T </a:t>
            </a:r>
            <a:r>
              <a:rPr lang="en-US" sz="2400" b="1" i="1" dirty="0">
                <a:solidFill>
                  <a:srgbClr val="002060"/>
                </a:solidFill>
              </a:rPr>
              <a:t>v</a:t>
            </a:r>
            <a:r>
              <a:rPr lang="en-US" sz="2400" dirty="0">
                <a:solidFill>
                  <a:srgbClr val="002060"/>
                </a:solidFill>
              </a:rPr>
              <a:t> + </a:t>
            </a:r>
            <a:r>
              <a:rPr lang="en-US" sz="2400" b="1" dirty="0">
                <a:solidFill>
                  <a:srgbClr val="002060"/>
                </a:solidFill>
              </a:rPr>
              <a:t>T </a:t>
            </a:r>
            <a:r>
              <a:rPr lang="en-US" sz="2400" b="1" i="1" dirty="0">
                <a:solidFill>
                  <a:srgbClr val="002060"/>
                </a:solidFill>
              </a:rPr>
              <a:t>w    </a:t>
            </a:r>
            <a:r>
              <a:rPr lang="en-US" sz="2400" dirty="0">
                <a:solidFill>
                  <a:srgbClr val="002060"/>
                </a:solidFill>
              </a:rPr>
              <a:t>(distributive property)</a:t>
            </a:r>
          </a:p>
          <a:p>
            <a:r>
              <a:rPr lang="en-US" sz="2400" dirty="0">
                <a:solidFill>
                  <a:srgbClr val="002060"/>
                </a:solidFill>
              </a:rPr>
              <a:t> 	</a:t>
            </a:r>
            <a:r>
              <a:rPr lang="en-US" sz="2400" b="1" dirty="0">
                <a:solidFill>
                  <a:srgbClr val="002060"/>
                </a:solidFill>
              </a:rPr>
              <a:t>T</a:t>
            </a:r>
            <a:r>
              <a:rPr lang="en-US" sz="2400" dirty="0">
                <a:solidFill>
                  <a:srgbClr val="002060"/>
                </a:solidFill>
              </a:rPr>
              <a:t> (</a:t>
            </a:r>
            <a:r>
              <a:rPr lang="en-US" sz="2400" dirty="0" err="1">
                <a:solidFill>
                  <a:srgbClr val="002060"/>
                </a:solidFill>
                <a:latin typeface="Symbol" charset="2"/>
                <a:ea typeface="Symbol" charset="2"/>
                <a:cs typeface="Symbol" charset="2"/>
              </a:rPr>
              <a:t>a</a:t>
            </a:r>
            <a:r>
              <a:rPr lang="en-US" sz="2400" b="1" i="1" dirty="0" err="1">
                <a:solidFill>
                  <a:srgbClr val="002060"/>
                </a:solidFill>
              </a:rPr>
              <a:t>v</a:t>
            </a:r>
            <a:r>
              <a:rPr lang="en-US" sz="2400" dirty="0">
                <a:solidFill>
                  <a:srgbClr val="002060"/>
                </a:solidFill>
              </a:rPr>
              <a:t>) = </a:t>
            </a:r>
            <a:r>
              <a:rPr lang="en-US" sz="2400" dirty="0" err="1">
                <a:solidFill>
                  <a:srgbClr val="002060"/>
                </a:solidFill>
                <a:latin typeface="Symbol" charset="2"/>
                <a:ea typeface="Symbol" charset="2"/>
                <a:cs typeface="Symbol" charset="2"/>
              </a:rPr>
              <a:t>a</a:t>
            </a:r>
            <a:r>
              <a:rPr lang="en-US" sz="2400" b="1" dirty="0" err="1">
                <a:solidFill>
                  <a:srgbClr val="002060"/>
                </a:solidFill>
              </a:rPr>
              <a:t>T</a:t>
            </a:r>
            <a:r>
              <a:rPr lang="en-US" sz="2400" b="1" dirty="0">
                <a:solidFill>
                  <a:srgbClr val="002060"/>
                </a:solidFill>
              </a:rPr>
              <a:t> </a:t>
            </a:r>
            <a:r>
              <a:rPr lang="en-US" sz="2400" b="1" i="1" dirty="0">
                <a:solidFill>
                  <a:srgbClr val="002060"/>
                </a:solidFill>
              </a:rPr>
              <a:t>v</a:t>
            </a:r>
            <a:r>
              <a:rPr lang="en-US" sz="2400" dirty="0">
                <a:solidFill>
                  <a:srgbClr val="002060"/>
                </a:solidFill>
              </a:rPr>
              <a:t> 			(associative property)</a:t>
            </a:r>
          </a:p>
          <a:p>
            <a:r>
              <a:rPr lang="en-US" sz="2400" dirty="0">
                <a:solidFill>
                  <a:srgbClr val="002060"/>
                </a:solidFill>
              </a:rPr>
              <a:t>     (</a:t>
            </a:r>
            <a:r>
              <a:rPr lang="mr-IN" sz="2400" b="1" dirty="0">
                <a:solidFill>
                  <a:srgbClr val="002060"/>
                </a:solidFill>
              </a:rPr>
              <a:t>T</a:t>
            </a:r>
            <a:r>
              <a:rPr lang="mr-IN" sz="2400" dirty="0">
                <a:solidFill>
                  <a:srgbClr val="002060"/>
                </a:solidFill>
              </a:rPr>
              <a:t>+</a:t>
            </a:r>
            <a:r>
              <a:rPr lang="mr-IN" sz="2400" b="1" dirty="0">
                <a:solidFill>
                  <a:srgbClr val="002060"/>
                </a:solidFill>
              </a:rPr>
              <a:t>S</a:t>
            </a:r>
            <a:r>
              <a:rPr lang="en-US" sz="2400" b="1" dirty="0">
                <a:solidFill>
                  <a:srgbClr val="002060"/>
                </a:solidFill>
              </a:rPr>
              <a:t>)</a:t>
            </a:r>
            <a:r>
              <a:rPr lang="mr-IN" sz="2400" b="1" i="1" dirty="0">
                <a:solidFill>
                  <a:srgbClr val="002060"/>
                </a:solidFill>
              </a:rPr>
              <a:t>v</a:t>
            </a:r>
            <a:r>
              <a:rPr lang="mr-IN" sz="2400" dirty="0">
                <a:solidFill>
                  <a:srgbClr val="002060"/>
                </a:solidFill>
              </a:rPr>
              <a:t> = </a:t>
            </a:r>
            <a:r>
              <a:rPr lang="mr-IN" sz="2400" b="1" dirty="0">
                <a:solidFill>
                  <a:srgbClr val="002060"/>
                </a:solidFill>
              </a:rPr>
              <a:t>T</a:t>
            </a:r>
            <a:r>
              <a:rPr lang="mr-IN" sz="2400" b="1" i="1" dirty="0">
                <a:solidFill>
                  <a:srgbClr val="002060"/>
                </a:solidFill>
              </a:rPr>
              <a:t>v</a:t>
            </a:r>
            <a:r>
              <a:rPr lang="mr-IN" sz="2400" dirty="0">
                <a:solidFill>
                  <a:srgbClr val="002060"/>
                </a:solidFill>
              </a:rPr>
              <a:t> + </a:t>
            </a:r>
            <a:r>
              <a:rPr lang="mr-IN" sz="2400" b="1" dirty="0">
                <a:solidFill>
                  <a:srgbClr val="002060"/>
                </a:solidFill>
              </a:rPr>
              <a:t>S</a:t>
            </a:r>
            <a:r>
              <a:rPr lang="mr-IN" sz="2400" b="1" i="1" dirty="0">
                <a:solidFill>
                  <a:srgbClr val="002060"/>
                </a:solidFill>
              </a:rPr>
              <a:t>v</a:t>
            </a:r>
            <a:r>
              <a:rPr lang="mr-IN" sz="2400" dirty="0">
                <a:solidFill>
                  <a:srgbClr val="002060"/>
                </a:solidFill>
              </a:rPr>
              <a:t> </a:t>
            </a:r>
            <a:endParaRPr lang="en-US" sz="2400" dirty="0">
              <a:solidFill>
                <a:srgbClr val="002060"/>
              </a:solidFill>
            </a:endParaRPr>
          </a:p>
          <a:p>
            <a:r>
              <a:rPr lang="en-US" sz="2400" dirty="0">
                <a:solidFill>
                  <a:srgbClr val="002060"/>
                </a:solidFill>
              </a:rPr>
              <a:t>     </a:t>
            </a:r>
            <a:r>
              <a:rPr lang="en-US" sz="2400" dirty="0"/>
              <a:t>(</a:t>
            </a:r>
            <a:r>
              <a:rPr lang="en-US" sz="2400" dirty="0">
                <a:solidFill>
                  <a:srgbClr val="002060"/>
                </a:solidFill>
                <a:latin typeface="Symbol" charset="2"/>
                <a:ea typeface="Symbol" charset="2"/>
                <a:cs typeface="Symbol" charset="2"/>
              </a:rPr>
              <a:t>a</a:t>
            </a:r>
            <a:r>
              <a:rPr lang="mr-IN" sz="2400" b="1" dirty="0"/>
              <a:t>T</a:t>
            </a:r>
            <a:r>
              <a:rPr lang="en-US" sz="2400" b="1" dirty="0"/>
              <a:t>)</a:t>
            </a:r>
            <a:r>
              <a:rPr lang="mr-IN" sz="2400" b="1" i="1" dirty="0"/>
              <a:t> v</a:t>
            </a:r>
            <a:r>
              <a:rPr lang="en-US" sz="2400" dirty="0">
                <a:solidFill>
                  <a:srgbClr val="002060"/>
                </a:solidFill>
                <a:latin typeface="Symbol" charset="2"/>
                <a:ea typeface="Symbol" charset="2"/>
                <a:cs typeface="Symbol" charset="2"/>
              </a:rPr>
              <a:t> </a:t>
            </a:r>
            <a:r>
              <a:rPr lang="mr-IN" sz="2400" dirty="0"/>
              <a:t>= </a:t>
            </a:r>
            <a:r>
              <a:rPr lang="en-US" sz="2400" dirty="0">
                <a:solidFill>
                  <a:srgbClr val="002060"/>
                </a:solidFill>
                <a:latin typeface="Symbol" charset="2"/>
                <a:ea typeface="Symbol" charset="2"/>
                <a:cs typeface="Symbol" charset="2"/>
              </a:rPr>
              <a:t>a </a:t>
            </a:r>
            <a:r>
              <a:rPr lang="en-US" sz="2400" dirty="0"/>
              <a:t>(</a:t>
            </a:r>
            <a:r>
              <a:rPr lang="mr-IN" sz="2400" dirty="0"/>
              <a:t>T</a:t>
            </a:r>
            <a:r>
              <a:rPr lang="mr-IN" sz="2400" b="1" i="1" dirty="0"/>
              <a:t>v</a:t>
            </a:r>
            <a:r>
              <a:rPr lang="en-US" sz="2400" b="1" i="1" dirty="0"/>
              <a:t>)</a:t>
            </a:r>
            <a:r>
              <a:rPr lang="mr-IN" sz="2400" dirty="0"/>
              <a:t> </a:t>
            </a:r>
            <a:endParaRPr lang="en-US" sz="2400" b="1" dirty="0">
              <a:solidFill>
                <a:srgbClr val="002060"/>
              </a:solidFill>
            </a:endParaRPr>
          </a:p>
          <a:p>
            <a:r>
              <a:rPr lang="en-US" sz="2400" dirty="0">
                <a:solidFill>
                  <a:srgbClr val="002060"/>
                </a:solidFill>
              </a:rPr>
              <a:t>for all </a:t>
            </a:r>
            <a:r>
              <a:rPr lang="en-US" sz="2400" b="1" i="1" dirty="0">
                <a:solidFill>
                  <a:srgbClr val="002060"/>
                </a:solidFill>
              </a:rPr>
              <a:t>v</a:t>
            </a:r>
            <a:r>
              <a:rPr lang="en-US" sz="2400" dirty="0">
                <a:solidFill>
                  <a:srgbClr val="002060"/>
                </a:solidFill>
              </a:rPr>
              <a:t> and </a:t>
            </a:r>
            <a:r>
              <a:rPr lang="en-US" sz="2400" b="1" i="1" dirty="0">
                <a:solidFill>
                  <a:srgbClr val="002060"/>
                </a:solidFill>
              </a:rPr>
              <a:t>w</a:t>
            </a:r>
            <a:r>
              <a:rPr lang="en-US" sz="2400" dirty="0">
                <a:solidFill>
                  <a:srgbClr val="002060"/>
                </a:solidFill>
              </a:rPr>
              <a:t>. </a:t>
            </a:r>
          </a:p>
          <a:p>
            <a:r>
              <a:rPr lang="en-US" sz="2400" b="1" dirty="0">
                <a:solidFill>
                  <a:srgbClr val="002060"/>
                </a:solidFill>
              </a:rPr>
              <a:t>     </a:t>
            </a:r>
          </a:p>
          <a:p>
            <a:r>
              <a:rPr lang="en-US" sz="2400" dirty="0">
                <a:solidFill>
                  <a:srgbClr val="002060"/>
                </a:solidFill>
              </a:rPr>
              <a:t>Not necessarily commutative though </a:t>
            </a:r>
            <a:r>
              <a:rPr lang="mr-IN" sz="2400" dirty="0">
                <a:solidFill>
                  <a:srgbClr val="002060"/>
                </a:solidFill>
              </a:rPr>
              <a:t>…</a:t>
            </a:r>
            <a:endParaRPr lang="en-US" sz="2400" dirty="0">
              <a:solidFill>
                <a:srgbClr val="002060"/>
              </a:solidFill>
            </a:endParaRPr>
          </a:p>
          <a:p>
            <a:pPr marL="342900" indent="-342900">
              <a:buFont typeface="Arial" charset="0"/>
              <a:buChar char="•"/>
            </a:pPr>
            <a:r>
              <a:rPr lang="en-US" sz="2400" dirty="0">
                <a:solidFill>
                  <a:srgbClr val="002060"/>
                </a:solidFill>
              </a:rPr>
              <a:t>Things like </a:t>
            </a:r>
            <a:r>
              <a:rPr lang="en-US" sz="2400" b="1" dirty="0" err="1">
                <a:solidFill>
                  <a:srgbClr val="002060"/>
                </a:solidFill>
              </a:rPr>
              <a:t>T</a:t>
            </a:r>
            <a:r>
              <a:rPr lang="en-US" sz="2400" b="1" i="1" dirty="0" err="1">
                <a:solidFill>
                  <a:srgbClr val="002060"/>
                </a:solidFill>
              </a:rPr>
              <a:t>v</a:t>
            </a:r>
            <a:r>
              <a:rPr lang="en-US" sz="2400" dirty="0">
                <a:solidFill>
                  <a:srgbClr val="002060"/>
                </a:solidFill>
              </a:rPr>
              <a:t> and</a:t>
            </a:r>
            <a:r>
              <a:rPr lang="en-US" sz="2400" b="1" dirty="0">
                <a:solidFill>
                  <a:srgbClr val="002060"/>
                </a:solidFill>
              </a:rPr>
              <a:t> </a:t>
            </a:r>
            <a:r>
              <a:rPr lang="en-US" sz="2400" b="1" i="1" dirty="0" err="1">
                <a:solidFill>
                  <a:srgbClr val="002060"/>
                </a:solidFill>
              </a:rPr>
              <a:t>v</a:t>
            </a:r>
            <a:r>
              <a:rPr lang="en-US" sz="2400" b="1" dirty="0" err="1">
                <a:solidFill>
                  <a:srgbClr val="002060"/>
                </a:solidFill>
              </a:rPr>
              <a:t>T</a:t>
            </a:r>
            <a:r>
              <a:rPr lang="en-US" sz="2400" dirty="0">
                <a:solidFill>
                  <a:srgbClr val="002060"/>
                </a:solidFill>
              </a:rPr>
              <a:t> get messier.</a:t>
            </a:r>
          </a:p>
          <a:p>
            <a:pPr marL="342900" indent="-342900">
              <a:buFont typeface="Arial" charset="0"/>
              <a:buChar char="•"/>
            </a:pPr>
            <a:r>
              <a:rPr lang="en-US" sz="2400" dirty="0">
                <a:solidFill>
                  <a:srgbClr val="002060"/>
                </a:solidFill>
              </a:rPr>
              <a:t>May not be equal</a:t>
            </a:r>
          </a:p>
          <a:p>
            <a:pPr marL="342900" indent="-342900">
              <a:buFont typeface="Arial" charset="0"/>
              <a:buChar char="•"/>
            </a:pPr>
            <a:r>
              <a:rPr lang="en-US" sz="2400" dirty="0">
                <a:solidFill>
                  <a:srgbClr val="002060"/>
                </a:solidFill>
              </a:rPr>
              <a:t>May not even exist  </a:t>
            </a:r>
            <a:r>
              <a:rPr lang="mr-IN" sz="2400" dirty="0">
                <a:solidFill>
                  <a:srgbClr val="002060"/>
                </a:solidFill>
              </a:rPr>
              <a:t>…</a:t>
            </a:r>
            <a:endParaRPr lang="en-US" sz="2400" dirty="0">
              <a:solidFill>
                <a:srgbClr val="002060"/>
              </a:solidFill>
            </a:endParaRPr>
          </a:p>
        </p:txBody>
      </p:sp>
    </p:spTree>
    <p:extLst>
      <p:ext uri="{BB962C8B-B14F-4D97-AF65-F5344CB8AC3E}">
        <p14:creationId xmlns:p14="http://schemas.microsoft.com/office/powerpoint/2010/main" val="147798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708" y="362998"/>
            <a:ext cx="3502962" cy="346850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81" y="484096"/>
            <a:ext cx="3564338" cy="3050461"/>
          </a:xfrm>
          <a:prstGeom prst="rect">
            <a:avLst/>
          </a:prstGeom>
        </p:spPr>
      </p:pic>
      <p:sp>
        <p:nvSpPr>
          <p:cNvPr id="2" name="Title 1"/>
          <p:cNvSpPr>
            <a:spLocks noGrp="1"/>
          </p:cNvSpPr>
          <p:nvPr>
            <p:ph type="title"/>
          </p:nvPr>
        </p:nvSpPr>
        <p:spPr>
          <a:xfrm>
            <a:off x="2246155" y="510243"/>
            <a:ext cx="3376335" cy="835208"/>
          </a:xfrm>
        </p:spPr>
        <p:txBody>
          <a:bodyPr>
            <a:normAutofit fontScale="90000"/>
          </a:bodyPr>
          <a:lstStyle/>
          <a:p>
            <a:r>
              <a:rPr lang="en-US" sz="3200" dirty="0">
                <a:solidFill>
                  <a:srgbClr val="002060"/>
                </a:solidFill>
              </a:rPr>
              <a:t>Cartesian coordinates</a:t>
            </a:r>
          </a:p>
        </p:txBody>
      </p:sp>
      <p:sp>
        <p:nvSpPr>
          <p:cNvPr id="5" name="TextBox 4"/>
          <p:cNvSpPr txBox="1"/>
          <p:nvPr/>
        </p:nvSpPr>
        <p:spPr>
          <a:xfrm>
            <a:off x="1428749" y="3235514"/>
            <a:ext cx="2218764" cy="707886"/>
          </a:xfrm>
          <a:prstGeom prst="rect">
            <a:avLst/>
          </a:prstGeom>
          <a:noFill/>
        </p:spPr>
        <p:txBody>
          <a:bodyPr wrap="square" rtlCol="0">
            <a:spAutoFit/>
          </a:bodyPr>
          <a:lstStyle/>
          <a:p>
            <a:r>
              <a:rPr lang="en-US" sz="2000" dirty="0">
                <a:solidFill>
                  <a:srgbClr val="002060"/>
                </a:solidFill>
              </a:rPr>
              <a:t>Basis vectors and coordinate axes</a:t>
            </a:r>
          </a:p>
        </p:txBody>
      </p:sp>
      <p:sp>
        <p:nvSpPr>
          <p:cNvPr id="7" name="TextBox 6"/>
          <p:cNvSpPr txBox="1"/>
          <p:nvPr/>
        </p:nvSpPr>
        <p:spPr>
          <a:xfrm flipH="1">
            <a:off x="981507" y="4077369"/>
            <a:ext cx="7106387" cy="1323439"/>
          </a:xfrm>
          <a:prstGeom prst="rect">
            <a:avLst/>
          </a:prstGeom>
          <a:noFill/>
        </p:spPr>
        <p:txBody>
          <a:bodyPr wrap="square" rtlCol="0">
            <a:spAutoFit/>
          </a:bodyPr>
          <a:lstStyle/>
          <a:p>
            <a:r>
              <a:rPr lang="en-US" sz="2000" dirty="0">
                <a:solidFill>
                  <a:srgbClr val="000090"/>
                </a:solidFill>
              </a:rPr>
              <a:t>A vector </a:t>
            </a:r>
            <a:r>
              <a:rPr lang="en-US" sz="2000" b="1" i="1" dirty="0">
                <a:solidFill>
                  <a:srgbClr val="000090"/>
                </a:solidFill>
              </a:rPr>
              <a:t>v</a:t>
            </a:r>
            <a:r>
              <a:rPr lang="en-US" sz="2000" dirty="0">
                <a:solidFill>
                  <a:srgbClr val="000090"/>
                </a:solidFill>
              </a:rPr>
              <a:t> exists independent of a particular coordinate system. </a:t>
            </a:r>
          </a:p>
          <a:p>
            <a:pPr marL="342900" indent="-342900">
              <a:buFont typeface="Arial"/>
              <a:buChar char="•"/>
            </a:pPr>
            <a:r>
              <a:rPr lang="en-US" sz="2000" dirty="0">
                <a:solidFill>
                  <a:srgbClr val="000090"/>
                </a:solidFill>
              </a:rPr>
              <a:t>However, after we choose a coordinate system, </a:t>
            </a:r>
            <a:r>
              <a:rPr lang="en-US" sz="2000" b="1" i="1" dirty="0">
                <a:solidFill>
                  <a:srgbClr val="000090"/>
                </a:solidFill>
              </a:rPr>
              <a:t>v</a:t>
            </a:r>
            <a:r>
              <a:rPr lang="en-US" sz="2000" dirty="0">
                <a:solidFill>
                  <a:srgbClr val="000090"/>
                </a:solidFill>
              </a:rPr>
              <a:t> can be expressed through its components in that coordinate system.</a:t>
            </a:r>
          </a:p>
          <a:p>
            <a:pPr marL="1082675" indent="-53975"/>
            <a:r>
              <a:rPr lang="en-US" sz="2000" b="1" i="1" dirty="0">
                <a:solidFill>
                  <a:srgbClr val="000090"/>
                </a:solidFill>
              </a:rPr>
              <a:t>v</a:t>
            </a:r>
            <a:r>
              <a:rPr lang="en-US" sz="2000" dirty="0">
                <a:solidFill>
                  <a:srgbClr val="000090"/>
                </a:solidFill>
              </a:rPr>
              <a:t> = (</a:t>
            </a:r>
            <a:r>
              <a:rPr lang="en-US" sz="2000" i="1" dirty="0">
                <a:solidFill>
                  <a:srgbClr val="000090"/>
                </a:solidFill>
              </a:rPr>
              <a:t>v</a:t>
            </a:r>
            <a:r>
              <a:rPr lang="en-US" sz="2000" baseline="-25000" dirty="0">
                <a:solidFill>
                  <a:srgbClr val="000090"/>
                </a:solidFill>
              </a:rPr>
              <a:t>1</a:t>
            </a:r>
            <a:r>
              <a:rPr lang="en-US" sz="2000" dirty="0">
                <a:solidFill>
                  <a:srgbClr val="000090"/>
                </a:solidFill>
              </a:rPr>
              <a:t>, </a:t>
            </a:r>
            <a:r>
              <a:rPr lang="en-US" sz="2000" i="1" dirty="0">
                <a:solidFill>
                  <a:srgbClr val="000090"/>
                </a:solidFill>
              </a:rPr>
              <a:t>v</a:t>
            </a:r>
            <a:r>
              <a:rPr lang="en-US" sz="2000" baseline="-25000" dirty="0">
                <a:solidFill>
                  <a:srgbClr val="000090"/>
                </a:solidFill>
              </a:rPr>
              <a:t>2</a:t>
            </a:r>
            <a:r>
              <a:rPr lang="en-US" sz="2000" dirty="0">
                <a:solidFill>
                  <a:srgbClr val="000090"/>
                </a:solidFill>
              </a:rPr>
              <a:t>,</a:t>
            </a:r>
            <a:r>
              <a:rPr lang="en-US" sz="2000" baseline="-25000" dirty="0">
                <a:solidFill>
                  <a:srgbClr val="000090"/>
                </a:solidFill>
              </a:rPr>
              <a:t>  </a:t>
            </a:r>
            <a:r>
              <a:rPr lang="en-US" sz="2000" i="1" dirty="0">
                <a:solidFill>
                  <a:srgbClr val="000090"/>
                </a:solidFill>
              </a:rPr>
              <a:t>v</a:t>
            </a:r>
            <a:r>
              <a:rPr lang="en-US" sz="2000" baseline="-25000" dirty="0">
                <a:solidFill>
                  <a:srgbClr val="000090"/>
                </a:solidFill>
              </a:rPr>
              <a:t>3</a:t>
            </a:r>
            <a:r>
              <a:rPr lang="en-US" sz="2000" dirty="0">
                <a:solidFill>
                  <a:srgbClr val="000090"/>
                </a:solidFill>
              </a:rPr>
              <a:t>) </a:t>
            </a:r>
          </a:p>
        </p:txBody>
      </p:sp>
      <p:graphicFrame>
        <p:nvGraphicFramePr>
          <p:cNvPr id="8" name="Object 7"/>
          <p:cNvGraphicFramePr>
            <a:graphicFrameLocks noChangeAspect="1"/>
          </p:cNvGraphicFramePr>
          <p:nvPr>
            <p:extLst>
              <p:ext uri="{D42A27DB-BD31-4B8C-83A1-F6EECF244321}">
                <p14:modId xmlns:p14="http://schemas.microsoft.com/office/powerpoint/2010/main" val="1251290134"/>
              </p:ext>
            </p:extLst>
          </p:nvPr>
        </p:nvGraphicFramePr>
        <p:xfrm>
          <a:off x="2054246" y="5400808"/>
          <a:ext cx="3782139" cy="528387"/>
        </p:xfrm>
        <a:graphic>
          <a:graphicData uri="http://schemas.openxmlformats.org/presentationml/2006/ole">
            <mc:AlternateContent xmlns:mc="http://schemas.openxmlformats.org/markup-compatibility/2006">
              <mc:Choice xmlns:v="urn:schemas-microsoft-com:vml" Requires="v">
                <p:oleObj spid="_x0000_s1036" name="Equation" r:id="rId5" imgW="1727200" imgH="241300" progId="Equation.3">
                  <p:embed/>
                </p:oleObj>
              </mc:Choice>
              <mc:Fallback>
                <p:oleObj name="Equation" r:id="rId5" imgW="1727200" imgH="241300" progId="Equation.3">
                  <p:embed/>
                  <p:pic>
                    <p:nvPicPr>
                      <p:cNvPr id="0" name=""/>
                      <p:cNvPicPr/>
                      <p:nvPr/>
                    </p:nvPicPr>
                    <p:blipFill>
                      <a:blip r:embed="rId6"/>
                      <a:stretch>
                        <a:fillRect/>
                      </a:stretch>
                    </p:blipFill>
                    <p:spPr>
                      <a:xfrm>
                        <a:off x="2054246" y="5400808"/>
                        <a:ext cx="3782139" cy="528387"/>
                      </a:xfrm>
                      <a:prstGeom prst="rect">
                        <a:avLst/>
                      </a:prstGeom>
                    </p:spPr>
                  </p:pic>
                </p:oleObj>
              </mc:Fallback>
            </mc:AlternateContent>
          </a:graphicData>
        </a:graphic>
      </p:graphicFrame>
    </p:spTree>
    <p:extLst>
      <p:ext uri="{BB962C8B-B14F-4D97-AF65-F5344CB8AC3E}">
        <p14:creationId xmlns:p14="http://schemas.microsoft.com/office/powerpoint/2010/main" val="41639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944</Words>
  <Application>Microsoft Macintosh PowerPoint</Application>
  <PresentationFormat>On-screen Show (4:3)</PresentationFormat>
  <Paragraphs>124</Paragraphs>
  <Slides>16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Cambria Math</vt:lpstr>
      <vt:lpstr>Mangal</vt:lpstr>
      <vt:lpstr>Symbol</vt:lpstr>
      <vt:lpstr>Times</vt:lpstr>
      <vt:lpstr>Office Theme</vt:lpstr>
      <vt:lpstr>Equation</vt:lpstr>
      <vt:lpstr>ESS 411/511 Geophysical Continuum Mechanics  Class #6</vt:lpstr>
      <vt:lpstr>ESS 411/511 Geophysical Continuum Mechanics</vt:lpstr>
      <vt:lpstr>ESS 411/511 Geophysical Continuum Mechanics</vt:lpstr>
      <vt:lpstr>Problem Sets</vt:lpstr>
      <vt:lpstr>ESS 411/511 Geophysical Continuum Mechanics  Class #6</vt:lpstr>
      <vt:lpstr>Why stress has 9 components</vt:lpstr>
      <vt:lpstr>Scalars, vectors, and tensors</vt:lpstr>
      <vt:lpstr>Scalars, vectors, and tensors</vt:lpstr>
      <vt:lpstr>Cartesian coordinates</vt:lpstr>
      <vt:lpstr>Index notation</vt:lpstr>
      <vt:lpstr>Summation Convention</vt:lpstr>
      <vt:lpstr>Kronecker delta</vt:lpstr>
      <vt:lpstr>Permutation symbol</vt:lpstr>
      <vt:lpstr>Determinants</vt:lpstr>
      <vt:lpstr>Box product</vt:lpstr>
      <vt:lpstr>Vector algebra</vt:lpstr>
    </vt:vector>
  </TitlesOfParts>
  <Company>University of Washington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 411/511 Geophysical Continuum Mechanics Class #1</dc:title>
  <dc:creator>Ed Waddington</dc:creator>
  <cp:lastModifiedBy>Edwin D. Waddington</cp:lastModifiedBy>
  <cp:revision>162</cp:revision>
  <cp:lastPrinted>2020-10-09T17:23:04Z</cp:lastPrinted>
  <dcterms:created xsi:type="dcterms:W3CDTF">2020-09-30T16:18:10Z</dcterms:created>
  <dcterms:modified xsi:type="dcterms:W3CDTF">2021-10-06T22:11:57Z</dcterms:modified>
</cp:coreProperties>
</file>