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319" r:id="rId2"/>
    <p:sldId id="320" r:id="rId3"/>
    <p:sldId id="318" r:id="rId4"/>
    <p:sldId id="321" r:id="rId5"/>
    <p:sldId id="275" r:id="rId6"/>
    <p:sldId id="274" r:id="rId7"/>
    <p:sldId id="303" r:id="rId8"/>
    <p:sldId id="307" r:id="rId9"/>
    <p:sldId id="317" r:id="rId10"/>
    <p:sldId id="314" r:id="rId11"/>
    <p:sldId id="313" r:id="rId12"/>
    <p:sldId id="327" r:id="rId13"/>
    <p:sldId id="323" r:id="rId14"/>
    <p:sldId id="325" r:id="rId15"/>
    <p:sldId id="324" r:id="rId16"/>
    <p:sldId id="326" r:id="rId17"/>
    <p:sldId id="328" r:id="rId18"/>
    <p:sldId id="329" r:id="rId19"/>
    <p:sldId id="330" r:id="rId20"/>
    <p:sldId id="332" r:id="rId21"/>
    <p:sldId id="333" r:id="rId22"/>
    <p:sldId id="331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06" autoAdjust="0"/>
    <p:restoredTop sz="91209" autoAdjust="0"/>
  </p:normalViewPr>
  <p:slideViewPr>
    <p:cSldViewPr snapToGrid="0" snapToObjects="1">
      <p:cViewPr>
        <p:scale>
          <a:sx n="114" d="100"/>
          <a:sy n="114" d="100"/>
        </p:scale>
        <p:origin x="-480" y="-80"/>
      </p:cViewPr>
      <p:guideLst>
        <p:guide orient="horz" pos="2160"/>
        <p:guide pos="2880"/>
      </p:guideLst>
    </p:cSldViewPr>
  </p:slideViewPr>
  <p:notesTextViewPr>
    <p:cViewPr>
      <p:scale>
        <a:sx n="114" d="100"/>
        <a:sy n="114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2C9D0-00C1-0A4A-8592-82B8A82495E4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B363B-9D88-A04D-85CD-386D406D3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3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B363B-9D88-A04D-85CD-386D406D35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1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4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25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7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9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78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44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04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81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9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05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74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950EB-25D9-9644-B8DF-CEA5CAE7D9CA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83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hyperlink" Target="https://sci.scientific-direct.net/view_online.asp?1651331&amp;bd53762d1b456a39&amp;18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27997" y="1947033"/>
            <a:ext cx="6276035" cy="4292704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2464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rgbClr val="000090"/>
                </a:solidFill>
              </a:rPr>
              <a:t>ESS 411/511 Geophysical Continuum Mechanics  Class #7</a:t>
            </a:r>
            <a:endParaRPr lang="en-US" sz="1800" dirty="0">
              <a:solidFill>
                <a:srgbClr val="00009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3662" y="952062"/>
            <a:ext cx="7249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Highlights from Class #6           –    Madeline </a:t>
            </a:r>
            <a:r>
              <a:rPr lang="en-US" sz="2000" dirty="0" err="1" smtClean="0">
                <a:solidFill>
                  <a:srgbClr val="000090"/>
                </a:solidFill>
              </a:rPr>
              <a:t>Mamer</a:t>
            </a:r>
            <a:endParaRPr lang="en-US" sz="2000" dirty="0" smtClean="0">
              <a:solidFill>
                <a:srgbClr val="000090"/>
              </a:solidFill>
            </a:endParaRPr>
          </a:p>
          <a:p>
            <a:r>
              <a:rPr lang="en-US" sz="2000" dirty="0" smtClean="0">
                <a:solidFill>
                  <a:srgbClr val="000090"/>
                </a:solidFill>
              </a:rPr>
              <a:t>Today’s highlights on Friday   –   </a:t>
            </a:r>
            <a:r>
              <a:rPr lang="en-US" sz="2000" dirty="0" smtClean="0">
                <a:solidFill>
                  <a:srgbClr val="000090"/>
                </a:solidFill>
              </a:rPr>
              <a:t>Abigail </a:t>
            </a:r>
            <a:r>
              <a:rPr lang="en-US" sz="2000" smtClean="0">
                <a:solidFill>
                  <a:srgbClr val="000090"/>
                </a:solidFill>
              </a:rPr>
              <a:t>Thienes</a:t>
            </a:r>
            <a:endParaRPr lang="en-US" sz="2000" dirty="0" smtClean="0">
              <a:solidFill>
                <a:srgbClr val="00009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8550" y="6339681"/>
            <a:ext cx="7980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sci.scientific-direct.net</a:t>
            </a:r>
            <a:r>
              <a:rPr lang="en-US" dirty="0">
                <a:hlinkClick r:id="rId3"/>
              </a:rPr>
              <a:t>/view_online.asp?1651331&amp;bd53762d1b456a39&amp;18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2392326"/>
            <a:ext cx="14400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Not just AGI</a:t>
            </a:r>
            <a:endParaRPr 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325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555" y="512486"/>
            <a:ext cx="3376335" cy="835208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2060"/>
                </a:solidFill>
              </a:rPr>
              <a:t>Determinants</a:t>
            </a:r>
            <a:endParaRPr lang="en-US" sz="3200" dirty="0">
              <a:solidFill>
                <a:srgbClr val="002060"/>
              </a:solidFill>
            </a:endParaRPr>
          </a:p>
        </p:txBody>
      </p:sp>
      <p:pic>
        <p:nvPicPr>
          <p:cNvPr id="3" name="Picture 2" descr="Screen Shot 2020-10-12 at 09.52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700" y="1347694"/>
            <a:ext cx="4197350" cy="1298949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990600" y="2698349"/>
            <a:ext cx="8064500" cy="1977308"/>
            <a:chOff x="990600" y="2698349"/>
            <a:chExt cx="8064500" cy="1977308"/>
          </a:xfrm>
        </p:grpSpPr>
        <p:pic>
          <p:nvPicPr>
            <p:cNvPr id="4" name="Picture 3" descr="Screen Shot 2020-10-12 at 09.53.36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90600" y="2698349"/>
              <a:ext cx="7823200" cy="1058489"/>
            </a:xfrm>
            <a:prstGeom prst="rect">
              <a:avLst/>
            </a:prstGeom>
          </p:spPr>
        </p:pic>
        <p:pic>
          <p:nvPicPr>
            <p:cNvPr id="5" name="Picture 4" descr="Screen Shot 2020-10-12 at 09.54.01.png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676400" y="3664610"/>
              <a:ext cx="7378700" cy="1011047"/>
            </a:xfrm>
            <a:prstGeom prst="rect">
              <a:avLst/>
            </a:prstGeom>
          </p:spPr>
        </p:pic>
      </p:grpSp>
      <p:pic>
        <p:nvPicPr>
          <p:cNvPr id="8" name="Picture 7" descr="Screen Shot 2020-10-12 at 09.56.0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0800" y="5254956"/>
            <a:ext cx="4025900" cy="74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424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0090"/>
                </a:solidFill>
              </a:rPr>
              <a:t>Vector algebra</a:t>
            </a:r>
            <a:endParaRPr lang="en-US" sz="3200" dirty="0">
              <a:solidFill>
                <a:srgbClr val="00009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01700" y="1816100"/>
            <a:ext cx="7315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</a:rPr>
              <a:t>Lots of details in CH 2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000090"/>
                </a:solidFill>
              </a:rPr>
              <a:t>Are there points that are unclear?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000090"/>
                </a:solidFill>
              </a:rPr>
              <a:t>Please let me know if there are things you would like us to look at specifically. </a:t>
            </a:r>
            <a:endParaRPr lang="en-US" sz="24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967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90"/>
                </a:solidFill>
              </a:rPr>
              <a:t>Coordinate Systems</a:t>
            </a:r>
            <a:endParaRPr lang="en-US" sz="2800" dirty="0">
              <a:solidFill>
                <a:srgbClr val="00009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8700" y="5168900"/>
            <a:ext cx="1653217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</a:rPr>
              <a:t>Thumb  =  1</a:t>
            </a:r>
          </a:p>
          <a:p>
            <a:r>
              <a:rPr lang="en-US" sz="2400" dirty="0" smtClean="0">
                <a:solidFill>
                  <a:srgbClr val="000090"/>
                </a:solidFill>
              </a:rPr>
              <a:t>Index     =  2</a:t>
            </a:r>
          </a:p>
          <a:p>
            <a:r>
              <a:rPr lang="en-US" sz="2400" dirty="0" smtClean="0">
                <a:solidFill>
                  <a:srgbClr val="000090"/>
                </a:solidFill>
              </a:rPr>
              <a:t>Middle  =  3</a:t>
            </a:r>
            <a:endParaRPr lang="en-US" sz="2400" dirty="0">
              <a:solidFill>
                <a:srgbClr val="000090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913658" y="1376852"/>
            <a:ext cx="3007940" cy="2850539"/>
            <a:chOff x="913658" y="1376852"/>
            <a:chExt cx="3007940" cy="2850539"/>
          </a:xfrm>
        </p:grpSpPr>
        <p:sp>
          <p:nvSpPr>
            <p:cNvPr id="6" name="TextBox 5"/>
            <p:cNvSpPr txBox="1"/>
            <p:nvPr/>
          </p:nvSpPr>
          <p:spPr>
            <a:xfrm>
              <a:off x="913658" y="1376852"/>
              <a:ext cx="44179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ê</a:t>
              </a:r>
              <a:r>
                <a:rPr lang="en-US" sz="2400" baseline="-25000" dirty="0" smtClean="0"/>
                <a:t>3</a:t>
              </a:r>
              <a:endParaRPr lang="en-US" sz="2400" baseline="-250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72546" y="2237719"/>
              <a:ext cx="441798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ê</a:t>
              </a:r>
              <a:r>
                <a:rPr lang="en-US" sz="2400" baseline="-25000" dirty="0" smtClean="0"/>
                <a:t>2</a:t>
              </a:r>
              <a:endParaRPr lang="en-US" sz="2400" baseline="-250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79800" y="3765726"/>
              <a:ext cx="441798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ê</a:t>
              </a:r>
              <a:r>
                <a:rPr lang="en-US" sz="2400" baseline="-25000" dirty="0" smtClean="0"/>
                <a:t>1</a:t>
              </a:r>
              <a:endParaRPr lang="en-US" sz="2400" baseline="-25000" dirty="0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913658" y="1863917"/>
              <a:ext cx="2566142" cy="2247465"/>
              <a:chOff x="913658" y="1863917"/>
              <a:chExt cx="2566142" cy="2247465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 flipV="1">
                <a:off x="1117600" y="1863917"/>
                <a:ext cx="0" cy="2247465"/>
              </a:xfrm>
              <a:prstGeom prst="straightConnector1">
                <a:avLst/>
              </a:prstGeom>
              <a:ln w="57150" cmpd="sng">
                <a:solidFill>
                  <a:schemeClr val="tx1"/>
                </a:solidFill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913658" y="3886200"/>
                <a:ext cx="2566142" cy="0"/>
              </a:xfrm>
              <a:prstGeom prst="straightConnector1">
                <a:avLst/>
              </a:prstGeom>
              <a:ln w="57150" cmpd="sng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939058" y="2686684"/>
                <a:ext cx="1359642" cy="1411998"/>
              </a:xfrm>
              <a:prstGeom prst="straightConnector1">
                <a:avLst/>
              </a:prstGeom>
              <a:ln w="57150" cmpd="sng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3749202" y="1402252"/>
            <a:ext cx="4299896" cy="3595963"/>
            <a:chOff x="3749202" y="1402252"/>
            <a:chExt cx="4299896" cy="3595963"/>
          </a:xfrm>
        </p:grpSpPr>
        <p:sp>
          <p:nvSpPr>
            <p:cNvPr id="9" name="TextBox 8"/>
            <p:cNvSpPr txBox="1"/>
            <p:nvPr/>
          </p:nvSpPr>
          <p:spPr>
            <a:xfrm>
              <a:off x="7607300" y="3649717"/>
              <a:ext cx="441798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ê</a:t>
              </a:r>
              <a:r>
                <a:rPr lang="en-US" sz="2400" baseline="-25000" dirty="0" smtClean="0"/>
                <a:t>1</a:t>
              </a:r>
              <a:endParaRPr lang="en-US" sz="2400" baseline="-25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63114" y="1402252"/>
              <a:ext cx="44179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ê</a:t>
              </a:r>
              <a:r>
                <a:rPr lang="en-US" sz="2400" baseline="-25000" dirty="0" smtClean="0"/>
                <a:t>3</a:t>
              </a:r>
              <a:endParaRPr lang="en-US" sz="2400" baseline="-25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49202" y="4491335"/>
              <a:ext cx="441798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ê</a:t>
              </a:r>
              <a:r>
                <a:rPr lang="en-US" sz="2400" baseline="-25000" dirty="0" smtClean="0"/>
                <a:t>2</a:t>
              </a:r>
              <a:endParaRPr lang="en-US" sz="2400" baseline="-25000" dirty="0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4183370" y="1851217"/>
              <a:ext cx="3423930" cy="3146998"/>
              <a:chOff x="4183370" y="1851217"/>
              <a:chExt cx="3423930" cy="3146998"/>
            </a:xfrm>
          </p:grpSpPr>
          <p:cxnSp>
            <p:nvCxnSpPr>
              <p:cNvPr id="16" name="Straight Arrow Connector 15"/>
              <p:cNvCxnSpPr/>
              <p:nvPr/>
            </p:nvCxnSpPr>
            <p:spPr>
              <a:xfrm flipV="1">
                <a:off x="5270500" y="1851217"/>
                <a:ext cx="0" cy="2247465"/>
              </a:xfrm>
              <a:prstGeom prst="straightConnector1">
                <a:avLst/>
              </a:prstGeom>
              <a:ln w="57150" cmpd="sng">
                <a:solidFill>
                  <a:srgbClr val="000000"/>
                </a:solidFill>
                <a:headEnd type="none"/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5041158" y="3886200"/>
                <a:ext cx="2566142" cy="0"/>
              </a:xfrm>
              <a:prstGeom prst="straightConnector1">
                <a:avLst/>
              </a:prstGeom>
              <a:ln w="57150" cmpd="sng">
                <a:solidFill>
                  <a:srgbClr val="000000"/>
                </a:solidFill>
                <a:headEnd type="none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flipV="1">
                <a:off x="4183370" y="3586217"/>
                <a:ext cx="1359642" cy="1411998"/>
              </a:xfrm>
              <a:prstGeom prst="straightConnector1">
                <a:avLst/>
              </a:prstGeom>
              <a:ln w="57150" cmpd="sng">
                <a:solidFill>
                  <a:srgbClr val="000000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TextBox 28"/>
          <p:cNvSpPr txBox="1"/>
          <p:nvPr/>
        </p:nvSpPr>
        <p:spPr>
          <a:xfrm>
            <a:off x="6032500" y="1691619"/>
            <a:ext cx="1698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</a:rPr>
              <a:t>Left-handed</a:t>
            </a:r>
            <a:endParaRPr lang="en-US" sz="2400" dirty="0">
              <a:solidFill>
                <a:srgbClr val="00009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32766" y="1607684"/>
            <a:ext cx="1873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</a:rPr>
              <a:t>Right-handed</a:t>
            </a:r>
            <a:endParaRPr lang="en-US" sz="24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664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56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90"/>
                </a:solidFill>
              </a:rPr>
              <a:t>Transformation of Cartesian Coordinates</a:t>
            </a:r>
            <a:endParaRPr lang="en-US" sz="2800" dirty="0">
              <a:solidFill>
                <a:srgbClr val="00009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909774" y="1066800"/>
            <a:ext cx="34717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An object such as vector </a:t>
            </a:r>
            <a:r>
              <a:rPr lang="en-US" sz="2000" b="1" i="1" dirty="0" smtClean="0">
                <a:solidFill>
                  <a:srgbClr val="000090"/>
                </a:solidFill>
              </a:rPr>
              <a:t>v </a:t>
            </a:r>
            <a:r>
              <a:rPr lang="en-US" sz="2000" dirty="0">
                <a:solidFill>
                  <a:srgbClr val="000090"/>
                </a:solidFill>
              </a:rPr>
              <a:t>i</a:t>
            </a:r>
            <a:r>
              <a:rPr lang="en-US" sz="2000" dirty="0" smtClean="0">
                <a:solidFill>
                  <a:srgbClr val="000090"/>
                </a:solidFill>
              </a:rPr>
              <a:t>s</a:t>
            </a:r>
            <a:r>
              <a:rPr lang="en-US" sz="2000" b="1" i="1" dirty="0" smtClean="0">
                <a:solidFill>
                  <a:srgbClr val="000090"/>
                </a:solidFill>
              </a:rPr>
              <a:t> </a:t>
            </a:r>
            <a:r>
              <a:rPr lang="en-US" sz="2000" dirty="0" smtClean="0">
                <a:solidFill>
                  <a:srgbClr val="000090"/>
                </a:solidFill>
              </a:rPr>
              <a:t>represented as </a:t>
            </a:r>
            <a:r>
              <a:rPr lang="en-US" sz="2000" i="1" dirty="0" err="1" smtClean="0">
                <a:solidFill>
                  <a:srgbClr val="000090"/>
                </a:solidFill>
              </a:rPr>
              <a:t>v</a:t>
            </a:r>
            <a:r>
              <a:rPr lang="en-US" sz="2400" baseline="-25000" dirty="0" err="1" smtClean="0">
                <a:solidFill>
                  <a:srgbClr val="000090"/>
                </a:solidFill>
              </a:rPr>
              <a:t>j</a:t>
            </a:r>
            <a:r>
              <a:rPr lang="en-US" sz="2000" dirty="0" smtClean="0">
                <a:solidFill>
                  <a:srgbClr val="000090"/>
                </a:solidFill>
              </a:rPr>
              <a:t> in coordinate system O</a:t>
            </a:r>
            <a:r>
              <a:rPr lang="en-US" sz="2000" i="1" dirty="0" smtClean="0">
                <a:solidFill>
                  <a:srgbClr val="000090"/>
                </a:solidFill>
              </a:rPr>
              <a:t>x</a:t>
            </a:r>
            <a:r>
              <a:rPr lang="en-US" sz="2000" baseline="-25000" dirty="0" smtClean="0">
                <a:solidFill>
                  <a:srgbClr val="000090"/>
                </a:solidFill>
              </a:rPr>
              <a:t>1</a:t>
            </a:r>
            <a:r>
              <a:rPr lang="en-US" sz="2000" i="1" dirty="0" smtClean="0">
                <a:solidFill>
                  <a:srgbClr val="000090"/>
                </a:solidFill>
              </a:rPr>
              <a:t>x</a:t>
            </a:r>
            <a:r>
              <a:rPr lang="en-US" sz="2000" baseline="-25000" dirty="0" smtClean="0">
                <a:solidFill>
                  <a:srgbClr val="000090"/>
                </a:solidFill>
              </a:rPr>
              <a:t>2</a:t>
            </a:r>
            <a:r>
              <a:rPr lang="en-US" sz="2000" i="1" dirty="0" smtClean="0">
                <a:solidFill>
                  <a:srgbClr val="000090"/>
                </a:solidFill>
              </a:rPr>
              <a:t>x</a:t>
            </a:r>
            <a:r>
              <a:rPr lang="en-US" sz="2000" baseline="-25000" dirty="0" smtClean="0">
                <a:solidFill>
                  <a:srgbClr val="000090"/>
                </a:solidFill>
              </a:rPr>
              <a:t>3 </a:t>
            </a:r>
            <a:r>
              <a:rPr lang="en-US" sz="2000" dirty="0" smtClean="0">
                <a:solidFill>
                  <a:srgbClr val="000090"/>
                </a:solidFill>
              </a:rPr>
              <a:t>with </a:t>
            </a:r>
            <a:r>
              <a:rPr lang="en-US" sz="2000" dirty="0">
                <a:solidFill>
                  <a:srgbClr val="000090"/>
                </a:solidFill>
              </a:rPr>
              <a:t>unit coordinate </a:t>
            </a:r>
            <a:r>
              <a:rPr lang="en-US" sz="2000" dirty="0" smtClean="0">
                <a:solidFill>
                  <a:srgbClr val="000090"/>
                </a:solidFill>
              </a:rPr>
              <a:t>vectors </a:t>
            </a:r>
            <a:r>
              <a:rPr lang="en-US" sz="2000" dirty="0" err="1" smtClean="0">
                <a:solidFill>
                  <a:srgbClr val="000090"/>
                </a:solidFill>
              </a:rPr>
              <a:t>ê</a:t>
            </a:r>
            <a:r>
              <a:rPr lang="en-US" sz="2000" baseline="-25000" dirty="0" err="1" smtClean="0">
                <a:solidFill>
                  <a:srgbClr val="000090"/>
                </a:solidFill>
              </a:rPr>
              <a:t>j</a:t>
            </a: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914131" y="1117600"/>
            <a:ext cx="35146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The same object (e.g. </a:t>
            </a:r>
            <a:r>
              <a:rPr lang="en-US" sz="2000" b="1" i="1" dirty="0" smtClean="0">
                <a:solidFill>
                  <a:srgbClr val="000090"/>
                </a:solidFill>
              </a:rPr>
              <a:t>v</a:t>
            </a:r>
            <a:r>
              <a:rPr lang="en-US" sz="2000" dirty="0" smtClean="0">
                <a:solidFill>
                  <a:srgbClr val="000090"/>
                </a:solidFill>
              </a:rPr>
              <a:t>)</a:t>
            </a:r>
            <a:r>
              <a:rPr lang="en-US" sz="2000" b="1" i="1" dirty="0" smtClean="0">
                <a:solidFill>
                  <a:srgbClr val="000090"/>
                </a:solidFill>
              </a:rPr>
              <a:t> </a:t>
            </a:r>
            <a:r>
              <a:rPr lang="en-US" sz="2000" dirty="0">
                <a:solidFill>
                  <a:srgbClr val="000090"/>
                </a:solidFill>
              </a:rPr>
              <a:t>i</a:t>
            </a:r>
            <a:r>
              <a:rPr lang="en-US" sz="2000" dirty="0" smtClean="0">
                <a:solidFill>
                  <a:srgbClr val="000090"/>
                </a:solidFill>
              </a:rPr>
              <a:t>s</a:t>
            </a:r>
            <a:r>
              <a:rPr lang="en-US" sz="2000" b="1" i="1" dirty="0" smtClean="0">
                <a:solidFill>
                  <a:srgbClr val="000090"/>
                </a:solidFill>
              </a:rPr>
              <a:t> </a:t>
            </a:r>
            <a:r>
              <a:rPr lang="en-US" sz="2000" dirty="0" smtClean="0">
                <a:solidFill>
                  <a:srgbClr val="000090"/>
                </a:solidFill>
              </a:rPr>
              <a:t>represented as </a:t>
            </a:r>
            <a:r>
              <a:rPr lang="en-US" sz="2000" i="1" dirty="0" err="1" smtClean="0">
                <a:solidFill>
                  <a:srgbClr val="000090"/>
                </a:solidFill>
              </a:rPr>
              <a:t>v</a:t>
            </a:r>
            <a:r>
              <a:rPr lang="en-US" sz="2400" baseline="-25000" dirty="0" err="1" smtClean="0">
                <a:solidFill>
                  <a:srgbClr val="000090"/>
                </a:solidFill>
              </a:rPr>
              <a:t>j</a:t>
            </a:r>
            <a:r>
              <a:rPr lang="en-US" sz="2000" dirty="0" smtClean="0">
                <a:solidFill>
                  <a:srgbClr val="000090"/>
                </a:solidFill>
              </a:rPr>
              <a:t>‘ in coordinate system O</a:t>
            </a:r>
            <a:r>
              <a:rPr lang="en-US" sz="2000" i="1" dirty="0" smtClean="0">
                <a:solidFill>
                  <a:srgbClr val="000090"/>
                </a:solidFill>
              </a:rPr>
              <a:t>x</a:t>
            </a:r>
            <a:r>
              <a:rPr lang="en-US" sz="2000" baseline="-25000" dirty="0" smtClean="0">
                <a:solidFill>
                  <a:srgbClr val="000090"/>
                </a:solidFill>
              </a:rPr>
              <a:t>1</a:t>
            </a:r>
            <a:r>
              <a:rPr lang="en-US" sz="2000" dirty="0" smtClean="0">
                <a:solidFill>
                  <a:srgbClr val="000090"/>
                </a:solidFill>
              </a:rPr>
              <a:t>’</a:t>
            </a:r>
            <a:r>
              <a:rPr lang="en-US" sz="2000" i="1" dirty="0" smtClean="0">
                <a:solidFill>
                  <a:srgbClr val="000090"/>
                </a:solidFill>
              </a:rPr>
              <a:t>x</a:t>
            </a:r>
            <a:r>
              <a:rPr lang="en-US" sz="2000" baseline="-25000" dirty="0" smtClean="0">
                <a:solidFill>
                  <a:srgbClr val="000090"/>
                </a:solidFill>
              </a:rPr>
              <a:t>2</a:t>
            </a:r>
            <a:r>
              <a:rPr lang="en-US" sz="2000" i="1" dirty="0">
                <a:solidFill>
                  <a:srgbClr val="000090"/>
                </a:solidFill>
              </a:rPr>
              <a:t>’</a:t>
            </a:r>
            <a:r>
              <a:rPr lang="en-US" sz="2000" i="1" dirty="0" smtClean="0">
                <a:solidFill>
                  <a:srgbClr val="000090"/>
                </a:solidFill>
              </a:rPr>
              <a:t>x</a:t>
            </a:r>
            <a:r>
              <a:rPr lang="en-US" sz="2000" baseline="-25000" dirty="0" smtClean="0">
                <a:solidFill>
                  <a:srgbClr val="000090"/>
                </a:solidFill>
              </a:rPr>
              <a:t>3</a:t>
            </a:r>
            <a:r>
              <a:rPr lang="en-US" sz="2000" i="1" dirty="0" smtClean="0">
                <a:solidFill>
                  <a:srgbClr val="000090"/>
                </a:solidFill>
              </a:rPr>
              <a:t>’ </a:t>
            </a:r>
            <a:r>
              <a:rPr lang="en-US" sz="2000" dirty="0">
                <a:solidFill>
                  <a:srgbClr val="000090"/>
                </a:solidFill>
              </a:rPr>
              <a:t>with </a:t>
            </a:r>
            <a:r>
              <a:rPr lang="en-US" sz="2000" dirty="0" smtClean="0">
                <a:solidFill>
                  <a:srgbClr val="000090"/>
                </a:solidFill>
              </a:rPr>
              <a:t>unit </a:t>
            </a:r>
            <a:r>
              <a:rPr lang="en-US" sz="2000" dirty="0">
                <a:solidFill>
                  <a:srgbClr val="000090"/>
                </a:solidFill>
              </a:rPr>
              <a:t>coordinate </a:t>
            </a:r>
            <a:r>
              <a:rPr lang="en-US" sz="2000" dirty="0" smtClean="0">
                <a:solidFill>
                  <a:srgbClr val="000090"/>
                </a:solidFill>
              </a:rPr>
              <a:t>vectors </a:t>
            </a:r>
            <a:r>
              <a:rPr lang="en-US" sz="2000" dirty="0" err="1">
                <a:solidFill>
                  <a:srgbClr val="000090"/>
                </a:solidFill>
              </a:rPr>
              <a:t>ê’</a:t>
            </a:r>
            <a:r>
              <a:rPr lang="en-US" sz="2000" baseline="-25000" dirty="0" err="1">
                <a:solidFill>
                  <a:srgbClr val="000090"/>
                </a:solidFill>
              </a:rPr>
              <a:t>j</a:t>
            </a:r>
            <a:r>
              <a:rPr lang="en-US" sz="2000" dirty="0">
                <a:solidFill>
                  <a:srgbClr val="000090"/>
                </a:solidFill>
              </a:rPr>
              <a:t> </a:t>
            </a:r>
            <a:endParaRPr lang="en-US" sz="2000" baseline="-25000" dirty="0">
              <a:solidFill>
                <a:srgbClr val="000090"/>
              </a:solidFill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4791319" y="2569375"/>
            <a:ext cx="2711409" cy="3010390"/>
            <a:chOff x="4791319" y="2836075"/>
            <a:chExt cx="2711409" cy="3010390"/>
          </a:xfrm>
        </p:grpSpPr>
        <p:grpSp>
          <p:nvGrpSpPr>
            <p:cNvPr id="87" name="Group 86"/>
            <p:cNvGrpSpPr/>
            <p:nvPr/>
          </p:nvGrpSpPr>
          <p:grpSpPr>
            <a:xfrm>
              <a:off x="5208955" y="2836075"/>
              <a:ext cx="2293773" cy="3010390"/>
              <a:chOff x="4942255" y="2429675"/>
              <a:chExt cx="2293773" cy="3010390"/>
            </a:xfrm>
          </p:grpSpPr>
          <p:cxnSp>
            <p:nvCxnSpPr>
              <p:cNvPr id="46" name="Straight Arrow Connector 45"/>
              <p:cNvCxnSpPr/>
              <p:nvPr/>
            </p:nvCxnSpPr>
            <p:spPr>
              <a:xfrm flipV="1">
                <a:off x="5748470" y="4350544"/>
                <a:ext cx="229791" cy="213590"/>
              </a:xfrm>
              <a:prstGeom prst="straightConnector1">
                <a:avLst/>
              </a:prstGeom>
              <a:ln w="19050" cmpd="sng">
                <a:solidFill>
                  <a:srgbClr val="800000"/>
                </a:solidFill>
                <a:prstDash val="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 flipH="1">
                <a:off x="5978261" y="4101836"/>
                <a:ext cx="16139" cy="248708"/>
              </a:xfrm>
              <a:prstGeom prst="straightConnector1">
                <a:avLst/>
              </a:prstGeom>
              <a:ln w="19050" cmpd="sng">
                <a:solidFill>
                  <a:srgbClr val="800000"/>
                </a:solidFill>
                <a:prstDash val="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>
                <a:off x="5994400" y="2630528"/>
                <a:ext cx="784707" cy="559691"/>
              </a:xfrm>
              <a:prstGeom prst="straightConnector1">
                <a:avLst/>
              </a:prstGeom>
              <a:ln w="19050" cmpd="sng">
                <a:solidFill>
                  <a:srgbClr val="800000"/>
                </a:solidFill>
                <a:prstDash val="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 flipV="1">
                <a:off x="5978261" y="3310809"/>
                <a:ext cx="725620" cy="1039735"/>
              </a:xfrm>
              <a:prstGeom prst="straightConnector1">
                <a:avLst/>
              </a:prstGeom>
              <a:ln w="19050" cmpd="sng">
                <a:solidFill>
                  <a:srgbClr val="800000"/>
                </a:solidFill>
                <a:prstDash val="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flipV="1">
                <a:off x="4942255" y="3190220"/>
                <a:ext cx="1885738" cy="809920"/>
              </a:xfrm>
              <a:prstGeom prst="straightConnector1">
                <a:avLst/>
              </a:prstGeom>
              <a:ln w="57150" cmpd="sng">
                <a:solidFill>
                  <a:srgbClr val="8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 flipV="1">
                <a:off x="5656118" y="2438400"/>
                <a:ext cx="499149" cy="662576"/>
              </a:xfrm>
              <a:prstGeom prst="straightConnector1">
                <a:avLst/>
              </a:prstGeom>
              <a:ln w="19050" cmpd="sng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Box 79"/>
              <p:cNvSpPr txBox="1"/>
              <p:nvPr/>
            </p:nvSpPr>
            <p:spPr>
              <a:xfrm>
                <a:off x="6561552" y="3819367"/>
                <a:ext cx="518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ê’</a:t>
                </a:r>
                <a:r>
                  <a:rPr lang="en-US" sz="2400" baseline="-25000" dirty="0" smtClean="0"/>
                  <a:t>2</a:t>
                </a:r>
                <a:endParaRPr lang="en-US" sz="2400" baseline="-25000" dirty="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6004409" y="4978400"/>
                <a:ext cx="518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ê’</a:t>
                </a:r>
                <a:r>
                  <a:rPr lang="en-US" sz="2400" baseline="-25000" dirty="0" smtClean="0"/>
                  <a:t>1</a:t>
                </a:r>
                <a:endParaRPr lang="en-US" sz="2400" baseline="-25000" dirty="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5345136" y="2429675"/>
                <a:ext cx="518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ê’</a:t>
                </a:r>
                <a:r>
                  <a:rPr lang="en-US" sz="2400" baseline="-25000" dirty="0" smtClean="0"/>
                  <a:t>3</a:t>
                </a:r>
                <a:endParaRPr lang="en-US" sz="2400" baseline="-25000" dirty="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6846515" y="2752598"/>
                <a:ext cx="38951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800000"/>
                    </a:solidFill>
                  </a:rPr>
                  <a:t>v</a:t>
                </a:r>
                <a:r>
                  <a:rPr lang="en-US" sz="2400" b="1" i="1" dirty="0" smtClean="0"/>
                  <a:t> </a:t>
                </a:r>
                <a:endParaRPr lang="en-US" sz="2400" b="1" i="1" dirty="0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4791319" y="3516223"/>
              <a:ext cx="2008864" cy="1732023"/>
              <a:chOff x="4791319" y="3554323"/>
              <a:chExt cx="2008864" cy="1732023"/>
            </a:xfrm>
          </p:grpSpPr>
          <p:grpSp>
            <p:nvGrpSpPr>
              <p:cNvPr id="15" name="Group 14"/>
              <p:cNvGrpSpPr/>
              <p:nvPr/>
            </p:nvGrpSpPr>
            <p:grpSpPr>
              <a:xfrm rot="2219536">
                <a:off x="4914642" y="3554323"/>
                <a:ext cx="1885541" cy="1732023"/>
                <a:chOff x="752930" y="4370664"/>
                <a:chExt cx="1838823" cy="1649983"/>
              </a:xfrm>
            </p:grpSpPr>
            <p:cxnSp>
              <p:nvCxnSpPr>
                <p:cNvPr id="18" name="Straight Arrow Connector 17"/>
                <p:cNvCxnSpPr/>
                <p:nvPr/>
              </p:nvCxnSpPr>
              <p:spPr>
                <a:xfrm flipV="1">
                  <a:off x="1132904" y="4712268"/>
                  <a:ext cx="1370079" cy="855088"/>
                </a:xfrm>
                <a:prstGeom prst="straightConnector1">
                  <a:avLst/>
                </a:prstGeom>
                <a:ln w="38100" cmpd="sng"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/>
                <p:nvPr/>
              </p:nvCxnSpPr>
              <p:spPr>
                <a:xfrm rot="19380464">
                  <a:off x="1317972" y="5088724"/>
                  <a:ext cx="1273781" cy="931923"/>
                </a:xfrm>
                <a:prstGeom prst="straightConnector1">
                  <a:avLst/>
                </a:prstGeom>
                <a:ln w="38100" cmpd="sng"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/>
                <p:nvPr/>
              </p:nvCxnSpPr>
              <p:spPr>
                <a:xfrm rot="19380464" flipV="1">
                  <a:off x="752930" y="4370664"/>
                  <a:ext cx="852309" cy="1040425"/>
                </a:xfrm>
                <a:prstGeom prst="straightConnector1">
                  <a:avLst/>
                </a:prstGeom>
                <a:ln w="38100" cmpd="sng"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2" name="TextBox 91"/>
              <p:cNvSpPr txBox="1"/>
              <p:nvPr/>
            </p:nvSpPr>
            <p:spPr>
              <a:xfrm>
                <a:off x="4791319" y="4137849"/>
                <a:ext cx="38951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>
                    <a:solidFill>
                      <a:srgbClr val="000090"/>
                    </a:solidFill>
                  </a:rPr>
                  <a:t>O</a:t>
                </a:r>
                <a:endParaRPr lang="en-US" sz="2400" b="1" i="1" dirty="0">
                  <a:solidFill>
                    <a:srgbClr val="000090"/>
                  </a:solidFill>
                </a:endParaRPr>
              </a:p>
            </p:txBody>
          </p:sp>
        </p:grpSp>
      </p:grpSp>
      <p:grpSp>
        <p:nvGrpSpPr>
          <p:cNvPr id="94" name="Group 93"/>
          <p:cNvGrpSpPr/>
          <p:nvPr/>
        </p:nvGrpSpPr>
        <p:grpSpPr>
          <a:xfrm>
            <a:off x="812361" y="2643228"/>
            <a:ext cx="2698661" cy="1977863"/>
            <a:chOff x="621861" y="2998828"/>
            <a:chExt cx="2698661" cy="1977863"/>
          </a:xfrm>
        </p:grpSpPr>
        <p:grpSp>
          <p:nvGrpSpPr>
            <p:cNvPr id="86" name="Group 85"/>
            <p:cNvGrpSpPr/>
            <p:nvPr/>
          </p:nvGrpSpPr>
          <p:grpSpPr>
            <a:xfrm>
              <a:off x="1011374" y="2998828"/>
              <a:ext cx="2309148" cy="1977863"/>
              <a:chOff x="1011374" y="2630528"/>
              <a:chExt cx="2309148" cy="1977863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1011374" y="2630528"/>
                <a:ext cx="1817287" cy="1527023"/>
                <a:chOff x="1116419" y="4052465"/>
                <a:chExt cx="1817287" cy="1527023"/>
              </a:xfrm>
            </p:grpSpPr>
            <p:cxnSp>
              <p:nvCxnSpPr>
                <p:cNvPr id="7" name="Straight Arrow Connector 6"/>
                <p:cNvCxnSpPr/>
                <p:nvPr/>
              </p:nvCxnSpPr>
              <p:spPr>
                <a:xfrm flipV="1">
                  <a:off x="1116419" y="4724400"/>
                  <a:ext cx="1370079" cy="855088"/>
                </a:xfrm>
                <a:prstGeom prst="straightConnector1">
                  <a:avLst/>
                </a:prstGeom>
                <a:ln w="38100" cmpd="sng"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/>
                <p:nvPr/>
              </p:nvCxnSpPr>
              <p:spPr>
                <a:xfrm flipV="1">
                  <a:off x="1159146" y="5540516"/>
                  <a:ext cx="1774560" cy="16342"/>
                </a:xfrm>
                <a:prstGeom prst="straightConnector1">
                  <a:avLst/>
                </a:prstGeom>
                <a:ln w="38100" cmpd="sng"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/>
                <p:cNvCxnSpPr/>
                <p:nvPr/>
              </p:nvCxnSpPr>
              <p:spPr>
                <a:xfrm flipV="1">
                  <a:off x="1159146" y="4052465"/>
                  <a:ext cx="0" cy="1504395"/>
                </a:xfrm>
                <a:prstGeom prst="straightConnector1">
                  <a:avLst/>
                </a:prstGeom>
                <a:ln w="38100" cmpd="sng"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3" name="Straight Arrow Connector 22"/>
              <p:cNvCxnSpPr/>
              <p:nvPr/>
            </p:nvCxnSpPr>
            <p:spPr>
              <a:xfrm flipV="1">
                <a:off x="1011374" y="3275818"/>
                <a:ext cx="1935026" cy="859103"/>
              </a:xfrm>
              <a:prstGeom prst="straightConnector1">
                <a:avLst/>
              </a:prstGeom>
              <a:ln w="57150" cmpd="sng">
                <a:solidFill>
                  <a:srgbClr val="8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2931009" y="2807088"/>
                <a:ext cx="38951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800000"/>
                    </a:solidFill>
                  </a:rPr>
                  <a:t>v</a:t>
                </a:r>
                <a:r>
                  <a:rPr lang="en-US" sz="2400" b="1" i="1" dirty="0" smtClean="0"/>
                  <a:t> </a:t>
                </a:r>
                <a:endParaRPr lang="en-US" sz="2400" b="1" i="1" dirty="0"/>
              </a:p>
            </p:txBody>
          </p:sp>
          <p:cxnSp>
            <p:nvCxnSpPr>
              <p:cNvPr id="42" name="Straight Arrow Connector 41"/>
              <p:cNvCxnSpPr/>
              <p:nvPr/>
            </p:nvCxnSpPr>
            <p:spPr>
              <a:xfrm flipV="1">
                <a:off x="2334092" y="3760740"/>
                <a:ext cx="631561" cy="385986"/>
              </a:xfrm>
              <a:prstGeom prst="straightConnector1">
                <a:avLst/>
              </a:prstGeom>
              <a:ln w="19050" cmpd="sng">
                <a:solidFill>
                  <a:srgbClr val="800000"/>
                </a:solidFill>
                <a:prstDash val="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 flipV="1">
                <a:off x="1126856" y="3275816"/>
                <a:ext cx="1701805" cy="2"/>
              </a:xfrm>
              <a:prstGeom prst="straightConnector1">
                <a:avLst/>
              </a:prstGeom>
              <a:ln w="19050" cmpd="sng">
                <a:solidFill>
                  <a:srgbClr val="800000"/>
                </a:solidFill>
                <a:prstDash val="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>
                <a:off x="1676400" y="3749704"/>
                <a:ext cx="1318109" cy="0"/>
              </a:xfrm>
              <a:prstGeom prst="straightConnector1">
                <a:avLst/>
              </a:prstGeom>
              <a:ln w="19050" cmpd="sng">
                <a:solidFill>
                  <a:srgbClr val="800000"/>
                </a:solidFill>
                <a:prstDash val="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V="1">
                <a:off x="2931009" y="3302463"/>
                <a:ext cx="0" cy="515883"/>
              </a:xfrm>
              <a:prstGeom prst="straightConnector1">
                <a:avLst/>
              </a:prstGeom>
              <a:ln w="19050" cmpd="sng">
                <a:solidFill>
                  <a:srgbClr val="800000"/>
                </a:solidFill>
                <a:prstDash val="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/>
              <p:cNvSpPr txBox="1"/>
              <p:nvPr/>
            </p:nvSpPr>
            <p:spPr>
              <a:xfrm>
                <a:off x="2400300" y="4146726"/>
                <a:ext cx="4417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ê</a:t>
                </a:r>
                <a:r>
                  <a:rPr lang="en-US" sz="2400" baseline="-25000" dirty="0" smtClean="0"/>
                  <a:t>1</a:t>
                </a:r>
                <a:endParaRPr lang="en-US" sz="2400" baseline="-250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126856" y="2634152"/>
                <a:ext cx="4417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ê</a:t>
                </a:r>
                <a:r>
                  <a:rPr lang="en-US" sz="2400" baseline="-25000" dirty="0" smtClean="0"/>
                  <a:t>3</a:t>
                </a:r>
                <a:endParaRPr lang="en-US" sz="2400" baseline="-25000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499446" y="3190219"/>
                <a:ext cx="4417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ê</a:t>
                </a:r>
                <a:r>
                  <a:rPr lang="en-US" sz="2400" baseline="-25000" dirty="0" smtClean="0"/>
                  <a:t>2</a:t>
                </a:r>
                <a:endParaRPr lang="en-US" sz="2400" baseline="-25000" dirty="0"/>
              </a:p>
            </p:txBody>
          </p:sp>
        </p:grpSp>
        <p:sp>
          <p:nvSpPr>
            <p:cNvPr id="93" name="TextBox 92"/>
            <p:cNvSpPr txBox="1"/>
            <p:nvPr/>
          </p:nvSpPr>
          <p:spPr>
            <a:xfrm>
              <a:off x="621861" y="4253416"/>
              <a:ext cx="3895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000090"/>
                  </a:solidFill>
                </a:rPr>
                <a:t>O</a:t>
              </a:r>
              <a:endParaRPr lang="en-US" sz="2400" b="1" i="1" dirty="0">
                <a:solidFill>
                  <a:srgbClr val="000090"/>
                </a:solidFill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812361" y="5186233"/>
            <a:ext cx="52028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000090"/>
                </a:solidFill>
              </a:rPr>
              <a:t>v</a:t>
            </a:r>
            <a:r>
              <a:rPr lang="en-US" sz="2000" dirty="0" smtClean="0">
                <a:solidFill>
                  <a:srgbClr val="000090"/>
                </a:solidFill>
              </a:rPr>
              <a:t> is </a:t>
            </a:r>
            <a:r>
              <a:rPr lang="en-US" sz="2000" b="1" i="1" dirty="0" smtClean="0">
                <a:solidFill>
                  <a:srgbClr val="000090"/>
                </a:solidFill>
              </a:rPr>
              <a:t>not</a:t>
            </a:r>
            <a:r>
              <a:rPr lang="en-US" sz="2000" dirty="0" smtClean="0">
                <a:solidFill>
                  <a:srgbClr val="000090"/>
                </a:solidFill>
              </a:rPr>
              <a:t> rotated –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its coordinates are just expressed in a different coordinate system</a:t>
            </a:r>
            <a:endParaRPr lang="en-US" sz="20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171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76571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0090"/>
                </a:solidFill>
              </a:rPr>
              <a:t>Transformation matrix</a:t>
            </a:r>
            <a:endParaRPr lang="en-US" sz="3200" dirty="0">
              <a:solidFill>
                <a:srgbClr val="000090"/>
              </a:solidFill>
            </a:endParaRPr>
          </a:p>
        </p:txBody>
      </p:sp>
      <p:pic>
        <p:nvPicPr>
          <p:cNvPr id="3" name="Picture 2" descr="Screen Shot 2020-10-13 at 22.00.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1995913"/>
            <a:ext cx="4876800" cy="1375706"/>
          </a:xfrm>
          <a:prstGeom prst="rect">
            <a:avLst/>
          </a:prstGeom>
        </p:spPr>
      </p:pic>
      <p:pic>
        <p:nvPicPr>
          <p:cNvPr id="4" name="Picture 3" descr="Screen Shot 2020-10-13 at 22.00.5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61100" y="2791702"/>
            <a:ext cx="1612900" cy="497597"/>
          </a:xfrm>
          <a:prstGeom prst="rect">
            <a:avLst/>
          </a:prstGeom>
        </p:spPr>
      </p:pic>
      <p:pic>
        <p:nvPicPr>
          <p:cNvPr id="5" name="Picture 4" descr="Screen Shot 2020-10-13 at 22.02.5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0700" y="3759200"/>
            <a:ext cx="4936490" cy="1460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0" y="1151209"/>
            <a:ext cx="7835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</a:rPr>
              <a:t>The new coordinate vectors </a:t>
            </a:r>
            <a:r>
              <a:rPr lang="en-US" sz="2400" dirty="0" err="1" smtClean="0">
                <a:solidFill>
                  <a:srgbClr val="000090"/>
                </a:solidFill>
              </a:rPr>
              <a:t>ê’</a:t>
            </a:r>
            <a:r>
              <a:rPr lang="en-US" sz="2400" baseline="-25000" dirty="0" err="1" smtClean="0">
                <a:solidFill>
                  <a:srgbClr val="000090"/>
                </a:solidFill>
              </a:rPr>
              <a:t>j</a:t>
            </a:r>
            <a:r>
              <a:rPr lang="en-US" sz="2400" dirty="0" smtClean="0">
                <a:solidFill>
                  <a:srgbClr val="000090"/>
                </a:solidFill>
              </a:rPr>
              <a:t> can be expressed in terms of the old coordinate vectors </a:t>
            </a:r>
            <a:r>
              <a:rPr lang="en-US" sz="2400" dirty="0" err="1">
                <a:solidFill>
                  <a:srgbClr val="000090"/>
                </a:solidFill>
              </a:rPr>
              <a:t>ê</a:t>
            </a:r>
            <a:r>
              <a:rPr lang="en-US" sz="2400" baseline="-25000" dirty="0" err="1">
                <a:solidFill>
                  <a:srgbClr val="000090"/>
                </a:solidFill>
              </a:rPr>
              <a:t>j</a:t>
            </a:r>
            <a:endParaRPr lang="en-US" sz="2400" dirty="0">
              <a:solidFill>
                <a:srgbClr val="00009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16700" y="2222500"/>
            <a:ext cx="53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90"/>
                </a:solidFill>
              </a:rPr>
              <a:t>o</a:t>
            </a:r>
            <a:r>
              <a:rPr lang="en-US" sz="2400" dirty="0" smtClean="0">
                <a:solidFill>
                  <a:srgbClr val="000090"/>
                </a:solidFill>
              </a:rPr>
              <a:t>r,</a:t>
            </a:r>
            <a:endParaRPr lang="en-US" sz="2400" dirty="0">
              <a:solidFill>
                <a:srgbClr val="00009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04635" y="4019372"/>
            <a:ext cx="31345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90"/>
                </a:solidFill>
              </a:rPr>
              <a:t>A </a:t>
            </a:r>
            <a:r>
              <a:rPr lang="en-US" sz="2400" dirty="0" smtClean="0">
                <a:solidFill>
                  <a:srgbClr val="000090"/>
                </a:solidFill>
              </a:rPr>
              <a:t>is the transformation matrix</a:t>
            </a:r>
            <a:endParaRPr lang="en-US" sz="24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908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0090"/>
                </a:solidFill>
              </a:rPr>
              <a:t>Meaning of </a:t>
            </a:r>
            <a:r>
              <a:rPr lang="en-US" sz="3200" i="1" dirty="0" err="1" smtClean="0">
                <a:solidFill>
                  <a:srgbClr val="000090"/>
                </a:solidFill>
              </a:rPr>
              <a:t>a</a:t>
            </a:r>
            <a:r>
              <a:rPr lang="en-US" sz="3200" baseline="-25000" dirty="0" err="1" smtClean="0">
                <a:solidFill>
                  <a:srgbClr val="000090"/>
                </a:solidFill>
              </a:rPr>
              <a:t>ij</a:t>
            </a:r>
            <a:endParaRPr lang="en-US" sz="3200" baseline="-25000" dirty="0">
              <a:solidFill>
                <a:srgbClr val="000090"/>
              </a:solidFill>
            </a:endParaRPr>
          </a:p>
        </p:txBody>
      </p:sp>
      <p:pic>
        <p:nvPicPr>
          <p:cNvPr id="4" name="Picture 3" descr="Screen Shot 2020-10-13 at 21.00.5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89350" y="2251587"/>
            <a:ext cx="4938770" cy="42698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49300" y="1420590"/>
            <a:ext cx="65659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</a:rPr>
              <a:t>The matrix elements </a:t>
            </a:r>
            <a:r>
              <a:rPr lang="en-US" sz="2400" i="1" dirty="0" err="1" smtClean="0">
                <a:solidFill>
                  <a:srgbClr val="000090"/>
                </a:solidFill>
              </a:rPr>
              <a:t>a</a:t>
            </a:r>
            <a:r>
              <a:rPr lang="en-US" sz="2800" baseline="-25000" dirty="0" err="1" smtClean="0">
                <a:solidFill>
                  <a:srgbClr val="000090"/>
                </a:solidFill>
              </a:rPr>
              <a:t>ij</a:t>
            </a:r>
            <a:r>
              <a:rPr lang="en-US" sz="2400" dirty="0" smtClean="0">
                <a:solidFill>
                  <a:srgbClr val="000090"/>
                </a:solidFill>
              </a:rPr>
              <a:t> are the direction cosines between </a:t>
            </a:r>
            <a:r>
              <a:rPr lang="en-US" sz="2400" dirty="0" err="1" smtClean="0">
                <a:solidFill>
                  <a:srgbClr val="000090"/>
                </a:solidFill>
              </a:rPr>
              <a:t>ê‘</a:t>
            </a:r>
            <a:r>
              <a:rPr lang="en-US" sz="2800" baseline="-25000" dirty="0" err="1" smtClean="0">
                <a:solidFill>
                  <a:srgbClr val="000090"/>
                </a:solidFill>
              </a:rPr>
              <a:t>i</a:t>
            </a:r>
            <a:r>
              <a:rPr lang="en-US" sz="2400" dirty="0" smtClean="0">
                <a:solidFill>
                  <a:srgbClr val="000090"/>
                </a:solidFill>
              </a:rPr>
              <a:t>  and  </a:t>
            </a:r>
            <a:r>
              <a:rPr lang="en-US" sz="2400" dirty="0" err="1" smtClean="0">
                <a:solidFill>
                  <a:srgbClr val="000090"/>
                </a:solidFill>
              </a:rPr>
              <a:t>ê</a:t>
            </a:r>
            <a:r>
              <a:rPr lang="en-US" sz="2800" baseline="-25000" dirty="0" err="1" smtClean="0">
                <a:solidFill>
                  <a:srgbClr val="000090"/>
                </a:solidFill>
              </a:rPr>
              <a:t>j</a:t>
            </a:r>
            <a:r>
              <a:rPr lang="en-US" sz="2800" dirty="0" smtClean="0">
                <a:solidFill>
                  <a:srgbClr val="000090"/>
                </a:solidFill>
              </a:rPr>
              <a:t>.</a:t>
            </a:r>
            <a:endParaRPr lang="en-US" sz="28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429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76571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0090"/>
                </a:solidFill>
              </a:rPr>
              <a:t>Transformation matrix</a:t>
            </a:r>
            <a:endParaRPr lang="en-US" sz="3200" dirty="0">
              <a:solidFill>
                <a:srgbClr val="00009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71500" y="1151209"/>
            <a:ext cx="7734300" cy="999284"/>
            <a:chOff x="711200" y="5439615"/>
            <a:chExt cx="7734300" cy="999284"/>
          </a:xfrm>
        </p:grpSpPr>
        <p:pic>
          <p:nvPicPr>
            <p:cNvPr id="11" name="Picture 10" descr="Screen Shot 2020-10-13 at 22.14.30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09700" y="5901280"/>
              <a:ext cx="7035800" cy="537619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711200" y="5439615"/>
              <a:ext cx="19287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solidFill>
                    <a:srgbClr val="000090"/>
                  </a:solidFill>
                </a:rPr>
                <a:t>Orthogonality</a:t>
              </a:r>
              <a:endParaRPr lang="en-US" sz="2400" dirty="0">
                <a:solidFill>
                  <a:srgbClr val="000090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562100" y="2463800"/>
            <a:ext cx="3506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 smtClean="0"/>
              <a:t>a</a:t>
            </a:r>
            <a:r>
              <a:rPr lang="en-US" sz="2800" i="1" baseline="-25000" dirty="0" err="1" smtClean="0"/>
              <a:t>iq</a:t>
            </a:r>
            <a:r>
              <a:rPr lang="en-US" sz="2800" i="1" dirty="0" err="1" smtClean="0"/>
              <a:t>a</a:t>
            </a:r>
            <a:r>
              <a:rPr lang="en-US" sz="2800" i="1" baseline="-25000" dirty="0" err="1" smtClean="0"/>
              <a:t>jq</a:t>
            </a:r>
            <a:r>
              <a:rPr lang="en-US" sz="2800" i="1" dirty="0" smtClean="0"/>
              <a:t> = </a:t>
            </a:r>
            <a:r>
              <a:rPr lang="en-US" sz="2800" i="1" dirty="0" err="1" smtClean="0">
                <a:latin typeface="Symbol" charset="2"/>
                <a:cs typeface="Symbol" charset="2"/>
              </a:rPr>
              <a:t>d</a:t>
            </a:r>
            <a:r>
              <a:rPr lang="en-US" sz="2800" i="1" baseline="-25000" dirty="0" err="1" smtClean="0"/>
              <a:t>ij</a:t>
            </a:r>
            <a:r>
              <a:rPr lang="en-US" sz="2800" i="1" dirty="0" smtClean="0"/>
              <a:t>     </a:t>
            </a:r>
            <a:r>
              <a:rPr lang="en-US" sz="2800" dirty="0" smtClean="0"/>
              <a:t>or</a:t>
            </a:r>
            <a:r>
              <a:rPr lang="en-US" sz="2800" i="1" dirty="0" smtClean="0"/>
              <a:t> </a:t>
            </a:r>
            <a:r>
              <a:rPr lang="en-US" sz="2800" b="1" dirty="0" smtClean="0"/>
              <a:t>A A</a:t>
            </a:r>
            <a:r>
              <a:rPr lang="en-US" sz="2800" b="1" baseline="30000" dirty="0" smtClean="0"/>
              <a:t>T</a:t>
            </a:r>
            <a:r>
              <a:rPr lang="en-US" sz="2800" b="1" dirty="0" smtClean="0"/>
              <a:t> = I</a:t>
            </a:r>
            <a:endParaRPr lang="en-US" sz="2800" b="1" dirty="0"/>
          </a:p>
        </p:txBody>
      </p:sp>
      <p:pic>
        <p:nvPicPr>
          <p:cNvPr id="13" name="Picture 12" descr="Screen Shot 2020-10-13 at 22.19.2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62100" y="4381500"/>
            <a:ext cx="1638300" cy="5969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651878" y="3383290"/>
            <a:ext cx="3478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 smtClean="0"/>
              <a:t>a</a:t>
            </a:r>
            <a:r>
              <a:rPr lang="en-US" sz="2800" i="1" baseline="-25000" dirty="0" err="1" smtClean="0"/>
              <a:t>ij</a:t>
            </a:r>
            <a:r>
              <a:rPr lang="en-US" sz="2800" i="1" dirty="0" err="1" smtClean="0"/>
              <a:t>a</a:t>
            </a:r>
            <a:r>
              <a:rPr lang="en-US" sz="2800" i="1" baseline="-25000" dirty="0" err="1" smtClean="0"/>
              <a:t>i</a:t>
            </a:r>
            <a:r>
              <a:rPr lang="en-US" sz="2800" i="1" baseline="-25000" dirty="0" err="1"/>
              <a:t>k</a:t>
            </a:r>
            <a:r>
              <a:rPr lang="en-US" sz="2800" i="1" dirty="0" smtClean="0"/>
              <a:t> = </a:t>
            </a:r>
            <a:r>
              <a:rPr lang="en-US" sz="2800" i="1" dirty="0" err="1" smtClean="0">
                <a:latin typeface="Symbol" charset="2"/>
                <a:cs typeface="Symbol" charset="2"/>
              </a:rPr>
              <a:t>d</a:t>
            </a:r>
            <a:r>
              <a:rPr lang="en-US" sz="2800" i="1" baseline="-25000" dirty="0" err="1" smtClean="0"/>
              <a:t>jk</a:t>
            </a:r>
            <a:r>
              <a:rPr lang="en-US" sz="2800" i="1" dirty="0" smtClean="0"/>
              <a:t>     </a:t>
            </a:r>
            <a:r>
              <a:rPr lang="en-US" sz="2800" dirty="0" smtClean="0"/>
              <a:t>or</a:t>
            </a:r>
            <a:r>
              <a:rPr lang="en-US" sz="2800" i="1" dirty="0" smtClean="0"/>
              <a:t> </a:t>
            </a:r>
            <a:r>
              <a:rPr lang="en-US" sz="2800" b="1" dirty="0" smtClean="0"/>
              <a:t>A</a:t>
            </a:r>
            <a:r>
              <a:rPr lang="en-US" sz="2800" b="1" baseline="30000" dirty="0" smtClean="0"/>
              <a:t>T</a:t>
            </a:r>
            <a:r>
              <a:rPr lang="en-US" sz="2800" b="1" dirty="0" smtClean="0"/>
              <a:t> A = I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5166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0090"/>
                </a:solidFill>
              </a:rPr>
              <a:t>Example 2.12</a:t>
            </a:r>
            <a:endParaRPr lang="en-US" sz="3200" dirty="0">
              <a:solidFill>
                <a:srgbClr val="000090"/>
              </a:solidFill>
            </a:endParaRPr>
          </a:p>
        </p:txBody>
      </p:sp>
      <p:pic>
        <p:nvPicPr>
          <p:cNvPr id="3" name="Picture 2" descr="Screen Shot 2020-10-14 at 09.16.44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5100" y="2558498"/>
            <a:ext cx="3314700" cy="3131102"/>
          </a:xfrm>
          <a:prstGeom prst="rect">
            <a:avLst/>
          </a:prstGeom>
        </p:spPr>
      </p:pic>
      <p:pic>
        <p:nvPicPr>
          <p:cNvPr id="4" name="Picture 3" descr="Screen Shot 2020-10-14 at 09.18.5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5100" y="1325057"/>
            <a:ext cx="8877300" cy="1064878"/>
          </a:xfrm>
          <a:prstGeom prst="rect">
            <a:avLst/>
          </a:prstGeom>
        </p:spPr>
      </p:pic>
      <p:pic>
        <p:nvPicPr>
          <p:cNvPr id="5" name="Picture 4" descr="Screen Shot 2020-10-14 at 09.21.1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3000" y="2726760"/>
            <a:ext cx="3321050" cy="1597590"/>
          </a:xfrm>
          <a:prstGeom prst="rect">
            <a:avLst/>
          </a:prstGeom>
        </p:spPr>
      </p:pic>
      <p:pic>
        <p:nvPicPr>
          <p:cNvPr id="6" name="Picture 5" descr="Screen Shot 2020-10-14 at 09.21.26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9400" y="4960050"/>
            <a:ext cx="5765800" cy="155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486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0090"/>
                </a:solidFill>
              </a:rPr>
              <a:t>Change of coordinates for a scalar</a:t>
            </a:r>
            <a:endParaRPr lang="en-US" sz="3200" dirty="0">
              <a:solidFill>
                <a:srgbClr val="00009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29000" y="2451100"/>
            <a:ext cx="130902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Symbol" charset="2"/>
                <a:cs typeface="Symbol" charset="2"/>
              </a:rPr>
              <a:t>q’</a:t>
            </a:r>
            <a:r>
              <a:rPr lang="en-US" sz="3200" dirty="0" smtClean="0"/>
              <a:t> =</a:t>
            </a:r>
            <a:r>
              <a:rPr lang="en-US" sz="2800" dirty="0" smtClean="0"/>
              <a:t>  </a:t>
            </a:r>
            <a:r>
              <a:rPr lang="en-US" sz="3200" dirty="0" smtClean="0">
                <a:latin typeface="Symbol" charset="2"/>
                <a:cs typeface="Symbol" charset="2"/>
              </a:rPr>
              <a:t>q</a:t>
            </a:r>
            <a:endParaRPr lang="en-US" sz="3200" dirty="0">
              <a:latin typeface="Symbol" charset="2"/>
              <a:cs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63652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0090"/>
                </a:solidFill>
              </a:rPr>
              <a:t>Change of coordinates for a vector</a:t>
            </a:r>
            <a:endParaRPr lang="en-US" sz="3200" dirty="0">
              <a:solidFill>
                <a:srgbClr val="00009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1400" y="18923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 descr="Screen Shot 2020-10-14 at 09.42.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51000" y="1896507"/>
            <a:ext cx="4711700" cy="6883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90700" y="3073400"/>
            <a:ext cx="41900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90"/>
                </a:solidFill>
              </a:rPr>
              <a:t>Or without the unit vectors</a:t>
            </a:r>
          </a:p>
          <a:p>
            <a:r>
              <a:rPr lang="en-US" sz="2800" i="1" dirty="0" smtClean="0">
                <a:solidFill>
                  <a:srgbClr val="000090"/>
                </a:solidFill>
              </a:rPr>
              <a:t>		</a:t>
            </a:r>
            <a:r>
              <a:rPr lang="en-US" sz="3200" i="1" dirty="0" err="1" smtClean="0">
                <a:solidFill>
                  <a:srgbClr val="000090"/>
                </a:solidFill>
              </a:rPr>
              <a:t>v</a:t>
            </a:r>
            <a:r>
              <a:rPr lang="en-US" sz="3200" dirty="0" err="1" smtClean="0">
                <a:solidFill>
                  <a:srgbClr val="000090"/>
                </a:solidFill>
              </a:rPr>
              <a:t>’</a:t>
            </a:r>
            <a:r>
              <a:rPr lang="en-US" sz="3200" baseline="-25000" dirty="0" err="1" smtClean="0">
                <a:solidFill>
                  <a:srgbClr val="000090"/>
                </a:solidFill>
              </a:rPr>
              <a:t>j</a:t>
            </a:r>
            <a:r>
              <a:rPr lang="en-US" sz="3200" dirty="0" smtClean="0">
                <a:solidFill>
                  <a:srgbClr val="000090"/>
                </a:solidFill>
              </a:rPr>
              <a:t>= </a:t>
            </a:r>
            <a:r>
              <a:rPr lang="en-US" sz="3200" i="1" dirty="0" err="1" smtClean="0">
                <a:solidFill>
                  <a:srgbClr val="000090"/>
                </a:solidFill>
              </a:rPr>
              <a:t>a</a:t>
            </a:r>
            <a:r>
              <a:rPr lang="en-US" sz="3200" baseline="-25000" dirty="0" err="1" smtClean="0">
                <a:solidFill>
                  <a:srgbClr val="000090"/>
                </a:solidFill>
              </a:rPr>
              <a:t>ji</a:t>
            </a:r>
            <a:r>
              <a:rPr lang="en-US" sz="3200" i="1" dirty="0" err="1">
                <a:solidFill>
                  <a:srgbClr val="000090"/>
                </a:solidFill>
              </a:rPr>
              <a:t>v</a:t>
            </a:r>
            <a:r>
              <a:rPr lang="en-US" sz="3200" baseline="-25000" dirty="0" err="1">
                <a:solidFill>
                  <a:srgbClr val="000090"/>
                </a:solidFill>
              </a:rPr>
              <a:t>i</a:t>
            </a:r>
            <a:endParaRPr lang="en-US" sz="3200" baseline="-250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985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5000" y="0"/>
            <a:ext cx="78600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417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0090"/>
                </a:solidFill>
              </a:rPr>
              <a:t>Change of coordinates for a 2</a:t>
            </a:r>
            <a:r>
              <a:rPr lang="en-US" sz="3200" baseline="30000" dirty="0" smtClean="0">
                <a:solidFill>
                  <a:srgbClr val="000090"/>
                </a:solidFill>
              </a:rPr>
              <a:t>nd</a:t>
            </a:r>
            <a:r>
              <a:rPr lang="en-US" sz="3200" dirty="0" smtClean="0">
                <a:solidFill>
                  <a:srgbClr val="000090"/>
                </a:solidFill>
              </a:rPr>
              <a:t> order tensor</a:t>
            </a:r>
            <a:endParaRPr lang="en-US" sz="3200" dirty="0">
              <a:solidFill>
                <a:srgbClr val="00009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1400" y="18923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0700" y="1714500"/>
            <a:ext cx="6100723" cy="45448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90"/>
                </a:solidFill>
              </a:rPr>
              <a:t>An example of second order tensor </a:t>
            </a:r>
            <a:r>
              <a:rPr lang="en-US" sz="2800" i="1" dirty="0" err="1" smtClean="0">
                <a:solidFill>
                  <a:srgbClr val="000090"/>
                </a:solidFill>
              </a:rPr>
              <a:t>w</a:t>
            </a:r>
            <a:r>
              <a:rPr lang="en-US" sz="2800" baseline="-25000" dirty="0" err="1" smtClean="0">
                <a:solidFill>
                  <a:srgbClr val="000090"/>
                </a:solidFill>
              </a:rPr>
              <a:t>ij</a:t>
            </a:r>
            <a:r>
              <a:rPr lang="en-US" sz="2800" dirty="0" smtClean="0">
                <a:solidFill>
                  <a:srgbClr val="000090"/>
                </a:solidFill>
              </a:rPr>
              <a:t> is</a:t>
            </a:r>
          </a:p>
          <a:p>
            <a:endParaRPr lang="en-US" sz="2800" dirty="0">
              <a:solidFill>
                <a:srgbClr val="000090"/>
              </a:solidFill>
            </a:endParaRPr>
          </a:p>
          <a:p>
            <a:r>
              <a:rPr lang="en-US" sz="2800" i="1" dirty="0" err="1">
                <a:solidFill>
                  <a:srgbClr val="000090"/>
                </a:solidFill>
              </a:rPr>
              <a:t>w</a:t>
            </a:r>
            <a:r>
              <a:rPr lang="en-US" sz="2800" baseline="-25000" dirty="0" err="1">
                <a:solidFill>
                  <a:srgbClr val="000090"/>
                </a:solidFill>
              </a:rPr>
              <a:t>ij</a:t>
            </a:r>
            <a:r>
              <a:rPr lang="en-US" sz="2800" dirty="0">
                <a:solidFill>
                  <a:srgbClr val="000090"/>
                </a:solidFill>
              </a:rPr>
              <a:t> </a:t>
            </a:r>
            <a:r>
              <a:rPr lang="en-US" sz="2800" dirty="0" smtClean="0">
                <a:solidFill>
                  <a:srgbClr val="000090"/>
                </a:solidFill>
              </a:rPr>
              <a:t>= </a:t>
            </a:r>
            <a:r>
              <a:rPr lang="en-US" sz="2800" i="1" dirty="0" err="1" smtClean="0">
                <a:solidFill>
                  <a:srgbClr val="000090"/>
                </a:solidFill>
              </a:rPr>
              <a:t>u</a:t>
            </a:r>
            <a:r>
              <a:rPr lang="en-US" sz="2800" baseline="-25000" dirty="0" err="1" smtClean="0">
                <a:solidFill>
                  <a:srgbClr val="000090"/>
                </a:solidFill>
              </a:rPr>
              <a:t>i</a:t>
            </a:r>
            <a:r>
              <a:rPr lang="en-US" sz="2800" dirty="0" smtClean="0">
                <a:solidFill>
                  <a:srgbClr val="000090"/>
                </a:solidFill>
              </a:rPr>
              <a:t> </a:t>
            </a:r>
            <a:r>
              <a:rPr lang="en-US" sz="2800" i="1" dirty="0" err="1" smtClean="0">
                <a:solidFill>
                  <a:srgbClr val="000090"/>
                </a:solidFill>
              </a:rPr>
              <a:t>v</a:t>
            </a:r>
            <a:r>
              <a:rPr lang="en-US" sz="2800" baseline="-25000" dirty="0" err="1" smtClean="0">
                <a:solidFill>
                  <a:srgbClr val="000090"/>
                </a:solidFill>
              </a:rPr>
              <a:t>j</a:t>
            </a:r>
            <a:r>
              <a:rPr lang="en-US" sz="2800" dirty="0" smtClean="0">
                <a:solidFill>
                  <a:srgbClr val="000090"/>
                </a:solidFill>
              </a:rPr>
              <a:t> </a:t>
            </a:r>
          </a:p>
          <a:p>
            <a:r>
              <a:rPr lang="en-US" sz="2800" dirty="0">
                <a:solidFill>
                  <a:srgbClr val="000090"/>
                </a:solidFill>
              </a:rPr>
              <a:t> </a:t>
            </a:r>
            <a:r>
              <a:rPr lang="en-US" sz="2800" dirty="0" smtClean="0">
                <a:solidFill>
                  <a:srgbClr val="000090"/>
                </a:solidFill>
              </a:rPr>
              <a:t>     = </a:t>
            </a:r>
            <a:r>
              <a:rPr lang="en-US" sz="2800" i="1" dirty="0" err="1" smtClean="0">
                <a:solidFill>
                  <a:srgbClr val="000090"/>
                </a:solidFill>
              </a:rPr>
              <a:t>a</a:t>
            </a:r>
            <a:r>
              <a:rPr lang="en-US" sz="2800" baseline="-25000" dirty="0" err="1" smtClean="0">
                <a:solidFill>
                  <a:srgbClr val="000090"/>
                </a:solidFill>
              </a:rPr>
              <a:t>qi</a:t>
            </a:r>
            <a:r>
              <a:rPr lang="en-US" sz="2800" dirty="0" smtClean="0">
                <a:solidFill>
                  <a:srgbClr val="000090"/>
                </a:solidFill>
              </a:rPr>
              <a:t> </a:t>
            </a:r>
            <a:r>
              <a:rPr lang="en-US" sz="2800" i="1" dirty="0" err="1" smtClean="0">
                <a:solidFill>
                  <a:srgbClr val="000090"/>
                </a:solidFill>
              </a:rPr>
              <a:t>u</a:t>
            </a:r>
            <a:r>
              <a:rPr lang="en-US" sz="2800" dirty="0" err="1" smtClean="0">
                <a:solidFill>
                  <a:srgbClr val="000090"/>
                </a:solidFill>
              </a:rPr>
              <a:t>’</a:t>
            </a:r>
            <a:r>
              <a:rPr lang="en-US" sz="2800" baseline="-25000" dirty="0" err="1" smtClean="0">
                <a:solidFill>
                  <a:srgbClr val="000090"/>
                </a:solidFill>
              </a:rPr>
              <a:t>q</a:t>
            </a:r>
            <a:r>
              <a:rPr lang="en-US" sz="2800" dirty="0" smtClean="0">
                <a:solidFill>
                  <a:srgbClr val="000090"/>
                </a:solidFill>
              </a:rPr>
              <a:t> </a:t>
            </a:r>
            <a:r>
              <a:rPr lang="en-US" sz="2800" i="1" dirty="0" err="1" smtClean="0">
                <a:solidFill>
                  <a:srgbClr val="000090"/>
                </a:solidFill>
              </a:rPr>
              <a:t>a</a:t>
            </a:r>
            <a:r>
              <a:rPr lang="en-US" sz="2800" baseline="-25000" dirty="0" err="1" smtClean="0">
                <a:solidFill>
                  <a:srgbClr val="000090"/>
                </a:solidFill>
              </a:rPr>
              <a:t>mj</a:t>
            </a:r>
            <a:r>
              <a:rPr lang="en-US" sz="2800" dirty="0" smtClean="0">
                <a:solidFill>
                  <a:srgbClr val="000090"/>
                </a:solidFill>
              </a:rPr>
              <a:t> </a:t>
            </a:r>
            <a:r>
              <a:rPr lang="en-US" sz="2800" i="1" dirty="0" err="1" smtClean="0">
                <a:solidFill>
                  <a:srgbClr val="000090"/>
                </a:solidFill>
              </a:rPr>
              <a:t>v</a:t>
            </a:r>
            <a:r>
              <a:rPr lang="en-US" sz="2800" dirty="0" err="1" smtClean="0">
                <a:solidFill>
                  <a:srgbClr val="000090"/>
                </a:solidFill>
              </a:rPr>
              <a:t>’</a:t>
            </a:r>
            <a:r>
              <a:rPr lang="en-US" sz="2800" baseline="-25000" dirty="0" err="1" smtClean="0">
                <a:solidFill>
                  <a:srgbClr val="000090"/>
                </a:solidFill>
              </a:rPr>
              <a:t>m</a:t>
            </a:r>
            <a:endParaRPr lang="en-US" sz="2800" baseline="-25000" dirty="0" smtClean="0">
              <a:solidFill>
                <a:srgbClr val="000090"/>
              </a:solidFill>
            </a:endParaRPr>
          </a:p>
          <a:p>
            <a:r>
              <a:rPr lang="en-US" sz="2800" baseline="-25000" dirty="0">
                <a:solidFill>
                  <a:srgbClr val="000090"/>
                </a:solidFill>
              </a:rPr>
              <a:t> </a:t>
            </a:r>
            <a:r>
              <a:rPr lang="en-US" sz="2800" baseline="-25000" dirty="0" smtClean="0">
                <a:solidFill>
                  <a:srgbClr val="000090"/>
                </a:solidFill>
              </a:rPr>
              <a:t>       </a:t>
            </a:r>
            <a:r>
              <a:rPr lang="en-US" sz="2800" dirty="0" smtClean="0">
                <a:solidFill>
                  <a:srgbClr val="000090"/>
                </a:solidFill>
              </a:rPr>
              <a:t> = </a:t>
            </a:r>
            <a:r>
              <a:rPr lang="en-US" sz="2800" i="1" dirty="0" err="1" smtClean="0">
                <a:solidFill>
                  <a:srgbClr val="000090"/>
                </a:solidFill>
              </a:rPr>
              <a:t>a</a:t>
            </a:r>
            <a:r>
              <a:rPr lang="en-US" sz="2800" baseline="-25000" dirty="0" err="1" smtClean="0">
                <a:solidFill>
                  <a:srgbClr val="000090"/>
                </a:solidFill>
              </a:rPr>
              <a:t>qi</a:t>
            </a:r>
            <a:r>
              <a:rPr lang="en-US" sz="2800" i="1" dirty="0" err="1" smtClean="0">
                <a:solidFill>
                  <a:srgbClr val="000090"/>
                </a:solidFill>
              </a:rPr>
              <a:t>a</a:t>
            </a:r>
            <a:r>
              <a:rPr lang="en-US" sz="2800" baseline="-25000" dirty="0" err="1" smtClean="0">
                <a:solidFill>
                  <a:srgbClr val="000090"/>
                </a:solidFill>
              </a:rPr>
              <a:t>mj</a:t>
            </a:r>
            <a:r>
              <a:rPr lang="en-US" sz="2800" baseline="-25000" dirty="0" smtClean="0">
                <a:solidFill>
                  <a:srgbClr val="000090"/>
                </a:solidFill>
              </a:rPr>
              <a:t> </a:t>
            </a:r>
            <a:r>
              <a:rPr lang="en-US" sz="2800" i="1" dirty="0" err="1" smtClean="0">
                <a:solidFill>
                  <a:srgbClr val="000090"/>
                </a:solidFill>
              </a:rPr>
              <a:t>u</a:t>
            </a:r>
            <a:r>
              <a:rPr lang="en-US" sz="2800" dirty="0" err="1" smtClean="0">
                <a:solidFill>
                  <a:srgbClr val="000090"/>
                </a:solidFill>
              </a:rPr>
              <a:t>’</a:t>
            </a:r>
            <a:r>
              <a:rPr lang="en-US" sz="2800" baseline="-25000" dirty="0" err="1" smtClean="0">
                <a:solidFill>
                  <a:srgbClr val="000090"/>
                </a:solidFill>
              </a:rPr>
              <a:t>q</a:t>
            </a:r>
            <a:r>
              <a:rPr lang="en-US" sz="2800" i="1" dirty="0" err="1" smtClean="0">
                <a:solidFill>
                  <a:srgbClr val="000090"/>
                </a:solidFill>
              </a:rPr>
              <a:t>v</a:t>
            </a:r>
            <a:r>
              <a:rPr lang="en-US" sz="2800" dirty="0" err="1" smtClean="0">
                <a:solidFill>
                  <a:srgbClr val="000090"/>
                </a:solidFill>
              </a:rPr>
              <a:t>’</a:t>
            </a:r>
            <a:r>
              <a:rPr lang="en-US" sz="2800" baseline="-25000" dirty="0" err="1" smtClean="0">
                <a:solidFill>
                  <a:srgbClr val="000090"/>
                </a:solidFill>
              </a:rPr>
              <a:t>m</a:t>
            </a:r>
            <a:endParaRPr lang="en-US" sz="2800" baseline="-25000" dirty="0">
              <a:solidFill>
                <a:srgbClr val="000090"/>
              </a:solidFill>
            </a:endParaRPr>
          </a:p>
          <a:p>
            <a:r>
              <a:rPr lang="en-US" sz="2800" baseline="-25000" dirty="0" smtClean="0">
                <a:solidFill>
                  <a:srgbClr val="000090"/>
                </a:solidFill>
              </a:rPr>
              <a:t>	 </a:t>
            </a:r>
            <a:r>
              <a:rPr lang="en-US" sz="2800" dirty="0" smtClean="0">
                <a:solidFill>
                  <a:srgbClr val="000090"/>
                </a:solidFill>
              </a:rPr>
              <a:t>= </a:t>
            </a:r>
            <a:r>
              <a:rPr lang="en-US" sz="2800" i="1" dirty="0" err="1" smtClean="0">
                <a:solidFill>
                  <a:srgbClr val="000090"/>
                </a:solidFill>
              </a:rPr>
              <a:t>a</a:t>
            </a:r>
            <a:r>
              <a:rPr lang="en-US" sz="2800" baseline="-25000" dirty="0" err="1" smtClean="0">
                <a:solidFill>
                  <a:srgbClr val="000090"/>
                </a:solidFill>
              </a:rPr>
              <a:t>qi</a:t>
            </a:r>
            <a:r>
              <a:rPr lang="en-US" sz="2800" i="1" dirty="0" err="1" smtClean="0">
                <a:solidFill>
                  <a:srgbClr val="000090"/>
                </a:solidFill>
              </a:rPr>
              <a:t>a</a:t>
            </a:r>
            <a:r>
              <a:rPr lang="en-US" sz="2800" baseline="-25000" dirty="0" err="1" smtClean="0">
                <a:solidFill>
                  <a:srgbClr val="000090"/>
                </a:solidFill>
              </a:rPr>
              <a:t>mj</a:t>
            </a:r>
            <a:r>
              <a:rPr lang="en-US" sz="2800" i="1" dirty="0" err="1" smtClean="0">
                <a:solidFill>
                  <a:srgbClr val="000090"/>
                </a:solidFill>
              </a:rPr>
              <a:t>w’</a:t>
            </a:r>
            <a:r>
              <a:rPr lang="en-US" sz="2800" baseline="-25000" dirty="0" err="1" smtClean="0">
                <a:solidFill>
                  <a:srgbClr val="000090"/>
                </a:solidFill>
              </a:rPr>
              <a:t>ij</a:t>
            </a:r>
            <a:endParaRPr lang="en-US" sz="2800" baseline="-25000" dirty="0" smtClean="0">
              <a:solidFill>
                <a:srgbClr val="000090"/>
              </a:solidFill>
            </a:endParaRPr>
          </a:p>
          <a:p>
            <a:endParaRPr lang="en-US" sz="2800" baseline="-25000" dirty="0" smtClean="0">
              <a:solidFill>
                <a:srgbClr val="000090"/>
              </a:solidFill>
            </a:endParaRPr>
          </a:p>
          <a:p>
            <a:endParaRPr lang="en-US" sz="2800" baseline="-25000" dirty="0">
              <a:solidFill>
                <a:srgbClr val="000090"/>
              </a:solidFill>
            </a:endParaRPr>
          </a:p>
          <a:p>
            <a:r>
              <a:rPr lang="en-US" sz="2800" dirty="0" smtClean="0">
                <a:solidFill>
                  <a:srgbClr val="000090"/>
                </a:solidFill>
              </a:rPr>
              <a:t>Or symbolically</a:t>
            </a:r>
            <a:endParaRPr lang="en-US" sz="2800" dirty="0">
              <a:solidFill>
                <a:srgbClr val="000090"/>
              </a:solidFill>
            </a:endParaRPr>
          </a:p>
          <a:p>
            <a:r>
              <a:rPr lang="en-US" sz="2800" dirty="0" smtClean="0">
                <a:solidFill>
                  <a:srgbClr val="000090"/>
                </a:solidFill>
              </a:rPr>
              <a:t>	W = A</a:t>
            </a:r>
            <a:r>
              <a:rPr lang="en-US" sz="2800" baseline="30000" dirty="0" smtClean="0">
                <a:solidFill>
                  <a:srgbClr val="000090"/>
                </a:solidFill>
              </a:rPr>
              <a:t>T</a:t>
            </a:r>
            <a:r>
              <a:rPr lang="en-US" sz="2800" dirty="0" smtClean="0">
                <a:solidFill>
                  <a:srgbClr val="000090"/>
                </a:solidFill>
              </a:rPr>
              <a:t>W’A   and  W’ </a:t>
            </a:r>
            <a:r>
              <a:rPr lang="en-US" sz="2800" dirty="0">
                <a:solidFill>
                  <a:srgbClr val="000090"/>
                </a:solidFill>
              </a:rPr>
              <a:t>= </a:t>
            </a:r>
            <a:r>
              <a:rPr lang="en-US" sz="2800" dirty="0" smtClean="0">
                <a:solidFill>
                  <a:srgbClr val="000090"/>
                </a:solidFill>
              </a:rPr>
              <a:t>AWA</a:t>
            </a:r>
            <a:r>
              <a:rPr lang="en-US" sz="2800" baseline="30000" dirty="0" smtClean="0">
                <a:solidFill>
                  <a:srgbClr val="000090"/>
                </a:solidFill>
              </a:rPr>
              <a:t>T</a:t>
            </a:r>
            <a:r>
              <a:rPr lang="en-US" sz="2800" dirty="0" smtClean="0">
                <a:solidFill>
                  <a:srgbClr val="000090"/>
                </a:solidFill>
              </a:rPr>
              <a:t> </a:t>
            </a:r>
            <a:endParaRPr lang="en-US" sz="2800" dirty="0">
              <a:solidFill>
                <a:srgbClr val="000090"/>
              </a:solidFill>
            </a:endParaRPr>
          </a:p>
          <a:p>
            <a:endParaRPr lang="en-US" sz="28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013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071" y="281918"/>
            <a:ext cx="8344213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0090"/>
                </a:solidFill>
              </a:rPr>
              <a:t>Change of coordinates for any order tensor </a:t>
            </a:r>
            <a:r>
              <a:rPr lang="en-US" sz="3200" dirty="0" err="1" smtClean="0">
                <a:solidFill>
                  <a:srgbClr val="000090"/>
                </a:solidFill>
              </a:rPr>
              <a:t>R</a:t>
            </a:r>
            <a:r>
              <a:rPr lang="en-US" sz="3200" baseline="-25000" dirty="0" err="1" smtClean="0">
                <a:solidFill>
                  <a:srgbClr val="000090"/>
                </a:solidFill>
              </a:rPr>
              <a:t>qm</a:t>
            </a:r>
            <a:r>
              <a:rPr lang="mr-IN" sz="3200" baseline="-25000" dirty="0" smtClean="0">
                <a:solidFill>
                  <a:srgbClr val="000090"/>
                </a:solidFill>
              </a:rPr>
              <a:t>…</a:t>
            </a:r>
            <a:r>
              <a:rPr lang="en-US" sz="3200" baseline="-25000" dirty="0" smtClean="0">
                <a:solidFill>
                  <a:srgbClr val="000090"/>
                </a:solidFill>
              </a:rPr>
              <a:t>n</a:t>
            </a:r>
            <a:endParaRPr lang="en-US" sz="3200" baseline="-25000" dirty="0">
              <a:solidFill>
                <a:srgbClr val="00009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1400" y="18923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 descr="Screen Shot 2020-10-14 at 10.11.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04847" y="1739296"/>
            <a:ext cx="4879771" cy="6308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48604" y="2929794"/>
            <a:ext cx="55370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</a:rPr>
              <a:t>Multiply by transformation matrix A once for each order in the tensor </a:t>
            </a:r>
            <a:r>
              <a:rPr lang="en-US" sz="2400" dirty="0" err="1">
                <a:solidFill>
                  <a:srgbClr val="000090"/>
                </a:solidFill>
              </a:rPr>
              <a:t>R</a:t>
            </a:r>
            <a:r>
              <a:rPr lang="en-US" sz="2400" baseline="-25000" dirty="0" err="1">
                <a:solidFill>
                  <a:srgbClr val="000090"/>
                </a:solidFill>
              </a:rPr>
              <a:t>qm</a:t>
            </a:r>
            <a:r>
              <a:rPr lang="mr-IN" sz="2400" baseline="-25000" dirty="0">
                <a:solidFill>
                  <a:srgbClr val="000090"/>
                </a:solidFill>
              </a:rPr>
              <a:t>…</a:t>
            </a:r>
            <a:r>
              <a:rPr lang="en-US" sz="2400" baseline="-25000" dirty="0">
                <a:solidFill>
                  <a:srgbClr val="000090"/>
                </a:solidFill>
              </a:rPr>
              <a:t>n</a:t>
            </a:r>
            <a:endParaRPr lang="en-US" sz="24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014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0090"/>
                </a:solidFill>
              </a:rPr>
              <a:t>Proper and Improper changes of coordinates</a:t>
            </a:r>
            <a:endParaRPr lang="en-US" sz="3200" dirty="0">
              <a:solidFill>
                <a:srgbClr val="00009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66900" y="1803400"/>
            <a:ext cx="663370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000090"/>
                </a:solidFill>
              </a:rPr>
              <a:t>d</a:t>
            </a:r>
            <a:r>
              <a:rPr lang="en-US" sz="3200" dirty="0" err="1" smtClean="0">
                <a:solidFill>
                  <a:srgbClr val="000090"/>
                </a:solidFill>
              </a:rPr>
              <a:t>et</a:t>
            </a:r>
            <a:r>
              <a:rPr lang="en-US" sz="3200" dirty="0" smtClean="0">
                <a:solidFill>
                  <a:srgbClr val="000090"/>
                </a:solidFill>
              </a:rPr>
              <a:t>(</a:t>
            </a:r>
            <a:r>
              <a:rPr lang="en-US" sz="3200" b="1" dirty="0" smtClean="0">
                <a:solidFill>
                  <a:srgbClr val="000090"/>
                </a:solidFill>
              </a:rPr>
              <a:t>A</a:t>
            </a:r>
            <a:r>
              <a:rPr lang="en-US" sz="3200" dirty="0" smtClean="0">
                <a:solidFill>
                  <a:srgbClr val="000090"/>
                </a:solidFill>
              </a:rPr>
              <a:t>) = 1   is a rotation (proper)</a:t>
            </a:r>
          </a:p>
          <a:p>
            <a:endParaRPr lang="en-US" sz="3200" dirty="0">
              <a:solidFill>
                <a:srgbClr val="000090"/>
              </a:solidFill>
            </a:endParaRPr>
          </a:p>
          <a:p>
            <a:r>
              <a:rPr lang="en-US" sz="3200" dirty="0" err="1">
                <a:solidFill>
                  <a:srgbClr val="000090"/>
                </a:solidFill>
              </a:rPr>
              <a:t>det</a:t>
            </a:r>
            <a:r>
              <a:rPr lang="en-US" sz="3200" dirty="0">
                <a:solidFill>
                  <a:srgbClr val="000090"/>
                </a:solidFill>
              </a:rPr>
              <a:t>(</a:t>
            </a:r>
            <a:r>
              <a:rPr lang="en-US" sz="3200" b="1" dirty="0">
                <a:solidFill>
                  <a:srgbClr val="000090"/>
                </a:solidFill>
              </a:rPr>
              <a:t>A</a:t>
            </a:r>
            <a:r>
              <a:rPr lang="en-US" sz="3200" dirty="0">
                <a:solidFill>
                  <a:srgbClr val="000090"/>
                </a:solidFill>
              </a:rPr>
              <a:t>) = </a:t>
            </a:r>
            <a:r>
              <a:rPr lang="en-US" sz="3200" dirty="0" smtClean="0">
                <a:solidFill>
                  <a:srgbClr val="000090"/>
                </a:solidFill>
              </a:rPr>
              <a:t>-1   </a:t>
            </a:r>
            <a:r>
              <a:rPr lang="en-US" sz="3200" dirty="0">
                <a:solidFill>
                  <a:srgbClr val="000090"/>
                </a:solidFill>
              </a:rPr>
              <a:t>is a </a:t>
            </a:r>
            <a:r>
              <a:rPr lang="en-US" sz="3200" dirty="0" smtClean="0">
                <a:solidFill>
                  <a:srgbClr val="000090"/>
                </a:solidFill>
              </a:rPr>
              <a:t>reflection (improper)</a:t>
            </a:r>
          </a:p>
          <a:p>
            <a:r>
              <a:rPr lang="en-US" sz="3200" dirty="0" smtClean="0">
                <a:solidFill>
                  <a:srgbClr val="000090"/>
                </a:solidFill>
              </a:rPr>
              <a:t>(right-handed coordinate system becomes a left-handed coordinate system (generally not good </a:t>
            </a:r>
            <a:r>
              <a:rPr lang="mr-IN" sz="3200" dirty="0" smtClean="0">
                <a:solidFill>
                  <a:srgbClr val="000090"/>
                </a:solidFill>
              </a:rPr>
              <a:t>…</a:t>
            </a:r>
            <a:r>
              <a:rPr lang="en-US" sz="3200" dirty="0" smtClean="0">
                <a:solidFill>
                  <a:srgbClr val="000090"/>
                </a:solidFill>
              </a:rPr>
              <a:t>)</a:t>
            </a:r>
            <a:endParaRPr lang="en-US" sz="3200" dirty="0">
              <a:solidFill>
                <a:srgbClr val="000090"/>
              </a:solidFill>
            </a:endParaRPr>
          </a:p>
          <a:p>
            <a:endParaRPr lang="en-US" sz="32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671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101" y="363076"/>
            <a:ext cx="5549196" cy="835208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2060"/>
                </a:solidFill>
              </a:rPr>
              <a:t>Class-prep – Vector product</a:t>
            </a:r>
            <a:endParaRPr lang="en-US" sz="3200" dirty="0">
              <a:solidFill>
                <a:srgbClr val="002060"/>
              </a:solidFill>
            </a:endParaRPr>
          </a:p>
        </p:txBody>
      </p:sp>
      <p:pic>
        <p:nvPicPr>
          <p:cNvPr id="11" name="Picture 10" descr="Screen Shot 2020-10-12 at 10.05.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9085" y="1281484"/>
            <a:ext cx="8546353" cy="1035577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1133746" y="3454400"/>
            <a:ext cx="3997054" cy="2531038"/>
            <a:chOff x="614703" y="2287364"/>
            <a:chExt cx="2018332" cy="1671138"/>
          </a:xfrm>
        </p:grpSpPr>
        <p:sp>
          <p:nvSpPr>
            <p:cNvPr id="12" name="Parallelogram 11"/>
            <p:cNvSpPr/>
            <p:nvPr/>
          </p:nvSpPr>
          <p:spPr>
            <a:xfrm>
              <a:off x="614703" y="3077882"/>
              <a:ext cx="2018332" cy="612588"/>
            </a:xfrm>
            <a:prstGeom prst="parallelogram">
              <a:avLst>
                <a:gd name="adj" fmla="val 224849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95969" y="3170592"/>
              <a:ext cx="227421" cy="304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i="1" dirty="0"/>
                <a:t>v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97782" y="3653684"/>
              <a:ext cx="225820" cy="304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i="1" dirty="0" smtClean="0"/>
                <a:t>u </a:t>
              </a:r>
              <a:endParaRPr lang="en-US" sz="2400" b="1" i="1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627529" y="3077882"/>
              <a:ext cx="1060824" cy="597647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endCxn id="12" idx="4"/>
            </p:cNvCxnSpPr>
            <p:nvPr/>
          </p:nvCxnSpPr>
          <p:spPr>
            <a:xfrm flipV="1">
              <a:off x="627529" y="3664739"/>
              <a:ext cx="996340" cy="1079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627529" y="2287364"/>
              <a:ext cx="0" cy="1388165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85246" y="2377423"/>
              <a:ext cx="376622" cy="304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i="1" dirty="0" err="1" smtClean="0"/>
                <a:t>u×v</a:t>
              </a:r>
              <a:r>
                <a:rPr lang="en-US" sz="2400" b="1" i="1" dirty="0" smtClean="0"/>
                <a:t> </a:t>
              </a:r>
              <a:endParaRPr lang="en-US" sz="2400" b="1" i="1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123766" y="3834270"/>
            <a:ext cx="3368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does </a:t>
            </a:r>
            <a:r>
              <a:rPr lang="en-US" sz="2400" b="1" i="1" dirty="0" err="1"/>
              <a:t>u×</a:t>
            </a:r>
            <a:r>
              <a:rPr lang="en-US" sz="2400" b="1" i="1" dirty="0" err="1" smtClean="0"/>
              <a:t>v</a:t>
            </a:r>
            <a:r>
              <a:rPr lang="en-US" sz="2400" b="1" i="1" dirty="0" smtClean="0"/>
              <a:t> </a:t>
            </a:r>
            <a:r>
              <a:rPr lang="en-US" sz="2400" dirty="0" smtClean="0"/>
              <a:t>measure?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688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4309" y="363076"/>
            <a:ext cx="5849040" cy="835208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2060"/>
                </a:solidFill>
              </a:rPr>
              <a:t>Warm-up question – Box product</a:t>
            </a:r>
            <a:endParaRPr lang="en-US" sz="3200" dirty="0">
              <a:solidFill>
                <a:srgbClr val="002060"/>
              </a:solidFill>
            </a:endParaRPr>
          </a:p>
        </p:txBody>
      </p:sp>
      <p:pic>
        <p:nvPicPr>
          <p:cNvPr id="10" name="Picture 9" descr="Screen Shot 2020-10-12 at 10.00.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3433" y="1172714"/>
            <a:ext cx="8666287" cy="143055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2885214" y="2883649"/>
            <a:ext cx="3805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does [</a:t>
            </a:r>
            <a:r>
              <a:rPr lang="en-US" sz="2400" b="1" i="1" dirty="0" err="1" smtClean="0"/>
              <a:t>u,v,w</a:t>
            </a:r>
            <a:r>
              <a:rPr lang="en-US" sz="2400" b="1" dirty="0"/>
              <a:t>]</a:t>
            </a:r>
            <a:r>
              <a:rPr lang="en-US" sz="2400" b="1" i="1" dirty="0" smtClean="0"/>
              <a:t> </a:t>
            </a:r>
            <a:r>
              <a:rPr lang="en-US" sz="2400" dirty="0" smtClean="0"/>
              <a:t>measure?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2737649" y="3585940"/>
            <a:ext cx="4874381" cy="2961908"/>
            <a:chOff x="3042449" y="3585940"/>
            <a:chExt cx="4874381" cy="2961908"/>
          </a:xfrm>
        </p:grpSpPr>
        <p:pic>
          <p:nvPicPr>
            <p:cNvPr id="3" name="Picture 2" descr="Screen Shot 2020-10-13 at 17.23.10.png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42449" y="3585940"/>
              <a:ext cx="4874381" cy="2610857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3457104" y="5432901"/>
              <a:ext cx="4035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800000"/>
                  </a:solidFill>
                </a:rPr>
                <a:t>v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212880" y="4315258"/>
              <a:ext cx="4884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800000"/>
                  </a:solidFill>
                </a:rPr>
                <a:t>w</a:t>
              </a:r>
              <a:endParaRPr lang="en-US" sz="2400" b="1" i="1" dirty="0">
                <a:solidFill>
                  <a:srgbClr val="800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398912" y="6086183"/>
              <a:ext cx="4214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800000"/>
                  </a:solidFill>
                </a:rPr>
                <a:t>u</a:t>
              </a:r>
              <a:r>
                <a:rPr lang="en-US" sz="2400" b="1" i="1" dirty="0" smtClean="0"/>
                <a:t> </a:t>
              </a:r>
              <a:endParaRPr lang="en-US" sz="2400" b="1" i="1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3128043" y="6122468"/>
              <a:ext cx="3027847" cy="0"/>
            </a:xfrm>
            <a:prstGeom prst="straightConnector1">
              <a:avLst/>
            </a:prstGeom>
            <a:ln w="76200" cmpd="sng">
              <a:solidFill>
                <a:srgbClr val="80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3128043" y="5715000"/>
              <a:ext cx="935957" cy="407468"/>
            </a:xfrm>
            <a:prstGeom prst="straightConnector1">
              <a:avLst/>
            </a:prstGeom>
            <a:ln w="76200" cmpd="sng">
              <a:solidFill>
                <a:srgbClr val="80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3077633" y="4003526"/>
              <a:ext cx="913796" cy="2118942"/>
            </a:xfrm>
            <a:prstGeom prst="straightConnector1">
              <a:avLst/>
            </a:prstGeom>
            <a:ln w="76200" cmpd="sng">
              <a:solidFill>
                <a:srgbClr val="80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5702309" y="6523587"/>
            <a:ext cx="34319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en.wikipedia.org</a:t>
            </a:r>
            <a:r>
              <a:rPr lang="en-US" sz="1400" dirty="0"/>
              <a:t>/wiki/Parallelepiped</a:t>
            </a:r>
          </a:p>
        </p:txBody>
      </p:sp>
    </p:spTree>
    <p:extLst>
      <p:ext uri="{BB962C8B-B14F-4D97-AF65-F5344CB8AC3E}">
        <p14:creationId xmlns:p14="http://schemas.microsoft.com/office/powerpoint/2010/main" val="2978736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1687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ESS 411/511 Geophysical Continuum Mechanics</a:t>
            </a: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1172" y="1064552"/>
            <a:ext cx="792562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</a:rPr>
              <a:t>For Friday class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Please read </a:t>
            </a:r>
            <a:r>
              <a:rPr lang="en-US" sz="2000" dirty="0" err="1" smtClean="0">
                <a:solidFill>
                  <a:srgbClr val="000090"/>
                </a:solidFill>
              </a:rPr>
              <a:t>Mase</a:t>
            </a:r>
            <a:r>
              <a:rPr lang="en-US" sz="2000" dirty="0" smtClean="0">
                <a:solidFill>
                  <a:srgbClr val="000090"/>
                </a:solidFill>
              </a:rPr>
              <a:t>, </a:t>
            </a:r>
            <a:r>
              <a:rPr lang="en-US" sz="2000" dirty="0" err="1" smtClean="0">
                <a:solidFill>
                  <a:srgbClr val="000090"/>
                </a:solidFill>
              </a:rPr>
              <a:t>Smelser</a:t>
            </a:r>
            <a:r>
              <a:rPr lang="en-US" sz="2000" dirty="0" smtClean="0">
                <a:solidFill>
                  <a:srgbClr val="000090"/>
                </a:solidFill>
              </a:rPr>
              <a:t>, and </a:t>
            </a:r>
            <a:r>
              <a:rPr lang="en-US" sz="2000" dirty="0" err="1" smtClean="0">
                <a:solidFill>
                  <a:srgbClr val="000090"/>
                </a:solidFill>
              </a:rPr>
              <a:t>Mase</a:t>
            </a:r>
            <a:r>
              <a:rPr lang="en-US" sz="2000" dirty="0" smtClean="0">
                <a:solidFill>
                  <a:srgbClr val="000090"/>
                </a:solidFill>
              </a:rPr>
              <a:t>, CH 2 through Section 2.6</a:t>
            </a:r>
          </a:p>
          <a:p>
            <a:pPr marL="342900" indent="-342900">
              <a:buFont typeface="Arial" charset="0"/>
              <a:buChar char="•"/>
            </a:pPr>
            <a:endParaRPr lang="en-US" sz="2000" dirty="0" smtClean="0">
              <a:solidFill>
                <a:srgbClr val="000090"/>
              </a:solidFill>
            </a:endParaRPr>
          </a:p>
          <a:p>
            <a:r>
              <a:rPr lang="en-US" sz="2000" dirty="0" smtClean="0">
                <a:solidFill>
                  <a:srgbClr val="000090"/>
                </a:solidFill>
              </a:rPr>
              <a:t>Your short </a:t>
            </a:r>
            <a:r>
              <a:rPr lang="en-US" sz="2000" dirty="0">
                <a:solidFill>
                  <a:srgbClr val="000090"/>
                </a:solidFill>
              </a:rPr>
              <a:t>CR/NC Pre-class prep writing assignment (1 point) in Canvas </a:t>
            </a:r>
            <a:endParaRPr lang="en-US" sz="2000" dirty="0" smtClean="0">
              <a:solidFill>
                <a:srgbClr val="000090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It </a:t>
            </a:r>
            <a:r>
              <a:rPr lang="en-US" sz="2000" dirty="0">
                <a:solidFill>
                  <a:srgbClr val="000090"/>
                </a:solidFill>
              </a:rPr>
              <a:t>will be due in Canvas at the start of class.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I will send another message when it is </a:t>
            </a:r>
            <a:r>
              <a:rPr lang="en-US" sz="2000" dirty="0" smtClean="0">
                <a:solidFill>
                  <a:srgbClr val="000090"/>
                </a:solidFill>
              </a:rPr>
              <a:t>posted in Canvas. </a:t>
            </a:r>
            <a:endParaRPr lang="en-US" sz="20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036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1687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ESS 411/511 Geophysical Continuum Mechanics</a:t>
            </a: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1172" y="1064552"/>
            <a:ext cx="7925628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</a:rPr>
              <a:t>Broad Outline for the Quarter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Continuum mechanics in 1-D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1-D models with springs, dashpots, sliding blocks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Attenuation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Mathematical tools – vectors, tensors, coordinate changes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Stress – principal values,  Mohr’s circles for 3-D stress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C</a:t>
            </a:r>
            <a:r>
              <a:rPr lang="en-US" sz="2000" dirty="0" smtClean="0">
                <a:solidFill>
                  <a:srgbClr val="000090"/>
                </a:solidFill>
              </a:rPr>
              <a:t>oulomb failure, pore pressure, crustal strength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Measuring stress in the Earth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Strain – Finite strain; infinitesimal strains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Moments – lithosphere bending; Earthquake moment magnitude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Conservation laws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Constitutive relations for elastic and viscous materials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Elastic waves; kinematic waves</a:t>
            </a:r>
          </a:p>
          <a:p>
            <a:pPr marL="342900" indent="-342900">
              <a:buFont typeface="Arial"/>
              <a:buChar char="•"/>
            </a:pPr>
            <a:endParaRPr lang="en-US" sz="20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247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90"/>
                </a:solidFill>
              </a:rPr>
              <a:t>Problem Sets</a:t>
            </a:r>
            <a:endParaRPr lang="en-US" sz="2800" dirty="0">
              <a:solidFill>
                <a:srgbClr val="00009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38288" y="1300293"/>
            <a:ext cx="59780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000090"/>
                </a:solidFill>
              </a:rPr>
              <a:t>Problem Set #1 </a:t>
            </a:r>
            <a:r>
              <a:rPr lang="mr-IN" sz="2400" dirty="0" smtClean="0">
                <a:solidFill>
                  <a:srgbClr val="000090"/>
                </a:solidFill>
              </a:rPr>
              <a:t>–</a:t>
            </a:r>
            <a:r>
              <a:rPr lang="en-US" sz="2400" dirty="0" smtClean="0">
                <a:solidFill>
                  <a:srgbClr val="000090"/>
                </a:solidFill>
              </a:rPr>
              <a:t> due today</a:t>
            </a:r>
          </a:p>
          <a:p>
            <a:endParaRPr lang="en-US" sz="2400" dirty="0" smtClean="0">
              <a:solidFill>
                <a:srgbClr val="000090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000090"/>
                </a:solidFill>
              </a:rPr>
              <a:t>Problem Set </a:t>
            </a:r>
            <a:r>
              <a:rPr lang="en-US" sz="2400" dirty="0" smtClean="0">
                <a:solidFill>
                  <a:srgbClr val="000090"/>
                </a:solidFill>
              </a:rPr>
              <a:t>#2 </a:t>
            </a:r>
            <a:r>
              <a:rPr lang="mr-IN" sz="2400" dirty="0" smtClean="0">
                <a:solidFill>
                  <a:srgbClr val="000090"/>
                </a:solidFill>
              </a:rPr>
              <a:t>–</a:t>
            </a:r>
            <a:r>
              <a:rPr lang="en-US" sz="2400" dirty="0" smtClean="0">
                <a:solidFill>
                  <a:srgbClr val="000090"/>
                </a:solidFill>
              </a:rPr>
              <a:t> work in Lab on Thursday</a:t>
            </a:r>
          </a:p>
        </p:txBody>
      </p:sp>
    </p:spTree>
    <p:extLst>
      <p:ext uri="{BB962C8B-B14F-4D97-AF65-F5344CB8AC3E}">
        <p14:creationId xmlns:p14="http://schemas.microsoft.com/office/powerpoint/2010/main" val="4104094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0655" y="370543"/>
            <a:ext cx="3376335" cy="835208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solidFill>
                  <a:srgbClr val="002060"/>
                </a:solidFill>
              </a:rPr>
              <a:t>Kronecker</a:t>
            </a:r>
            <a:r>
              <a:rPr lang="en-US" sz="3200" dirty="0" smtClean="0">
                <a:solidFill>
                  <a:srgbClr val="002060"/>
                </a:solidFill>
              </a:rPr>
              <a:t> delta</a:t>
            </a:r>
            <a:endParaRPr lang="en-US" sz="3200" dirty="0">
              <a:solidFill>
                <a:srgbClr val="002060"/>
              </a:solidFill>
            </a:endParaRPr>
          </a:p>
        </p:txBody>
      </p:sp>
      <p:pic>
        <p:nvPicPr>
          <p:cNvPr id="4" name="Picture 3" descr="Screen Shot 2020-10-12 at 09.24.1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" y="1416050"/>
            <a:ext cx="8166100" cy="38481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901700" y="5499100"/>
            <a:ext cx="3808028" cy="1193800"/>
            <a:chOff x="1485900" y="5499100"/>
            <a:chExt cx="3808028" cy="1193800"/>
          </a:xfrm>
        </p:grpSpPr>
        <p:sp>
          <p:nvSpPr>
            <p:cNvPr id="5" name="TextBox 4"/>
            <p:cNvSpPr txBox="1"/>
            <p:nvPr/>
          </p:nvSpPr>
          <p:spPr>
            <a:xfrm>
              <a:off x="1485900" y="5676900"/>
              <a:ext cx="25272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Note that </a:t>
              </a:r>
              <a:r>
                <a:rPr lang="en-US" sz="2000" i="1" dirty="0" err="1" smtClean="0">
                  <a:latin typeface="Symbol" charset="2"/>
                  <a:cs typeface="Symbol" charset="2"/>
                </a:rPr>
                <a:t>d</a:t>
              </a:r>
              <a:r>
                <a:rPr lang="en-US" sz="2400" baseline="-25000" dirty="0" err="1" smtClean="0"/>
                <a:t>ij</a:t>
              </a:r>
              <a:r>
                <a:rPr lang="en-US" sz="2000" dirty="0" smtClean="0"/>
                <a:t> is like a 3x3 identity matrix</a:t>
              </a:r>
              <a:endParaRPr lang="en-US" sz="2000" dirty="0"/>
            </a:p>
          </p:txBody>
        </p:sp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87939085"/>
                </p:ext>
              </p:extLst>
            </p:nvPr>
          </p:nvGraphicFramePr>
          <p:xfrm>
            <a:off x="3956049" y="5499100"/>
            <a:ext cx="1337879" cy="1193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8" name="Equation" r:id="rId4" imgW="825500" imgH="736600" progId="Equation.3">
                    <p:embed/>
                  </p:oleObj>
                </mc:Choice>
                <mc:Fallback>
                  <p:oleObj name="Equation" r:id="rId4" imgW="825500" imgH="736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956049" y="5499100"/>
                          <a:ext cx="1337879" cy="1193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TextBox 8"/>
          <p:cNvSpPr txBox="1"/>
          <p:nvPr/>
        </p:nvSpPr>
        <p:spPr>
          <a:xfrm>
            <a:off x="5499100" y="5803900"/>
            <a:ext cx="247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the value of </a:t>
            </a:r>
            <a:r>
              <a:rPr lang="en-US" i="1" dirty="0" err="1" smtClean="0">
                <a:latin typeface="Symbol" charset="2"/>
                <a:cs typeface="Symbol" charset="2"/>
              </a:rPr>
              <a:t>d</a:t>
            </a:r>
            <a:r>
              <a:rPr lang="en-US" sz="2200" baseline="-25000" dirty="0" err="1" smtClean="0"/>
              <a:t>jj</a:t>
            </a:r>
            <a:r>
              <a:rPr lang="en-US" dirty="0" smtClean="0"/>
              <a:t>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258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7955" y="357843"/>
            <a:ext cx="3376335" cy="835208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rgbClr val="002060"/>
                </a:solidFill>
              </a:rPr>
              <a:t>Permutation symbol</a:t>
            </a:r>
            <a:endParaRPr lang="en-US" sz="3200" dirty="0">
              <a:solidFill>
                <a:srgbClr val="002060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52400" y="2348751"/>
            <a:ext cx="8153400" cy="1169149"/>
            <a:chOff x="152400" y="1497851"/>
            <a:chExt cx="8153400" cy="1169149"/>
          </a:xfrm>
        </p:grpSpPr>
        <p:sp>
          <p:nvSpPr>
            <p:cNvPr id="4" name="TextBox 3"/>
            <p:cNvSpPr txBox="1"/>
            <p:nvPr/>
          </p:nvSpPr>
          <p:spPr>
            <a:xfrm flipH="1">
              <a:off x="2001517" y="1894543"/>
              <a:ext cx="62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if the numerical values of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i</a:t>
              </a:r>
              <a:r>
                <a:rPr lang="en-US" dirty="0" err="1" smtClean="0"/>
                <a:t>,</a:t>
              </a:r>
              <a:r>
                <a:rPr lang="en-US" i="1" dirty="0" err="1" smtClean="0"/>
                <a:t>j,k</a:t>
              </a:r>
              <a:r>
                <a:rPr lang="en-US" i="1" dirty="0" smtClean="0"/>
                <a:t>  </a:t>
              </a:r>
              <a:r>
                <a:rPr lang="en-US" dirty="0" smtClean="0"/>
                <a:t>are anti-click-wise order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 flipH="1">
              <a:off x="2014218" y="1535202"/>
              <a:ext cx="62788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if the numerical values of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i</a:t>
              </a:r>
              <a:r>
                <a:rPr lang="en-US" dirty="0" err="1" smtClean="0"/>
                <a:t>,</a:t>
              </a:r>
              <a:r>
                <a:rPr lang="en-US" i="1" dirty="0" err="1" smtClean="0"/>
                <a:t>j,k</a:t>
              </a:r>
              <a:r>
                <a:rPr lang="en-US" i="1" dirty="0" smtClean="0"/>
                <a:t>  </a:t>
              </a:r>
              <a:r>
                <a:rPr lang="en-US" dirty="0" smtClean="0"/>
                <a:t>are in clockwise order</a:t>
              </a:r>
              <a:endParaRPr lang="en-US" dirty="0"/>
            </a:p>
          </p:txBody>
        </p:sp>
        <p:pic>
          <p:nvPicPr>
            <p:cNvPr id="8" name="Picture 7" descr="Screen Shot 2020-10-12 at 09.32.55.png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52400" y="1497851"/>
              <a:ext cx="1861818" cy="1169149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 flipH="1">
              <a:off x="2014218" y="2231609"/>
              <a:ext cx="62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if the numerical values of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i</a:t>
              </a:r>
              <a:r>
                <a:rPr lang="en-US" dirty="0" err="1" smtClean="0"/>
                <a:t>,</a:t>
              </a:r>
              <a:r>
                <a:rPr lang="en-US" i="1" dirty="0" err="1" smtClean="0"/>
                <a:t>j,k</a:t>
              </a:r>
              <a:r>
                <a:rPr lang="en-US" i="1" dirty="0" smtClean="0"/>
                <a:t>  </a:t>
              </a:r>
              <a:r>
                <a:rPr lang="en-US" dirty="0" smtClean="0"/>
                <a:t>are in any other order</a:t>
              </a:r>
              <a:endParaRPr lang="en-US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003300" y="1062335"/>
            <a:ext cx="515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Imagine the numbers 1, 2, 3 are written clock-wise around the circumference of a wheel 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7061707" y="830302"/>
            <a:ext cx="914400" cy="973098"/>
            <a:chOff x="1485900" y="4513302"/>
            <a:chExt cx="914400" cy="973098"/>
          </a:xfrm>
        </p:grpSpPr>
        <p:sp>
          <p:nvSpPr>
            <p:cNvPr id="6" name="Oval 5"/>
            <p:cNvSpPr/>
            <p:nvPr/>
          </p:nvSpPr>
          <p:spPr>
            <a:xfrm>
              <a:off x="1485900" y="4572000"/>
              <a:ext cx="914400" cy="914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510927" y="502233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25287" y="451330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46270" y="5029200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01505" y="3784600"/>
            <a:ext cx="4152900" cy="755134"/>
            <a:chOff x="601505" y="3784600"/>
            <a:chExt cx="4152900" cy="755134"/>
          </a:xfrm>
        </p:grpSpPr>
        <p:pic>
          <p:nvPicPr>
            <p:cNvPr id="3" name="Picture 2" descr="Screen Shot 2020-10-12 at 09.32.55.png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01505" y="4107933"/>
              <a:ext cx="4152900" cy="431801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601505" y="3784600"/>
              <a:ext cx="30745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Cross products of basis vectors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01505" y="4914900"/>
            <a:ext cx="3975971" cy="903686"/>
            <a:chOff x="601505" y="4914900"/>
            <a:chExt cx="3975971" cy="903686"/>
          </a:xfrm>
        </p:grpSpPr>
        <p:pic>
          <p:nvPicPr>
            <p:cNvPr id="16" name="Picture 15" descr="Screen Shot 2020-10-12 at 09.48.10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8431" y="5287172"/>
              <a:ext cx="3799045" cy="531414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601505" y="4914900"/>
              <a:ext cx="17912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Switching indices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25968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2723</TotalTime>
  <Words>689</Words>
  <Application>Microsoft Macintosh PowerPoint</Application>
  <PresentationFormat>On-screen Show (4:3)</PresentationFormat>
  <Paragraphs>121</Paragraphs>
  <Slides>22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Office Theme</vt:lpstr>
      <vt:lpstr>Equation</vt:lpstr>
      <vt:lpstr>ESS 411/511 Geophysical Continuum Mechanics  Class #7</vt:lpstr>
      <vt:lpstr>PowerPoint Presentation</vt:lpstr>
      <vt:lpstr>Class-prep – Vector product</vt:lpstr>
      <vt:lpstr>Warm-up question – Box product</vt:lpstr>
      <vt:lpstr>ESS 411/511 Geophysical Continuum Mechanics</vt:lpstr>
      <vt:lpstr>ESS 411/511 Geophysical Continuum Mechanics</vt:lpstr>
      <vt:lpstr>Problem Sets</vt:lpstr>
      <vt:lpstr>Kronecker delta</vt:lpstr>
      <vt:lpstr>Permutation symbol</vt:lpstr>
      <vt:lpstr>Determinants</vt:lpstr>
      <vt:lpstr>Vector algebra</vt:lpstr>
      <vt:lpstr>Coordinate Systems</vt:lpstr>
      <vt:lpstr>Transformation of Cartesian Coordinates</vt:lpstr>
      <vt:lpstr>Transformation matrix</vt:lpstr>
      <vt:lpstr>Meaning of aij</vt:lpstr>
      <vt:lpstr>Transformation matrix</vt:lpstr>
      <vt:lpstr>Example 2.12</vt:lpstr>
      <vt:lpstr>Change of coordinates for a scalar</vt:lpstr>
      <vt:lpstr>Change of coordinates for a vector</vt:lpstr>
      <vt:lpstr>Change of coordinates for a 2nd order tensor</vt:lpstr>
      <vt:lpstr>Change of coordinates for any order tensor Rqm…n</vt:lpstr>
      <vt:lpstr>Proper and Improper changes of coordinates</vt:lpstr>
    </vt:vector>
  </TitlesOfParts>
  <Company>University of Washington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 411/511 Geophysical Continuum Mechanics Class #1</dc:title>
  <dc:creator>Ed Waddington</dc:creator>
  <cp:lastModifiedBy>Ed Waddington</cp:lastModifiedBy>
  <cp:revision>193</cp:revision>
  <cp:lastPrinted>2020-10-14T18:29:20Z</cp:lastPrinted>
  <dcterms:created xsi:type="dcterms:W3CDTF">2020-09-30T16:18:10Z</dcterms:created>
  <dcterms:modified xsi:type="dcterms:W3CDTF">2020-10-14T18:30:56Z</dcterms:modified>
</cp:coreProperties>
</file>