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319" r:id="rId2"/>
    <p:sldId id="275" r:id="rId3"/>
    <p:sldId id="274" r:id="rId4"/>
    <p:sldId id="303" r:id="rId5"/>
    <p:sldId id="313" r:id="rId6"/>
    <p:sldId id="323" r:id="rId7"/>
    <p:sldId id="325" r:id="rId8"/>
    <p:sldId id="333" r:id="rId9"/>
    <p:sldId id="331" r:id="rId10"/>
    <p:sldId id="335" r:id="rId11"/>
    <p:sldId id="336" r:id="rId12"/>
    <p:sldId id="340" r:id="rId13"/>
    <p:sldId id="337" r:id="rId14"/>
    <p:sldId id="338" r:id="rId15"/>
    <p:sldId id="33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02" autoAdjust="0"/>
    <p:restoredTop sz="91192" autoAdjust="0"/>
  </p:normalViewPr>
  <p:slideViewPr>
    <p:cSldViewPr snapToGrid="0" snapToObjects="1">
      <p:cViewPr varScale="1">
        <p:scale>
          <a:sx n="149" d="100"/>
          <a:sy n="149" d="100"/>
        </p:scale>
        <p:origin x="400" y="184"/>
      </p:cViewPr>
      <p:guideLst>
        <p:guide orient="horz" pos="2160"/>
        <p:guide pos="2880"/>
      </p:guideLst>
    </p:cSldViewPr>
  </p:slideViewPr>
  <p:notesTextViewPr>
    <p:cViewPr>
      <p:scale>
        <a:sx n="114" d="100"/>
        <a:sy n="114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2C9D0-00C1-0A4A-8592-82B8A82495E4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B363B-9D88-A04D-85CD-386D406D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B363B-9D88-A04D-85CD-386D406D35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B363B-9D88-A04D-85CD-386D406D35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3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2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7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9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7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4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0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8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9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0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7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50EB-25D9-9644-B8DF-CEA5CAE7D9C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8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46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90"/>
                </a:solidFill>
              </a:rPr>
              <a:t>ESS 411/511 Geophysical Continuum Mechanics  Class #8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2105" y="1311594"/>
            <a:ext cx="1366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Warm-up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425" y="1846306"/>
            <a:ext cx="816637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</a:rPr>
              <a:t>Show that  </a:t>
            </a:r>
            <a:r>
              <a:rPr lang="en-US" sz="2400" i="1" dirty="0" err="1">
                <a:solidFill>
                  <a:srgbClr val="000090"/>
                </a:solidFill>
              </a:rPr>
              <a:t>a</a:t>
            </a:r>
            <a:r>
              <a:rPr lang="en-US" sz="2800" baseline="-25000" dirty="0" err="1">
                <a:solidFill>
                  <a:srgbClr val="000090"/>
                </a:solidFill>
              </a:rPr>
              <a:t>ik</a:t>
            </a:r>
            <a:r>
              <a:rPr lang="en-US" sz="2400" dirty="0">
                <a:solidFill>
                  <a:srgbClr val="000090"/>
                </a:solidFill>
              </a:rPr>
              <a:t> </a:t>
            </a:r>
            <a:r>
              <a:rPr lang="en-US" sz="2400" i="1" dirty="0" err="1">
                <a:solidFill>
                  <a:srgbClr val="000090"/>
                </a:solidFill>
              </a:rPr>
              <a:t>b</a:t>
            </a:r>
            <a:r>
              <a:rPr lang="en-US" sz="2800" baseline="-25000" dirty="0" err="1">
                <a:solidFill>
                  <a:srgbClr val="000090"/>
                </a:solidFill>
              </a:rPr>
              <a:t>kj</a:t>
            </a:r>
            <a:r>
              <a:rPr lang="en-US" sz="2400" dirty="0">
                <a:solidFill>
                  <a:srgbClr val="000090"/>
                </a:solidFill>
              </a:rPr>
              <a:t> is the same as multiplying two 3x3 matrices </a:t>
            </a:r>
            <a:r>
              <a:rPr lang="en-US" sz="2400" b="1" dirty="0">
                <a:solidFill>
                  <a:srgbClr val="000090"/>
                </a:solidFill>
              </a:rPr>
              <a:t>A</a:t>
            </a:r>
            <a:r>
              <a:rPr lang="en-US" sz="2400" dirty="0">
                <a:solidFill>
                  <a:srgbClr val="000090"/>
                </a:solidFill>
              </a:rPr>
              <a:t> and </a:t>
            </a:r>
            <a:r>
              <a:rPr lang="en-US" sz="2400" b="1" dirty="0">
                <a:solidFill>
                  <a:srgbClr val="000090"/>
                </a:solidFill>
              </a:rPr>
              <a:t>B</a:t>
            </a:r>
            <a:r>
              <a:rPr lang="en-US" sz="2400" dirty="0">
                <a:solidFill>
                  <a:srgbClr val="000090"/>
                </a:solidFill>
              </a:rPr>
              <a:t> together.</a:t>
            </a:r>
          </a:p>
          <a:p>
            <a:endParaRPr lang="en-US" sz="2400" dirty="0">
              <a:solidFill>
                <a:srgbClr val="00009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</a:rPr>
              <a:t>Class- prep questions</a:t>
            </a:r>
          </a:p>
          <a:p>
            <a:pPr marL="512763"/>
            <a:r>
              <a:rPr lang="en-US" sz="2000" b="1" dirty="0" err="1">
                <a:solidFill>
                  <a:srgbClr val="000090"/>
                </a:solidFill>
              </a:rPr>
              <a:t>Q</a:t>
            </a:r>
            <a:r>
              <a:rPr lang="en-US" sz="2000" baseline="-25000" dirty="0" err="1">
                <a:solidFill>
                  <a:srgbClr val="000090"/>
                </a:solidFill>
              </a:rPr>
              <a:t>ij</a:t>
            </a:r>
            <a:r>
              <a:rPr lang="en-US" sz="2000" baseline="-25000" dirty="0">
                <a:solidFill>
                  <a:srgbClr val="000090"/>
                </a:solidFill>
              </a:rPr>
              <a:t> </a:t>
            </a:r>
            <a:r>
              <a:rPr lang="en-US" sz="2000" dirty="0">
                <a:solidFill>
                  <a:srgbClr val="000090"/>
                </a:solidFill>
              </a:rPr>
              <a:t>= </a:t>
            </a:r>
            <a:r>
              <a:rPr lang="en-US" sz="2000" b="1" dirty="0" err="1">
                <a:solidFill>
                  <a:srgbClr val="000090"/>
                </a:solidFill>
              </a:rPr>
              <a:t>A</a:t>
            </a:r>
            <a:r>
              <a:rPr lang="en-US" sz="2000" baseline="-25000" dirty="0" err="1">
                <a:solidFill>
                  <a:srgbClr val="000090"/>
                </a:solidFill>
              </a:rPr>
              <a:t>ij</a:t>
            </a:r>
            <a:r>
              <a:rPr lang="en-US" sz="2000" dirty="0">
                <a:solidFill>
                  <a:srgbClr val="000090"/>
                </a:solidFill>
              </a:rPr>
              <a:t> + </a:t>
            </a:r>
            <a:r>
              <a:rPr lang="en-US" sz="2000" b="1" dirty="0" err="1">
                <a:solidFill>
                  <a:srgbClr val="000090"/>
                </a:solidFill>
              </a:rPr>
              <a:t>B</a:t>
            </a:r>
            <a:r>
              <a:rPr lang="en-US" sz="2000" baseline="-25000" dirty="0" err="1">
                <a:solidFill>
                  <a:srgbClr val="000090"/>
                </a:solidFill>
              </a:rPr>
              <a:t>ij</a:t>
            </a:r>
            <a:r>
              <a:rPr lang="en-US" sz="2000" dirty="0">
                <a:solidFill>
                  <a:srgbClr val="000090"/>
                </a:solidFill>
              </a:rPr>
              <a:t>   (1)</a:t>
            </a:r>
          </a:p>
          <a:p>
            <a:pPr marL="512763" lvl="0"/>
            <a:r>
              <a:rPr lang="en-US" sz="2000" dirty="0">
                <a:solidFill>
                  <a:srgbClr val="000090"/>
                </a:solidFill>
              </a:rPr>
              <a:t>What property of </a:t>
            </a:r>
            <a:r>
              <a:rPr lang="en-US" sz="2000" b="1" dirty="0" err="1">
                <a:solidFill>
                  <a:srgbClr val="000090"/>
                </a:solidFill>
              </a:rPr>
              <a:t>A</a:t>
            </a:r>
            <a:r>
              <a:rPr lang="en-US" sz="2000" baseline="-25000" dirty="0" err="1">
                <a:solidFill>
                  <a:srgbClr val="000090"/>
                </a:solidFill>
              </a:rPr>
              <a:t>ij</a:t>
            </a:r>
            <a:r>
              <a:rPr lang="en-US" sz="2000" dirty="0">
                <a:solidFill>
                  <a:srgbClr val="000090"/>
                </a:solidFill>
              </a:rPr>
              <a:t> makes it symmetric?</a:t>
            </a:r>
          </a:p>
          <a:p>
            <a:pPr marL="512763" lvl="0"/>
            <a:r>
              <a:rPr lang="en-US" sz="2000" dirty="0">
                <a:solidFill>
                  <a:srgbClr val="000090"/>
                </a:solidFill>
              </a:rPr>
              <a:t>How can you make </a:t>
            </a:r>
            <a:r>
              <a:rPr lang="en-US" sz="2000" b="1" dirty="0" err="1">
                <a:solidFill>
                  <a:srgbClr val="000090"/>
                </a:solidFill>
              </a:rPr>
              <a:t>A</a:t>
            </a:r>
            <a:r>
              <a:rPr lang="en-US" sz="2000" baseline="-25000" dirty="0" err="1">
                <a:solidFill>
                  <a:srgbClr val="000090"/>
                </a:solidFill>
              </a:rPr>
              <a:t>ij</a:t>
            </a:r>
            <a:r>
              <a:rPr lang="en-US" sz="2000" dirty="0">
                <a:solidFill>
                  <a:srgbClr val="000090"/>
                </a:solidFill>
              </a:rPr>
              <a:t> from </a:t>
            </a:r>
            <a:r>
              <a:rPr lang="en-US" sz="2000" b="1" dirty="0" err="1">
                <a:solidFill>
                  <a:srgbClr val="000090"/>
                </a:solidFill>
              </a:rPr>
              <a:t>Q</a:t>
            </a:r>
            <a:r>
              <a:rPr lang="en-US" sz="2000" baseline="-25000" dirty="0" err="1">
                <a:solidFill>
                  <a:srgbClr val="000090"/>
                </a:solidFill>
              </a:rPr>
              <a:t>ij</a:t>
            </a:r>
            <a:r>
              <a:rPr lang="en-US" sz="2000" dirty="0">
                <a:solidFill>
                  <a:srgbClr val="000090"/>
                </a:solidFill>
              </a:rPr>
              <a:t> ? </a:t>
            </a:r>
          </a:p>
          <a:p>
            <a:pPr marL="512763" lvl="0"/>
            <a:r>
              <a:rPr lang="en-US" sz="2000" dirty="0">
                <a:solidFill>
                  <a:srgbClr val="000090"/>
                </a:solidFill>
              </a:rPr>
              <a:t>What property of </a:t>
            </a:r>
            <a:r>
              <a:rPr lang="en-US" sz="2000" b="1" dirty="0" err="1">
                <a:solidFill>
                  <a:srgbClr val="000090"/>
                </a:solidFill>
              </a:rPr>
              <a:t>B</a:t>
            </a:r>
            <a:r>
              <a:rPr lang="en-US" sz="2000" baseline="-25000" dirty="0" err="1">
                <a:solidFill>
                  <a:srgbClr val="000090"/>
                </a:solidFill>
              </a:rPr>
              <a:t>ij</a:t>
            </a:r>
            <a:r>
              <a:rPr lang="en-US" sz="2000" dirty="0">
                <a:solidFill>
                  <a:srgbClr val="000090"/>
                </a:solidFill>
              </a:rPr>
              <a:t> makes it anti-symmetric?</a:t>
            </a:r>
          </a:p>
          <a:p>
            <a:pPr marL="512763" lvl="0"/>
            <a:r>
              <a:rPr lang="en-US" sz="2000" dirty="0">
                <a:solidFill>
                  <a:srgbClr val="000090"/>
                </a:solidFill>
              </a:rPr>
              <a:t>How can you make </a:t>
            </a:r>
            <a:r>
              <a:rPr lang="en-US" sz="2000" b="1" dirty="0" err="1">
                <a:solidFill>
                  <a:srgbClr val="000090"/>
                </a:solidFill>
              </a:rPr>
              <a:t>B</a:t>
            </a:r>
            <a:r>
              <a:rPr lang="en-US" sz="2000" baseline="-25000" dirty="0" err="1">
                <a:solidFill>
                  <a:srgbClr val="000090"/>
                </a:solidFill>
              </a:rPr>
              <a:t>ij</a:t>
            </a:r>
            <a:r>
              <a:rPr lang="en-US" sz="2000" dirty="0">
                <a:solidFill>
                  <a:srgbClr val="000090"/>
                </a:solidFill>
              </a:rPr>
              <a:t> from </a:t>
            </a:r>
            <a:r>
              <a:rPr lang="en-US" sz="2000" b="1" dirty="0" err="1">
                <a:solidFill>
                  <a:srgbClr val="000090"/>
                </a:solidFill>
              </a:rPr>
              <a:t>Q</a:t>
            </a:r>
            <a:r>
              <a:rPr lang="en-US" sz="2000" baseline="-25000" dirty="0" err="1">
                <a:solidFill>
                  <a:srgbClr val="000090"/>
                </a:solidFill>
              </a:rPr>
              <a:t>ij</a:t>
            </a:r>
            <a:r>
              <a:rPr lang="en-US" sz="2000" dirty="0">
                <a:solidFill>
                  <a:srgbClr val="000090"/>
                </a:solidFill>
              </a:rPr>
              <a:t> ? </a:t>
            </a:r>
          </a:p>
          <a:p>
            <a:pPr marL="512763" lvl="0"/>
            <a:r>
              <a:rPr lang="en-US" sz="2000" dirty="0">
                <a:solidFill>
                  <a:srgbClr val="000090"/>
                </a:solidFill>
              </a:rPr>
              <a:t>Show that Equation (1) holds with your </a:t>
            </a:r>
            <a:r>
              <a:rPr lang="en-US" sz="2000" b="1" dirty="0" err="1">
                <a:solidFill>
                  <a:srgbClr val="000090"/>
                </a:solidFill>
              </a:rPr>
              <a:t>A</a:t>
            </a:r>
            <a:r>
              <a:rPr lang="en-US" sz="2000" baseline="-25000" dirty="0" err="1">
                <a:solidFill>
                  <a:srgbClr val="000090"/>
                </a:solidFill>
              </a:rPr>
              <a:t>ij</a:t>
            </a:r>
            <a:r>
              <a:rPr lang="en-US" sz="2000" dirty="0">
                <a:solidFill>
                  <a:srgbClr val="000090"/>
                </a:solidFill>
              </a:rPr>
              <a:t> and </a:t>
            </a:r>
            <a:r>
              <a:rPr lang="en-US" sz="2000" b="1" dirty="0" err="1">
                <a:solidFill>
                  <a:srgbClr val="000090"/>
                </a:solidFill>
              </a:rPr>
              <a:t>B</a:t>
            </a:r>
            <a:r>
              <a:rPr lang="en-US" sz="2000" baseline="-25000" dirty="0" err="1">
                <a:solidFill>
                  <a:srgbClr val="000090"/>
                </a:solidFill>
              </a:rPr>
              <a:t>ij</a:t>
            </a:r>
            <a:r>
              <a:rPr lang="en-US" sz="2000" dirty="0">
                <a:solidFill>
                  <a:srgbClr val="000090"/>
                </a:solidFill>
              </a:rPr>
              <a:t> </a:t>
            </a:r>
            <a:r>
              <a:rPr lang="en-US" sz="2400" dirty="0">
                <a:solidFill>
                  <a:srgbClr val="000090"/>
                </a:solidFill>
              </a:rPr>
              <a:t>.</a:t>
            </a:r>
          </a:p>
          <a:p>
            <a:endParaRPr lang="en-US" sz="24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325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4898"/>
            <a:ext cx="8229600" cy="97303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Principal values and directions</a:t>
            </a:r>
            <a:br>
              <a:rPr lang="en-US" sz="2800" dirty="0">
                <a:solidFill>
                  <a:srgbClr val="000090"/>
                </a:solidFill>
              </a:rPr>
            </a:br>
            <a:r>
              <a:rPr lang="en-US" sz="2800" dirty="0">
                <a:solidFill>
                  <a:srgbClr val="000090"/>
                </a:solidFill>
              </a:rPr>
              <a:t>(Eigenvalues and eigenvectors)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6388" y="1347928"/>
            <a:ext cx="68294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 2</a:t>
            </a:r>
            <a:r>
              <a:rPr lang="en-US" sz="2000" baseline="30000" dirty="0">
                <a:solidFill>
                  <a:srgbClr val="000090"/>
                </a:solidFill>
              </a:rPr>
              <a:t>nd</a:t>
            </a:r>
            <a:r>
              <a:rPr lang="en-US" sz="2000" dirty="0">
                <a:solidFill>
                  <a:srgbClr val="000090"/>
                </a:solidFill>
              </a:rPr>
              <a:t> order tensor </a:t>
            </a:r>
            <a:r>
              <a:rPr lang="en-US" sz="2000" dirty="0" err="1">
                <a:solidFill>
                  <a:srgbClr val="000090"/>
                </a:solidFill>
              </a:rPr>
              <a:t>s</a:t>
            </a:r>
            <a:r>
              <a:rPr lang="en-US" sz="2000" baseline="-25000" dirty="0" err="1">
                <a:solidFill>
                  <a:srgbClr val="000090"/>
                </a:solidFill>
              </a:rPr>
              <a:t>ij</a:t>
            </a:r>
            <a:r>
              <a:rPr lang="en-US" sz="2000" baseline="-25000" dirty="0">
                <a:solidFill>
                  <a:srgbClr val="000090"/>
                </a:solidFill>
              </a:rPr>
              <a:t> </a:t>
            </a:r>
            <a:r>
              <a:rPr lang="en-US" sz="2000" dirty="0">
                <a:solidFill>
                  <a:srgbClr val="000090"/>
                </a:solidFill>
              </a:rPr>
              <a:t>maps a vector </a:t>
            </a:r>
            <a:r>
              <a:rPr lang="en-US" sz="2000" i="1" dirty="0" err="1">
                <a:solidFill>
                  <a:srgbClr val="000090"/>
                </a:solidFill>
              </a:rPr>
              <a:t>u</a:t>
            </a:r>
            <a:r>
              <a:rPr lang="en-US" sz="2000" baseline="-25000" dirty="0" err="1">
                <a:solidFill>
                  <a:srgbClr val="000090"/>
                </a:solidFill>
              </a:rPr>
              <a:t>j</a:t>
            </a:r>
            <a:r>
              <a:rPr lang="en-US" sz="2000" baseline="-25000" dirty="0">
                <a:solidFill>
                  <a:srgbClr val="000090"/>
                </a:solidFill>
              </a:rPr>
              <a:t> </a:t>
            </a:r>
            <a:r>
              <a:rPr lang="en-US" sz="2000" dirty="0">
                <a:solidFill>
                  <a:srgbClr val="000090"/>
                </a:solidFill>
              </a:rPr>
              <a:t>onto another vector </a:t>
            </a:r>
            <a:r>
              <a:rPr lang="en-US" sz="2000" i="1" dirty="0">
                <a:solidFill>
                  <a:srgbClr val="000090"/>
                </a:solidFill>
              </a:rPr>
              <a:t>v</a:t>
            </a:r>
            <a:r>
              <a:rPr lang="en-US" sz="2000" baseline="-25000" dirty="0">
                <a:solidFill>
                  <a:srgbClr val="000090"/>
                </a:solidFill>
              </a:rPr>
              <a:t>i</a:t>
            </a:r>
            <a:r>
              <a:rPr lang="en-US" sz="2000" dirty="0">
                <a:solidFill>
                  <a:srgbClr val="000090"/>
                </a:solidFill>
              </a:rPr>
              <a:t>  </a:t>
            </a:r>
          </a:p>
          <a:p>
            <a:r>
              <a:rPr lang="en-US" sz="2000" dirty="0">
                <a:solidFill>
                  <a:srgbClr val="000090"/>
                </a:solidFill>
              </a:rPr>
              <a:t>		 </a:t>
            </a:r>
            <a:r>
              <a:rPr lang="en-US" sz="2000" dirty="0" err="1">
                <a:solidFill>
                  <a:srgbClr val="000090"/>
                </a:solidFill>
              </a:rPr>
              <a:t>s</a:t>
            </a:r>
            <a:r>
              <a:rPr lang="en-US" sz="2000" baseline="-25000" dirty="0" err="1">
                <a:solidFill>
                  <a:srgbClr val="000090"/>
                </a:solidFill>
              </a:rPr>
              <a:t>ij</a:t>
            </a:r>
            <a:r>
              <a:rPr lang="en-US" sz="2000" i="1" dirty="0" err="1">
                <a:solidFill>
                  <a:srgbClr val="000090"/>
                </a:solidFill>
              </a:rPr>
              <a:t>u</a:t>
            </a:r>
            <a:r>
              <a:rPr lang="en-US" sz="2000" baseline="-25000" dirty="0" err="1">
                <a:solidFill>
                  <a:srgbClr val="000090"/>
                </a:solidFill>
              </a:rPr>
              <a:t>j</a:t>
            </a:r>
            <a:r>
              <a:rPr lang="en-US" sz="2000" dirty="0">
                <a:solidFill>
                  <a:srgbClr val="000090"/>
                </a:solidFill>
              </a:rPr>
              <a:t> = </a:t>
            </a:r>
            <a:r>
              <a:rPr lang="en-US" sz="2000" i="1" dirty="0">
                <a:solidFill>
                  <a:srgbClr val="000090"/>
                </a:solidFill>
              </a:rPr>
              <a:t>v</a:t>
            </a:r>
            <a:r>
              <a:rPr lang="en-US" sz="2000" baseline="-25000" dirty="0">
                <a:solidFill>
                  <a:srgbClr val="000090"/>
                </a:solidFill>
              </a:rPr>
              <a:t>i</a:t>
            </a:r>
            <a:r>
              <a:rPr lang="en-US" sz="2000" dirty="0">
                <a:solidFill>
                  <a:srgbClr val="000090"/>
                </a:solidFill>
              </a:rPr>
              <a:t> </a:t>
            </a:r>
          </a:p>
          <a:p>
            <a:r>
              <a:rPr lang="en-US" sz="2000" dirty="0">
                <a:solidFill>
                  <a:srgbClr val="000090"/>
                </a:solidFill>
              </a:rPr>
              <a:t>In general </a:t>
            </a:r>
            <a:r>
              <a:rPr lang="en-US" sz="2000" i="1" dirty="0" err="1">
                <a:solidFill>
                  <a:srgbClr val="000090"/>
                </a:solidFill>
              </a:rPr>
              <a:t>u</a:t>
            </a:r>
            <a:r>
              <a:rPr lang="en-US" sz="2000" baseline="-25000" dirty="0" err="1">
                <a:solidFill>
                  <a:srgbClr val="000090"/>
                </a:solidFill>
              </a:rPr>
              <a:t>j</a:t>
            </a:r>
            <a:r>
              <a:rPr lang="en-US" sz="2000" dirty="0">
                <a:solidFill>
                  <a:srgbClr val="000090"/>
                </a:solidFill>
              </a:rPr>
              <a:t> and </a:t>
            </a:r>
            <a:r>
              <a:rPr lang="en-US" sz="2000" i="1" dirty="0">
                <a:solidFill>
                  <a:srgbClr val="000090"/>
                </a:solidFill>
              </a:rPr>
              <a:t>v</a:t>
            </a:r>
            <a:r>
              <a:rPr lang="en-US" sz="2000" baseline="-25000" dirty="0">
                <a:solidFill>
                  <a:srgbClr val="000090"/>
                </a:solidFill>
              </a:rPr>
              <a:t>i</a:t>
            </a:r>
            <a:r>
              <a:rPr lang="en-US" sz="2000" i="1" baseline="-25000" dirty="0">
                <a:solidFill>
                  <a:srgbClr val="000090"/>
                </a:solidFill>
              </a:rPr>
              <a:t> </a:t>
            </a:r>
            <a:r>
              <a:rPr lang="en-US" sz="2000" dirty="0">
                <a:solidFill>
                  <a:srgbClr val="000090"/>
                </a:solidFill>
              </a:rPr>
              <a:t>point  in different directions.</a:t>
            </a:r>
          </a:p>
          <a:p>
            <a:endParaRPr lang="en-US" sz="2000" dirty="0">
              <a:solidFill>
                <a:srgbClr val="000090"/>
              </a:solidFill>
            </a:endParaRPr>
          </a:p>
          <a:p>
            <a:r>
              <a:rPr lang="en-US" sz="2000" dirty="0">
                <a:solidFill>
                  <a:srgbClr val="000090"/>
                </a:solidFill>
              </a:rPr>
              <a:t>It would be nice if we could find some special vectors </a:t>
            </a:r>
            <a:r>
              <a:rPr lang="en-US" sz="2000" i="1" dirty="0" err="1">
                <a:solidFill>
                  <a:srgbClr val="000090"/>
                </a:solidFill>
              </a:rPr>
              <a:t>u</a:t>
            </a:r>
            <a:r>
              <a:rPr lang="en-US" sz="2000" baseline="-25000" dirty="0" err="1">
                <a:solidFill>
                  <a:srgbClr val="000090"/>
                </a:solidFill>
              </a:rPr>
              <a:t>j</a:t>
            </a:r>
            <a:r>
              <a:rPr lang="en-US" sz="2000" dirty="0">
                <a:solidFill>
                  <a:srgbClr val="000090"/>
                </a:solidFill>
              </a:rPr>
              <a:t>  that mapped onto vectors </a:t>
            </a:r>
            <a:r>
              <a:rPr lang="en-US" sz="2000" i="1" dirty="0">
                <a:solidFill>
                  <a:srgbClr val="000090"/>
                </a:solidFill>
              </a:rPr>
              <a:t>v</a:t>
            </a:r>
            <a:r>
              <a:rPr lang="en-US" sz="2000" baseline="-25000" dirty="0">
                <a:solidFill>
                  <a:srgbClr val="000090"/>
                </a:solidFill>
              </a:rPr>
              <a:t>i</a:t>
            </a:r>
            <a:r>
              <a:rPr lang="en-US" sz="2000" dirty="0">
                <a:solidFill>
                  <a:srgbClr val="000090"/>
                </a:solidFill>
              </a:rPr>
              <a:t> that were parallel to </a:t>
            </a:r>
            <a:r>
              <a:rPr lang="en-US" sz="2000" i="1" dirty="0" err="1">
                <a:solidFill>
                  <a:srgbClr val="000090"/>
                </a:solidFill>
              </a:rPr>
              <a:t>u</a:t>
            </a:r>
            <a:r>
              <a:rPr lang="en-US" sz="2000" baseline="-25000" dirty="0" err="1">
                <a:solidFill>
                  <a:srgbClr val="000090"/>
                </a:solidFill>
              </a:rPr>
              <a:t>j</a:t>
            </a:r>
            <a:r>
              <a:rPr lang="en-US" sz="2000" dirty="0">
                <a:solidFill>
                  <a:srgbClr val="000090"/>
                </a:solidFill>
              </a:rPr>
              <a:t>. </a:t>
            </a:r>
          </a:p>
          <a:p>
            <a:r>
              <a:rPr lang="en-US" sz="2000" dirty="0">
                <a:solidFill>
                  <a:srgbClr val="000090"/>
                </a:solidFill>
              </a:rPr>
              <a:t>That could help us to find a coordinate system in which </a:t>
            </a:r>
            <a:r>
              <a:rPr lang="en-US" sz="2000" dirty="0" err="1">
                <a:solidFill>
                  <a:srgbClr val="000090"/>
                </a:solidFill>
              </a:rPr>
              <a:t>s</a:t>
            </a:r>
            <a:r>
              <a:rPr lang="en-US" sz="2000" baseline="-25000" dirty="0" err="1">
                <a:solidFill>
                  <a:srgbClr val="000090"/>
                </a:solidFill>
              </a:rPr>
              <a:t>ij</a:t>
            </a:r>
            <a:r>
              <a:rPr lang="en-US" sz="2000" dirty="0">
                <a:solidFill>
                  <a:srgbClr val="000090"/>
                </a:solidFill>
              </a:rPr>
              <a:t> could be expressed more simply.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01885" y="4099483"/>
            <a:ext cx="8333490" cy="2523768"/>
            <a:chOff x="701885" y="4099483"/>
            <a:chExt cx="8333490" cy="2523768"/>
          </a:xfrm>
        </p:grpSpPr>
        <p:pic>
          <p:nvPicPr>
            <p:cNvPr id="6" name="Picture 5" descr="Screen Shot 2020-10-16 at 09.13.1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495166">
              <a:off x="6368663" y="4559546"/>
              <a:ext cx="1180467" cy="1149922"/>
            </a:xfrm>
            <a:prstGeom prst="rect">
              <a:avLst/>
            </a:prstGeom>
          </p:spPr>
        </p:pic>
        <p:sp>
          <p:nvSpPr>
            <p:cNvPr id="4" name="Isosceles Triangle 3"/>
            <p:cNvSpPr/>
            <p:nvPr/>
          </p:nvSpPr>
          <p:spPr>
            <a:xfrm>
              <a:off x="6517502" y="4701037"/>
              <a:ext cx="2517873" cy="1815804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Screen Shot 2020-10-16 at 09.13.1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7035" y="5366919"/>
              <a:ext cx="1180467" cy="114992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1885" y="4099483"/>
              <a:ext cx="4545540" cy="2523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For example, stress in the rocks on a mountain side.</a:t>
              </a:r>
            </a:p>
            <a:p>
              <a:r>
                <a:rPr lang="en-US" sz="2000" dirty="0">
                  <a:solidFill>
                    <a:srgbClr val="000090"/>
                  </a:solidFill>
                </a:rPr>
                <a:t>We know that there is no shear stress on the sloping surface.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2000" dirty="0">
                  <a:solidFill>
                    <a:srgbClr val="000090"/>
                  </a:solidFill>
                </a:rPr>
                <a:t>Maybe the stress tensor would be simpler using a coordinate system aligned with the mountain surface.  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892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2642"/>
          </a:xfrm>
        </p:spPr>
        <p:txBody>
          <a:bodyPr/>
          <a:lstStyle/>
          <a:p>
            <a:r>
              <a:rPr lang="en-US" sz="3200" dirty="0">
                <a:solidFill>
                  <a:srgbClr val="000090"/>
                </a:solidFill>
              </a:rPr>
              <a:t>Finding eigenvectors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024976" y="1434984"/>
            <a:ext cx="6729182" cy="1134226"/>
            <a:chOff x="1024976" y="1760104"/>
            <a:chExt cx="6729182" cy="1134226"/>
          </a:xfrm>
        </p:grpSpPr>
        <p:sp>
          <p:nvSpPr>
            <p:cNvPr id="3" name="TextBox 2"/>
            <p:cNvSpPr txBox="1"/>
            <p:nvPr/>
          </p:nvSpPr>
          <p:spPr>
            <a:xfrm>
              <a:off x="1024976" y="1760104"/>
              <a:ext cx="67291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When </a:t>
              </a:r>
              <a:r>
                <a:rPr lang="en-US" sz="2000" dirty="0" err="1">
                  <a:solidFill>
                    <a:srgbClr val="000090"/>
                  </a:solidFill>
                </a:rPr>
                <a:t>t</a:t>
              </a:r>
              <a:r>
                <a:rPr lang="en-US" sz="2400" baseline="-25000" dirty="0" err="1">
                  <a:solidFill>
                    <a:srgbClr val="000090"/>
                  </a:solidFill>
                </a:rPr>
                <a:t>ij</a:t>
              </a:r>
              <a:r>
                <a:rPr lang="en-US" sz="2000" dirty="0">
                  <a:solidFill>
                    <a:srgbClr val="000090"/>
                  </a:solidFill>
                </a:rPr>
                <a:t> is symmetric with real components, there will be some vectors </a:t>
              </a:r>
              <a:r>
                <a:rPr lang="en-US" sz="2000" i="1" dirty="0" err="1">
                  <a:solidFill>
                    <a:srgbClr val="000090"/>
                  </a:solidFill>
                </a:rPr>
                <a:t>n</a:t>
              </a:r>
              <a:r>
                <a:rPr lang="en-US" sz="2400" baseline="-25000" dirty="0" err="1">
                  <a:solidFill>
                    <a:srgbClr val="000090"/>
                  </a:solidFill>
                </a:rPr>
                <a:t>j</a:t>
              </a:r>
              <a:r>
                <a:rPr lang="en-US" sz="2000" dirty="0">
                  <a:solidFill>
                    <a:srgbClr val="000090"/>
                  </a:solidFill>
                </a:rPr>
                <a:t> that </a:t>
              </a:r>
              <a:r>
                <a:rPr lang="en-US" sz="2000" i="1" dirty="0">
                  <a:solidFill>
                    <a:srgbClr val="000090"/>
                  </a:solidFill>
                </a:rPr>
                <a:t>do</a:t>
              </a:r>
              <a:r>
                <a:rPr lang="en-US" sz="2000" dirty="0">
                  <a:solidFill>
                    <a:srgbClr val="000090"/>
                  </a:solidFill>
                </a:rPr>
                <a:t> map onto a parallel vector.</a:t>
              </a:r>
            </a:p>
          </p:txBody>
        </p:sp>
        <p:pic>
          <p:nvPicPr>
            <p:cNvPr id="5" name="Picture 4" descr="Screen Shot 2020-10-16 at 09.22.2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7776" y="2579380"/>
              <a:ext cx="3476798" cy="314950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1024976" y="2639440"/>
            <a:ext cx="7428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When </a:t>
            </a:r>
            <a:r>
              <a:rPr lang="en-US" sz="2000" i="1" dirty="0" err="1">
                <a:solidFill>
                  <a:srgbClr val="000090"/>
                </a:solidFill>
              </a:rPr>
              <a:t>n</a:t>
            </a:r>
            <a:r>
              <a:rPr lang="en-US" sz="2400" baseline="-25000" dirty="0" err="1">
                <a:solidFill>
                  <a:srgbClr val="000090"/>
                </a:solidFill>
              </a:rPr>
              <a:t>j</a:t>
            </a:r>
            <a:r>
              <a:rPr lang="en-US" sz="2000" dirty="0">
                <a:solidFill>
                  <a:srgbClr val="000090"/>
                </a:solidFill>
              </a:rPr>
              <a:t> is a unit vector, it defines a principal direction or </a:t>
            </a:r>
            <a:r>
              <a:rPr lang="en-US" sz="2000" b="1" i="1" dirty="0">
                <a:solidFill>
                  <a:srgbClr val="000090"/>
                </a:solidFill>
              </a:rPr>
              <a:t>eigenvector</a:t>
            </a:r>
            <a:r>
              <a:rPr lang="en-US" sz="2000" dirty="0">
                <a:solidFill>
                  <a:srgbClr val="000090"/>
                </a:solidFill>
              </a:rPr>
              <a:t> of the tensor </a:t>
            </a:r>
            <a:r>
              <a:rPr lang="en-US" sz="2000" dirty="0" err="1">
                <a:solidFill>
                  <a:srgbClr val="000090"/>
                </a:solidFill>
              </a:rPr>
              <a:t>t</a:t>
            </a:r>
            <a:r>
              <a:rPr lang="en-US" sz="2400" baseline="-25000" dirty="0" err="1">
                <a:solidFill>
                  <a:srgbClr val="000090"/>
                </a:solidFill>
              </a:rPr>
              <a:t>ij</a:t>
            </a:r>
            <a:r>
              <a:rPr lang="en-US" sz="2000" dirty="0">
                <a:solidFill>
                  <a:srgbClr val="000090"/>
                </a:solidFill>
              </a:rPr>
              <a:t>, and </a:t>
            </a:r>
            <a:r>
              <a:rPr lang="en-US" sz="2000" dirty="0">
                <a:solidFill>
                  <a:srgbClr val="000090"/>
                </a:solidFill>
                <a:latin typeface="Symbol" charset="2"/>
                <a:cs typeface="Symbol" charset="2"/>
              </a:rPr>
              <a:t>l</a:t>
            </a:r>
            <a:r>
              <a:rPr lang="en-US" sz="2000" dirty="0">
                <a:solidFill>
                  <a:srgbClr val="000090"/>
                </a:solidFill>
              </a:rPr>
              <a:t> is called a principal value or </a:t>
            </a:r>
            <a:r>
              <a:rPr lang="en-US" sz="2000" b="1" i="1" dirty="0">
                <a:solidFill>
                  <a:srgbClr val="000090"/>
                </a:solidFill>
              </a:rPr>
              <a:t>eigenvalue</a:t>
            </a:r>
            <a:r>
              <a:rPr lang="en-US" sz="2000" dirty="0">
                <a:solidFill>
                  <a:srgbClr val="000090"/>
                </a:solidFill>
              </a:rPr>
              <a:t> of </a:t>
            </a:r>
            <a:r>
              <a:rPr lang="en-US" sz="2000" dirty="0" err="1">
                <a:solidFill>
                  <a:srgbClr val="000090"/>
                </a:solidFill>
              </a:rPr>
              <a:t>t</a:t>
            </a:r>
            <a:r>
              <a:rPr lang="en-US" sz="2400" baseline="-25000" dirty="0" err="1">
                <a:solidFill>
                  <a:srgbClr val="000090"/>
                </a:solidFill>
              </a:rPr>
              <a:t>ij</a:t>
            </a:r>
            <a:r>
              <a:rPr lang="en-US" sz="2000" dirty="0">
                <a:solidFill>
                  <a:srgbClr val="000090"/>
                </a:solidFill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7120" y="3444240"/>
            <a:ext cx="145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sz="2000" baseline="-25000" dirty="0" err="1"/>
              <a:t>ij</a:t>
            </a:r>
            <a:r>
              <a:rPr lang="en-US" dirty="0"/>
              <a:t> </a:t>
            </a:r>
            <a:r>
              <a:rPr lang="en-US" i="1" dirty="0" err="1"/>
              <a:t>n</a:t>
            </a:r>
            <a:r>
              <a:rPr lang="en-US" sz="2000" baseline="-25000" dirty="0" err="1"/>
              <a:t>j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latin typeface="Symbol" charset="2"/>
                <a:cs typeface="Symbol" charset="2"/>
              </a:rPr>
              <a:t>l</a:t>
            </a:r>
            <a:r>
              <a:rPr lang="en-US" dirty="0"/>
              <a:t> </a:t>
            </a:r>
            <a:r>
              <a:rPr lang="en-US" i="1" dirty="0" err="1"/>
              <a:t>n</a:t>
            </a:r>
            <a:r>
              <a:rPr lang="en-US" sz="2000" baseline="-25000" dirty="0" err="1"/>
              <a:t>i</a:t>
            </a:r>
            <a:r>
              <a:rPr lang="en-US" dirty="0"/>
              <a:t> =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8720" y="3870960"/>
            <a:ext cx="1555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 </a:t>
            </a:r>
            <a:r>
              <a:rPr lang="en-US" i="1" dirty="0" err="1"/>
              <a:t>n</a:t>
            </a:r>
            <a:r>
              <a:rPr lang="en-US" sz="2000" baseline="-25000" dirty="0" err="1"/>
              <a:t>i</a:t>
            </a:r>
            <a:r>
              <a:rPr lang="en-US" sz="2000" baseline="-25000" dirty="0"/>
              <a:t> </a:t>
            </a:r>
            <a:r>
              <a:rPr lang="en-US" dirty="0"/>
              <a:t>= </a:t>
            </a:r>
            <a:r>
              <a:rPr lang="en-US" dirty="0" err="1">
                <a:latin typeface="Symbol" charset="2"/>
                <a:cs typeface="Symbol" charset="2"/>
              </a:rPr>
              <a:t>d</a:t>
            </a:r>
            <a:r>
              <a:rPr lang="en-US" sz="2000" baseline="-25000" dirty="0" err="1"/>
              <a:t>ij</a:t>
            </a:r>
            <a:r>
              <a:rPr lang="en-US" sz="2000" dirty="0"/>
              <a:t> </a:t>
            </a:r>
            <a:r>
              <a:rPr lang="en-US" i="1" dirty="0" err="1"/>
              <a:t>n</a:t>
            </a:r>
            <a:r>
              <a:rPr lang="en-US" sz="2000" baseline="-25000" dirty="0" err="1"/>
              <a:t>j</a:t>
            </a:r>
            <a:r>
              <a:rPr lang="en-US" dirty="0"/>
              <a:t>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8400" y="4294962"/>
            <a:ext cx="173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sz="2000" baseline="-25000" dirty="0" err="1"/>
              <a:t>ij</a:t>
            </a:r>
            <a:r>
              <a:rPr lang="en-US" dirty="0"/>
              <a:t> </a:t>
            </a:r>
            <a:r>
              <a:rPr lang="en-US" i="1" dirty="0" err="1"/>
              <a:t>n</a:t>
            </a:r>
            <a:r>
              <a:rPr lang="en-US" sz="2000" baseline="-25000" dirty="0" err="1"/>
              <a:t>j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latin typeface="Symbol" charset="2"/>
                <a:cs typeface="Symbol" charset="2"/>
              </a:rPr>
              <a:t>l</a:t>
            </a:r>
            <a:r>
              <a:rPr lang="en-US" dirty="0"/>
              <a:t> </a:t>
            </a:r>
            <a:r>
              <a:rPr lang="en-US" dirty="0" err="1">
                <a:latin typeface="Symbol" charset="2"/>
                <a:cs typeface="Symbol" charset="2"/>
              </a:rPr>
              <a:t>d</a:t>
            </a:r>
            <a:r>
              <a:rPr lang="en-US" baseline="-25000" dirty="0" err="1"/>
              <a:t>ij</a:t>
            </a:r>
            <a:r>
              <a:rPr lang="en-US" dirty="0"/>
              <a:t> </a:t>
            </a:r>
            <a:r>
              <a:rPr lang="en-US" i="1" dirty="0" err="1"/>
              <a:t>n</a:t>
            </a:r>
            <a:r>
              <a:rPr lang="en-US" baseline="-25000" dirty="0" err="1"/>
              <a:t>j</a:t>
            </a:r>
            <a:r>
              <a:rPr lang="en-US" dirty="0"/>
              <a:t>  =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8720" y="4678324"/>
            <a:ext cx="38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18080" y="5007016"/>
            <a:ext cx="539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sz="2000" baseline="-25000" dirty="0" err="1"/>
              <a:t>ij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latin typeface="Symbol" charset="2"/>
                <a:cs typeface="Symbol" charset="2"/>
              </a:rPr>
              <a:t>l</a:t>
            </a:r>
            <a:r>
              <a:rPr lang="en-US" dirty="0"/>
              <a:t> </a:t>
            </a:r>
            <a:r>
              <a:rPr lang="en-US" dirty="0" err="1">
                <a:latin typeface="Symbol" charset="2"/>
                <a:cs typeface="Symbol" charset="2"/>
              </a:rPr>
              <a:t>d</a:t>
            </a:r>
            <a:r>
              <a:rPr lang="en-US" baseline="-25000" dirty="0" err="1"/>
              <a:t>ij</a:t>
            </a:r>
            <a:r>
              <a:rPr lang="en-US" dirty="0"/>
              <a:t>) </a:t>
            </a:r>
            <a:r>
              <a:rPr lang="en-US" i="1" dirty="0" err="1"/>
              <a:t>n</a:t>
            </a:r>
            <a:r>
              <a:rPr lang="en-US" baseline="-25000" dirty="0" err="1"/>
              <a:t>j</a:t>
            </a:r>
            <a:r>
              <a:rPr lang="en-US" dirty="0"/>
              <a:t>  = 0    or in symbolic form,  (</a:t>
            </a:r>
            <a:r>
              <a:rPr lang="en-US" b="1" dirty="0"/>
              <a:t>T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>
                <a:latin typeface="Symbol" charset="2"/>
                <a:cs typeface="Symbol" charset="2"/>
              </a:rPr>
              <a:t>lI</a:t>
            </a:r>
            <a:r>
              <a:rPr lang="en-US" dirty="0">
                <a:latin typeface="Symbol" charset="2"/>
                <a:cs typeface="Symbol" charset="2"/>
              </a:rPr>
              <a:t>)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/>
              <a:t> </a:t>
            </a:r>
            <a:r>
              <a:rPr lang="en-US" b="1" i="1" dirty="0"/>
              <a:t>n</a:t>
            </a:r>
            <a:r>
              <a:rPr lang="en-US" dirty="0"/>
              <a:t> = 0    </a:t>
            </a:r>
          </a:p>
        </p:txBody>
      </p:sp>
    </p:spTree>
    <p:extLst>
      <p:ext uri="{BB962C8B-B14F-4D97-AF65-F5344CB8AC3E}">
        <p14:creationId xmlns:p14="http://schemas.microsoft.com/office/powerpoint/2010/main" val="129255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4E58D-7C82-E642-AEE4-E76221C3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find the eigenvalue?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AB381B-D7CF-1643-9F0A-ED678B9FB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179" y="1573127"/>
            <a:ext cx="6350000" cy="441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D959AE-A842-4744-AC1F-B5AA8D39F087}"/>
              </a:ext>
            </a:extLst>
          </p:cNvPr>
          <p:cNvSpPr txBox="1"/>
          <p:nvPr/>
        </p:nvSpPr>
        <p:spPr>
          <a:xfrm>
            <a:off x="457200" y="6148216"/>
            <a:ext cx="827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Wikipedia (no Copyright)</a:t>
            </a:r>
          </a:p>
        </p:txBody>
      </p:sp>
    </p:spTree>
    <p:extLst>
      <p:ext uri="{BB962C8B-B14F-4D97-AF65-F5344CB8AC3E}">
        <p14:creationId xmlns:p14="http://schemas.microsoft.com/office/powerpoint/2010/main" val="2349852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264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0090"/>
                </a:solidFill>
              </a:rPr>
              <a:t>Finding eigenvectors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76960" y="1095416"/>
            <a:ext cx="539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sz="2000" baseline="-25000" dirty="0" err="1"/>
              <a:t>ij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latin typeface="Symbol" charset="2"/>
                <a:cs typeface="Symbol" charset="2"/>
              </a:rPr>
              <a:t>l</a:t>
            </a:r>
            <a:r>
              <a:rPr lang="en-US" dirty="0"/>
              <a:t> </a:t>
            </a:r>
            <a:r>
              <a:rPr lang="en-US" dirty="0" err="1">
                <a:latin typeface="Symbol" charset="2"/>
                <a:cs typeface="Symbol" charset="2"/>
              </a:rPr>
              <a:t>d</a:t>
            </a:r>
            <a:r>
              <a:rPr lang="en-US" baseline="-25000" dirty="0" err="1"/>
              <a:t>ij</a:t>
            </a:r>
            <a:r>
              <a:rPr lang="en-US" dirty="0"/>
              <a:t>) </a:t>
            </a:r>
            <a:r>
              <a:rPr lang="en-US" i="1" dirty="0" err="1"/>
              <a:t>n</a:t>
            </a:r>
            <a:r>
              <a:rPr lang="en-US" baseline="-25000" dirty="0" err="1"/>
              <a:t>j</a:t>
            </a:r>
            <a:r>
              <a:rPr lang="en-US" dirty="0"/>
              <a:t>  = 0    or in symbolic form,  (</a:t>
            </a:r>
            <a:r>
              <a:rPr lang="en-US" b="1" dirty="0"/>
              <a:t>T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>
                <a:latin typeface="Symbol" charset="2"/>
                <a:cs typeface="Symbol" charset="2"/>
              </a:rPr>
              <a:t>lI</a:t>
            </a:r>
            <a:r>
              <a:rPr lang="en-US" dirty="0">
                <a:latin typeface="Symbol" charset="2"/>
                <a:cs typeface="Symbol" charset="2"/>
              </a:rPr>
              <a:t>)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/>
              <a:t> </a:t>
            </a:r>
            <a:r>
              <a:rPr lang="en-US" b="1" i="1" dirty="0"/>
              <a:t>n</a:t>
            </a:r>
            <a:r>
              <a:rPr lang="en-US" dirty="0"/>
              <a:t> = 0   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016000" y="1628953"/>
            <a:ext cx="7000240" cy="1200329"/>
            <a:chOff x="1016000" y="1628953"/>
            <a:chExt cx="7000240" cy="1200329"/>
          </a:xfrm>
        </p:grpSpPr>
        <p:pic>
          <p:nvPicPr>
            <p:cNvPr id="3" name="Picture 2" descr="Screen Shot 2020-10-16 at 09.37.0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000" y="1706477"/>
              <a:ext cx="3159760" cy="105704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612640" y="1628953"/>
              <a:ext cx="3403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90"/>
                  </a:solidFill>
                </a:rPr>
                <a:t>Obviously these equations are satisfied if </a:t>
              </a:r>
              <a:r>
                <a:rPr lang="en-US" i="1" dirty="0">
                  <a:solidFill>
                    <a:srgbClr val="000090"/>
                  </a:solidFill>
                </a:rPr>
                <a:t>n</a:t>
              </a:r>
              <a:r>
                <a:rPr lang="en-US" sz="2000" baseline="-25000" dirty="0">
                  <a:solidFill>
                    <a:srgbClr val="000090"/>
                  </a:solidFill>
                </a:rPr>
                <a:t>1</a:t>
              </a:r>
              <a:r>
                <a:rPr lang="en-US" dirty="0">
                  <a:solidFill>
                    <a:srgbClr val="000090"/>
                  </a:solidFill>
                </a:rPr>
                <a:t>= </a:t>
              </a:r>
              <a:r>
                <a:rPr lang="en-US" i="1" dirty="0">
                  <a:solidFill>
                    <a:srgbClr val="000090"/>
                  </a:solidFill>
                </a:rPr>
                <a:t>n</a:t>
              </a:r>
              <a:r>
                <a:rPr lang="en-US" sz="2000" baseline="-25000" dirty="0">
                  <a:solidFill>
                    <a:srgbClr val="000090"/>
                  </a:solidFill>
                </a:rPr>
                <a:t>2</a:t>
              </a:r>
              <a:r>
                <a:rPr lang="en-US" dirty="0">
                  <a:solidFill>
                    <a:srgbClr val="000090"/>
                  </a:solidFill>
                </a:rPr>
                <a:t>= </a:t>
              </a:r>
              <a:r>
                <a:rPr lang="en-US" i="1" dirty="0">
                  <a:solidFill>
                    <a:srgbClr val="000090"/>
                  </a:solidFill>
                </a:rPr>
                <a:t>n</a:t>
              </a:r>
              <a:r>
                <a:rPr lang="en-US" sz="2000" baseline="-25000" dirty="0">
                  <a:solidFill>
                    <a:srgbClr val="000090"/>
                  </a:solidFill>
                </a:rPr>
                <a:t>3</a:t>
              </a:r>
              <a:r>
                <a:rPr lang="en-US" dirty="0">
                  <a:solidFill>
                    <a:srgbClr val="000090"/>
                  </a:solidFill>
                </a:rPr>
                <a:t>= 0.</a:t>
              </a:r>
            </a:p>
            <a:p>
              <a:r>
                <a:rPr lang="en-US" dirty="0">
                  <a:solidFill>
                    <a:srgbClr val="000090"/>
                  </a:solidFill>
                </a:rPr>
                <a:t>But that is no help because we said </a:t>
              </a:r>
              <a:r>
                <a:rPr lang="en-US" i="1" dirty="0" err="1">
                  <a:solidFill>
                    <a:srgbClr val="000090"/>
                  </a:solidFill>
                </a:rPr>
                <a:t>n</a:t>
              </a:r>
              <a:r>
                <a:rPr lang="en-US" sz="2000" baseline="-25000" dirty="0" err="1">
                  <a:solidFill>
                    <a:srgbClr val="000090"/>
                  </a:solidFill>
                </a:rPr>
                <a:t>j</a:t>
              </a:r>
              <a:r>
                <a:rPr lang="en-US" dirty="0">
                  <a:solidFill>
                    <a:srgbClr val="000090"/>
                  </a:solidFill>
                </a:rPr>
                <a:t> is a unit vector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24560" y="2956560"/>
            <a:ext cx="5894026" cy="1015663"/>
            <a:chOff x="924560" y="2956560"/>
            <a:chExt cx="5894026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24560" y="2956560"/>
              <a:ext cx="398553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Nontrivial solutions can exist </a:t>
              </a:r>
            </a:p>
            <a:p>
              <a:r>
                <a:rPr lang="en-US" sz="2000" dirty="0">
                  <a:solidFill>
                    <a:srgbClr val="000090"/>
                  </a:solidFill>
                </a:rPr>
                <a:t>(the equations are not independent)  </a:t>
              </a:r>
            </a:p>
            <a:p>
              <a:r>
                <a:rPr lang="en-US" sz="2000" dirty="0">
                  <a:solidFill>
                    <a:srgbClr val="000090"/>
                  </a:solidFill>
                </a:rPr>
                <a:t>if the determinant = 0</a:t>
              </a:r>
            </a:p>
          </p:txBody>
        </p:sp>
        <p:pic>
          <p:nvPicPr>
            <p:cNvPr id="8" name="Picture 7" descr="Screen Shot 2020-10-16 at 09.44.33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374" y="3241040"/>
              <a:ext cx="1892212" cy="448309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923152" y="4009330"/>
            <a:ext cx="6288901" cy="975420"/>
            <a:chOff x="923152" y="4009330"/>
            <a:chExt cx="6288901" cy="975420"/>
          </a:xfrm>
        </p:grpSpPr>
        <p:pic>
          <p:nvPicPr>
            <p:cNvPr id="9" name="Picture 8" descr="Screen Shot 2020-10-16 at 09.45.39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880" y="4500880"/>
              <a:ext cx="3870960" cy="48387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3152" y="4009330"/>
              <a:ext cx="6288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Evaluating the determinant produces a cubic equation in </a:t>
              </a:r>
              <a:r>
                <a:rPr lang="en-US" sz="2000" dirty="0">
                  <a:solidFill>
                    <a:srgbClr val="000090"/>
                  </a:solidFill>
                  <a:latin typeface="Symbol" charset="2"/>
                  <a:cs typeface="Symbol" charset="2"/>
                </a:rPr>
                <a:t>l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20145" y="5140960"/>
            <a:ext cx="8323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This is called the </a:t>
            </a:r>
            <a:r>
              <a:rPr lang="en-US" sz="2000" b="1" i="1" dirty="0">
                <a:solidFill>
                  <a:srgbClr val="000090"/>
                </a:solidFill>
              </a:rPr>
              <a:t>Characteristic Equation</a:t>
            </a:r>
            <a:r>
              <a:rPr lang="en-US" sz="2000" dirty="0">
                <a:solidFill>
                  <a:srgbClr val="000090"/>
                </a:solidFill>
              </a:rPr>
              <a:t>, and the 3 coefficients are the </a:t>
            </a:r>
            <a:r>
              <a:rPr lang="en-US" sz="2000" b="1" i="1" dirty="0">
                <a:solidFill>
                  <a:srgbClr val="000090"/>
                </a:solidFill>
              </a:rPr>
              <a:t>first, second, and third invariants</a:t>
            </a:r>
            <a:r>
              <a:rPr lang="en-US" sz="2000" dirty="0">
                <a:solidFill>
                  <a:srgbClr val="000090"/>
                </a:solidFill>
              </a:rPr>
              <a:t> of the tensor </a:t>
            </a:r>
            <a:r>
              <a:rPr lang="en-US" sz="2000" dirty="0" err="1">
                <a:solidFill>
                  <a:srgbClr val="000090"/>
                </a:solidFill>
              </a:rPr>
              <a:t>t</a:t>
            </a:r>
            <a:r>
              <a:rPr lang="en-US" sz="2400" baseline="-25000" dirty="0" err="1">
                <a:solidFill>
                  <a:srgbClr val="000090"/>
                </a:solidFill>
              </a:rPr>
              <a:t>ij</a:t>
            </a:r>
            <a:r>
              <a:rPr lang="en-US" sz="2000" dirty="0">
                <a:solidFill>
                  <a:srgbClr val="0000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017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264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0090"/>
                </a:solidFill>
              </a:rPr>
              <a:t>Finding eigenvectors</a:t>
            </a:r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545825" y="1209040"/>
            <a:ext cx="8323856" cy="1347966"/>
            <a:chOff x="545825" y="1209040"/>
            <a:chExt cx="8323856" cy="1347966"/>
          </a:xfrm>
        </p:grpSpPr>
        <p:pic>
          <p:nvPicPr>
            <p:cNvPr id="9" name="Picture 8" descr="Screen Shot 2020-10-16 at 09.45.39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560" y="1209040"/>
              <a:ext cx="3870960" cy="48387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45825" y="1849120"/>
              <a:ext cx="83238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This is called the </a:t>
              </a:r>
              <a:r>
                <a:rPr lang="en-US" sz="2000" b="1" i="1" dirty="0">
                  <a:solidFill>
                    <a:srgbClr val="000090"/>
                  </a:solidFill>
                </a:rPr>
                <a:t>Characteristic Equation</a:t>
              </a:r>
              <a:r>
                <a:rPr lang="en-US" sz="2000" dirty="0">
                  <a:solidFill>
                    <a:srgbClr val="000090"/>
                  </a:solidFill>
                </a:rPr>
                <a:t>, and the 3 coefficients are the </a:t>
              </a:r>
              <a:r>
                <a:rPr lang="en-US" sz="2000" b="1" i="1" dirty="0">
                  <a:solidFill>
                    <a:srgbClr val="000090"/>
                  </a:solidFill>
                </a:rPr>
                <a:t>first, second, and third invariants</a:t>
              </a:r>
              <a:r>
                <a:rPr lang="en-US" sz="2000" dirty="0">
                  <a:solidFill>
                    <a:srgbClr val="000090"/>
                  </a:solidFill>
                </a:rPr>
                <a:t> of </a:t>
              </a:r>
              <a:r>
                <a:rPr lang="en-US" sz="2000">
                  <a:solidFill>
                    <a:srgbClr val="000090"/>
                  </a:solidFill>
                </a:rPr>
                <a:t>the tensor </a:t>
              </a:r>
              <a:r>
                <a:rPr lang="en-US" sz="2000" dirty="0" err="1">
                  <a:solidFill>
                    <a:srgbClr val="000090"/>
                  </a:solidFill>
                </a:rPr>
                <a:t>t</a:t>
              </a:r>
              <a:r>
                <a:rPr lang="en-US" sz="2400" baseline="-25000" dirty="0" err="1">
                  <a:solidFill>
                    <a:srgbClr val="000090"/>
                  </a:solidFill>
                </a:rPr>
                <a:t>ij</a:t>
              </a:r>
              <a:r>
                <a:rPr lang="en-US" sz="2000" dirty="0">
                  <a:solidFill>
                    <a:srgbClr val="000090"/>
                  </a:solidFill>
                </a:rPr>
                <a:t>.</a:t>
              </a:r>
            </a:p>
          </p:txBody>
        </p:sp>
      </p:grpSp>
      <p:pic>
        <p:nvPicPr>
          <p:cNvPr id="12" name="Picture 11" descr="Screen Shot 2020-10-16 at 09.57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20" y="2470150"/>
            <a:ext cx="4953000" cy="1460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07440" y="4378960"/>
            <a:ext cx="746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No matter what coordinate system we use to express the tensor </a:t>
            </a:r>
            <a:r>
              <a:rPr lang="en-US" sz="2000" b="1" dirty="0">
                <a:solidFill>
                  <a:srgbClr val="000090"/>
                </a:solidFill>
              </a:rPr>
              <a:t>T</a:t>
            </a:r>
            <a:r>
              <a:rPr lang="en-US" sz="2000" dirty="0">
                <a:solidFill>
                  <a:srgbClr val="000090"/>
                </a:solidFill>
              </a:rPr>
              <a:t>, these 3 special quantities always have the same 3 values.</a:t>
            </a:r>
          </a:p>
        </p:txBody>
      </p:sp>
    </p:spTree>
    <p:extLst>
      <p:ext uri="{BB962C8B-B14F-4D97-AF65-F5344CB8AC3E}">
        <p14:creationId xmlns:p14="http://schemas.microsoft.com/office/powerpoint/2010/main" val="19388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264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0090"/>
                </a:solidFill>
              </a:rPr>
              <a:t>Finding eigenvectors</a:t>
            </a:r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545825" y="1209040"/>
            <a:ext cx="8323856" cy="1347966"/>
            <a:chOff x="545825" y="1209040"/>
            <a:chExt cx="8323856" cy="1347966"/>
          </a:xfrm>
        </p:grpSpPr>
        <p:pic>
          <p:nvPicPr>
            <p:cNvPr id="9" name="Picture 8" descr="Screen Shot 2020-10-16 at 09.45.39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560" y="1209040"/>
              <a:ext cx="3870960" cy="48387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45825" y="1849120"/>
              <a:ext cx="83238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This is called the </a:t>
              </a:r>
              <a:r>
                <a:rPr lang="en-US" sz="2000" b="1" i="1" dirty="0">
                  <a:solidFill>
                    <a:srgbClr val="000090"/>
                  </a:solidFill>
                </a:rPr>
                <a:t>Characteristic Equation</a:t>
              </a:r>
              <a:r>
                <a:rPr lang="en-US" sz="2000" dirty="0">
                  <a:solidFill>
                    <a:srgbClr val="000090"/>
                  </a:solidFill>
                </a:rPr>
                <a:t>, and the 3 coefficients are the </a:t>
              </a:r>
              <a:r>
                <a:rPr lang="en-US" sz="2000" b="1" i="1" dirty="0">
                  <a:solidFill>
                    <a:srgbClr val="000090"/>
                  </a:solidFill>
                </a:rPr>
                <a:t>first, second, and third invariants</a:t>
              </a:r>
              <a:r>
                <a:rPr lang="en-US" sz="2000" dirty="0">
                  <a:solidFill>
                    <a:srgbClr val="000090"/>
                  </a:solidFill>
                </a:rPr>
                <a:t> of the tensor </a:t>
              </a:r>
              <a:r>
                <a:rPr lang="en-US" sz="2000" dirty="0" err="1">
                  <a:solidFill>
                    <a:srgbClr val="000090"/>
                  </a:solidFill>
                </a:rPr>
                <a:t>t</a:t>
              </a:r>
              <a:r>
                <a:rPr lang="en-US" sz="2400" baseline="-25000" dirty="0" err="1">
                  <a:solidFill>
                    <a:srgbClr val="000090"/>
                  </a:solidFill>
                </a:rPr>
                <a:t>ij</a:t>
              </a:r>
              <a:r>
                <a:rPr lang="en-US" sz="2000" dirty="0">
                  <a:solidFill>
                    <a:srgbClr val="000090"/>
                  </a:solidFill>
                </a:rPr>
                <a:t>.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3120" y="2885440"/>
            <a:ext cx="746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The cubic equation has 3 solutions</a:t>
            </a:r>
            <a:r>
              <a:rPr lang="en-US" sz="2000" dirty="0">
                <a:solidFill>
                  <a:srgbClr val="000090"/>
                </a:solidFill>
                <a:latin typeface="Symbol" charset="2"/>
                <a:cs typeface="Symbol" charset="2"/>
              </a:rPr>
              <a:t> l</a:t>
            </a:r>
            <a:r>
              <a:rPr lang="en-US" sz="2000" baseline="-25000" dirty="0">
                <a:solidFill>
                  <a:srgbClr val="000090"/>
                </a:solidFill>
              </a:rPr>
              <a:t>(1)</a:t>
            </a:r>
            <a:r>
              <a:rPr lang="en-US" sz="2000" dirty="0">
                <a:solidFill>
                  <a:srgbClr val="000090"/>
                </a:solidFill>
              </a:rPr>
              <a:t>, </a:t>
            </a:r>
            <a:r>
              <a:rPr lang="en-US" sz="2000" dirty="0">
                <a:solidFill>
                  <a:srgbClr val="000090"/>
                </a:solidFill>
                <a:latin typeface="Symbol" charset="2"/>
                <a:cs typeface="Symbol" charset="2"/>
              </a:rPr>
              <a:t>l</a:t>
            </a:r>
            <a:r>
              <a:rPr lang="en-US" sz="2000" baseline="-25000" dirty="0">
                <a:solidFill>
                  <a:srgbClr val="000090"/>
                </a:solidFill>
              </a:rPr>
              <a:t>(2)</a:t>
            </a:r>
            <a:r>
              <a:rPr lang="en-US" sz="2000" dirty="0">
                <a:solidFill>
                  <a:srgbClr val="000090"/>
                </a:solidFill>
              </a:rPr>
              <a:t>, and </a:t>
            </a:r>
            <a:r>
              <a:rPr lang="en-US" sz="2000" dirty="0">
                <a:solidFill>
                  <a:srgbClr val="000090"/>
                </a:solidFill>
                <a:latin typeface="Symbol" charset="2"/>
                <a:cs typeface="Symbol" charset="2"/>
              </a:rPr>
              <a:t>l</a:t>
            </a:r>
            <a:r>
              <a:rPr lang="en-US" sz="2000" baseline="-25000" dirty="0">
                <a:solidFill>
                  <a:srgbClr val="000090"/>
                </a:solidFill>
              </a:rPr>
              <a:t>(3)</a:t>
            </a:r>
            <a:r>
              <a:rPr lang="en-US" sz="2000" dirty="0">
                <a:solidFill>
                  <a:srgbClr val="000090"/>
                </a:solidFill>
              </a:rPr>
              <a:t>, which are all real for a symmetric tensor </a:t>
            </a:r>
            <a:r>
              <a:rPr lang="en-US" sz="2000" b="1" dirty="0">
                <a:solidFill>
                  <a:srgbClr val="000090"/>
                </a:solidFill>
              </a:rPr>
              <a:t>T</a:t>
            </a:r>
            <a:r>
              <a:rPr lang="en-US" sz="2000" dirty="0">
                <a:solidFill>
                  <a:srgbClr val="000090"/>
                </a:solidFill>
              </a:rPr>
              <a:t> whose elements are real.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33120" y="3876496"/>
            <a:ext cx="7467599" cy="2186491"/>
            <a:chOff x="833120" y="3876496"/>
            <a:chExt cx="7467599" cy="2186491"/>
          </a:xfrm>
        </p:grpSpPr>
        <p:pic>
          <p:nvPicPr>
            <p:cNvPr id="5" name="Picture 4" descr="Screen Shot 2020-10-16 at 10.09.46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200" y="4943627"/>
              <a:ext cx="4124960" cy="1119360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833120" y="3876496"/>
              <a:ext cx="7467599" cy="1040607"/>
              <a:chOff x="833120" y="3876496"/>
              <a:chExt cx="7467599" cy="1040607"/>
            </a:xfrm>
          </p:grpSpPr>
          <p:pic>
            <p:nvPicPr>
              <p:cNvPr id="3" name="Picture 2" descr="Screen Shot 2020-10-16 at 10.06.56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9260" y="3876496"/>
                <a:ext cx="576580" cy="452220"/>
              </a:xfrm>
              <a:prstGeom prst="rect">
                <a:avLst/>
              </a:prstGeom>
            </p:spPr>
          </p:pic>
          <p:grpSp>
            <p:nvGrpSpPr>
              <p:cNvPr id="15" name="Group 14"/>
              <p:cNvGrpSpPr/>
              <p:nvPr/>
            </p:nvGrpSpPr>
            <p:grpSpPr>
              <a:xfrm>
                <a:off x="833120" y="3901440"/>
                <a:ext cx="7467599" cy="1015663"/>
                <a:chOff x="833120" y="3901440"/>
                <a:chExt cx="7467599" cy="1015663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833120" y="3901440"/>
                  <a:ext cx="7467599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0090"/>
                      </a:solidFill>
                    </a:rPr>
                    <a:t>There is a direction           associated with each eigenvalue </a:t>
                  </a:r>
                  <a:r>
                    <a:rPr lang="en-US" sz="2000" dirty="0">
                      <a:solidFill>
                        <a:srgbClr val="000090"/>
                      </a:solidFill>
                      <a:latin typeface="Symbol" charset="2"/>
                      <a:cs typeface="Symbol" charset="2"/>
                    </a:rPr>
                    <a:t>l</a:t>
                  </a:r>
                  <a:r>
                    <a:rPr lang="en-US" sz="2000" baseline="-25000" dirty="0">
                      <a:solidFill>
                        <a:srgbClr val="000090"/>
                      </a:solidFill>
                    </a:rPr>
                    <a:t>(q)</a:t>
                  </a:r>
                  <a:r>
                    <a:rPr lang="en-US" sz="2000" dirty="0">
                      <a:solidFill>
                        <a:srgbClr val="000090"/>
                      </a:solidFill>
                    </a:rPr>
                    <a:t>.</a:t>
                  </a:r>
                </a:p>
                <a:p>
                  <a:endParaRPr lang="en-US" sz="2000" dirty="0">
                    <a:solidFill>
                      <a:srgbClr val="000090"/>
                    </a:solidFill>
                  </a:endParaRPr>
                </a:p>
                <a:p>
                  <a:r>
                    <a:rPr lang="en-US" sz="2000" dirty="0">
                      <a:solidFill>
                        <a:srgbClr val="000090"/>
                      </a:solidFill>
                    </a:rPr>
                    <a:t>We can find          by solving   </a:t>
                  </a:r>
                </a:p>
              </p:txBody>
            </p:sp>
            <p:pic>
              <p:nvPicPr>
                <p:cNvPr id="14" name="Picture 13" descr="Screen Shot 2020-10-16 at 10.06.56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56460" y="4460795"/>
                  <a:ext cx="576746" cy="452351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6" name="TextBox 5"/>
          <p:cNvSpPr txBox="1"/>
          <p:nvPr/>
        </p:nvSpPr>
        <p:spPr>
          <a:xfrm>
            <a:off x="845820" y="6207760"/>
            <a:ext cx="6891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To see how to do this, check out MSM Example 2.14 on page 32.   </a:t>
            </a:r>
          </a:p>
        </p:txBody>
      </p:sp>
    </p:spTree>
    <p:extLst>
      <p:ext uri="{BB962C8B-B14F-4D97-AF65-F5344CB8AC3E}">
        <p14:creationId xmlns:p14="http://schemas.microsoft.com/office/powerpoint/2010/main" val="92652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68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ESS 411/511 Geophysical Continuum Mechanics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172" y="1064552"/>
            <a:ext cx="792562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For Monday class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Please read </a:t>
            </a:r>
            <a:r>
              <a:rPr lang="en-US" sz="2000" dirty="0" err="1">
                <a:solidFill>
                  <a:srgbClr val="000090"/>
                </a:solidFill>
              </a:rPr>
              <a:t>Mase</a:t>
            </a:r>
            <a:r>
              <a:rPr lang="en-US" sz="2000" dirty="0">
                <a:solidFill>
                  <a:srgbClr val="000090"/>
                </a:solidFill>
              </a:rPr>
              <a:t>, </a:t>
            </a:r>
            <a:r>
              <a:rPr lang="en-US" sz="2000" dirty="0" err="1">
                <a:solidFill>
                  <a:srgbClr val="000090"/>
                </a:solidFill>
              </a:rPr>
              <a:t>Smelser</a:t>
            </a:r>
            <a:r>
              <a:rPr lang="en-US" sz="2000" dirty="0">
                <a:solidFill>
                  <a:srgbClr val="000090"/>
                </a:solidFill>
              </a:rPr>
              <a:t>, and </a:t>
            </a:r>
            <a:r>
              <a:rPr lang="en-US" sz="2000" dirty="0" err="1">
                <a:solidFill>
                  <a:srgbClr val="000090"/>
                </a:solidFill>
              </a:rPr>
              <a:t>Mase</a:t>
            </a:r>
            <a:r>
              <a:rPr lang="en-US" sz="2000" dirty="0">
                <a:solidFill>
                  <a:srgbClr val="000090"/>
                </a:solidFill>
              </a:rPr>
              <a:t>, CH 2 through Section 2.8 </a:t>
            </a:r>
          </a:p>
          <a:p>
            <a:pPr marL="457200"/>
            <a:r>
              <a:rPr lang="en-US" sz="2000" dirty="0">
                <a:solidFill>
                  <a:srgbClr val="000090"/>
                </a:solidFill>
              </a:rPr>
              <a:t>	(tensor fields; Gauss’ theorem)</a:t>
            </a:r>
          </a:p>
          <a:p>
            <a:pPr marL="346075"/>
            <a:r>
              <a:rPr lang="en-US" sz="2000" dirty="0">
                <a:solidFill>
                  <a:srgbClr val="000090"/>
                </a:solidFill>
              </a:rPr>
              <a:t>Please also read </a:t>
            </a:r>
            <a:r>
              <a:rPr lang="en-US" sz="2000" dirty="0" err="1">
                <a:solidFill>
                  <a:srgbClr val="000090"/>
                </a:solidFill>
              </a:rPr>
              <a:t>Mase</a:t>
            </a:r>
            <a:r>
              <a:rPr lang="en-US" sz="2000" dirty="0">
                <a:solidFill>
                  <a:srgbClr val="000090"/>
                </a:solidFill>
              </a:rPr>
              <a:t>, </a:t>
            </a:r>
            <a:r>
              <a:rPr lang="en-US" sz="2000" dirty="0" err="1">
                <a:solidFill>
                  <a:srgbClr val="000090"/>
                </a:solidFill>
              </a:rPr>
              <a:t>Smelser</a:t>
            </a:r>
            <a:r>
              <a:rPr lang="en-US" sz="2000" dirty="0">
                <a:solidFill>
                  <a:srgbClr val="000090"/>
                </a:solidFill>
              </a:rPr>
              <a:t>, and </a:t>
            </a:r>
            <a:r>
              <a:rPr lang="en-US" sz="2000" dirty="0" err="1">
                <a:solidFill>
                  <a:srgbClr val="000090"/>
                </a:solidFill>
              </a:rPr>
              <a:t>Mase</a:t>
            </a:r>
            <a:r>
              <a:rPr lang="en-US" sz="2000" dirty="0">
                <a:solidFill>
                  <a:srgbClr val="000090"/>
                </a:solidFill>
              </a:rPr>
              <a:t>, CH 3 through Section 3.3 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solidFill>
                <a:srgbClr val="000090"/>
              </a:solidFill>
            </a:endParaRPr>
          </a:p>
          <a:p>
            <a:r>
              <a:rPr lang="en-US" sz="2000" dirty="0">
                <a:solidFill>
                  <a:srgbClr val="000090"/>
                </a:solidFill>
              </a:rPr>
              <a:t>Your short CR/NC Pre-class prep writing assignment (1 point) in Canvas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It will be due in Canvas at the start of class.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I will send another message when it is posted in Canvas. </a:t>
            </a:r>
          </a:p>
        </p:txBody>
      </p:sp>
    </p:spTree>
    <p:extLst>
      <p:ext uri="{BB962C8B-B14F-4D97-AF65-F5344CB8AC3E}">
        <p14:creationId xmlns:p14="http://schemas.microsoft.com/office/powerpoint/2010/main" val="143903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68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ESS 411/511 Geophysical Continuum Mechanics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172" y="1064552"/>
            <a:ext cx="792562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Broad Outline for the Quarter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Continuum mechanics in 1-D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1-D models with springs, dashpots, sliding blocks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Attenuation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Mathematical tools – vectors, tensors, coordinate changes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Stress – principal values</a:t>
            </a:r>
            <a:r>
              <a:rPr lang="en-US" sz="2000" dirty="0">
                <a:solidFill>
                  <a:srgbClr val="000090"/>
                </a:solidFill>
              </a:rPr>
              <a:t>,  Mohr’s circles for 3-D stress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Coulomb failure, pore pressure, crustal strength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Measuring stress in the Earth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Strain – Finite strain; infinitesimal strains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Moments – lithosphere bending; Earthquake moment magnitude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Conservation laws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Constitutive relations for elastic and viscous materials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Elastic waves; kinematic waves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4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Problem Sets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8288" y="1300293"/>
            <a:ext cx="467307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000090"/>
              </a:solidFill>
            </a:endParaRPr>
          </a:p>
          <a:p>
            <a:r>
              <a:rPr lang="en-US" sz="2400" dirty="0">
                <a:solidFill>
                  <a:srgbClr val="000090"/>
                </a:solidFill>
              </a:rPr>
              <a:t>You are working on Problem Set #2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</a:rPr>
              <a:t>Due in Canvas on Wednesday</a:t>
            </a:r>
          </a:p>
        </p:txBody>
      </p:sp>
    </p:spTree>
    <p:extLst>
      <p:ext uri="{BB962C8B-B14F-4D97-AF65-F5344CB8AC3E}">
        <p14:creationId xmlns:p14="http://schemas.microsoft.com/office/powerpoint/2010/main" val="410409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90"/>
                </a:solidFill>
              </a:rPr>
              <a:t>Vector algebra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1700" y="1816100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Lots of details in CH 2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</a:rPr>
              <a:t>Are there points that are unclear?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</a:rPr>
              <a:t>Please let me know if there are things you would like us to look at specifically. </a:t>
            </a:r>
          </a:p>
        </p:txBody>
      </p:sp>
    </p:spTree>
    <p:extLst>
      <p:ext uri="{BB962C8B-B14F-4D97-AF65-F5344CB8AC3E}">
        <p14:creationId xmlns:p14="http://schemas.microsoft.com/office/powerpoint/2010/main" val="280296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56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Transformation of Cartesian Coordinates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09774" y="1066800"/>
            <a:ext cx="34717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An object such as vector </a:t>
            </a:r>
            <a:r>
              <a:rPr lang="en-US" sz="2000" b="1" i="1" dirty="0">
                <a:solidFill>
                  <a:srgbClr val="000090"/>
                </a:solidFill>
              </a:rPr>
              <a:t>v </a:t>
            </a:r>
            <a:r>
              <a:rPr lang="en-US" sz="2000" dirty="0">
                <a:solidFill>
                  <a:srgbClr val="000090"/>
                </a:solidFill>
              </a:rPr>
              <a:t>is</a:t>
            </a:r>
            <a:r>
              <a:rPr lang="en-US" sz="2000" b="1" i="1" dirty="0">
                <a:solidFill>
                  <a:srgbClr val="000090"/>
                </a:solidFill>
              </a:rPr>
              <a:t> </a:t>
            </a:r>
            <a:r>
              <a:rPr lang="en-US" sz="2000" dirty="0">
                <a:solidFill>
                  <a:srgbClr val="000090"/>
                </a:solidFill>
              </a:rPr>
              <a:t>represented as </a:t>
            </a:r>
            <a:r>
              <a:rPr lang="en-US" sz="2000" i="1" dirty="0" err="1">
                <a:solidFill>
                  <a:srgbClr val="000090"/>
                </a:solidFill>
              </a:rPr>
              <a:t>v</a:t>
            </a:r>
            <a:r>
              <a:rPr lang="en-US" sz="2400" baseline="-25000" dirty="0" err="1">
                <a:solidFill>
                  <a:srgbClr val="000090"/>
                </a:solidFill>
              </a:rPr>
              <a:t>j</a:t>
            </a:r>
            <a:r>
              <a:rPr lang="en-US" sz="2000" dirty="0">
                <a:solidFill>
                  <a:srgbClr val="000090"/>
                </a:solidFill>
              </a:rPr>
              <a:t> in coordinate system O</a:t>
            </a:r>
            <a:r>
              <a:rPr lang="en-US" sz="2000" i="1" dirty="0">
                <a:solidFill>
                  <a:srgbClr val="000090"/>
                </a:solidFill>
              </a:rPr>
              <a:t>x</a:t>
            </a:r>
            <a:r>
              <a:rPr lang="en-US" sz="2000" baseline="-25000" dirty="0">
                <a:solidFill>
                  <a:srgbClr val="000090"/>
                </a:solidFill>
              </a:rPr>
              <a:t>1</a:t>
            </a:r>
            <a:r>
              <a:rPr lang="en-US" sz="2000" i="1" dirty="0">
                <a:solidFill>
                  <a:srgbClr val="000090"/>
                </a:solidFill>
              </a:rPr>
              <a:t>x</a:t>
            </a:r>
            <a:r>
              <a:rPr lang="en-US" sz="2000" baseline="-25000" dirty="0">
                <a:solidFill>
                  <a:srgbClr val="000090"/>
                </a:solidFill>
              </a:rPr>
              <a:t>2</a:t>
            </a:r>
            <a:r>
              <a:rPr lang="en-US" sz="2000" i="1" dirty="0">
                <a:solidFill>
                  <a:srgbClr val="000090"/>
                </a:solidFill>
              </a:rPr>
              <a:t>x</a:t>
            </a:r>
            <a:r>
              <a:rPr lang="en-US" sz="2000" baseline="-25000" dirty="0">
                <a:solidFill>
                  <a:srgbClr val="000090"/>
                </a:solidFill>
              </a:rPr>
              <a:t>3 </a:t>
            </a:r>
            <a:r>
              <a:rPr lang="en-US" sz="2000" dirty="0">
                <a:solidFill>
                  <a:srgbClr val="000090"/>
                </a:solidFill>
              </a:rPr>
              <a:t>with unit coordinate vectors </a:t>
            </a:r>
            <a:r>
              <a:rPr lang="en-US" sz="2000" dirty="0" err="1">
                <a:solidFill>
                  <a:srgbClr val="000090"/>
                </a:solidFill>
              </a:rPr>
              <a:t>ê</a:t>
            </a:r>
            <a:r>
              <a:rPr lang="en-US" sz="2000" baseline="-25000" dirty="0" err="1">
                <a:solidFill>
                  <a:srgbClr val="000090"/>
                </a:solidFill>
              </a:rPr>
              <a:t>j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14131" y="1117600"/>
            <a:ext cx="35146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The same object (e.g. </a:t>
            </a:r>
            <a:r>
              <a:rPr lang="en-US" sz="2000" b="1" i="1" dirty="0">
                <a:solidFill>
                  <a:srgbClr val="000090"/>
                </a:solidFill>
              </a:rPr>
              <a:t>v</a:t>
            </a:r>
            <a:r>
              <a:rPr lang="en-US" sz="2000" dirty="0">
                <a:solidFill>
                  <a:srgbClr val="000090"/>
                </a:solidFill>
              </a:rPr>
              <a:t>)</a:t>
            </a:r>
            <a:r>
              <a:rPr lang="en-US" sz="2000" b="1" i="1" dirty="0">
                <a:solidFill>
                  <a:srgbClr val="000090"/>
                </a:solidFill>
              </a:rPr>
              <a:t> </a:t>
            </a:r>
            <a:r>
              <a:rPr lang="en-US" sz="2000" dirty="0">
                <a:solidFill>
                  <a:srgbClr val="000090"/>
                </a:solidFill>
              </a:rPr>
              <a:t>is</a:t>
            </a:r>
            <a:r>
              <a:rPr lang="en-US" sz="2000" b="1" i="1" dirty="0">
                <a:solidFill>
                  <a:srgbClr val="000090"/>
                </a:solidFill>
              </a:rPr>
              <a:t> </a:t>
            </a:r>
            <a:r>
              <a:rPr lang="en-US" sz="2000" dirty="0">
                <a:solidFill>
                  <a:srgbClr val="000090"/>
                </a:solidFill>
              </a:rPr>
              <a:t>represented as </a:t>
            </a:r>
            <a:r>
              <a:rPr lang="en-US" sz="2000" i="1" dirty="0" err="1">
                <a:solidFill>
                  <a:srgbClr val="000090"/>
                </a:solidFill>
              </a:rPr>
              <a:t>v</a:t>
            </a:r>
            <a:r>
              <a:rPr lang="en-US" sz="2400" baseline="-25000" dirty="0" err="1">
                <a:solidFill>
                  <a:srgbClr val="000090"/>
                </a:solidFill>
              </a:rPr>
              <a:t>j</a:t>
            </a:r>
            <a:r>
              <a:rPr lang="en-US" sz="2000" dirty="0">
                <a:solidFill>
                  <a:srgbClr val="000090"/>
                </a:solidFill>
              </a:rPr>
              <a:t>‘ in coordinate system O</a:t>
            </a:r>
            <a:r>
              <a:rPr lang="en-US" sz="2000" i="1" dirty="0">
                <a:solidFill>
                  <a:srgbClr val="000090"/>
                </a:solidFill>
              </a:rPr>
              <a:t>x</a:t>
            </a:r>
            <a:r>
              <a:rPr lang="en-US" sz="2000" baseline="-25000" dirty="0">
                <a:solidFill>
                  <a:srgbClr val="000090"/>
                </a:solidFill>
              </a:rPr>
              <a:t>1</a:t>
            </a:r>
            <a:r>
              <a:rPr lang="en-US" sz="2000" dirty="0">
                <a:solidFill>
                  <a:srgbClr val="000090"/>
                </a:solidFill>
              </a:rPr>
              <a:t>’</a:t>
            </a:r>
            <a:r>
              <a:rPr lang="en-US" sz="2000" i="1" dirty="0">
                <a:solidFill>
                  <a:srgbClr val="000090"/>
                </a:solidFill>
              </a:rPr>
              <a:t>x</a:t>
            </a:r>
            <a:r>
              <a:rPr lang="en-US" sz="2000" baseline="-25000" dirty="0">
                <a:solidFill>
                  <a:srgbClr val="000090"/>
                </a:solidFill>
              </a:rPr>
              <a:t>2</a:t>
            </a:r>
            <a:r>
              <a:rPr lang="en-US" sz="2000" i="1" dirty="0">
                <a:solidFill>
                  <a:srgbClr val="000090"/>
                </a:solidFill>
              </a:rPr>
              <a:t>’x</a:t>
            </a:r>
            <a:r>
              <a:rPr lang="en-US" sz="2000" baseline="-25000" dirty="0">
                <a:solidFill>
                  <a:srgbClr val="000090"/>
                </a:solidFill>
              </a:rPr>
              <a:t>3</a:t>
            </a:r>
            <a:r>
              <a:rPr lang="en-US" sz="2000" i="1" dirty="0">
                <a:solidFill>
                  <a:srgbClr val="000090"/>
                </a:solidFill>
              </a:rPr>
              <a:t>’ </a:t>
            </a:r>
            <a:r>
              <a:rPr lang="en-US" sz="2000" dirty="0">
                <a:solidFill>
                  <a:srgbClr val="000090"/>
                </a:solidFill>
              </a:rPr>
              <a:t>with unit coordinate vectors </a:t>
            </a:r>
            <a:r>
              <a:rPr lang="en-US" sz="2000" dirty="0" err="1">
                <a:solidFill>
                  <a:srgbClr val="000090"/>
                </a:solidFill>
              </a:rPr>
              <a:t>ê’</a:t>
            </a:r>
            <a:r>
              <a:rPr lang="en-US" sz="2000" baseline="-25000" dirty="0" err="1">
                <a:solidFill>
                  <a:srgbClr val="000090"/>
                </a:solidFill>
              </a:rPr>
              <a:t>j</a:t>
            </a:r>
            <a:r>
              <a:rPr lang="en-US" sz="2000" dirty="0">
                <a:solidFill>
                  <a:srgbClr val="000090"/>
                </a:solidFill>
              </a:rPr>
              <a:t> </a:t>
            </a:r>
            <a:endParaRPr lang="en-US" sz="2000" baseline="-25000" dirty="0">
              <a:solidFill>
                <a:srgbClr val="000090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4791319" y="2569375"/>
            <a:ext cx="2711409" cy="3010390"/>
            <a:chOff x="4791319" y="2836075"/>
            <a:chExt cx="2711409" cy="3010390"/>
          </a:xfrm>
        </p:grpSpPr>
        <p:grpSp>
          <p:nvGrpSpPr>
            <p:cNvPr id="87" name="Group 86"/>
            <p:cNvGrpSpPr/>
            <p:nvPr/>
          </p:nvGrpSpPr>
          <p:grpSpPr>
            <a:xfrm>
              <a:off x="5208955" y="2836075"/>
              <a:ext cx="2293773" cy="3010390"/>
              <a:chOff x="4942255" y="2429675"/>
              <a:chExt cx="2293773" cy="301039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 flipV="1">
                <a:off x="5748470" y="4350544"/>
                <a:ext cx="229791" cy="213590"/>
              </a:xfrm>
              <a:prstGeom prst="straightConnector1">
                <a:avLst/>
              </a:prstGeom>
              <a:ln w="19050" cmpd="sng">
                <a:solidFill>
                  <a:srgbClr val="800000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H="1">
                <a:off x="5978261" y="4101836"/>
                <a:ext cx="16139" cy="248708"/>
              </a:xfrm>
              <a:prstGeom prst="straightConnector1">
                <a:avLst/>
              </a:prstGeom>
              <a:ln w="19050" cmpd="sng">
                <a:solidFill>
                  <a:srgbClr val="800000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5994400" y="2630528"/>
                <a:ext cx="784707" cy="559691"/>
              </a:xfrm>
              <a:prstGeom prst="straightConnector1">
                <a:avLst/>
              </a:prstGeom>
              <a:ln w="19050" cmpd="sng">
                <a:solidFill>
                  <a:srgbClr val="800000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V="1">
                <a:off x="5978261" y="3310809"/>
                <a:ext cx="725620" cy="1039735"/>
              </a:xfrm>
              <a:prstGeom prst="straightConnector1">
                <a:avLst/>
              </a:prstGeom>
              <a:ln w="19050" cmpd="sng">
                <a:solidFill>
                  <a:srgbClr val="800000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4942255" y="3190220"/>
                <a:ext cx="1885738" cy="809920"/>
              </a:xfrm>
              <a:prstGeom prst="straightConnector1">
                <a:avLst/>
              </a:prstGeom>
              <a:ln w="57150" cmpd="sng">
                <a:solidFill>
                  <a:srgbClr val="8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V="1">
                <a:off x="5656118" y="2438400"/>
                <a:ext cx="499149" cy="662576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6561552" y="3819367"/>
                <a:ext cx="518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ê’</a:t>
                </a:r>
                <a:r>
                  <a:rPr lang="en-US" sz="2400" baseline="-25000" dirty="0"/>
                  <a:t>2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004409" y="4978400"/>
                <a:ext cx="518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ê’</a:t>
                </a:r>
                <a:r>
                  <a:rPr lang="en-US" sz="2400" baseline="-25000" dirty="0"/>
                  <a:t>1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345136" y="2429675"/>
                <a:ext cx="518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ê’</a:t>
                </a:r>
                <a:r>
                  <a:rPr lang="en-US" sz="2400" baseline="-25000" dirty="0"/>
                  <a:t>3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846515" y="2752598"/>
                <a:ext cx="3895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800000"/>
                    </a:solidFill>
                  </a:rPr>
                  <a:t>v</a:t>
                </a:r>
                <a:r>
                  <a:rPr lang="en-US" sz="2400" b="1" i="1" dirty="0"/>
                  <a:t> 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4791319" y="3516223"/>
              <a:ext cx="2008864" cy="1732023"/>
              <a:chOff x="4791319" y="3554323"/>
              <a:chExt cx="2008864" cy="1732023"/>
            </a:xfrm>
          </p:grpSpPr>
          <p:grpSp>
            <p:nvGrpSpPr>
              <p:cNvPr id="15" name="Group 14"/>
              <p:cNvGrpSpPr/>
              <p:nvPr/>
            </p:nvGrpSpPr>
            <p:grpSpPr>
              <a:xfrm rot="2219536">
                <a:off x="4914642" y="3554323"/>
                <a:ext cx="1885541" cy="1732023"/>
                <a:chOff x="752930" y="4370664"/>
                <a:chExt cx="1838823" cy="1649983"/>
              </a:xfrm>
            </p:grpSpPr>
            <p:cxnSp>
              <p:nvCxnSpPr>
                <p:cNvPr id="18" name="Straight Arrow Connector 17"/>
                <p:cNvCxnSpPr/>
                <p:nvPr/>
              </p:nvCxnSpPr>
              <p:spPr>
                <a:xfrm flipV="1">
                  <a:off x="1132904" y="4712268"/>
                  <a:ext cx="1370079" cy="855088"/>
                </a:xfrm>
                <a:prstGeom prst="straightConnector1">
                  <a:avLst/>
                </a:prstGeom>
                <a:ln w="381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 rot="19380464">
                  <a:off x="1317972" y="5088724"/>
                  <a:ext cx="1273781" cy="931923"/>
                </a:xfrm>
                <a:prstGeom prst="straightConnector1">
                  <a:avLst/>
                </a:prstGeom>
                <a:ln w="381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rot="19380464" flipV="1">
                  <a:off x="752930" y="4370664"/>
                  <a:ext cx="852309" cy="1040425"/>
                </a:xfrm>
                <a:prstGeom prst="straightConnector1">
                  <a:avLst/>
                </a:prstGeom>
                <a:ln w="381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TextBox 91"/>
              <p:cNvSpPr txBox="1"/>
              <p:nvPr/>
            </p:nvSpPr>
            <p:spPr>
              <a:xfrm>
                <a:off x="4791319" y="4137849"/>
                <a:ext cx="3895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90"/>
                    </a:solidFill>
                  </a:rPr>
                  <a:t>O</a:t>
                </a:r>
                <a:endParaRPr lang="en-US" sz="2400" b="1" i="1" dirty="0">
                  <a:solidFill>
                    <a:srgbClr val="000090"/>
                  </a:solidFill>
                </a:endParaRPr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812361" y="2643228"/>
            <a:ext cx="2698661" cy="1977863"/>
            <a:chOff x="621861" y="2998828"/>
            <a:chExt cx="2698661" cy="1977863"/>
          </a:xfrm>
        </p:grpSpPr>
        <p:grpSp>
          <p:nvGrpSpPr>
            <p:cNvPr id="86" name="Group 85"/>
            <p:cNvGrpSpPr/>
            <p:nvPr/>
          </p:nvGrpSpPr>
          <p:grpSpPr>
            <a:xfrm>
              <a:off x="1011374" y="2998828"/>
              <a:ext cx="2309148" cy="1977863"/>
              <a:chOff x="1011374" y="2630528"/>
              <a:chExt cx="2309148" cy="1977863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011374" y="2630528"/>
                <a:ext cx="1817287" cy="1527023"/>
                <a:chOff x="1116419" y="4052465"/>
                <a:chExt cx="1817287" cy="1527023"/>
              </a:xfrm>
            </p:grpSpPr>
            <p:cxnSp>
              <p:nvCxnSpPr>
                <p:cNvPr id="7" name="Straight Arrow Connector 6"/>
                <p:cNvCxnSpPr/>
                <p:nvPr/>
              </p:nvCxnSpPr>
              <p:spPr>
                <a:xfrm flipV="1">
                  <a:off x="1116419" y="4724400"/>
                  <a:ext cx="1370079" cy="855088"/>
                </a:xfrm>
                <a:prstGeom prst="straightConnector1">
                  <a:avLst/>
                </a:prstGeom>
                <a:ln w="381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1159146" y="5540516"/>
                  <a:ext cx="1774560" cy="16342"/>
                </a:xfrm>
                <a:prstGeom prst="straightConnector1">
                  <a:avLst/>
                </a:prstGeom>
                <a:ln w="381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1159146" y="4052465"/>
                  <a:ext cx="0" cy="1504395"/>
                </a:xfrm>
                <a:prstGeom prst="straightConnector1">
                  <a:avLst/>
                </a:prstGeom>
                <a:ln w="381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011374" y="3275818"/>
                <a:ext cx="1935026" cy="859103"/>
              </a:xfrm>
              <a:prstGeom prst="straightConnector1">
                <a:avLst/>
              </a:prstGeom>
              <a:ln w="57150" cmpd="sng">
                <a:solidFill>
                  <a:srgbClr val="8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2931009" y="2807088"/>
                <a:ext cx="3895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800000"/>
                    </a:solidFill>
                  </a:rPr>
                  <a:t>v</a:t>
                </a:r>
                <a:r>
                  <a:rPr lang="en-US" sz="2400" b="1" i="1" dirty="0"/>
                  <a:t> </a:t>
                </a: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 flipV="1">
                <a:off x="2334092" y="3760740"/>
                <a:ext cx="631561" cy="385986"/>
              </a:xfrm>
              <a:prstGeom prst="straightConnector1">
                <a:avLst/>
              </a:prstGeom>
              <a:ln w="19050" cmpd="sng">
                <a:solidFill>
                  <a:srgbClr val="800000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V="1">
                <a:off x="1126856" y="3275816"/>
                <a:ext cx="1701805" cy="2"/>
              </a:xfrm>
              <a:prstGeom prst="straightConnector1">
                <a:avLst/>
              </a:prstGeom>
              <a:ln w="19050" cmpd="sng">
                <a:solidFill>
                  <a:srgbClr val="800000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1676400" y="3749704"/>
                <a:ext cx="1318109" cy="0"/>
              </a:xfrm>
              <a:prstGeom prst="straightConnector1">
                <a:avLst/>
              </a:prstGeom>
              <a:ln w="19050" cmpd="sng">
                <a:solidFill>
                  <a:srgbClr val="800000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2931009" y="3302463"/>
                <a:ext cx="0" cy="515883"/>
              </a:xfrm>
              <a:prstGeom prst="straightConnector1">
                <a:avLst/>
              </a:prstGeom>
              <a:ln w="19050" cmpd="sng">
                <a:solidFill>
                  <a:srgbClr val="800000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2400300" y="4146726"/>
                <a:ext cx="4417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ê</a:t>
                </a:r>
                <a:r>
                  <a:rPr lang="en-US" sz="2400" baseline="-25000" dirty="0"/>
                  <a:t>1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126856" y="2634152"/>
                <a:ext cx="4417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ê</a:t>
                </a:r>
                <a:r>
                  <a:rPr lang="en-US" sz="2400" baseline="-25000" dirty="0"/>
                  <a:t>3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499446" y="3190219"/>
                <a:ext cx="4417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ê</a:t>
                </a:r>
                <a:r>
                  <a:rPr lang="en-US" sz="2400" baseline="-25000" dirty="0"/>
                  <a:t>2</a:t>
                </a:r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621861" y="4253416"/>
              <a:ext cx="389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0090"/>
                  </a:solidFill>
                </a:rPr>
                <a:t>O</a:t>
              </a:r>
              <a:endParaRPr lang="en-US" sz="2400" b="1" i="1" dirty="0">
                <a:solidFill>
                  <a:srgbClr val="000090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812361" y="5186233"/>
            <a:ext cx="52028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0090"/>
                </a:solidFill>
              </a:rPr>
              <a:t>v</a:t>
            </a:r>
            <a:r>
              <a:rPr lang="en-US" sz="2000" dirty="0">
                <a:solidFill>
                  <a:srgbClr val="000090"/>
                </a:solidFill>
              </a:rPr>
              <a:t> is </a:t>
            </a:r>
            <a:r>
              <a:rPr lang="en-US" sz="2000" b="1" i="1" dirty="0">
                <a:solidFill>
                  <a:srgbClr val="000090"/>
                </a:solidFill>
              </a:rPr>
              <a:t>not</a:t>
            </a:r>
            <a:r>
              <a:rPr lang="en-US" sz="2000" dirty="0">
                <a:solidFill>
                  <a:srgbClr val="000090"/>
                </a:solidFill>
              </a:rPr>
              <a:t> rotated –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its coordinates are just expressed in a different coordinate system</a:t>
            </a:r>
          </a:p>
        </p:txBody>
      </p:sp>
    </p:spTree>
    <p:extLst>
      <p:ext uri="{BB962C8B-B14F-4D97-AF65-F5344CB8AC3E}">
        <p14:creationId xmlns:p14="http://schemas.microsoft.com/office/powerpoint/2010/main" val="374617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68463" y="4244301"/>
            <a:ext cx="7966528" cy="2774479"/>
            <a:chOff x="668463" y="4389121"/>
            <a:chExt cx="7966528" cy="2774479"/>
          </a:xfrm>
        </p:grpSpPr>
        <p:pic>
          <p:nvPicPr>
            <p:cNvPr id="10" name="Picture 9" descr="Screen Shot 2020-10-16 at 08.30.5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4580" y="4389121"/>
              <a:ext cx="2810411" cy="240514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68463" y="5224608"/>
              <a:ext cx="414446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>
                  <a:solidFill>
                    <a:srgbClr val="000090"/>
                  </a:solidFill>
                </a:rPr>
                <a:t>a</a:t>
              </a:r>
              <a:r>
                <a:rPr lang="en-US" sz="2400" baseline="-25000" dirty="0" err="1">
                  <a:solidFill>
                    <a:srgbClr val="000090"/>
                  </a:solidFill>
                </a:rPr>
                <a:t>ij</a:t>
              </a:r>
              <a:r>
                <a:rPr lang="en-US" sz="2400" dirty="0">
                  <a:solidFill>
                    <a:srgbClr val="000090"/>
                  </a:solidFill>
                </a:rPr>
                <a:t> is just the projection of the </a:t>
              </a:r>
              <a:r>
                <a:rPr lang="en-US" sz="2400" i="1" dirty="0" err="1">
                  <a:solidFill>
                    <a:srgbClr val="000090"/>
                  </a:solidFill>
                  <a:latin typeface="Times"/>
                  <a:cs typeface="Times"/>
                </a:rPr>
                <a:t>i</a:t>
              </a:r>
              <a:r>
                <a:rPr lang="en-US" sz="2400" baseline="30000" dirty="0" err="1">
                  <a:solidFill>
                    <a:srgbClr val="000090"/>
                  </a:solidFill>
                </a:rPr>
                <a:t>th</a:t>
              </a:r>
              <a:r>
                <a:rPr lang="en-US" sz="2400" dirty="0">
                  <a:solidFill>
                    <a:srgbClr val="000090"/>
                  </a:solidFill>
                </a:rPr>
                <a:t> new axis unit vector </a:t>
              </a:r>
              <a:r>
                <a:rPr lang="en-US" sz="2400" dirty="0" err="1">
                  <a:solidFill>
                    <a:srgbClr val="000090"/>
                  </a:solidFill>
                </a:rPr>
                <a:t>ê’</a:t>
              </a:r>
              <a:r>
                <a:rPr lang="en-US" sz="2800" i="1" baseline="-25000" dirty="0" err="1">
                  <a:solidFill>
                    <a:srgbClr val="000090"/>
                  </a:solidFill>
                  <a:latin typeface="Times"/>
                  <a:cs typeface="Times"/>
                </a:rPr>
                <a:t>i</a:t>
              </a:r>
              <a:r>
                <a:rPr lang="en-US" sz="2400" dirty="0">
                  <a:solidFill>
                    <a:srgbClr val="000090"/>
                  </a:solidFill>
                </a:rPr>
                <a:t>  onto the </a:t>
              </a:r>
              <a:r>
                <a:rPr lang="en-US" sz="2400" i="1" dirty="0" err="1">
                  <a:solidFill>
                    <a:srgbClr val="000090"/>
                  </a:solidFill>
                  <a:latin typeface="Times"/>
                  <a:cs typeface="Times"/>
                </a:rPr>
                <a:t>j</a:t>
              </a:r>
              <a:r>
                <a:rPr lang="en-US" sz="2400" baseline="30000" dirty="0" err="1">
                  <a:solidFill>
                    <a:srgbClr val="000090"/>
                  </a:solidFill>
                </a:rPr>
                <a:t>th</a:t>
              </a:r>
              <a:r>
                <a:rPr lang="en-US" sz="2400" dirty="0">
                  <a:solidFill>
                    <a:srgbClr val="000090"/>
                  </a:solidFill>
                </a:rPr>
                <a:t> old axis unit vector </a:t>
              </a:r>
              <a:r>
                <a:rPr lang="en-US" sz="2400" dirty="0" err="1">
                  <a:solidFill>
                    <a:srgbClr val="000090"/>
                  </a:solidFill>
                </a:rPr>
                <a:t>ê</a:t>
              </a:r>
              <a:r>
                <a:rPr lang="en-US" sz="2800" i="1" baseline="-25000" dirty="0" err="1">
                  <a:solidFill>
                    <a:srgbClr val="000090"/>
                  </a:solidFill>
                  <a:latin typeface="Times"/>
                  <a:cs typeface="Times"/>
                </a:rPr>
                <a:t>j</a:t>
              </a:r>
              <a:endParaRPr lang="en-US" sz="2800" i="1" baseline="-25000" dirty="0">
                <a:solidFill>
                  <a:srgbClr val="000090"/>
                </a:solidFill>
                <a:latin typeface="Times"/>
                <a:cs typeface="Times"/>
              </a:endParaRPr>
            </a:p>
            <a:p>
              <a:r>
                <a:rPr lang="en-US" sz="2400" dirty="0">
                  <a:solidFill>
                    <a:srgbClr val="000090"/>
                  </a:solidFill>
                  <a:latin typeface="Times"/>
                  <a:cs typeface="Times"/>
                </a:rPr>
                <a:t>through their dot product </a:t>
              </a:r>
              <a:r>
                <a:rPr lang="en-US" sz="2400" dirty="0" err="1">
                  <a:solidFill>
                    <a:srgbClr val="000090"/>
                  </a:solidFill>
                </a:rPr>
                <a:t>ê’</a:t>
              </a:r>
              <a:r>
                <a:rPr lang="en-US" sz="2800" i="1" baseline="-25000" dirty="0" err="1">
                  <a:solidFill>
                    <a:srgbClr val="000090"/>
                  </a:solidFill>
                  <a:latin typeface="Times"/>
                  <a:cs typeface="Times"/>
                </a:rPr>
                <a:t>i</a:t>
              </a:r>
              <a:r>
                <a:rPr lang="en-US" sz="2400" dirty="0">
                  <a:solidFill>
                    <a:srgbClr val="000090"/>
                  </a:solidFill>
                </a:rPr>
                <a:t> </a:t>
              </a:r>
              <a:r>
                <a:rPr lang="en-US" sz="2400" dirty="0">
                  <a:solidFill>
                    <a:srgbClr val="00009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r>
                <a:rPr lang="en-US" sz="2400" dirty="0">
                  <a:solidFill>
                    <a:srgbClr val="000090"/>
                  </a:solidFill>
                </a:rPr>
                <a:t> </a:t>
              </a:r>
              <a:r>
                <a:rPr lang="en-US" sz="2400" dirty="0" err="1">
                  <a:solidFill>
                    <a:srgbClr val="000090"/>
                  </a:solidFill>
                </a:rPr>
                <a:t>ê</a:t>
              </a:r>
              <a:r>
                <a:rPr lang="en-US" sz="2400" i="1" baseline="-25000" dirty="0" err="1">
                  <a:solidFill>
                    <a:srgbClr val="000090"/>
                  </a:solidFill>
                  <a:latin typeface="Times"/>
                  <a:cs typeface="Times"/>
                </a:rPr>
                <a:t>j</a:t>
              </a:r>
              <a:endParaRPr lang="en-US" sz="2400" i="1" baseline="-25000" dirty="0">
                <a:solidFill>
                  <a:srgbClr val="000090"/>
                </a:solidFill>
                <a:latin typeface="Times"/>
                <a:cs typeface="Times"/>
              </a:endParaRPr>
            </a:p>
            <a:p>
              <a:endParaRPr lang="en-US" sz="2400" dirty="0">
                <a:solidFill>
                  <a:srgbClr val="00009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657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0090"/>
                </a:solidFill>
              </a:rPr>
              <a:t>Transformation matrix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017529"/>
            <a:ext cx="7835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The new coordinate vectors </a:t>
            </a:r>
            <a:r>
              <a:rPr lang="en-US" sz="2400" dirty="0" err="1">
                <a:solidFill>
                  <a:srgbClr val="000090"/>
                </a:solidFill>
              </a:rPr>
              <a:t>ê’</a:t>
            </a:r>
            <a:r>
              <a:rPr lang="en-US" sz="2400" baseline="-25000" dirty="0" err="1">
                <a:solidFill>
                  <a:srgbClr val="000090"/>
                </a:solidFill>
              </a:rPr>
              <a:t>j</a:t>
            </a:r>
            <a:r>
              <a:rPr lang="en-US" sz="2400" dirty="0">
                <a:solidFill>
                  <a:srgbClr val="000090"/>
                </a:solidFill>
              </a:rPr>
              <a:t> can be expressed in terms of the old coordinate vectors </a:t>
            </a:r>
            <a:r>
              <a:rPr lang="en-US" sz="2400" dirty="0" err="1">
                <a:solidFill>
                  <a:srgbClr val="000090"/>
                </a:solidFill>
              </a:rPr>
              <a:t>ê</a:t>
            </a:r>
            <a:r>
              <a:rPr lang="en-US" sz="2400" baseline="-25000" dirty="0" err="1">
                <a:solidFill>
                  <a:srgbClr val="000090"/>
                </a:solidFill>
              </a:rPr>
              <a:t>j</a:t>
            </a:r>
            <a:endParaRPr lang="en-US" sz="2400" dirty="0">
              <a:solidFill>
                <a:srgbClr val="00009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7200" y="1884513"/>
            <a:ext cx="7416800" cy="1375706"/>
            <a:chOff x="457200" y="1995913"/>
            <a:chExt cx="7416800" cy="1375706"/>
          </a:xfrm>
        </p:grpSpPr>
        <p:pic>
          <p:nvPicPr>
            <p:cNvPr id="3" name="Picture 2" descr="Screen Shot 2020-10-13 at 22.00.28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7200" y="1995913"/>
              <a:ext cx="4876800" cy="1375706"/>
            </a:xfrm>
            <a:prstGeom prst="rect">
              <a:avLst/>
            </a:prstGeom>
          </p:spPr>
        </p:pic>
        <p:pic>
          <p:nvPicPr>
            <p:cNvPr id="4" name="Picture 3" descr="Screen Shot 2020-10-13 at 22.00.58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61100" y="2791702"/>
              <a:ext cx="1612900" cy="49759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616700" y="2222500"/>
              <a:ext cx="53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90"/>
                  </a:solidFill>
                </a:rPr>
                <a:t>or,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20700" y="3525260"/>
            <a:ext cx="8184808" cy="1460500"/>
            <a:chOff x="520700" y="3759200"/>
            <a:chExt cx="8184808" cy="1460500"/>
          </a:xfrm>
        </p:grpSpPr>
        <p:pic>
          <p:nvPicPr>
            <p:cNvPr id="5" name="Picture 4" descr="Screen Shot 2020-10-13 at 22.02.5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0700" y="3759200"/>
              <a:ext cx="4936490" cy="14605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570943" y="3896832"/>
              <a:ext cx="31345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0090"/>
                  </a:solidFill>
                </a:rPr>
                <a:t>A </a:t>
              </a:r>
              <a:r>
                <a:rPr lang="en-US" sz="2400" dirty="0">
                  <a:solidFill>
                    <a:srgbClr val="000090"/>
                  </a:solidFill>
                </a:rPr>
                <a:t>is the transformation matrix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090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071" y="281918"/>
            <a:ext cx="8344213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Change of coordinate system for any order tensor </a:t>
            </a:r>
            <a:r>
              <a:rPr lang="en-US" sz="2800" dirty="0" err="1">
                <a:solidFill>
                  <a:srgbClr val="000090"/>
                </a:solidFill>
              </a:rPr>
              <a:t>R</a:t>
            </a:r>
            <a:r>
              <a:rPr lang="en-US" sz="2800" baseline="-25000" dirty="0" err="1">
                <a:solidFill>
                  <a:srgbClr val="000090"/>
                </a:solidFill>
              </a:rPr>
              <a:t>qm</a:t>
            </a:r>
            <a:r>
              <a:rPr lang="mr-IN" sz="2800" baseline="-25000" dirty="0">
                <a:solidFill>
                  <a:srgbClr val="000090"/>
                </a:solidFill>
              </a:rPr>
              <a:t>…</a:t>
            </a:r>
            <a:r>
              <a:rPr lang="en-US" sz="2800" baseline="-25000" dirty="0">
                <a:solidFill>
                  <a:srgbClr val="000090"/>
                </a:solidFill>
              </a:rPr>
              <a:t>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1400" y="1892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Screen Shot 2020-10-14 at 10.11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7732" y="1605616"/>
            <a:ext cx="4879771" cy="6308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4436" y="3665026"/>
            <a:ext cx="77987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Examples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</a:rPr>
              <a:t>0</a:t>
            </a:r>
            <a:r>
              <a:rPr lang="en-US" sz="2400" baseline="30000" dirty="0">
                <a:solidFill>
                  <a:srgbClr val="000090"/>
                </a:solidFill>
              </a:rPr>
              <a:t>th</a:t>
            </a:r>
            <a:r>
              <a:rPr lang="en-US" sz="2400" dirty="0">
                <a:solidFill>
                  <a:srgbClr val="000090"/>
                </a:solidFill>
              </a:rPr>
              <a:t> order tensor (scalar)  – no  </a:t>
            </a:r>
            <a:r>
              <a:rPr lang="en-US" sz="2000" i="1" dirty="0" err="1">
                <a:solidFill>
                  <a:srgbClr val="000090"/>
                </a:solidFill>
              </a:rPr>
              <a:t>a</a:t>
            </a:r>
            <a:r>
              <a:rPr lang="en-US" sz="2400" baseline="-25000" dirty="0" err="1">
                <a:solidFill>
                  <a:srgbClr val="000090"/>
                </a:solidFill>
              </a:rPr>
              <a:t>pq</a:t>
            </a:r>
            <a:r>
              <a:rPr lang="en-US" sz="2400" dirty="0">
                <a:solidFill>
                  <a:srgbClr val="000090"/>
                </a:solidFill>
              </a:rPr>
              <a:t> factors</a:t>
            </a:r>
            <a:r>
              <a:rPr lang="en-US" sz="2400" baseline="-25000" dirty="0">
                <a:solidFill>
                  <a:srgbClr val="000090"/>
                </a:solidFill>
              </a:rPr>
              <a:t>      </a:t>
            </a:r>
            <a:r>
              <a:rPr lang="en-US" sz="2400" dirty="0">
                <a:solidFill>
                  <a:srgbClr val="000090"/>
                </a:solidFill>
                <a:latin typeface="Symbol" charset="2"/>
                <a:cs typeface="Symbol" charset="2"/>
              </a:rPr>
              <a:t>q</a:t>
            </a:r>
            <a:r>
              <a:rPr lang="en-US" sz="2400" dirty="0">
                <a:solidFill>
                  <a:srgbClr val="000090"/>
                </a:solidFill>
              </a:rPr>
              <a:t>’ = </a:t>
            </a:r>
            <a:r>
              <a:rPr lang="en-US" sz="2400" dirty="0">
                <a:solidFill>
                  <a:srgbClr val="000090"/>
                </a:solidFill>
                <a:latin typeface="Symbol" charset="2"/>
                <a:cs typeface="Symbol" charset="2"/>
              </a:rPr>
              <a:t>q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</a:rPr>
              <a:t>1</a:t>
            </a:r>
            <a:r>
              <a:rPr lang="en-US" sz="2400" baseline="30000" dirty="0">
                <a:solidFill>
                  <a:srgbClr val="000090"/>
                </a:solidFill>
              </a:rPr>
              <a:t>st</a:t>
            </a:r>
            <a:r>
              <a:rPr lang="en-US" sz="2400" dirty="0">
                <a:solidFill>
                  <a:srgbClr val="000090"/>
                </a:solidFill>
              </a:rPr>
              <a:t> order tensor (vector) – 1 </a:t>
            </a:r>
            <a:r>
              <a:rPr lang="en-US" sz="2000" i="1" dirty="0" err="1">
                <a:solidFill>
                  <a:srgbClr val="000090"/>
                </a:solidFill>
              </a:rPr>
              <a:t>a</a:t>
            </a:r>
            <a:r>
              <a:rPr lang="en-US" sz="2400" baseline="-25000" dirty="0" err="1">
                <a:solidFill>
                  <a:srgbClr val="000090"/>
                </a:solidFill>
              </a:rPr>
              <a:t>pq</a:t>
            </a:r>
            <a:r>
              <a:rPr lang="en-US" sz="2400" dirty="0">
                <a:solidFill>
                  <a:srgbClr val="000090"/>
                </a:solidFill>
              </a:rPr>
              <a:t> factor</a:t>
            </a:r>
            <a:r>
              <a:rPr lang="en-US" sz="2400" baseline="-25000" dirty="0">
                <a:solidFill>
                  <a:srgbClr val="000090"/>
                </a:solidFill>
              </a:rPr>
              <a:t> </a:t>
            </a:r>
            <a:r>
              <a:rPr lang="en-US" sz="2400" dirty="0">
                <a:solidFill>
                  <a:srgbClr val="000090"/>
                </a:solidFill>
              </a:rPr>
              <a:t>         </a:t>
            </a:r>
            <a:r>
              <a:rPr lang="en-US" sz="2400" i="1" dirty="0" err="1">
                <a:solidFill>
                  <a:srgbClr val="000090"/>
                </a:solidFill>
              </a:rPr>
              <a:t>u</a:t>
            </a:r>
            <a:r>
              <a:rPr lang="en-US" sz="2400" dirty="0" err="1">
                <a:solidFill>
                  <a:srgbClr val="000090"/>
                </a:solidFill>
              </a:rPr>
              <a:t>’</a:t>
            </a:r>
            <a:r>
              <a:rPr lang="en-US" sz="2800" baseline="-25000" dirty="0" err="1">
                <a:solidFill>
                  <a:srgbClr val="000090"/>
                </a:solidFill>
              </a:rPr>
              <a:t>i</a:t>
            </a:r>
            <a:r>
              <a:rPr lang="en-US" sz="2400" dirty="0">
                <a:solidFill>
                  <a:srgbClr val="000090"/>
                </a:solidFill>
              </a:rPr>
              <a:t> = </a:t>
            </a:r>
            <a:r>
              <a:rPr lang="en-US" sz="2400" i="1" dirty="0" err="1">
                <a:solidFill>
                  <a:srgbClr val="000090"/>
                </a:solidFill>
              </a:rPr>
              <a:t>a</a:t>
            </a:r>
            <a:r>
              <a:rPr lang="en-US" sz="2800" baseline="-25000" dirty="0" err="1">
                <a:solidFill>
                  <a:srgbClr val="000090"/>
                </a:solidFill>
              </a:rPr>
              <a:t>ij</a:t>
            </a:r>
            <a:r>
              <a:rPr lang="en-US" sz="2400" dirty="0">
                <a:solidFill>
                  <a:srgbClr val="000090"/>
                </a:solidFill>
              </a:rPr>
              <a:t> </a:t>
            </a:r>
            <a:r>
              <a:rPr lang="en-US" sz="2400" i="1" dirty="0" err="1">
                <a:solidFill>
                  <a:srgbClr val="000090"/>
                </a:solidFill>
              </a:rPr>
              <a:t>u</a:t>
            </a:r>
            <a:r>
              <a:rPr lang="en-US" sz="2800" baseline="-25000" dirty="0" err="1">
                <a:solidFill>
                  <a:srgbClr val="000090"/>
                </a:solidFill>
              </a:rPr>
              <a:t>j</a:t>
            </a:r>
            <a:endParaRPr lang="en-US" sz="2400" dirty="0">
              <a:solidFill>
                <a:srgbClr val="00009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</a:rPr>
              <a:t>2</a:t>
            </a:r>
            <a:r>
              <a:rPr lang="en-US" sz="2400" baseline="30000" dirty="0">
                <a:solidFill>
                  <a:srgbClr val="000090"/>
                </a:solidFill>
              </a:rPr>
              <a:t>nd</a:t>
            </a:r>
            <a:r>
              <a:rPr lang="en-US" sz="2400" dirty="0">
                <a:solidFill>
                  <a:srgbClr val="000090"/>
                </a:solidFill>
              </a:rPr>
              <a:t> order tensor               </a:t>
            </a:r>
            <a:r>
              <a:rPr lang="mr-IN" sz="2400" dirty="0">
                <a:solidFill>
                  <a:srgbClr val="000090"/>
                </a:solidFill>
              </a:rPr>
              <a:t>–</a:t>
            </a:r>
            <a:r>
              <a:rPr lang="en-US" sz="2400" dirty="0">
                <a:solidFill>
                  <a:srgbClr val="000090"/>
                </a:solidFill>
              </a:rPr>
              <a:t> 2 </a:t>
            </a:r>
            <a:r>
              <a:rPr lang="en-US" sz="2000" i="1" dirty="0" err="1">
                <a:solidFill>
                  <a:srgbClr val="000090"/>
                </a:solidFill>
              </a:rPr>
              <a:t>a</a:t>
            </a:r>
            <a:r>
              <a:rPr lang="en-US" sz="2400" baseline="-25000" dirty="0" err="1">
                <a:solidFill>
                  <a:srgbClr val="000090"/>
                </a:solidFill>
              </a:rPr>
              <a:t>pq</a:t>
            </a:r>
            <a:r>
              <a:rPr lang="en-US" sz="2400" dirty="0">
                <a:solidFill>
                  <a:srgbClr val="000090"/>
                </a:solidFill>
              </a:rPr>
              <a:t> factors        </a:t>
            </a:r>
            <a:r>
              <a:rPr lang="en-US" sz="2400" dirty="0" err="1">
                <a:solidFill>
                  <a:srgbClr val="000090"/>
                </a:solidFill>
              </a:rPr>
              <a:t>t’</a:t>
            </a:r>
            <a:r>
              <a:rPr lang="en-US" sz="2800" baseline="-25000" dirty="0" err="1">
                <a:solidFill>
                  <a:srgbClr val="000090"/>
                </a:solidFill>
              </a:rPr>
              <a:t>ij</a:t>
            </a:r>
            <a:r>
              <a:rPr lang="en-US" sz="2400" dirty="0">
                <a:solidFill>
                  <a:srgbClr val="000090"/>
                </a:solidFill>
              </a:rPr>
              <a:t> = </a:t>
            </a:r>
            <a:r>
              <a:rPr lang="en-US" sz="2400" i="1" dirty="0">
                <a:solidFill>
                  <a:srgbClr val="000090"/>
                </a:solidFill>
              </a:rPr>
              <a:t>a</a:t>
            </a:r>
            <a:r>
              <a:rPr lang="en-US" sz="2800" baseline="-25000" dirty="0">
                <a:solidFill>
                  <a:srgbClr val="000090"/>
                </a:solidFill>
              </a:rPr>
              <a:t>im</a:t>
            </a:r>
            <a:r>
              <a:rPr lang="en-US" sz="2400" dirty="0">
                <a:solidFill>
                  <a:srgbClr val="000090"/>
                </a:solidFill>
              </a:rPr>
              <a:t> </a:t>
            </a:r>
            <a:r>
              <a:rPr lang="en-US" sz="2000" i="1" dirty="0" err="1">
                <a:solidFill>
                  <a:srgbClr val="000090"/>
                </a:solidFill>
              </a:rPr>
              <a:t>a</a:t>
            </a:r>
            <a:r>
              <a:rPr lang="en-US" sz="2400" baseline="-25000" dirty="0" err="1">
                <a:solidFill>
                  <a:srgbClr val="000090"/>
                </a:solidFill>
              </a:rPr>
              <a:t>jn</a:t>
            </a:r>
            <a:r>
              <a:rPr lang="en-US" sz="2400" dirty="0" err="1">
                <a:solidFill>
                  <a:srgbClr val="000090"/>
                </a:solidFill>
              </a:rPr>
              <a:t>t’</a:t>
            </a:r>
            <a:r>
              <a:rPr lang="en-US" sz="2800" baseline="-25000" dirty="0" err="1">
                <a:solidFill>
                  <a:srgbClr val="000090"/>
                </a:solidFill>
              </a:rPr>
              <a:t>mn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8604" y="2488455"/>
            <a:ext cx="5537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Multiply by transformation matrix A once for each order in the tensor </a:t>
            </a:r>
            <a:r>
              <a:rPr lang="en-US" sz="2400" dirty="0" err="1">
                <a:solidFill>
                  <a:srgbClr val="000090"/>
                </a:solidFill>
              </a:rPr>
              <a:t>R</a:t>
            </a:r>
            <a:r>
              <a:rPr lang="en-US" sz="2400" baseline="-25000" dirty="0" err="1">
                <a:solidFill>
                  <a:srgbClr val="000090"/>
                </a:solidFill>
              </a:rPr>
              <a:t>qm</a:t>
            </a:r>
            <a:r>
              <a:rPr lang="mr-IN" sz="2400" baseline="-25000" dirty="0">
                <a:solidFill>
                  <a:srgbClr val="000090"/>
                </a:solidFill>
              </a:rPr>
              <a:t>…</a:t>
            </a:r>
            <a:r>
              <a:rPr lang="en-US" sz="2400" baseline="-25000" dirty="0">
                <a:solidFill>
                  <a:srgbClr val="00009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23501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90"/>
                </a:solidFill>
              </a:rPr>
              <a:t>Proper and Improper changes of coordinates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4477" y="1569462"/>
            <a:ext cx="720189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90"/>
                </a:solidFill>
              </a:rPr>
              <a:t>det</a:t>
            </a:r>
            <a:r>
              <a:rPr lang="en-US" sz="2800" dirty="0">
                <a:solidFill>
                  <a:srgbClr val="000090"/>
                </a:solidFill>
              </a:rPr>
              <a:t>(</a:t>
            </a:r>
            <a:r>
              <a:rPr lang="en-US" sz="2800" b="1" dirty="0">
                <a:solidFill>
                  <a:srgbClr val="000090"/>
                </a:solidFill>
              </a:rPr>
              <a:t>A</a:t>
            </a:r>
            <a:r>
              <a:rPr lang="en-US" sz="2800" dirty="0">
                <a:solidFill>
                  <a:srgbClr val="000090"/>
                </a:solidFill>
              </a:rPr>
              <a:t>) = 1   is a rotation (proper)</a:t>
            </a:r>
          </a:p>
          <a:p>
            <a:endParaRPr lang="en-US" sz="2800" dirty="0">
              <a:solidFill>
                <a:srgbClr val="000090"/>
              </a:solidFill>
            </a:endParaRPr>
          </a:p>
          <a:p>
            <a:r>
              <a:rPr lang="en-US" sz="2800" dirty="0" err="1">
                <a:solidFill>
                  <a:srgbClr val="000090"/>
                </a:solidFill>
              </a:rPr>
              <a:t>det</a:t>
            </a:r>
            <a:r>
              <a:rPr lang="en-US" sz="2800" dirty="0">
                <a:solidFill>
                  <a:srgbClr val="000090"/>
                </a:solidFill>
              </a:rPr>
              <a:t>(</a:t>
            </a:r>
            <a:r>
              <a:rPr lang="en-US" sz="2800" b="1" dirty="0">
                <a:solidFill>
                  <a:srgbClr val="000090"/>
                </a:solidFill>
              </a:rPr>
              <a:t>A</a:t>
            </a:r>
            <a:r>
              <a:rPr lang="en-US" sz="2800" dirty="0">
                <a:solidFill>
                  <a:srgbClr val="000090"/>
                </a:solidFill>
              </a:rPr>
              <a:t>) = -1   is a reflection (improper)</a:t>
            </a:r>
          </a:p>
          <a:p>
            <a:r>
              <a:rPr lang="en-US" sz="2800" dirty="0">
                <a:solidFill>
                  <a:srgbClr val="000090"/>
                </a:solidFill>
              </a:rPr>
              <a:t>(right-handed coordinate system becomes a left-handed coordinate system (generally not good </a:t>
            </a:r>
            <a:r>
              <a:rPr lang="mr-IN" sz="2800" dirty="0">
                <a:solidFill>
                  <a:srgbClr val="000090"/>
                </a:solidFill>
              </a:rPr>
              <a:t>…</a:t>
            </a:r>
            <a:r>
              <a:rPr lang="en-US" sz="2800" dirty="0">
                <a:solidFill>
                  <a:srgbClr val="000090"/>
                </a:solidFill>
              </a:rPr>
              <a:t>)</a:t>
            </a:r>
          </a:p>
          <a:p>
            <a:endParaRPr lang="en-US" sz="2800" dirty="0">
              <a:solidFill>
                <a:srgbClr val="000090"/>
              </a:solidFill>
            </a:endParaRPr>
          </a:p>
          <a:p>
            <a:r>
              <a:rPr lang="en-US" sz="2800" dirty="0">
                <a:solidFill>
                  <a:srgbClr val="000090"/>
                </a:solidFill>
              </a:rPr>
              <a:t>We will use only right-handed coordinates</a:t>
            </a:r>
          </a:p>
          <a:p>
            <a:endParaRPr lang="en-US" sz="32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67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2977</TotalTime>
  <Words>1025</Words>
  <Application>Microsoft Macintosh PowerPoint</Application>
  <PresentationFormat>On-screen Show (4:3)</PresentationFormat>
  <Paragraphs>117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Mangal</vt:lpstr>
      <vt:lpstr>Symbol</vt:lpstr>
      <vt:lpstr>Times</vt:lpstr>
      <vt:lpstr>Wingdings</vt:lpstr>
      <vt:lpstr>Office Theme</vt:lpstr>
      <vt:lpstr>ESS 411/511 Geophysical Continuum Mechanics  Class #8</vt:lpstr>
      <vt:lpstr>ESS 411/511 Geophysical Continuum Mechanics</vt:lpstr>
      <vt:lpstr>ESS 411/511 Geophysical Continuum Mechanics</vt:lpstr>
      <vt:lpstr>Problem Sets</vt:lpstr>
      <vt:lpstr>Vector algebra</vt:lpstr>
      <vt:lpstr>Transformation of Cartesian Coordinates</vt:lpstr>
      <vt:lpstr>Transformation matrix</vt:lpstr>
      <vt:lpstr>Change of coordinate system for any order tensor Rqm…n</vt:lpstr>
      <vt:lpstr>Proper and Improper changes of coordinates</vt:lpstr>
      <vt:lpstr>Principal values and directions (Eigenvalues and eigenvectors)</vt:lpstr>
      <vt:lpstr>Finding eigenvectors</vt:lpstr>
      <vt:lpstr>Can you find the eigenvalue?</vt:lpstr>
      <vt:lpstr>Finding eigenvectors</vt:lpstr>
      <vt:lpstr>Finding eigenvectors</vt:lpstr>
      <vt:lpstr>Finding eigenvectors</vt:lpstr>
    </vt:vector>
  </TitlesOfParts>
  <Company>University of Washington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 411/511 Geophysical Continuum Mechanics Class #1</dc:title>
  <dc:creator>Ed Waddington</dc:creator>
  <cp:lastModifiedBy>Microsoft Office User</cp:lastModifiedBy>
  <cp:revision>217</cp:revision>
  <cp:lastPrinted>2021-10-15T17:12:08Z</cp:lastPrinted>
  <dcterms:created xsi:type="dcterms:W3CDTF">2020-09-30T16:18:10Z</dcterms:created>
  <dcterms:modified xsi:type="dcterms:W3CDTF">2021-10-15T17:14:59Z</dcterms:modified>
</cp:coreProperties>
</file>