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4" r:id="rId2"/>
    <p:sldId id="344" r:id="rId3"/>
    <p:sldId id="319" r:id="rId4"/>
    <p:sldId id="335" r:id="rId5"/>
    <p:sldId id="336" r:id="rId6"/>
    <p:sldId id="350" r:id="rId7"/>
    <p:sldId id="342" r:id="rId8"/>
    <p:sldId id="346" r:id="rId9"/>
    <p:sldId id="347" r:id="rId10"/>
    <p:sldId id="345" r:id="rId11"/>
    <p:sldId id="348" r:id="rId12"/>
    <p:sldId id="34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66" autoAdjust="0"/>
    <p:restoredTop sz="91192" autoAdjust="0"/>
  </p:normalViewPr>
  <p:slideViewPr>
    <p:cSldViewPr snapToGrid="0" snapToObjects="1">
      <p:cViewPr varScale="1">
        <p:scale>
          <a:sx n="144" d="100"/>
          <a:sy n="144" d="100"/>
        </p:scale>
        <p:origin x="192" y="304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50EB-25D9-9644-B8DF-CEA5CAE7D9C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Attenuation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Stress – principal values</a:t>
            </a:r>
            <a:r>
              <a:rPr lang="en-US" sz="2000" dirty="0">
                <a:solidFill>
                  <a:srgbClr val="000090"/>
                </a:solidFill>
              </a:rPr>
              <a:t>,  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Moments – lithosphere bending; 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Elastic waves;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36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Let’s work through an example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3152" y="1045543"/>
            <a:ext cx="5045076" cy="1075357"/>
            <a:chOff x="923152" y="1045543"/>
            <a:chExt cx="5045076" cy="1075357"/>
          </a:xfrm>
        </p:grpSpPr>
        <p:sp>
          <p:nvSpPr>
            <p:cNvPr id="5" name="TextBox 4"/>
            <p:cNvSpPr txBox="1"/>
            <p:nvPr/>
          </p:nvSpPr>
          <p:spPr>
            <a:xfrm>
              <a:off x="923152" y="1058243"/>
              <a:ext cx="25485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Similarly, using </a:t>
              </a:r>
              <a:r>
                <a:rPr lang="en-US" sz="2000" i="1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l</a:t>
              </a:r>
              <a:r>
                <a:rPr lang="en-US" sz="2200" baseline="-25000" dirty="0">
                  <a:solidFill>
                    <a:srgbClr val="000090"/>
                  </a:solidFill>
                </a:rPr>
                <a:t>(2)</a:t>
              </a:r>
              <a:r>
                <a:rPr lang="en-US" sz="2000" dirty="0">
                  <a:solidFill>
                    <a:srgbClr val="000090"/>
                  </a:solidFill>
                </a:rPr>
                <a:t>=6,</a:t>
              </a:r>
            </a:p>
          </p:txBody>
        </p:sp>
        <p:pic>
          <p:nvPicPr>
            <p:cNvPr id="16" name="Picture 15" descr="Screen Shot 2020-10-19 at 09.03.3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6999" y="1045543"/>
              <a:ext cx="2031229" cy="1075357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883645" y="2241130"/>
            <a:ext cx="7149880" cy="1151054"/>
            <a:chOff x="883645" y="2241130"/>
            <a:chExt cx="7149880" cy="1151054"/>
          </a:xfrm>
        </p:grpSpPr>
        <p:pic>
          <p:nvPicPr>
            <p:cNvPr id="17" name="Picture 16" descr="Screen Shot 2020-10-19 at 09.06.02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795"/>
            <a:stretch/>
          </p:blipFill>
          <p:spPr>
            <a:xfrm>
              <a:off x="965200" y="2241130"/>
              <a:ext cx="3492500" cy="385207"/>
            </a:xfrm>
            <a:prstGeom prst="rect">
              <a:avLst/>
            </a:prstGeom>
          </p:spPr>
        </p:pic>
        <p:pic>
          <p:nvPicPr>
            <p:cNvPr id="18" name="Picture 17" descr="Screen Shot 2020-10-19 at 09.06.02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60" r="488"/>
            <a:stretch/>
          </p:blipFill>
          <p:spPr>
            <a:xfrm>
              <a:off x="1526540" y="3006977"/>
              <a:ext cx="4069927" cy="38520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83645" y="2616200"/>
              <a:ext cx="3749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And the unit-vector criterion gives</a:t>
              </a:r>
            </a:p>
          </p:txBody>
        </p:sp>
        <p:pic>
          <p:nvPicPr>
            <p:cNvPr id="20" name="Picture 19" descr="Screen Shot 2020-10-19 at 09.09.2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400" y="2980514"/>
              <a:ext cx="1658125" cy="34306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679641" y="2946400"/>
              <a:ext cx="6350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 and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3152" y="3695700"/>
            <a:ext cx="5751920" cy="461665"/>
            <a:chOff x="923152" y="3695700"/>
            <a:chExt cx="5751920" cy="461665"/>
          </a:xfrm>
        </p:grpSpPr>
        <p:sp>
          <p:nvSpPr>
            <p:cNvPr id="23" name="TextBox 22"/>
            <p:cNvSpPr txBox="1"/>
            <p:nvPr/>
          </p:nvSpPr>
          <p:spPr>
            <a:xfrm>
              <a:off x="923152" y="3695700"/>
              <a:ext cx="57519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So, the second eigenvector is:    (              ,                  </a:t>
              </a:r>
              <a:r>
                <a:rPr lang="en-US" sz="2400" dirty="0">
                  <a:solidFill>
                    <a:srgbClr val="000090"/>
                  </a:solidFill>
                </a:rPr>
                <a:t>0</a:t>
              </a:r>
              <a:r>
                <a:rPr lang="en-US" sz="2000" dirty="0">
                  <a:solidFill>
                    <a:srgbClr val="000090"/>
                  </a:solidFill>
                </a:rPr>
                <a:t>)</a:t>
              </a:r>
              <a:endParaRPr lang="en-US" sz="2000" baseline="-25000" dirty="0">
                <a:solidFill>
                  <a:srgbClr val="000090"/>
                </a:solidFill>
              </a:endParaRPr>
            </a:p>
          </p:txBody>
        </p:sp>
        <p:pic>
          <p:nvPicPr>
            <p:cNvPr id="24" name="Picture 23" descr="Screen Shot 2020-10-19 at 09.20.48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9227" y="3813464"/>
              <a:ext cx="864723" cy="337453"/>
            </a:xfrm>
            <a:prstGeom prst="rect">
              <a:avLst/>
            </a:prstGeom>
          </p:spPr>
        </p:pic>
        <p:pic>
          <p:nvPicPr>
            <p:cNvPr id="25" name="Picture 24" descr="Screen Shot 2020-10-19 at 09.21.34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499" y="3771900"/>
              <a:ext cx="800112" cy="340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144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36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Let’s work through an example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83645" y="2241130"/>
            <a:ext cx="7149880" cy="1151054"/>
            <a:chOff x="883645" y="2241130"/>
            <a:chExt cx="7149880" cy="1151054"/>
          </a:xfrm>
        </p:grpSpPr>
        <p:pic>
          <p:nvPicPr>
            <p:cNvPr id="17" name="Picture 16" descr="Screen Shot 2020-10-19 at 09.06.02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795"/>
            <a:stretch/>
          </p:blipFill>
          <p:spPr>
            <a:xfrm>
              <a:off x="965200" y="2241130"/>
              <a:ext cx="3492500" cy="385207"/>
            </a:xfrm>
            <a:prstGeom prst="rect">
              <a:avLst/>
            </a:prstGeom>
          </p:spPr>
        </p:pic>
        <p:pic>
          <p:nvPicPr>
            <p:cNvPr id="18" name="Picture 17" descr="Screen Shot 2020-10-19 at 09.06.02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61"/>
            <a:stretch/>
          </p:blipFill>
          <p:spPr>
            <a:xfrm>
              <a:off x="1526540" y="3006977"/>
              <a:ext cx="4112260" cy="38520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83645" y="2616200"/>
              <a:ext cx="3749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And the unit-vector criterion gives</a:t>
              </a:r>
            </a:p>
          </p:txBody>
        </p:sp>
        <p:pic>
          <p:nvPicPr>
            <p:cNvPr id="20" name="Picture 19" descr="Screen Shot 2020-10-19 at 09.09.2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400" y="2980514"/>
              <a:ext cx="1658125" cy="34306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679641" y="2946400"/>
              <a:ext cx="6350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 and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3152" y="1131335"/>
            <a:ext cx="5464947" cy="777868"/>
            <a:chOff x="923152" y="1131335"/>
            <a:chExt cx="5464947" cy="777868"/>
          </a:xfrm>
        </p:grpSpPr>
        <p:sp>
          <p:nvSpPr>
            <p:cNvPr id="5" name="TextBox 4"/>
            <p:cNvSpPr txBox="1"/>
            <p:nvPr/>
          </p:nvSpPr>
          <p:spPr>
            <a:xfrm>
              <a:off x="923152" y="1274143"/>
              <a:ext cx="25304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Similarly, using </a:t>
              </a:r>
              <a:r>
                <a:rPr lang="en-US" sz="2000" i="1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l</a:t>
              </a:r>
              <a:r>
                <a:rPr lang="en-US" sz="2200" baseline="-25000" dirty="0">
                  <a:solidFill>
                    <a:srgbClr val="000090"/>
                  </a:solidFill>
                </a:rPr>
                <a:t>(3)</a:t>
              </a:r>
              <a:r>
                <a:rPr lang="en-US" sz="2000" dirty="0">
                  <a:solidFill>
                    <a:srgbClr val="000090"/>
                  </a:solidFill>
                </a:rPr>
                <a:t>= 1,</a:t>
              </a:r>
            </a:p>
          </p:txBody>
        </p:sp>
        <p:pic>
          <p:nvPicPr>
            <p:cNvPr id="3" name="Picture 2" descr="Screen Shot 2020-10-19 at 09.15.4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414" y="1131335"/>
              <a:ext cx="2084685" cy="777868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923152" y="3708378"/>
            <a:ext cx="5798382" cy="461665"/>
            <a:chOff x="923152" y="4330700"/>
            <a:chExt cx="5798382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923152" y="4330700"/>
              <a:ext cx="5798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So, the third eigenvector is:        (                              ,  </a:t>
              </a:r>
              <a:r>
                <a:rPr lang="en-US" sz="2400" dirty="0">
                  <a:solidFill>
                    <a:srgbClr val="000090"/>
                  </a:solidFill>
                </a:rPr>
                <a:t>0</a:t>
              </a:r>
              <a:r>
                <a:rPr lang="en-US" sz="2000" dirty="0">
                  <a:solidFill>
                    <a:srgbClr val="000090"/>
                  </a:solidFill>
                </a:rPr>
                <a:t>)</a:t>
              </a:r>
              <a:endParaRPr lang="en-US" sz="2000" baseline="-25000" dirty="0">
                <a:solidFill>
                  <a:srgbClr val="000090"/>
                </a:solidFill>
              </a:endParaRPr>
            </a:p>
          </p:txBody>
        </p:sp>
        <p:pic>
          <p:nvPicPr>
            <p:cNvPr id="15" name="Picture 14" descr="Screen Shot 2020-10-19 at 09.20.48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7527" y="4448464"/>
              <a:ext cx="864723" cy="337453"/>
            </a:xfrm>
            <a:prstGeom prst="rect">
              <a:avLst/>
            </a:prstGeom>
          </p:spPr>
        </p:pic>
        <p:pic>
          <p:nvPicPr>
            <p:cNvPr id="24" name="Picture 23" descr="Screen Shot 2020-10-19 at 09.21.34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92"/>
            <a:stretch/>
          </p:blipFill>
          <p:spPr>
            <a:xfrm>
              <a:off x="5502711" y="4398433"/>
              <a:ext cx="596144" cy="340917"/>
            </a:xfrm>
            <a:prstGeom prst="rect">
              <a:avLst/>
            </a:prstGeom>
          </p:spPr>
        </p:pic>
        <p:pic>
          <p:nvPicPr>
            <p:cNvPr id="25" name="Picture 24" descr="Screen Shot 2020-10-19 at 09.21.34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946"/>
            <a:stretch/>
          </p:blipFill>
          <p:spPr>
            <a:xfrm rot="10800000">
              <a:off x="5302250" y="4451448"/>
              <a:ext cx="200461" cy="340917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965200" y="4450181"/>
            <a:ext cx="6946900" cy="2005862"/>
            <a:chOff x="965200" y="4450181"/>
            <a:chExt cx="6946900" cy="2005862"/>
          </a:xfrm>
        </p:grpSpPr>
        <p:pic>
          <p:nvPicPr>
            <p:cNvPr id="6" name="Picture 5" descr="Screen Shot 2020-10-19 at 09.52.46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9200" y="4450181"/>
              <a:ext cx="4152900" cy="200586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65200" y="4691481"/>
              <a:ext cx="319164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And the </a:t>
              </a:r>
            </a:p>
            <a:p>
              <a:r>
                <a:rPr lang="en-US" sz="2000" dirty="0">
                  <a:solidFill>
                    <a:srgbClr val="000090"/>
                  </a:solidFill>
                </a:rPr>
                <a:t>Transformation matrix</a:t>
              </a:r>
            </a:p>
            <a:p>
              <a:r>
                <a:rPr lang="en-US" sz="2000" dirty="0">
                  <a:solidFill>
                    <a:srgbClr val="000090"/>
                  </a:solidFill>
                </a:rPr>
                <a:t> is:</a:t>
              </a:r>
            </a:p>
            <a:p>
              <a:endParaRPr lang="en-US" sz="2000" dirty="0">
                <a:solidFill>
                  <a:srgbClr val="000090"/>
                </a:solidFill>
              </a:endParaRPr>
            </a:p>
            <a:p>
              <a:r>
                <a:rPr lang="en-US" sz="2000" dirty="0">
                  <a:solidFill>
                    <a:srgbClr val="000090"/>
                  </a:solidFill>
                </a:rPr>
                <a:t>Each row is an eigenvector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81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36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Let’s work through an example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90600" y="1260669"/>
            <a:ext cx="5981700" cy="2723817"/>
            <a:chOff x="990600" y="1260669"/>
            <a:chExt cx="5981700" cy="2723817"/>
          </a:xfrm>
        </p:grpSpPr>
        <p:pic>
          <p:nvPicPr>
            <p:cNvPr id="6" name="Picture 5" descr="Screen Shot 2020-10-19 at 09.52.4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1260669"/>
              <a:ext cx="3733800" cy="180343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90600" y="3276600"/>
              <a:ext cx="5981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The rows provide 2 sets of eigenvectors, depending on the upper/lower +/- choices.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90600" y="4163367"/>
            <a:ext cx="7378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How would you decide which set to use?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Suppose in a different problem, the 2</a:t>
            </a:r>
            <a:r>
              <a:rPr lang="en-US" sz="2000" baseline="30000" dirty="0">
                <a:solidFill>
                  <a:srgbClr val="000090"/>
                </a:solidFill>
              </a:rPr>
              <a:t>nd</a:t>
            </a:r>
            <a:r>
              <a:rPr lang="en-US" sz="2000" dirty="0">
                <a:solidFill>
                  <a:srgbClr val="000090"/>
                </a:solidFill>
              </a:rPr>
              <a:t>  and 3</a:t>
            </a:r>
            <a:r>
              <a:rPr lang="en-US" sz="2000" baseline="30000" dirty="0">
                <a:solidFill>
                  <a:srgbClr val="000090"/>
                </a:solidFill>
              </a:rPr>
              <a:t>rd</a:t>
            </a:r>
            <a:r>
              <a:rPr lang="en-US" sz="2000" dirty="0">
                <a:solidFill>
                  <a:srgbClr val="000090"/>
                </a:solidFill>
              </a:rPr>
              <a:t> eigenvalues were equal.  There will be some remaining ambiguity you won’t be able to find 3 eigenvectors in the same way.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What’s going on?   What have you learned about the directions in which </a:t>
            </a:r>
            <a:r>
              <a:rPr lang="en-US" sz="2000" dirty="0" err="1">
                <a:solidFill>
                  <a:srgbClr val="000090"/>
                </a:solidFill>
              </a:rPr>
              <a:t>a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i="1" dirty="0" err="1">
                <a:solidFill>
                  <a:srgbClr val="000090"/>
                </a:solidFill>
              </a:rPr>
              <a:t>n</a:t>
            </a:r>
            <a:r>
              <a:rPr lang="en-US" sz="2200" baseline="-25000" dirty="0" err="1">
                <a:solidFill>
                  <a:srgbClr val="000090"/>
                </a:solidFill>
              </a:rPr>
              <a:t>j</a:t>
            </a:r>
            <a:r>
              <a:rPr lang="en-US" sz="2000" dirty="0">
                <a:solidFill>
                  <a:srgbClr val="000090"/>
                </a:solidFill>
              </a:rPr>
              <a:t> points in the same direction as </a:t>
            </a:r>
            <a:r>
              <a:rPr lang="en-US" sz="2000" i="1" dirty="0" err="1">
                <a:solidFill>
                  <a:srgbClr val="000090"/>
                </a:solidFill>
              </a:rPr>
              <a:t>n</a:t>
            </a:r>
            <a:r>
              <a:rPr lang="en-US" sz="2200" baseline="-25000" dirty="0" err="1">
                <a:solidFill>
                  <a:srgbClr val="000090"/>
                </a:solidFill>
              </a:rPr>
              <a:t>j</a:t>
            </a:r>
            <a:r>
              <a:rPr lang="en-US" sz="2000" dirty="0">
                <a:solidFill>
                  <a:srgbClr val="000090"/>
                </a:solidFill>
              </a:rPr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428561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90"/>
                </a:solidFill>
              </a:rPr>
              <a:t>ESS 411/511 Geophysical Continuum Mechanics  Class #9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642" y="1323072"/>
            <a:ext cx="80811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For Wednesday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Please read </a:t>
            </a:r>
            <a:r>
              <a:rPr lang="en-US" sz="2000" dirty="0" err="1">
                <a:solidFill>
                  <a:srgbClr val="000090"/>
                </a:solidFill>
              </a:rPr>
              <a:t>Mase</a:t>
            </a:r>
            <a:r>
              <a:rPr lang="en-US" sz="2000" dirty="0">
                <a:solidFill>
                  <a:srgbClr val="000090"/>
                </a:solidFill>
              </a:rPr>
              <a:t>, Smelser, and </a:t>
            </a:r>
            <a:r>
              <a:rPr lang="en-US" sz="2000" dirty="0" err="1">
                <a:solidFill>
                  <a:srgbClr val="000090"/>
                </a:solidFill>
              </a:rPr>
              <a:t>Mase</a:t>
            </a:r>
            <a:r>
              <a:rPr lang="en-US" sz="2000" dirty="0">
                <a:solidFill>
                  <a:srgbClr val="000090"/>
                </a:solidFill>
              </a:rPr>
              <a:t>, Ch 3 through Section 3.6 </a:t>
            </a:r>
          </a:p>
          <a:p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For Friday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ESS 511 Students will give a 1 minute presentation about their class projects on Friday.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Your short CR/NC Pre-class prep writing assignment (1 point) in Canvas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It will be due in Canvas at the start of class.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I will send another message when it is posted in Canvas. </a:t>
            </a:r>
          </a:p>
          <a:p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Problem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Problem Set #2  due in Canvas on Wednesday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Problem Set #3 in Thursday session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4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90"/>
                </a:solidFill>
              </a:rPr>
              <a:t>ESS 411/511 Geophysical Continuum Mechanics  Class #9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3595" y="1346130"/>
            <a:ext cx="746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Warm-up  </a:t>
            </a:r>
            <a:r>
              <a:rPr lang="en-US" dirty="0">
                <a:solidFill>
                  <a:srgbClr val="000090"/>
                </a:solidFill>
              </a:rPr>
              <a:t>Finding the eigenvalues and eigenvectors of a 3x3 tensor is complicated and “</a:t>
            </a:r>
            <a:r>
              <a:rPr lang="en-US" dirty="0" err="1">
                <a:solidFill>
                  <a:srgbClr val="000090"/>
                </a:solidFill>
              </a:rPr>
              <a:t>mathy</a:t>
            </a:r>
            <a:r>
              <a:rPr lang="en-US" dirty="0">
                <a:solidFill>
                  <a:srgbClr val="000090"/>
                </a:solidFill>
              </a:rPr>
              <a:t>”.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Explain in words why anyone would want to find the eigenvalues and eigenvectors of a 3x3 tensor.   Why bother?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584" y="3246064"/>
            <a:ext cx="69989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Class-prep questions </a:t>
            </a:r>
          </a:p>
          <a:p>
            <a:r>
              <a:rPr lang="en-US" dirty="0"/>
              <a:t>We said earlier this week that stress </a:t>
            </a:r>
            <a:r>
              <a:rPr lang="en-US" i="1" dirty="0" err="1"/>
              <a:t>s</a:t>
            </a:r>
            <a:r>
              <a:rPr lang="en-US" baseline="-25000" dirty="0" err="1"/>
              <a:t>ij</a:t>
            </a:r>
            <a:r>
              <a:rPr lang="en-US" dirty="0"/>
              <a:t> can’t be represented by a vector, it is a second-order tensor, because there are two directions involved in defining stress.  </a:t>
            </a:r>
          </a:p>
          <a:p>
            <a:endParaRPr lang="en-US" dirty="0"/>
          </a:p>
          <a:p>
            <a:r>
              <a:rPr lang="en-US" dirty="0"/>
              <a:t>Yet our text (page 55) talks about a “stress vector”!   Something strange is going on here!</a:t>
            </a:r>
          </a:p>
          <a:p>
            <a:endParaRPr lang="en-US" dirty="0"/>
          </a:p>
          <a:p>
            <a:r>
              <a:rPr lang="en-US" dirty="0"/>
              <a:t>In math, and in words, what exactly is this vector 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baseline="30000" dirty="0"/>
              <a:t>(</a:t>
            </a:r>
            <a:r>
              <a:rPr lang="en-US" b="1" i="1" baseline="30000" dirty="0"/>
              <a:t>n</a:t>
            </a:r>
            <a:r>
              <a:rPr lang="en-US" baseline="30000" dirty="0"/>
              <a:t>)</a:t>
            </a:r>
            <a:r>
              <a:rPr lang="en-US" dirty="0"/>
              <a:t>?</a:t>
            </a:r>
          </a:p>
          <a:p>
            <a:r>
              <a:rPr lang="en-US" dirty="0"/>
              <a:t>Hint – what is </a:t>
            </a:r>
            <a:r>
              <a:rPr lang="en-US" b="1" i="1" dirty="0"/>
              <a:t>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532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4898"/>
            <a:ext cx="8229600" cy="97303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Principal values and directions</a:t>
            </a:r>
            <a:br>
              <a:rPr lang="en-US" sz="2800" dirty="0">
                <a:solidFill>
                  <a:srgbClr val="000090"/>
                </a:solidFill>
              </a:rPr>
            </a:br>
            <a:r>
              <a:rPr lang="en-US" sz="2800" dirty="0">
                <a:solidFill>
                  <a:srgbClr val="000090"/>
                </a:solidFill>
              </a:rPr>
              <a:t>(Eigenvalues and eigenvectors)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6388" y="1347928"/>
            <a:ext cx="68294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 2</a:t>
            </a:r>
            <a:r>
              <a:rPr lang="en-US" sz="2000" baseline="30000" dirty="0">
                <a:solidFill>
                  <a:srgbClr val="000090"/>
                </a:solidFill>
              </a:rPr>
              <a:t>nd</a:t>
            </a:r>
            <a:r>
              <a:rPr lang="en-US" sz="2000" dirty="0">
                <a:solidFill>
                  <a:srgbClr val="000090"/>
                </a:solidFill>
              </a:rPr>
              <a:t> order tensor </a:t>
            </a:r>
            <a:r>
              <a:rPr lang="en-US" sz="2000" dirty="0" err="1">
                <a:solidFill>
                  <a:srgbClr val="000090"/>
                </a:solidFill>
              </a:rPr>
              <a:t>s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baseline="-25000" dirty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maps a vector </a:t>
            </a:r>
            <a:r>
              <a:rPr lang="en-US" sz="2000" i="1" dirty="0" err="1">
                <a:solidFill>
                  <a:srgbClr val="000090"/>
                </a:solidFill>
              </a:rPr>
              <a:t>u</a:t>
            </a:r>
            <a:r>
              <a:rPr lang="en-US" sz="2000" baseline="-25000" dirty="0" err="1">
                <a:solidFill>
                  <a:srgbClr val="000090"/>
                </a:solidFill>
              </a:rPr>
              <a:t>j</a:t>
            </a:r>
            <a:r>
              <a:rPr lang="en-US" sz="2000" baseline="-25000" dirty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onto another vector </a:t>
            </a:r>
            <a:r>
              <a:rPr lang="en-US" sz="2000" i="1" dirty="0">
                <a:solidFill>
                  <a:srgbClr val="000090"/>
                </a:solidFill>
              </a:rPr>
              <a:t>v</a:t>
            </a:r>
            <a:r>
              <a:rPr lang="en-US" sz="2000" baseline="-25000" dirty="0">
                <a:solidFill>
                  <a:srgbClr val="000090"/>
                </a:solidFill>
              </a:rPr>
              <a:t>i</a:t>
            </a:r>
            <a:r>
              <a:rPr lang="en-US" sz="2000" dirty="0">
                <a:solidFill>
                  <a:srgbClr val="000090"/>
                </a:solidFill>
              </a:rPr>
              <a:t>  </a:t>
            </a:r>
          </a:p>
          <a:p>
            <a:r>
              <a:rPr lang="en-US" sz="2000" dirty="0">
                <a:solidFill>
                  <a:srgbClr val="000090"/>
                </a:solidFill>
              </a:rPr>
              <a:t>		 </a:t>
            </a:r>
            <a:r>
              <a:rPr lang="en-US" sz="2000" dirty="0" err="1">
                <a:solidFill>
                  <a:srgbClr val="000090"/>
                </a:solidFill>
              </a:rPr>
              <a:t>s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i="1" dirty="0" err="1">
                <a:solidFill>
                  <a:srgbClr val="000090"/>
                </a:solidFill>
              </a:rPr>
              <a:t>u</a:t>
            </a:r>
            <a:r>
              <a:rPr lang="en-US" sz="2000" baseline="-25000" dirty="0" err="1">
                <a:solidFill>
                  <a:srgbClr val="000090"/>
                </a:solidFill>
              </a:rPr>
              <a:t>j</a:t>
            </a:r>
            <a:r>
              <a:rPr lang="en-US" sz="2000" dirty="0">
                <a:solidFill>
                  <a:srgbClr val="000090"/>
                </a:solidFill>
              </a:rPr>
              <a:t> = </a:t>
            </a:r>
            <a:r>
              <a:rPr lang="en-US" sz="2000" i="1" dirty="0">
                <a:solidFill>
                  <a:srgbClr val="000090"/>
                </a:solidFill>
              </a:rPr>
              <a:t>v</a:t>
            </a:r>
            <a:r>
              <a:rPr lang="en-US" sz="2000" baseline="-25000" dirty="0">
                <a:solidFill>
                  <a:srgbClr val="000090"/>
                </a:solidFill>
              </a:rPr>
              <a:t>i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</a:p>
          <a:p>
            <a:r>
              <a:rPr lang="en-US" sz="2000" dirty="0">
                <a:solidFill>
                  <a:srgbClr val="000090"/>
                </a:solidFill>
              </a:rPr>
              <a:t>In general </a:t>
            </a:r>
            <a:r>
              <a:rPr lang="en-US" sz="2000" i="1" dirty="0" err="1">
                <a:solidFill>
                  <a:srgbClr val="000090"/>
                </a:solidFill>
              </a:rPr>
              <a:t>u</a:t>
            </a:r>
            <a:r>
              <a:rPr lang="en-US" sz="2000" baseline="-25000" dirty="0" err="1">
                <a:solidFill>
                  <a:srgbClr val="000090"/>
                </a:solidFill>
              </a:rPr>
              <a:t>j</a:t>
            </a:r>
            <a:r>
              <a:rPr lang="en-US" sz="2000" dirty="0">
                <a:solidFill>
                  <a:srgbClr val="000090"/>
                </a:solidFill>
              </a:rPr>
              <a:t> and </a:t>
            </a:r>
            <a:r>
              <a:rPr lang="en-US" sz="2000" i="1" dirty="0">
                <a:solidFill>
                  <a:srgbClr val="000090"/>
                </a:solidFill>
              </a:rPr>
              <a:t>v</a:t>
            </a:r>
            <a:r>
              <a:rPr lang="en-US" sz="2000" baseline="-25000" dirty="0">
                <a:solidFill>
                  <a:srgbClr val="000090"/>
                </a:solidFill>
              </a:rPr>
              <a:t>i</a:t>
            </a:r>
            <a:r>
              <a:rPr lang="en-US" sz="2000" i="1" baseline="-25000" dirty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point  in different directions.</a:t>
            </a:r>
          </a:p>
          <a:p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It would be nice if we could find some special vectors </a:t>
            </a:r>
            <a:r>
              <a:rPr lang="en-US" sz="2000" i="1" dirty="0" err="1">
                <a:solidFill>
                  <a:srgbClr val="000090"/>
                </a:solidFill>
              </a:rPr>
              <a:t>u</a:t>
            </a:r>
            <a:r>
              <a:rPr lang="en-US" sz="2000" baseline="-25000" dirty="0" err="1">
                <a:solidFill>
                  <a:srgbClr val="000090"/>
                </a:solidFill>
              </a:rPr>
              <a:t>j</a:t>
            </a:r>
            <a:r>
              <a:rPr lang="en-US" sz="2000" dirty="0">
                <a:solidFill>
                  <a:srgbClr val="000090"/>
                </a:solidFill>
              </a:rPr>
              <a:t>  that mapped onto vectors </a:t>
            </a:r>
            <a:r>
              <a:rPr lang="en-US" sz="2000" i="1" dirty="0">
                <a:solidFill>
                  <a:srgbClr val="000090"/>
                </a:solidFill>
              </a:rPr>
              <a:t>v</a:t>
            </a:r>
            <a:r>
              <a:rPr lang="en-US" sz="2000" baseline="-25000" dirty="0">
                <a:solidFill>
                  <a:srgbClr val="000090"/>
                </a:solidFill>
              </a:rPr>
              <a:t>i</a:t>
            </a:r>
            <a:r>
              <a:rPr lang="en-US" sz="2000" dirty="0">
                <a:solidFill>
                  <a:srgbClr val="000090"/>
                </a:solidFill>
              </a:rPr>
              <a:t> that were parallel to </a:t>
            </a:r>
            <a:r>
              <a:rPr lang="en-US" sz="2000" i="1" dirty="0" err="1">
                <a:solidFill>
                  <a:srgbClr val="000090"/>
                </a:solidFill>
              </a:rPr>
              <a:t>u</a:t>
            </a:r>
            <a:r>
              <a:rPr lang="en-US" sz="2000" baseline="-25000" dirty="0" err="1">
                <a:solidFill>
                  <a:srgbClr val="000090"/>
                </a:solidFill>
              </a:rPr>
              <a:t>j</a:t>
            </a:r>
            <a:r>
              <a:rPr lang="en-US" sz="2000" dirty="0">
                <a:solidFill>
                  <a:srgbClr val="000090"/>
                </a:solidFill>
              </a:rPr>
              <a:t>. </a:t>
            </a:r>
          </a:p>
          <a:p>
            <a:r>
              <a:rPr lang="en-US" sz="2000" dirty="0">
                <a:solidFill>
                  <a:srgbClr val="000090"/>
                </a:solidFill>
              </a:rPr>
              <a:t>That could help us to find a coordinate system in which </a:t>
            </a:r>
            <a:r>
              <a:rPr lang="en-US" sz="2000" dirty="0" err="1">
                <a:solidFill>
                  <a:srgbClr val="000090"/>
                </a:solidFill>
              </a:rPr>
              <a:t>s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 could be expressed more simply.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01885" y="4099483"/>
            <a:ext cx="8333490" cy="2523768"/>
            <a:chOff x="701885" y="4099483"/>
            <a:chExt cx="8333490" cy="2523768"/>
          </a:xfrm>
        </p:grpSpPr>
        <p:pic>
          <p:nvPicPr>
            <p:cNvPr id="6" name="Picture 5" descr="Screen Shot 2020-10-16 at 09.13.1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95166">
              <a:off x="6368663" y="4559546"/>
              <a:ext cx="1180467" cy="1149922"/>
            </a:xfrm>
            <a:prstGeom prst="rect">
              <a:avLst/>
            </a:prstGeom>
          </p:spPr>
        </p:pic>
        <p:sp>
          <p:nvSpPr>
            <p:cNvPr id="4" name="Isosceles Triangle 3"/>
            <p:cNvSpPr/>
            <p:nvPr/>
          </p:nvSpPr>
          <p:spPr>
            <a:xfrm>
              <a:off x="6517502" y="4701037"/>
              <a:ext cx="2517873" cy="181580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Screen Shot 2020-10-16 at 09.13.1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7035" y="5366919"/>
              <a:ext cx="1180467" cy="114992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1885" y="4099483"/>
              <a:ext cx="4545540" cy="252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For example, stress in the rocks on a mountain side.</a:t>
              </a:r>
            </a:p>
            <a:p>
              <a:r>
                <a:rPr lang="en-US" sz="2000" dirty="0">
                  <a:solidFill>
                    <a:srgbClr val="000090"/>
                  </a:solidFill>
                </a:rPr>
                <a:t>We know that there is no shear stress on the sloping surface.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dirty="0">
                  <a:solidFill>
                    <a:srgbClr val="000090"/>
                  </a:solidFill>
                </a:rPr>
                <a:t>Maybe the stress tensor would be simpler using a coordinate system aligned with the mountain surface.  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92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2642"/>
          </a:xfrm>
        </p:spPr>
        <p:txBody>
          <a:bodyPr/>
          <a:lstStyle/>
          <a:p>
            <a:r>
              <a:rPr lang="en-US" sz="3200" dirty="0">
                <a:solidFill>
                  <a:srgbClr val="000090"/>
                </a:solidFill>
              </a:rPr>
              <a:t>Finding eigenvectors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24976" y="1434984"/>
            <a:ext cx="6729182" cy="1134226"/>
            <a:chOff x="1024976" y="1760104"/>
            <a:chExt cx="6729182" cy="1134226"/>
          </a:xfrm>
        </p:grpSpPr>
        <p:sp>
          <p:nvSpPr>
            <p:cNvPr id="3" name="TextBox 2"/>
            <p:cNvSpPr txBox="1"/>
            <p:nvPr/>
          </p:nvSpPr>
          <p:spPr>
            <a:xfrm>
              <a:off x="1024976" y="1760104"/>
              <a:ext cx="67291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When </a:t>
              </a:r>
              <a:r>
                <a:rPr lang="en-US" sz="2000" dirty="0" err="1">
                  <a:solidFill>
                    <a:srgbClr val="000090"/>
                  </a:solidFill>
                </a:rPr>
                <a:t>t</a:t>
              </a:r>
              <a:r>
                <a:rPr lang="en-US" sz="2400" baseline="-25000" dirty="0" err="1">
                  <a:solidFill>
                    <a:srgbClr val="000090"/>
                  </a:solidFill>
                </a:rPr>
                <a:t>ij</a:t>
              </a:r>
              <a:r>
                <a:rPr lang="en-US" sz="2000" dirty="0">
                  <a:solidFill>
                    <a:srgbClr val="000090"/>
                  </a:solidFill>
                </a:rPr>
                <a:t> is symmetric with real components, there will be some vectors </a:t>
              </a:r>
              <a:r>
                <a:rPr lang="en-US" sz="2000" i="1" dirty="0" err="1">
                  <a:solidFill>
                    <a:srgbClr val="000090"/>
                  </a:solidFill>
                </a:rPr>
                <a:t>n</a:t>
              </a:r>
              <a:r>
                <a:rPr lang="en-US" sz="2400" baseline="-25000" dirty="0" err="1">
                  <a:solidFill>
                    <a:srgbClr val="000090"/>
                  </a:solidFill>
                </a:rPr>
                <a:t>j</a:t>
              </a:r>
              <a:r>
                <a:rPr lang="en-US" sz="2000" dirty="0">
                  <a:solidFill>
                    <a:srgbClr val="000090"/>
                  </a:solidFill>
                </a:rPr>
                <a:t> that </a:t>
              </a:r>
              <a:r>
                <a:rPr lang="en-US" sz="2000" i="1" dirty="0">
                  <a:solidFill>
                    <a:srgbClr val="000090"/>
                  </a:solidFill>
                </a:rPr>
                <a:t>do</a:t>
              </a:r>
              <a:r>
                <a:rPr lang="en-US" sz="2000" dirty="0">
                  <a:solidFill>
                    <a:srgbClr val="000090"/>
                  </a:solidFill>
                </a:rPr>
                <a:t> map onto a parallel vector.</a:t>
              </a:r>
            </a:p>
          </p:txBody>
        </p:sp>
        <p:pic>
          <p:nvPicPr>
            <p:cNvPr id="5" name="Picture 4" descr="Screen Shot 2020-10-16 at 09.22.2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7776" y="2579380"/>
              <a:ext cx="3476798" cy="31495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024976" y="2639440"/>
            <a:ext cx="7428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When </a:t>
            </a:r>
            <a:r>
              <a:rPr lang="en-US" sz="2000" i="1" dirty="0" err="1">
                <a:solidFill>
                  <a:srgbClr val="000090"/>
                </a:solidFill>
              </a:rPr>
              <a:t>n</a:t>
            </a:r>
            <a:r>
              <a:rPr lang="en-US" sz="2400" baseline="-25000" dirty="0" err="1">
                <a:solidFill>
                  <a:srgbClr val="000090"/>
                </a:solidFill>
              </a:rPr>
              <a:t>j</a:t>
            </a:r>
            <a:r>
              <a:rPr lang="en-US" sz="2000" dirty="0">
                <a:solidFill>
                  <a:srgbClr val="000090"/>
                </a:solidFill>
              </a:rPr>
              <a:t> is a unit vector, it defines a principal direction or </a:t>
            </a:r>
            <a:r>
              <a:rPr lang="en-US" sz="2000" b="1" i="1" dirty="0">
                <a:solidFill>
                  <a:srgbClr val="000090"/>
                </a:solidFill>
              </a:rPr>
              <a:t>eigenvector</a:t>
            </a:r>
            <a:r>
              <a:rPr lang="en-US" sz="2000" dirty="0">
                <a:solidFill>
                  <a:srgbClr val="000090"/>
                </a:solidFill>
              </a:rPr>
              <a:t> of the tensor </a:t>
            </a:r>
            <a:r>
              <a:rPr lang="en-US" sz="2000" dirty="0" err="1">
                <a:solidFill>
                  <a:srgbClr val="000090"/>
                </a:solidFill>
              </a:rPr>
              <a:t>t</a:t>
            </a:r>
            <a:r>
              <a:rPr lang="en-US" sz="24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, and </a:t>
            </a:r>
            <a:r>
              <a:rPr lang="en-US" sz="2000" dirty="0">
                <a:solidFill>
                  <a:srgbClr val="000090"/>
                </a:solidFill>
                <a:latin typeface="Symbol" charset="2"/>
                <a:cs typeface="Symbol" charset="2"/>
              </a:rPr>
              <a:t>l</a:t>
            </a:r>
            <a:r>
              <a:rPr lang="en-US" sz="2000" dirty="0">
                <a:solidFill>
                  <a:srgbClr val="000090"/>
                </a:solidFill>
              </a:rPr>
              <a:t> is called a principal value or </a:t>
            </a:r>
            <a:r>
              <a:rPr lang="en-US" sz="2000" b="1" i="1" dirty="0">
                <a:solidFill>
                  <a:srgbClr val="000090"/>
                </a:solidFill>
              </a:rPr>
              <a:t>eigenvalue</a:t>
            </a:r>
            <a:r>
              <a:rPr lang="en-US" sz="2000" dirty="0">
                <a:solidFill>
                  <a:srgbClr val="000090"/>
                </a:solidFill>
              </a:rPr>
              <a:t> of </a:t>
            </a:r>
            <a:r>
              <a:rPr lang="en-US" sz="2000" dirty="0" err="1">
                <a:solidFill>
                  <a:srgbClr val="000090"/>
                </a:solidFill>
              </a:rPr>
              <a:t>t</a:t>
            </a:r>
            <a:r>
              <a:rPr lang="en-US" sz="24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7120" y="3444240"/>
            <a:ext cx="145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sz="2000" baseline="-25000" dirty="0" err="1"/>
              <a:t>ij</a:t>
            </a:r>
            <a:r>
              <a:rPr lang="en-US" dirty="0"/>
              <a:t> </a:t>
            </a:r>
            <a:r>
              <a:rPr lang="en-US" i="1" dirty="0" err="1"/>
              <a:t>n</a:t>
            </a:r>
            <a:r>
              <a:rPr lang="en-US" sz="2000" baseline="-25000" dirty="0" err="1"/>
              <a:t>j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latin typeface="Symbol" charset="2"/>
                <a:cs typeface="Symbol" charset="2"/>
              </a:rPr>
              <a:t>l</a:t>
            </a:r>
            <a:r>
              <a:rPr lang="en-US" dirty="0"/>
              <a:t> </a:t>
            </a:r>
            <a:r>
              <a:rPr lang="en-US" i="1" dirty="0" err="1"/>
              <a:t>n</a:t>
            </a:r>
            <a:r>
              <a:rPr lang="en-US" sz="2000" baseline="-25000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8720" y="3870960"/>
            <a:ext cx="1555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 </a:t>
            </a:r>
            <a:r>
              <a:rPr lang="en-US" i="1" dirty="0" err="1"/>
              <a:t>n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 </a:t>
            </a:r>
            <a:r>
              <a:rPr lang="en-US" dirty="0"/>
              <a:t>= </a:t>
            </a:r>
            <a:r>
              <a:rPr lang="en-US" dirty="0" err="1">
                <a:latin typeface="Symbol" charset="2"/>
                <a:cs typeface="Symbol" charset="2"/>
              </a:rPr>
              <a:t>d</a:t>
            </a:r>
            <a:r>
              <a:rPr lang="en-US" sz="2000" baseline="-25000" dirty="0" err="1"/>
              <a:t>ij</a:t>
            </a:r>
            <a:r>
              <a:rPr lang="en-US" sz="2000" dirty="0"/>
              <a:t> </a:t>
            </a:r>
            <a:r>
              <a:rPr lang="en-US" i="1" dirty="0" err="1"/>
              <a:t>n</a:t>
            </a:r>
            <a:r>
              <a:rPr lang="en-US" sz="2000" baseline="-25000" dirty="0" err="1"/>
              <a:t>j</a:t>
            </a:r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0" y="4294962"/>
            <a:ext cx="173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sz="2000" baseline="-25000" dirty="0" err="1"/>
              <a:t>ij</a:t>
            </a:r>
            <a:r>
              <a:rPr lang="en-US" dirty="0"/>
              <a:t> </a:t>
            </a:r>
            <a:r>
              <a:rPr lang="en-US" i="1" dirty="0" err="1"/>
              <a:t>n</a:t>
            </a:r>
            <a:r>
              <a:rPr lang="en-US" sz="2000" baseline="-25000" dirty="0" err="1"/>
              <a:t>j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latin typeface="Symbol" charset="2"/>
                <a:cs typeface="Symbol" charset="2"/>
              </a:rPr>
              <a:t>l</a:t>
            </a:r>
            <a:r>
              <a:rPr lang="en-US" dirty="0"/>
              <a:t> </a:t>
            </a:r>
            <a:r>
              <a:rPr lang="en-US" dirty="0" err="1">
                <a:latin typeface="Symbol" charset="2"/>
                <a:cs typeface="Symbol" charset="2"/>
              </a:rPr>
              <a:t>d</a:t>
            </a:r>
            <a:r>
              <a:rPr lang="en-US" baseline="-25000" dirty="0" err="1"/>
              <a:t>ij</a:t>
            </a:r>
            <a:r>
              <a:rPr lang="en-US" dirty="0"/>
              <a:t> </a:t>
            </a:r>
            <a:r>
              <a:rPr lang="en-US" i="1" dirty="0" err="1"/>
              <a:t>n</a:t>
            </a:r>
            <a:r>
              <a:rPr lang="en-US" baseline="-25000" dirty="0" err="1"/>
              <a:t>j</a:t>
            </a:r>
            <a:r>
              <a:rPr lang="en-US" dirty="0"/>
              <a:t>  =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8720" y="4678324"/>
            <a:ext cx="38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18080" y="5007016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sz="2000" baseline="-25000" dirty="0" err="1"/>
              <a:t>ij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latin typeface="Symbol" charset="2"/>
                <a:cs typeface="Symbol" charset="2"/>
              </a:rPr>
              <a:t>l</a:t>
            </a:r>
            <a:r>
              <a:rPr lang="en-US" dirty="0"/>
              <a:t> </a:t>
            </a:r>
            <a:r>
              <a:rPr lang="en-US" dirty="0" err="1">
                <a:latin typeface="Symbol" charset="2"/>
                <a:cs typeface="Symbol" charset="2"/>
              </a:rPr>
              <a:t>d</a:t>
            </a:r>
            <a:r>
              <a:rPr lang="en-US" baseline="-25000" dirty="0" err="1"/>
              <a:t>ij</a:t>
            </a:r>
            <a:r>
              <a:rPr lang="en-US" dirty="0"/>
              <a:t>) </a:t>
            </a:r>
            <a:r>
              <a:rPr lang="en-US" i="1" dirty="0" err="1"/>
              <a:t>n</a:t>
            </a:r>
            <a:r>
              <a:rPr lang="en-US" baseline="-25000" dirty="0" err="1"/>
              <a:t>j</a:t>
            </a:r>
            <a:r>
              <a:rPr lang="en-US" dirty="0"/>
              <a:t>  = 0    or in symbolic form,  (</a:t>
            </a:r>
            <a:r>
              <a:rPr lang="en-US" b="1" dirty="0"/>
              <a:t>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>
                <a:latin typeface="Symbol" charset="2"/>
                <a:cs typeface="Symbol" charset="2"/>
              </a:rPr>
              <a:t>lI</a:t>
            </a:r>
            <a:r>
              <a:rPr lang="en-US" dirty="0">
                <a:latin typeface="Symbol" charset="2"/>
                <a:cs typeface="Symbol" charset="2"/>
              </a:rPr>
              <a:t>)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/>
              <a:t> </a:t>
            </a:r>
            <a:r>
              <a:rPr lang="en-US" b="1" i="1" dirty="0"/>
              <a:t>n</a:t>
            </a:r>
            <a:r>
              <a:rPr lang="en-US" dirty="0"/>
              <a:t> = 0    </a:t>
            </a:r>
          </a:p>
        </p:txBody>
      </p:sp>
    </p:spTree>
    <p:extLst>
      <p:ext uri="{BB962C8B-B14F-4D97-AF65-F5344CB8AC3E}">
        <p14:creationId xmlns:p14="http://schemas.microsoft.com/office/powerpoint/2010/main" val="12925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36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Let’s work through an example</a:t>
            </a:r>
          </a:p>
        </p:txBody>
      </p:sp>
      <p:pic>
        <p:nvPicPr>
          <p:cNvPr id="4" name="Picture 3" descr="Screen Shot 2020-10-19 at 07.59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0441"/>
            <a:ext cx="7854933" cy="23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36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Let’s work through an example</a:t>
            </a:r>
          </a:p>
        </p:txBody>
      </p:sp>
      <p:pic>
        <p:nvPicPr>
          <p:cNvPr id="4" name="Picture 3" descr="Screen Shot 2020-10-19 at 07.59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0" y="896938"/>
            <a:ext cx="7854933" cy="23982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720" y="3210000"/>
            <a:ext cx="69024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for </a:t>
            </a:r>
            <a:r>
              <a:rPr lang="en-US" i="1" dirty="0" err="1"/>
              <a:t>n</a:t>
            </a:r>
            <a:r>
              <a:rPr lang="en-US" sz="2000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to be an eigenvector, </a:t>
            </a:r>
            <a:r>
              <a:rPr lang="en-US" i="1" dirty="0" err="1"/>
              <a:t>n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and</a:t>
            </a:r>
            <a:r>
              <a:rPr lang="en-US" baseline="-25000" dirty="0"/>
              <a:t>  </a:t>
            </a:r>
            <a:r>
              <a:rPr lang="en-US" dirty="0" err="1"/>
              <a:t>t</a:t>
            </a:r>
            <a:r>
              <a:rPr lang="en-US" sz="2000" baseline="-25000" dirty="0" err="1"/>
              <a:t>ij</a:t>
            </a:r>
            <a:r>
              <a:rPr lang="en-US" dirty="0"/>
              <a:t> </a:t>
            </a:r>
            <a:r>
              <a:rPr lang="en-US" i="1" dirty="0" err="1"/>
              <a:t>n</a:t>
            </a:r>
            <a:r>
              <a:rPr lang="en-US" sz="2000" baseline="-25000" dirty="0" err="1"/>
              <a:t>j</a:t>
            </a:r>
            <a:r>
              <a:rPr lang="en-US" dirty="0"/>
              <a:t> must be parallel</a:t>
            </a:r>
          </a:p>
          <a:p>
            <a:r>
              <a:rPr lang="en-US" sz="2000" dirty="0"/>
              <a:t>		 </a:t>
            </a:r>
            <a:r>
              <a:rPr lang="en-US" sz="2000" dirty="0" err="1"/>
              <a:t>t</a:t>
            </a:r>
            <a:r>
              <a:rPr lang="en-US" sz="2000" baseline="-25000" dirty="0" err="1"/>
              <a:t>ij</a:t>
            </a:r>
            <a:r>
              <a:rPr lang="en-US" sz="2000" dirty="0"/>
              <a:t> </a:t>
            </a:r>
            <a:r>
              <a:rPr lang="en-US" sz="2000" i="1" dirty="0" err="1"/>
              <a:t>n</a:t>
            </a:r>
            <a:r>
              <a:rPr lang="en-US" sz="2000" baseline="-25000" dirty="0" err="1"/>
              <a:t>j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>
                <a:latin typeface="Symbol" charset="2"/>
                <a:cs typeface="Symbol" charset="2"/>
              </a:rPr>
              <a:t>l</a:t>
            </a:r>
            <a:r>
              <a:rPr lang="en-US" sz="2000" dirty="0"/>
              <a:t> </a:t>
            </a:r>
            <a:r>
              <a:rPr lang="en-US" sz="2000" i="1" dirty="0" err="1"/>
              <a:t>n</a:t>
            </a:r>
            <a:r>
              <a:rPr lang="en-US" sz="2000" baseline="-25000" dirty="0" err="1"/>
              <a:t>i</a:t>
            </a:r>
            <a:r>
              <a:rPr lang="en-US" sz="2000" dirty="0"/>
              <a:t> =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685" y="3983704"/>
            <a:ext cx="1891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      </a:t>
            </a:r>
            <a:r>
              <a:rPr lang="en-US" sz="2000" i="1" dirty="0" err="1"/>
              <a:t>n</a:t>
            </a:r>
            <a:r>
              <a:rPr lang="en-US" sz="2200" baseline="-25000" dirty="0" err="1"/>
              <a:t>i</a:t>
            </a:r>
            <a:r>
              <a:rPr lang="en-US" sz="2000" baseline="-25000" dirty="0"/>
              <a:t> </a:t>
            </a:r>
            <a:r>
              <a:rPr lang="en-US" sz="2000" dirty="0"/>
              <a:t>= </a:t>
            </a:r>
            <a:r>
              <a:rPr lang="en-US" sz="2000" dirty="0" err="1">
                <a:latin typeface="Symbol" charset="2"/>
                <a:cs typeface="Symbol" charset="2"/>
              </a:rPr>
              <a:t>d</a:t>
            </a:r>
            <a:r>
              <a:rPr lang="en-US" sz="2200" baseline="-25000" dirty="0" err="1"/>
              <a:t>ij</a:t>
            </a:r>
            <a:r>
              <a:rPr lang="en-US" sz="2000" dirty="0"/>
              <a:t> </a:t>
            </a:r>
            <a:r>
              <a:rPr lang="en-US" sz="2000" i="1" dirty="0" err="1"/>
              <a:t>n</a:t>
            </a:r>
            <a:r>
              <a:rPr lang="en-US" sz="2200" baseline="-25000" dirty="0" err="1"/>
              <a:t>j</a:t>
            </a:r>
            <a:r>
              <a:rPr lang="en-US" sz="2000" dirty="0"/>
              <a:t>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2090" y="4485400"/>
            <a:ext cx="188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</a:t>
            </a:r>
            <a:r>
              <a:rPr lang="en-US" sz="2000" baseline="-25000" dirty="0" err="1"/>
              <a:t>ij</a:t>
            </a:r>
            <a:r>
              <a:rPr lang="en-US" sz="2000" dirty="0"/>
              <a:t> </a:t>
            </a:r>
            <a:r>
              <a:rPr lang="en-US" sz="2000" i="1" dirty="0" err="1"/>
              <a:t>n</a:t>
            </a:r>
            <a:r>
              <a:rPr lang="en-US" sz="2000" baseline="-25000" dirty="0" err="1"/>
              <a:t>j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>
                <a:latin typeface="Symbol" charset="2"/>
                <a:cs typeface="Symbol" charset="2"/>
              </a:rPr>
              <a:t>l</a:t>
            </a:r>
            <a:r>
              <a:rPr lang="en-US" sz="2000" dirty="0"/>
              <a:t> </a:t>
            </a:r>
            <a:r>
              <a:rPr lang="en-US" sz="2000" dirty="0" err="1">
                <a:latin typeface="Symbol" charset="2"/>
                <a:cs typeface="Symbol" charset="2"/>
              </a:rPr>
              <a:t>d</a:t>
            </a:r>
            <a:r>
              <a:rPr lang="en-US" sz="2000" baseline="-25000" dirty="0" err="1"/>
              <a:t>ij</a:t>
            </a:r>
            <a:r>
              <a:rPr lang="en-US" sz="2000" dirty="0"/>
              <a:t> </a:t>
            </a:r>
            <a:r>
              <a:rPr lang="en-US" sz="2000" i="1" dirty="0" err="1"/>
              <a:t>n</a:t>
            </a:r>
            <a:r>
              <a:rPr lang="en-US" sz="2000" baseline="-25000" dirty="0" err="1"/>
              <a:t>j</a:t>
            </a:r>
            <a:r>
              <a:rPr lang="en-US" sz="2000" dirty="0"/>
              <a:t>  =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40292"/>
            <a:ext cx="3681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Factor out </a:t>
            </a:r>
            <a:r>
              <a:rPr lang="en-US" sz="2000" i="1" dirty="0" err="1"/>
              <a:t>n</a:t>
            </a:r>
            <a:r>
              <a:rPr lang="en-US" sz="2000" baseline="-25000" dirty="0" err="1"/>
              <a:t>j</a:t>
            </a:r>
            <a:r>
              <a:rPr lang="en-US" sz="2000" dirty="0"/>
              <a:t>:</a:t>
            </a:r>
            <a:r>
              <a:rPr lang="en-US" sz="2000" baseline="-25000" dirty="0"/>
              <a:t>       </a:t>
            </a:r>
            <a:r>
              <a:rPr lang="en-US" sz="2000" dirty="0"/>
              <a:t>(</a:t>
            </a:r>
            <a:r>
              <a:rPr lang="en-US" sz="2000" dirty="0" err="1"/>
              <a:t>t</a:t>
            </a:r>
            <a:r>
              <a:rPr lang="en-US" sz="2200" baseline="-25000" dirty="0" err="1"/>
              <a:t>ij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>
                <a:latin typeface="Symbol" charset="2"/>
                <a:cs typeface="Symbol" charset="2"/>
              </a:rPr>
              <a:t>l</a:t>
            </a:r>
            <a:r>
              <a:rPr lang="en-US" sz="2000" dirty="0"/>
              <a:t> </a:t>
            </a:r>
            <a:r>
              <a:rPr lang="en-US" sz="2000" dirty="0" err="1">
                <a:latin typeface="Symbol" charset="2"/>
                <a:cs typeface="Symbol" charset="2"/>
              </a:rPr>
              <a:t>d</a:t>
            </a:r>
            <a:r>
              <a:rPr lang="en-US" sz="2200" baseline="-25000" dirty="0" err="1"/>
              <a:t>ij</a:t>
            </a:r>
            <a:r>
              <a:rPr lang="en-US" sz="2000" dirty="0"/>
              <a:t>) </a:t>
            </a:r>
            <a:r>
              <a:rPr lang="en-US" sz="2000" i="1" dirty="0" err="1"/>
              <a:t>n</a:t>
            </a:r>
            <a:r>
              <a:rPr lang="en-US" sz="2200" baseline="-25000" dirty="0" err="1"/>
              <a:t>j</a:t>
            </a:r>
            <a:r>
              <a:rPr lang="en-US" sz="2000" dirty="0"/>
              <a:t>  = 0</a:t>
            </a:r>
          </a:p>
        </p:txBody>
      </p:sp>
    </p:spTree>
    <p:extLst>
      <p:ext uri="{BB962C8B-B14F-4D97-AF65-F5344CB8AC3E}">
        <p14:creationId xmlns:p14="http://schemas.microsoft.com/office/powerpoint/2010/main" val="373062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40" y="46126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Let’s work through an example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921928" y="1111601"/>
            <a:ext cx="7000240" cy="1200329"/>
            <a:chOff x="1016000" y="1628953"/>
            <a:chExt cx="7000240" cy="1200329"/>
          </a:xfrm>
        </p:grpSpPr>
        <p:pic>
          <p:nvPicPr>
            <p:cNvPr id="4" name="Picture 3" descr="Screen Shot 2020-10-16 at 09.37.0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00" y="1706477"/>
              <a:ext cx="3159760" cy="105704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612640" y="1628953"/>
              <a:ext cx="3403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0"/>
                  </a:solidFill>
                </a:rPr>
                <a:t>Obviously these equations are satisfied if </a:t>
              </a:r>
              <a:r>
                <a:rPr lang="en-US" i="1" dirty="0">
                  <a:solidFill>
                    <a:srgbClr val="000090"/>
                  </a:solidFill>
                </a:rPr>
                <a:t>n</a:t>
              </a:r>
              <a:r>
                <a:rPr lang="en-US" sz="2000" baseline="-25000" dirty="0">
                  <a:solidFill>
                    <a:srgbClr val="000090"/>
                  </a:solidFill>
                </a:rPr>
                <a:t>1</a:t>
              </a:r>
              <a:r>
                <a:rPr lang="en-US" dirty="0">
                  <a:solidFill>
                    <a:srgbClr val="000090"/>
                  </a:solidFill>
                </a:rPr>
                <a:t>= </a:t>
              </a:r>
              <a:r>
                <a:rPr lang="en-US" i="1" dirty="0">
                  <a:solidFill>
                    <a:srgbClr val="000090"/>
                  </a:solidFill>
                </a:rPr>
                <a:t>n</a:t>
              </a:r>
              <a:r>
                <a:rPr lang="en-US" sz="2000" baseline="-25000" dirty="0">
                  <a:solidFill>
                    <a:srgbClr val="000090"/>
                  </a:solidFill>
                </a:rPr>
                <a:t>2</a:t>
              </a:r>
              <a:r>
                <a:rPr lang="en-US" dirty="0">
                  <a:solidFill>
                    <a:srgbClr val="000090"/>
                  </a:solidFill>
                </a:rPr>
                <a:t>= </a:t>
              </a:r>
              <a:r>
                <a:rPr lang="en-US" i="1" dirty="0">
                  <a:solidFill>
                    <a:srgbClr val="000090"/>
                  </a:solidFill>
                </a:rPr>
                <a:t>n</a:t>
              </a:r>
              <a:r>
                <a:rPr lang="en-US" sz="2000" baseline="-25000" dirty="0">
                  <a:solidFill>
                    <a:srgbClr val="000090"/>
                  </a:solidFill>
                </a:rPr>
                <a:t>3</a:t>
              </a:r>
              <a:r>
                <a:rPr lang="en-US" dirty="0">
                  <a:solidFill>
                    <a:srgbClr val="000090"/>
                  </a:solidFill>
                </a:rPr>
                <a:t>= 0.</a:t>
              </a:r>
            </a:p>
            <a:p>
              <a:r>
                <a:rPr lang="en-US" dirty="0">
                  <a:solidFill>
                    <a:srgbClr val="000090"/>
                  </a:solidFill>
                </a:rPr>
                <a:t>But that is no help because we said </a:t>
              </a:r>
              <a:r>
                <a:rPr lang="en-US" i="1" dirty="0" err="1">
                  <a:solidFill>
                    <a:srgbClr val="000090"/>
                  </a:solidFill>
                </a:rPr>
                <a:t>n</a:t>
              </a:r>
              <a:r>
                <a:rPr lang="en-US" sz="2000" baseline="-25000" dirty="0" err="1">
                  <a:solidFill>
                    <a:srgbClr val="000090"/>
                  </a:solidFill>
                </a:rPr>
                <a:t>j</a:t>
              </a:r>
              <a:r>
                <a:rPr lang="en-US" dirty="0">
                  <a:solidFill>
                    <a:srgbClr val="000090"/>
                  </a:solidFill>
                </a:rPr>
                <a:t> is a unit vector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24560" y="2497998"/>
            <a:ext cx="5894026" cy="1015663"/>
            <a:chOff x="924560" y="2956560"/>
            <a:chExt cx="5894026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924560" y="2956560"/>
              <a:ext cx="39855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Nontrivial solutions can exist </a:t>
              </a:r>
            </a:p>
            <a:p>
              <a:r>
                <a:rPr lang="en-US" sz="2000" dirty="0">
                  <a:solidFill>
                    <a:srgbClr val="000090"/>
                  </a:solidFill>
                </a:rPr>
                <a:t>(the equations are not independent)  </a:t>
              </a:r>
            </a:p>
            <a:p>
              <a:r>
                <a:rPr lang="en-US" sz="2000" dirty="0">
                  <a:solidFill>
                    <a:srgbClr val="000090"/>
                  </a:solidFill>
                </a:rPr>
                <a:t>if the determinant = 0</a:t>
              </a:r>
            </a:p>
          </p:txBody>
        </p:sp>
        <p:pic>
          <p:nvPicPr>
            <p:cNvPr id="8" name="Picture 7" descr="Screen Shot 2020-10-16 at 09.44.3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374" y="3241040"/>
              <a:ext cx="1892212" cy="44830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943866" y="3513661"/>
            <a:ext cx="4159495" cy="1483942"/>
            <a:chOff x="943866" y="3513661"/>
            <a:chExt cx="4159495" cy="1483942"/>
          </a:xfrm>
        </p:grpSpPr>
        <p:pic>
          <p:nvPicPr>
            <p:cNvPr id="13" name="Picture 12" descr="Screen Shot 2020-10-19 at 08.22.1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0875" y="3513661"/>
              <a:ext cx="3292486" cy="109185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43866" y="4597493"/>
              <a:ext cx="34658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So, expanding on the third row,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07" y="5133815"/>
            <a:ext cx="4253567" cy="1151683"/>
            <a:chOff x="932107" y="5133815"/>
            <a:chExt cx="4253567" cy="1151683"/>
          </a:xfrm>
        </p:grpSpPr>
        <p:pic>
          <p:nvPicPr>
            <p:cNvPr id="14" name="Picture 13" descr="Screen Shot 2020-10-19 at 08.27.0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28" y="5133815"/>
              <a:ext cx="3312846" cy="358145"/>
            </a:xfrm>
            <a:prstGeom prst="rect">
              <a:avLst/>
            </a:prstGeom>
          </p:spPr>
        </p:pic>
        <p:pic>
          <p:nvPicPr>
            <p:cNvPr id="16" name="Picture 15" descr="Screen Shot 2020-10-19 at 08.29.3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458" y="5954451"/>
              <a:ext cx="2716400" cy="33104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932107" y="5507652"/>
              <a:ext cx="20560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which factors into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0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40" y="46126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Let’s work through an example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29827" y="1023602"/>
            <a:ext cx="6125405" cy="899988"/>
            <a:chOff x="1129827" y="1023602"/>
            <a:chExt cx="6125405" cy="899988"/>
          </a:xfrm>
        </p:grpSpPr>
        <p:pic>
          <p:nvPicPr>
            <p:cNvPr id="16" name="Picture 15" descr="Screen Shot 2020-10-19 at 08.29.3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13" y="1023602"/>
              <a:ext cx="2716400" cy="331047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>
              <a:off x="1129827" y="1504730"/>
              <a:ext cx="6125405" cy="418860"/>
              <a:chOff x="1129827" y="1504730"/>
              <a:chExt cx="6125405" cy="41886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129827" y="1504730"/>
                <a:ext cx="26623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90"/>
                    </a:solidFill>
                  </a:rPr>
                  <a:t>So, the eigenvalues are:</a:t>
                </a:r>
              </a:p>
            </p:txBody>
          </p:sp>
          <p:pic>
            <p:nvPicPr>
              <p:cNvPr id="9" name="Picture 8" descr="Screen Shot 2020-10-19 at 08.33.59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248" r="34017" b="23005"/>
              <a:stretch/>
            </p:blipFill>
            <p:spPr>
              <a:xfrm>
                <a:off x="5068074" y="1563520"/>
                <a:ext cx="987752" cy="278922"/>
              </a:xfrm>
              <a:prstGeom prst="rect">
                <a:avLst/>
              </a:prstGeom>
            </p:spPr>
          </p:pic>
          <p:pic>
            <p:nvPicPr>
              <p:cNvPr id="18" name="Picture 17" descr="Screen Shot 2020-10-19 at 08.33.59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880"/>
              <a:stretch/>
            </p:blipFill>
            <p:spPr>
              <a:xfrm>
                <a:off x="6229554" y="1551934"/>
                <a:ext cx="1025678" cy="371656"/>
              </a:xfrm>
              <a:prstGeom prst="rect">
                <a:avLst/>
              </a:prstGeom>
            </p:spPr>
          </p:pic>
          <p:pic>
            <p:nvPicPr>
              <p:cNvPr id="19" name="Picture 18" descr="Screen Shot 2020-10-19 at 08.33.59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9183"/>
              <a:stretch/>
            </p:blipFill>
            <p:spPr>
              <a:xfrm>
                <a:off x="3997090" y="1563520"/>
                <a:ext cx="953400" cy="360070"/>
              </a:xfrm>
              <a:prstGeom prst="rect">
                <a:avLst/>
              </a:prstGeom>
            </p:spPr>
          </p:pic>
        </p:grpSp>
      </p:grpSp>
      <p:sp>
        <p:nvSpPr>
          <p:cNvPr id="20" name="TextBox 19"/>
          <p:cNvSpPr txBox="1"/>
          <p:nvPr/>
        </p:nvSpPr>
        <p:spPr>
          <a:xfrm>
            <a:off x="1094550" y="2046355"/>
            <a:ext cx="730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Now, find the 3 corresponding eigenvector</a:t>
            </a:r>
            <a:r>
              <a:rPr lang="en-US" sz="2000" i="1" dirty="0">
                <a:solidFill>
                  <a:srgbClr val="000090"/>
                </a:solidFill>
              </a:rPr>
              <a:t>s </a:t>
            </a:r>
            <a:r>
              <a:rPr lang="en-US" sz="2000" dirty="0" err="1">
                <a:solidFill>
                  <a:srgbClr val="000090"/>
                </a:solidFill>
              </a:rPr>
              <a:t>n</a:t>
            </a:r>
            <a:r>
              <a:rPr lang="en-US" sz="2000" baseline="-25000" dirty="0" err="1">
                <a:solidFill>
                  <a:srgbClr val="000090"/>
                </a:solidFill>
              </a:rPr>
              <a:t>j</a:t>
            </a:r>
            <a:r>
              <a:rPr lang="en-US" sz="2000" dirty="0">
                <a:solidFill>
                  <a:srgbClr val="000090"/>
                </a:solidFill>
              </a:rPr>
              <a:t> by solving the equations </a:t>
            </a:r>
            <a:r>
              <a:rPr lang="en-US" sz="2000" dirty="0"/>
              <a:t>(</a:t>
            </a:r>
            <a:r>
              <a:rPr lang="en-US" sz="2000" dirty="0" err="1"/>
              <a:t>t</a:t>
            </a:r>
            <a:r>
              <a:rPr lang="en-US" sz="2200" baseline="-25000" dirty="0" err="1"/>
              <a:t>ij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>
                <a:latin typeface="Symbol" charset="2"/>
                <a:cs typeface="Symbol" charset="2"/>
              </a:rPr>
              <a:t>l</a:t>
            </a:r>
            <a:r>
              <a:rPr lang="en-US" sz="2000" dirty="0"/>
              <a:t> </a:t>
            </a:r>
            <a:r>
              <a:rPr lang="en-US" sz="2000" dirty="0" err="1">
                <a:latin typeface="Symbol" charset="2"/>
                <a:cs typeface="Symbol" charset="2"/>
              </a:rPr>
              <a:t>d</a:t>
            </a:r>
            <a:r>
              <a:rPr lang="en-US" sz="2200" baseline="-25000" dirty="0" err="1"/>
              <a:t>ij</a:t>
            </a:r>
            <a:r>
              <a:rPr lang="en-US" sz="2000" dirty="0"/>
              <a:t>) </a:t>
            </a:r>
            <a:r>
              <a:rPr lang="en-US" sz="2000" i="1" dirty="0" err="1"/>
              <a:t>n</a:t>
            </a:r>
            <a:r>
              <a:rPr lang="en-US" sz="2200" baseline="-25000" dirty="0" err="1"/>
              <a:t>j</a:t>
            </a:r>
            <a:r>
              <a:rPr lang="en-US" sz="2000" dirty="0"/>
              <a:t>  = 0  </a:t>
            </a:r>
            <a:r>
              <a:rPr lang="en-US" sz="2000" dirty="0">
                <a:solidFill>
                  <a:srgbClr val="000090"/>
                </a:solidFill>
              </a:rPr>
              <a:t>with each value of </a:t>
            </a:r>
            <a:r>
              <a:rPr lang="en-US" sz="2000" dirty="0">
                <a:latin typeface="Symbol" charset="2"/>
                <a:cs typeface="Symbol" charset="2"/>
              </a:rPr>
              <a:t>l</a:t>
            </a:r>
            <a:r>
              <a:rPr lang="en-US" sz="2000" dirty="0">
                <a:solidFill>
                  <a:srgbClr val="000090"/>
                </a:solidFill>
              </a:rPr>
              <a:t> in turn: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562557" y="2867139"/>
            <a:ext cx="6631031" cy="1254668"/>
            <a:chOff x="1435557" y="2879839"/>
            <a:chExt cx="6631031" cy="1254668"/>
          </a:xfrm>
        </p:grpSpPr>
        <p:pic>
          <p:nvPicPr>
            <p:cNvPr id="12" name="Picture 11" descr="Screen Shot 2020-10-19 at 08.39.2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557" y="2979553"/>
              <a:ext cx="3491412" cy="1154954"/>
            </a:xfrm>
            <a:prstGeom prst="rect">
              <a:avLst/>
            </a:prstGeom>
          </p:spPr>
        </p:pic>
        <p:pic>
          <p:nvPicPr>
            <p:cNvPr id="25" name="Picture 24" descr="Screen Shot 2020-10-19 at 07.59.16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33" t="51634" r="38473"/>
            <a:stretch/>
          </p:blipFill>
          <p:spPr>
            <a:xfrm>
              <a:off x="5867681" y="2879839"/>
              <a:ext cx="2198907" cy="1159944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185764" y="3292316"/>
              <a:ext cx="53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and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9950" y="4379242"/>
            <a:ext cx="3467893" cy="695719"/>
            <a:chOff x="1094550" y="4468142"/>
            <a:chExt cx="3467893" cy="695719"/>
          </a:xfrm>
        </p:grpSpPr>
        <p:sp>
          <p:nvSpPr>
            <p:cNvPr id="28" name="TextBox 27"/>
            <p:cNvSpPr txBox="1"/>
            <p:nvPr/>
          </p:nvSpPr>
          <p:spPr>
            <a:xfrm>
              <a:off x="1094550" y="4468142"/>
              <a:ext cx="1407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With </a:t>
              </a:r>
              <a:r>
                <a:rPr lang="en-US" sz="2000" i="1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l</a:t>
              </a:r>
              <a:r>
                <a:rPr lang="en-US" sz="2000" baseline="-25000" dirty="0">
                  <a:solidFill>
                    <a:srgbClr val="000090"/>
                  </a:solidFill>
                </a:rPr>
                <a:t>(1)</a:t>
              </a:r>
              <a:r>
                <a:rPr lang="en-US" sz="2000" dirty="0">
                  <a:solidFill>
                    <a:srgbClr val="000090"/>
                  </a:solidFill>
                </a:rPr>
                <a:t>=3:</a:t>
              </a:r>
            </a:p>
          </p:txBody>
        </p:sp>
        <p:pic>
          <p:nvPicPr>
            <p:cNvPr id="29" name="Picture 28" descr="Screen Shot 2020-10-19 at 08.50.46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4573" y="4478590"/>
              <a:ext cx="1847870" cy="685271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1059238" y="5260817"/>
            <a:ext cx="7945062" cy="430966"/>
            <a:chOff x="1059238" y="5260817"/>
            <a:chExt cx="7945062" cy="430966"/>
          </a:xfrm>
        </p:grpSpPr>
        <p:grpSp>
          <p:nvGrpSpPr>
            <p:cNvPr id="33" name="Group 32"/>
            <p:cNvGrpSpPr/>
            <p:nvPr/>
          </p:nvGrpSpPr>
          <p:grpSpPr>
            <a:xfrm>
              <a:off x="1059238" y="5291673"/>
              <a:ext cx="3257207" cy="400110"/>
              <a:chOff x="1305236" y="5561653"/>
              <a:chExt cx="3257207" cy="40011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305236" y="5561653"/>
                <a:ext cx="1751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90"/>
                    </a:solidFill>
                  </a:rPr>
                  <a:t>The solution is</a:t>
                </a:r>
                <a:r>
                  <a:rPr lang="en-US" dirty="0">
                    <a:solidFill>
                      <a:srgbClr val="000090"/>
                    </a:solidFill>
                  </a:rPr>
                  <a:t>:</a:t>
                </a:r>
                <a:r>
                  <a:rPr lang="en-US" dirty="0"/>
                  <a:t> </a:t>
                </a:r>
              </a:p>
            </p:txBody>
          </p:sp>
          <p:pic>
            <p:nvPicPr>
              <p:cNvPr id="31" name="Picture 30" descr="Screen Shot 2020-10-19 at 08.52.04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564" y="5660437"/>
                <a:ext cx="1475879" cy="292101"/>
              </a:xfrm>
              <a:prstGeom prst="rect">
                <a:avLst/>
              </a:prstGeom>
            </p:spPr>
          </p:pic>
        </p:grpSp>
        <p:sp>
          <p:nvSpPr>
            <p:cNvPr id="32" name="TextBox 31"/>
            <p:cNvSpPr txBox="1"/>
            <p:nvPr/>
          </p:nvSpPr>
          <p:spPr>
            <a:xfrm>
              <a:off x="4436370" y="5260817"/>
              <a:ext cx="45679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and since </a:t>
              </a:r>
              <a:r>
                <a:rPr lang="en-US" sz="2000" dirty="0" err="1">
                  <a:solidFill>
                    <a:srgbClr val="000090"/>
                  </a:solidFill>
                  <a:latin typeface="Times New Roman"/>
                  <a:cs typeface="Times New Roman"/>
                </a:rPr>
                <a:t>n</a:t>
              </a:r>
              <a:r>
                <a:rPr lang="en-US" sz="2200" baseline="-25000" dirty="0" err="1">
                  <a:solidFill>
                    <a:srgbClr val="000090"/>
                  </a:solidFill>
                </a:rPr>
                <a:t>j</a:t>
              </a:r>
              <a:r>
                <a:rPr lang="en-US" sz="2000" dirty="0">
                  <a:solidFill>
                    <a:srgbClr val="000090"/>
                  </a:solidFill>
                </a:rPr>
                <a:t> must be a unit vector, </a:t>
              </a:r>
              <a:r>
                <a:rPr lang="en-US" sz="200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n</a:t>
              </a:r>
              <a:r>
                <a:rPr lang="en-US" sz="2200" baseline="-25000" dirty="0">
                  <a:solidFill>
                    <a:srgbClr val="000090"/>
                  </a:solidFill>
                </a:rPr>
                <a:t>3</a:t>
              </a:r>
              <a:r>
                <a:rPr lang="en-US" sz="2200" dirty="0">
                  <a:solidFill>
                    <a:srgbClr val="000090"/>
                  </a:solidFill>
                </a:rPr>
                <a:t> = 1</a:t>
              </a:r>
              <a:r>
                <a:rPr lang="en-US" sz="2000" dirty="0">
                  <a:solidFill>
                    <a:srgbClr val="000090"/>
                  </a:solidFill>
                </a:rPr>
                <a:t>    </a:t>
              </a:r>
              <a:r>
                <a:rPr lang="en-US" dirty="0"/>
                <a:t> 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113297" y="5816600"/>
            <a:ext cx="5802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and the first eigenvector is:    </a:t>
            </a:r>
            <a:r>
              <a:rPr lang="en-US" sz="2000" dirty="0">
                <a:solidFill>
                  <a:srgbClr val="800000"/>
                </a:solidFill>
              </a:rPr>
              <a:t>(0, 0, ±1)</a:t>
            </a:r>
            <a:r>
              <a:rPr lang="en-US" sz="2000" dirty="0">
                <a:solidFill>
                  <a:srgbClr val="000090"/>
                </a:solidFill>
              </a:rPr>
              <a:t>,   i.e. ê’</a:t>
            </a:r>
            <a:r>
              <a:rPr lang="en-US" sz="2000" baseline="-25000" dirty="0">
                <a:solidFill>
                  <a:srgbClr val="000090"/>
                </a:solidFill>
              </a:rPr>
              <a:t>3</a:t>
            </a:r>
            <a:r>
              <a:rPr lang="en-US" sz="2000" dirty="0">
                <a:solidFill>
                  <a:srgbClr val="000090"/>
                </a:solidFill>
              </a:rPr>
              <a:t>= ê</a:t>
            </a:r>
            <a:r>
              <a:rPr lang="en-US" sz="2000" baseline="-25000" dirty="0">
                <a:solidFill>
                  <a:srgbClr val="000090"/>
                </a:solidFill>
              </a:rPr>
              <a:t>3</a:t>
            </a:r>
          </a:p>
          <a:p>
            <a:r>
              <a:rPr lang="en-US" sz="2000" dirty="0">
                <a:solidFill>
                  <a:srgbClr val="000090"/>
                </a:solidFill>
              </a:rPr>
              <a:t>So the new axes are just the old axes rotated about ê</a:t>
            </a:r>
            <a:r>
              <a:rPr lang="en-US" sz="2000" baseline="-25000" dirty="0">
                <a:solidFill>
                  <a:srgbClr val="00009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5353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916</Words>
  <Application>Microsoft Macintosh PowerPoint</Application>
  <PresentationFormat>On-screen Show (4:3)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Mangal</vt:lpstr>
      <vt:lpstr>Symbol</vt:lpstr>
      <vt:lpstr>Times New Roman</vt:lpstr>
      <vt:lpstr>Wingdings</vt:lpstr>
      <vt:lpstr>Office Theme</vt:lpstr>
      <vt:lpstr>ESS 411/511 Geophysical Continuum Mechanics</vt:lpstr>
      <vt:lpstr>ESS 411/511 Geophysical Continuum Mechanics  Class #9</vt:lpstr>
      <vt:lpstr>ESS 411/511 Geophysical Continuum Mechanics  Class #9</vt:lpstr>
      <vt:lpstr>Principal values and directions (Eigenvalues and eigenvectors)</vt:lpstr>
      <vt:lpstr>Finding eigenvectors</vt:lpstr>
      <vt:lpstr>Let’s work through an example</vt:lpstr>
      <vt:lpstr>Let’s work through an example</vt:lpstr>
      <vt:lpstr>Let’s work through an example</vt:lpstr>
      <vt:lpstr>Let’s work through an example</vt:lpstr>
      <vt:lpstr>Let’s work through an example</vt:lpstr>
      <vt:lpstr>Let’s work through an example</vt:lpstr>
      <vt:lpstr>Let’s work through an example</vt:lpstr>
    </vt:vector>
  </TitlesOfParts>
  <Company>University of Washington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Microsoft Office User</cp:lastModifiedBy>
  <cp:revision>254</cp:revision>
  <cp:lastPrinted>2020-10-19T17:23:56Z</cp:lastPrinted>
  <dcterms:created xsi:type="dcterms:W3CDTF">2020-09-30T16:18:10Z</dcterms:created>
  <dcterms:modified xsi:type="dcterms:W3CDTF">2021-10-18T16:55:29Z</dcterms:modified>
</cp:coreProperties>
</file>