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74" r:id="rId2"/>
    <p:sldId id="344" r:id="rId3"/>
    <p:sldId id="319" r:id="rId4"/>
    <p:sldId id="347" r:id="rId5"/>
    <p:sldId id="346" r:id="rId6"/>
    <p:sldId id="348" r:id="rId7"/>
    <p:sldId id="349" r:id="rId8"/>
    <p:sldId id="350" r:id="rId9"/>
    <p:sldId id="351" r:id="rId10"/>
    <p:sldId id="352" r:id="rId11"/>
    <p:sldId id="35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368" autoAdjust="0"/>
    <p:restoredTop sz="91232" autoAdjust="0"/>
  </p:normalViewPr>
  <p:slideViewPr>
    <p:cSldViewPr snapToGrid="0" snapToObjects="1">
      <p:cViewPr varScale="1">
        <p:scale>
          <a:sx n="139" d="100"/>
          <a:sy n="139" d="100"/>
        </p:scale>
        <p:origin x="168" y="704"/>
      </p:cViewPr>
      <p:guideLst>
        <p:guide orient="horz" pos="2160"/>
        <p:guide pos="2880"/>
      </p:guideLst>
    </p:cSldViewPr>
  </p:slideViewPr>
  <p:notesTextViewPr>
    <p:cViewPr>
      <p:scale>
        <a:sx n="114" d="100"/>
        <a:sy n="114" d="100"/>
      </p:scale>
      <p:origin x="0" y="0"/>
    </p:cViewPr>
  </p:notesTextViewPr>
  <p:sorterViewPr>
    <p:cViewPr>
      <p:scale>
        <a:sx n="171" d="100"/>
        <a:sy n="171" d="100"/>
      </p:scale>
      <p:origin x="0" y="10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2C9D0-00C1-0A4A-8592-82B8A82495E4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B363B-9D88-A04D-85CD-386D406D3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3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B363B-9D88-A04D-85CD-386D406D35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1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4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25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7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9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7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44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04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8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9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05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7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950EB-25D9-9644-B8DF-CEA5CAE7D9CA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8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168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ESS 411/511 Geophysical Continuum Mechanics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1172" y="1064552"/>
            <a:ext cx="792562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90"/>
                </a:solidFill>
              </a:rPr>
              <a:t>Broad Outline for the Quarter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Continuum mechanics in 1-D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1-D models with springs, dashpots, sliding blocks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Attenuation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Mathematical tools – vectors, tensors, coordinate changes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Stress – principal values</a:t>
            </a:r>
            <a:r>
              <a:rPr lang="en-US" sz="2000" dirty="0">
                <a:solidFill>
                  <a:srgbClr val="000090"/>
                </a:solidFill>
              </a:rPr>
              <a:t>,  Mohr’s circles for 3-D stress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Coulomb failure, pore pressure, crustal strength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Measuring stress in the Earth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Strain – Finite strain; infinitesimal strains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Moments – lithosphere bending; Earthquake moment magnitude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Conservation laws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Constitutive relations for elastic and viscous materials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Elastic waves; kinematic waves</a:t>
            </a:r>
          </a:p>
          <a:p>
            <a:pPr marL="342900" indent="-342900">
              <a:buFont typeface="Arial"/>
              <a:buChar char="•"/>
            </a:pPr>
            <a:endParaRPr lang="en-US" sz="20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24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0090"/>
                </a:solidFill>
              </a:rPr>
              <a:t>Definition of a tensor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8210" y="1257103"/>
            <a:ext cx="74729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90"/>
                </a:solidFill>
              </a:rPr>
              <a:t>In any rectangular coordinate system, a tensor is defined by 9 components that transform according to the rule</a:t>
            </a:r>
          </a:p>
          <a:p>
            <a:endParaRPr lang="en-US" sz="2400" dirty="0">
              <a:solidFill>
                <a:srgbClr val="000090"/>
              </a:solidFill>
            </a:endParaRPr>
          </a:p>
          <a:p>
            <a:endParaRPr lang="en-US" sz="2400" dirty="0">
              <a:solidFill>
                <a:srgbClr val="000090"/>
              </a:solidFill>
            </a:endParaRPr>
          </a:p>
          <a:p>
            <a:r>
              <a:rPr lang="en-US" sz="2400" dirty="0">
                <a:solidFill>
                  <a:srgbClr val="000090"/>
                </a:solidFill>
              </a:rPr>
              <a:t>and where the basis vectors are related by </a:t>
            </a:r>
          </a:p>
        </p:txBody>
      </p:sp>
      <p:pic>
        <p:nvPicPr>
          <p:cNvPr id="4" name="Picture 3" descr="Screen Shot 2020-10-14 at 10.11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4048" y="2062504"/>
            <a:ext cx="4879771" cy="630846"/>
          </a:xfrm>
          <a:prstGeom prst="rect">
            <a:avLst/>
          </a:prstGeom>
        </p:spPr>
      </p:pic>
      <p:pic>
        <p:nvPicPr>
          <p:cNvPr id="5" name="Picture 4" descr="Screen Shot 2020-10-13 at 22.00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26468" y="3406254"/>
            <a:ext cx="1612900" cy="49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49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0090"/>
                </a:solidFill>
              </a:rPr>
              <a:t>Forces in a continuum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43263" y="1764632"/>
            <a:ext cx="651226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90"/>
                </a:solidFill>
              </a:rPr>
              <a:t>Body forces      b</a:t>
            </a:r>
            <a:r>
              <a:rPr lang="en-US" sz="2400" baseline="-25000" dirty="0">
                <a:solidFill>
                  <a:srgbClr val="000090"/>
                </a:solidFill>
              </a:rPr>
              <a:t>i</a:t>
            </a:r>
            <a:r>
              <a:rPr lang="en-US" sz="2400" dirty="0">
                <a:solidFill>
                  <a:srgbClr val="000090"/>
                </a:solidFill>
              </a:rPr>
              <a:t>    force per volume</a:t>
            </a:r>
          </a:p>
          <a:p>
            <a:r>
              <a:rPr lang="en-US" sz="2400" dirty="0">
                <a:solidFill>
                  <a:srgbClr val="000090"/>
                </a:solidFill>
              </a:rPr>
              <a:t>Surface  forces f</a:t>
            </a:r>
            <a:r>
              <a:rPr lang="en-US" sz="2400" baseline="-25000" dirty="0">
                <a:solidFill>
                  <a:srgbClr val="000090"/>
                </a:solidFill>
              </a:rPr>
              <a:t>i</a:t>
            </a:r>
            <a:r>
              <a:rPr lang="en-US" sz="2400" dirty="0">
                <a:solidFill>
                  <a:srgbClr val="000090"/>
                </a:solidFill>
              </a:rPr>
              <a:t>    force per area </a:t>
            </a:r>
          </a:p>
          <a:p>
            <a:pPr marL="2286000"/>
            <a:r>
              <a:rPr lang="en-US" sz="2400" dirty="0">
                <a:solidFill>
                  <a:srgbClr val="000090"/>
                </a:solidFill>
              </a:rPr>
              <a:t>(on exterior or interior surfaces)</a:t>
            </a:r>
          </a:p>
          <a:p>
            <a:endParaRPr lang="en-US" sz="2400" dirty="0">
              <a:solidFill>
                <a:srgbClr val="000090"/>
              </a:solidFill>
            </a:endParaRPr>
          </a:p>
          <a:p>
            <a:endParaRPr lang="en-US" sz="2400" dirty="0">
              <a:solidFill>
                <a:srgbClr val="000090"/>
              </a:solidFill>
            </a:endParaRPr>
          </a:p>
          <a:p>
            <a:r>
              <a:rPr lang="en-US" sz="2400" dirty="0">
                <a:solidFill>
                  <a:srgbClr val="000090"/>
                </a:solidFill>
              </a:rPr>
              <a:t>Newton’s second law   </a:t>
            </a:r>
            <a:r>
              <a:rPr lang="en-US" sz="2400" b="1" i="1" dirty="0">
                <a:solidFill>
                  <a:srgbClr val="000090"/>
                </a:solidFill>
              </a:rPr>
              <a:t>F</a:t>
            </a:r>
            <a:r>
              <a:rPr lang="en-US" sz="2400" dirty="0">
                <a:solidFill>
                  <a:srgbClr val="000090"/>
                </a:solidFill>
              </a:rPr>
              <a:t> </a:t>
            </a:r>
            <a:r>
              <a:rPr lang="en-US" sz="2400">
                <a:solidFill>
                  <a:srgbClr val="000090"/>
                </a:solidFill>
              </a:rPr>
              <a:t>= m</a:t>
            </a:r>
            <a:r>
              <a:rPr lang="en-US" sz="2400" b="1" i="1">
                <a:solidFill>
                  <a:srgbClr val="000090"/>
                </a:solidFill>
              </a:rPr>
              <a:t>a</a:t>
            </a:r>
            <a:endParaRPr lang="en-US" sz="2400" b="1" i="1" dirty="0">
              <a:solidFill>
                <a:srgbClr val="000090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241605"/>
              </p:ext>
            </p:extLst>
          </p:nvPr>
        </p:nvGraphicFramePr>
        <p:xfrm>
          <a:off x="1433106" y="4313991"/>
          <a:ext cx="5261330" cy="1064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3" imgW="2133600" imgH="431800" progId="Equation.3">
                  <p:embed/>
                </p:oleObj>
              </mc:Choice>
              <mc:Fallback>
                <p:oleObj name="Equation" r:id="rId3" imgW="21336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33106" y="4313991"/>
                        <a:ext cx="5261330" cy="10647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1965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2464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000090"/>
                </a:solidFill>
              </a:rPr>
              <a:t>ESS 411/511 Geophysical Continuum Mechanics  Class #10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5642" y="886904"/>
            <a:ext cx="8081158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For Friday class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Please read </a:t>
            </a:r>
            <a:r>
              <a:rPr lang="en-US" sz="2000" dirty="0" err="1">
                <a:solidFill>
                  <a:srgbClr val="000090"/>
                </a:solidFill>
              </a:rPr>
              <a:t>Mase</a:t>
            </a:r>
            <a:r>
              <a:rPr lang="en-US" sz="2000" dirty="0">
                <a:solidFill>
                  <a:srgbClr val="000090"/>
                </a:solidFill>
              </a:rPr>
              <a:t>, </a:t>
            </a:r>
            <a:r>
              <a:rPr lang="en-US" sz="2000" dirty="0" err="1">
                <a:solidFill>
                  <a:srgbClr val="000090"/>
                </a:solidFill>
              </a:rPr>
              <a:t>Smelser</a:t>
            </a:r>
            <a:r>
              <a:rPr lang="en-US" sz="2000" dirty="0">
                <a:solidFill>
                  <a:srgbClr val="000090"/>
                </a:solidFill>
              </a:rPr>
              <a:t>, and </a:t>
            </a:r>
            <a:r>
              <a:rPr lang="en-US" sz="2000" dirty="0" err="1">
                <a:solidFill>
                  <a:srgbClr val="000090"/>
                </a:solidFill>
              </a:rPr>
              <a:t>Mase</a:t>
            </a:r>
            <a:r>
              <a:rPr lang="en-US" sz="2000" dirty="0">
                <a:solidFill>
                  <a:srgbClr val="000090"/>
                </a:solidFill>
              </a:rPr>
              <a:t>, </a:t>
            </a:r>
            <a:r>
              <a:rPr lang="en-US" sz="2000" dirty="0" err="1">
                <a:solidFill>
                  <a:srgbClr val="000090"/>
                </a:solidFill>
              </a:rPr>
              <a:t>Ch</a:t>
            </a:r>
            <a:r>
              <a:rPr lang="en-US" sz="2000" dirty="0">
                <a:solidFill>
                  <a:srgbClr val="000090"/>
                </a:solidFill>
              </a:rPr>
              <a:t> 3 through Section 3.6 </a:t>
            </a:r>
          </a:p>
          <a:p>
            <a:pPr marL="342900" indent="-342900">
              <a:buFont typeface="Arial" charset="0"/>
              <a:buChar char="•"/>
            </a:pPr>
            <a:endParaRPr lang="en-US" sz="2000" dirty="0">
              <a:solidFill>
                <a:srgbClr val="000090"/>
              </a:solidFill>
            </a:endParaRPr>
          </a:p>
          <a:p>
            <a:r>
              <a:rPr lang="en-US" sz="2000" dirty="0">
                <a:solidFill>
                  <a:srgbClr val="000090"/>
                </a:solidFill>
              </a:rPr>
              <a:t>Your short CR/NC Pre-class prep writing assignment (1 point) in Canvas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It will be due in Canvas at the start of class.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I will send another message when it is posted in Canvas. </a:t>
            </a:r>
          </a:p>
          <a:p>
            <a:pPr marL="342900" indent="-342900">
              <a:buFont typeface="Arial"/>
              <a:buChar char="•"/>
            </a:pPr>
            <a:endParaRPr lang="en-US" sz="2000" dirty="0">
              <a:solidFill>
                <a:srgbClr val="000090"/>
              </a:solidFill>
            </a:endParaRPr>
          </a:p>
          <a:p>
            <a:r>
              <a:rPr lang="en-US" sz="2000" dirty="0">
                <a:solidFill>
                  <a:srgbClr val="000090"/>
                </a:solidFill>
              </a:rPr>
              <a:t>Problem 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Problem Set #2  due in Canvas today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Problem Set #3 in Problem session tomorrow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90"/>
              </a:solidFill>
            </a:endParaRPr>
          </a:p>
          <a:p>
            <a:r>
              <a:rPr lang="en-US" sz="2000" dirty="0">
                <a:solidFill>
                  <a:srgbClr val="000090"/>
                </a:solidFill>
              </a:rPr>
              <a:t>ESS 511 Term Projects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For those of you taking this class as ESS 511, a reminder that in class on Friday, I will ask each of you for a 60-second outline of your ideas so far about your term topic.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9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90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sz="20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841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2464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000090"/>
                </a:solidFill>
              </a:rPr>
              <a:t>ESS 411/511 Geophysical Continuum Mechanics  Class #10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99911" y="1308030"/>
            <a:ext cx="57631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90"/>
                </a:solidFill>
              </a:rPr>
              <a:t>Warm-up  (break-out rooms)</a:t>
            </a:r>
          </a:p>
          <a:p>
            <a:r>
              <a:rPr lang="en-US" sz="2000" dirty="0">
                <a:solidFill>
                  <a:srgbClr val="000090"/>
                </a:solidFill>
              </a:rPr>
              <a:t>Vectors and tensors get more interesting when they vary with time </a:t>
            </a:r>
            <a:r>
              <a:rPr lang="en-US" sz="2000" i="1" dirty="0">
                <a:solidFill>
                  <a:srgbClr val="000090"/>
                </a:solidFill>
              </a:rPr>
              <a:t>t</a:t>
            </a:r>
            <a:r>
              <a:rPr lang="en-US" sz="2000" dirty="0">
                <a:solidFill>
                  <a:srgbClr val="000090"/>
                </a:solidFill>
              </a:rPr>
              <a:t> and with position </a:t>
            </a:r>
            <a:r>
              <a:rPr lang="en-US" sz="2000" b="1" i="1" dirty="0">
                <a:solidFill>
                  <a:srgbClr val="000090"/>
                </a:solidFill>
              </a:rPr>
              <a:t>x</a:t>
            </a:r>
            <a:r>
              <a:rPr lang="en-US" sz="2000" dirty="0">
                <a:solidFill>
                  <a:srgbClr val="000090"/>
                </a:solidFill>
              </a:rPr>
              <a:t> inside a body.</a:t>
            </a:r>
          </a:p>
          <a:p>
            <a:r>
              <a:rPr lang="en-US" sz="2000" dirty="0">
                <a:solidFill>
                  <a:srgbClr val="000090"/>
                </a:solidFill>
              </a:rPr>
              <a:t>Explain in words what is meant by:</a:t>
            </a:r>
          </a:p>
          <a:p>
            <a:pPr marL="342900" indent="-342900">
              <a:buFont typeface="Arial"/>
              <a:buChar char="•"/>
            </a:pPr>
            <a:r>
              <a:rPr lang="en-US" sz="2000" b="1" i="1" dirty="0">
                <a:solidFill>
                  <a:srgbClr val="000090"/>
                </a:solidFill>
                <a:latin typeface="Times New Roman"/>
                <a:cs typeface="Times New Roman"/>
              </a:rPr>
              <a:t>v</a:t>
            </a:r>
            <a:r>
              <a:rPr lang="en-US" sz="2000" i="1" dirty="0">
                <a:solidFill>
                  <a:srgbClr val="000090"/>
                </a:solidFill>
                <a:latin typeface="Times New Roman"/>
                <a:cs typeface="Times New Roman"/>
              </a:rPr>
              <a:t>(</a:t>
            </a:r>
            <a:r>
              <a:rPr lang="en-US" sz="2000" b="1" i="1" dirty="0" err="1">
                <a:solidFill>
                  <a:srgbClr val="000090"/>
                </a:solidFill>
                <a:latin typeface="Calibri"/>
                <a:cs typeface="Calibri"/>
              </a:rPr>
              <a:t>x</a:t>
            </a:r>
            <a:r>
              <a:rPr lang="en-US" sz="2000" i="1" dirty="0" err="1">
                <a:solidFill>
                  <a:srgbClr val="000090"/>
                </a:solidFill>
                <a:latin typeface="Times New Roman"/>
                <a:cs typeface="Times New Roman"/>
              </a:rPr>
              <a:t>,t</a:t>
            </a:r>
            <a:r>
              <a:rPr lang="en-US" sz="2000" dirty="0">
                <a:solidFill>
                  <a:srgbClr val="000090"/>
                </a:solidFill>
                <a:latin typeface="Times New Roman"/>
                <a:cs typeface="Times New Roman"/>
              </a:rPr>
              <a:t>)</a:t>
            </a:r>
            <a:r>
              <a:rPr lang="en-US" sz="2000" i="1" dirty="0">
                <a:solidFill>
                  <a:srgbClr val="000090"/>
                </a:solidFill>
                <a:latin typeface="Times New Roman"/>
                <a:cs typeface="Times New Roman"/>
              </a:rPr>
              <a:t>    </a:t>
            </a:r>
            <a:r>
              <a:rPr lang="en-US" sz="2000" i="1" dirty="0" err="1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sz="2000" baseline="-25000" dirty="0" err="1">
                <a:solidFill>
                  <a:srgbClr val="000090"/>
                </a:solidFill>
              </a:rPr>
              <a:t>ij</a:t>
            </a:r>
            <a:r>
              <a:rPr lang="en-US" sz="2000" dirty="0">
                <a:solidFill>
                  <a:srgbClr val="000090"/>
                </a:solidFill>
              </a:rPr>
              <a:t>(</a:t>
            </a:r>
            <a:r>
              <a:rPr lang="en-US" sz="2000" b="1" i="1" dirty="0" err="1">
                <a:solidFill>
                  <a:srgbClr val="000090"/>
                </a:solidFill>
              </a:rPr>
              <a:t>x</a:t>
            </a:r>
            <a:r>
              <a:rPr lang="en-US" sz="2000" dirty="0" err="1">
                <a:solidFill>
                  <a:srgbClr val="000090"/>
                </a:solidFill>
              </a:rPr>
              <a:t>,</a:t>
            </a:r>
            <a:r>
              <a:rPr lang="en-US" sz="2000" i="1" dirty="0" err="1">
                <a:solidFill>
                  <a:srgbClr val="000090"/>
                </a:solidFill>
              </a:rPr>
              <a:t>t</a:t>
            </a:r>
            <a:r>
              <a:rPr lang="en-US" sz="2000" dirty="0">
                <a:solidFill>
                  <a:srgbClr val="000090"/>
                </a:solidFill>
              </a:rPr>
              <a:t>)</a:t>
            </a:r>
            <a:endParaRPr lang="en-US" sz="2000" i="1" dirty="0">
              <a:solidFill>
                <a:srgbClr val="000090"/>
              </a:solidFill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sz="2000" i="1" dirty="0">
                <a:solidFill>
                  <a:srgbClr val="000090"/>
                </a:solidFill>
                <a:latin typeface="Times New Roman"/>
                <a:cs typeface="Times New Roman"/>
              </a:rPr>
              <a:t>v</a:t>
            </a:r>
            <a:r>
              <a:rPr lang="en-US" sz="2000" i="1" baseline="-25000" dirty="0">
                <a:solidFill>
                  <a:srgbClr val="000090"/>
                </a:solidFill>
                <a:cs typeface="Calibri"/>
              </a:rPr>
              <a:t>i           </a:t>
            </a:r>
            <a:r>
              <a:rPr lang="en-US" sz="2000" i="1" dirty="0" err="1">
                <a:solidFill>
                  <a:srgbClr val="000090"/>
                </a:solidFill>
                <a:latin typeface="Times New Roman"/>
                <a:cs typeface="Times New Roman"/>
              </a:rPr>
              <a:t>v</a:t>
            </a:r>
            <a:r>
              <a:rPr lang="en-US" sz="2400" i="1" baseline="-25000" dirty="0" err="1">
                <a:solidFill>
                  <a:srgbClr val="000090"/>
                </a:solidFill>
                <a:latin typeface="Calibri"/>
                <a:cs typeface="Calibri"/>
              </a:rPr>
              <a:t>i,i</a:t>
            </a:r>
            <a:r>
              <a:rPr lang="en-US" sz="2400" i="1" baseline="-25000" dirty="0">
                <a:solidFill>
                  <a:srgbClr val="000090"/>
                </a:solidFill>
                <a:latin typeface="Calibri"/>
                <a:cs typeface="Calibri"/>
              </a:rPr>
              <a:t>  </a:t>
            </a:r>
            <a:r>
              <a:rPr lang="en-US" sz="2000" i="1" dirty="0">
                <a:solidFill>
                  <a:srgbClr val="000090"/>
                </a:solidFill>
                <a:latin typeface="Times New Roman"/>
                <a:cs typeface="Times New Roman"/>
              </a:rPr>
              <a:t>      </a:t>
            </a:r>
            <a:r>
              <a:rPr lang="en-US" sz="2000" i="1" dirty="0" err="1">
                <a:solidFill>
                  <a:srgbClr val="000090"/>
                </a:solidFill>
                <a:latin typeface="Times New Roman"/>
                <a:cs typeface="Times New Roman"/>
              </a:rPr>
              <a:t>v</a:t>
            </a:r>
            <a:r>
              <a:rPr lang="en-US" sz="2400" i="1" baseline="-25000" dirty="0" err="1">
                <a:solidFill>
                  <a:srgbClr val="000090"/>
                </a:solidFill>
                <a:cs typeface="Calibri"/>
              </a:rPr>
              <a:t>i,j</a:t>
            </a:r>
            <a:r>
              <a:rPr lang="en-US" sz="2400" i="1" baseline="-25000" dirty="0">
                <a:solidFill>
                  <a:srgbClr val="000090"/>
                </a:solidFill>
                <a:cs typeface="Calibri"/>
              </a:rPr>
              <a:t>          </a:t>
            </a:r>
            <a:r>
              <a:rPr lang="en-US" sz="2000" i="1" dirty="0" err="1">
                <a:solidFill>
                  <a:srgbClr val="000090"/>
                </a:solidFill>
                <a:latin typeface="Symbol" charset="2"/>
                <a:cs typeface="Symbol" charset="2"/>
              </a:rPr>
              <a:t>e</a:t>
            </a:r>
            <a:r>
              <a:rPr lang="en-US" sz="2400" i="1" baseline="-25000" dirty="0" err="1">
                <a:solidFill>
                  <a:srgbClr val="000090"/>
                </a:solidFill>
                <a:cs typeface="Calibri"/>
              </a:rPr>
              <a:t>ijk</a:t>
            </a:r>
            <a:r>
              <a:rPr lang="en-US" sz="2000" i="1" dirty="0" err="1">
                <a:solidFill>
                  <a:srgbClr val="000090"/>
                </a:solidFill>
                <a:latin typeface="Times New Roman"/>
                <a:cs typeface="Times New Roman"/>
              </a:rPr>
              <a:t>v</a:t>
            </a:r>
            <a:r>
              <a:rPr lang="en-US" sz="2400" i="1" baseline="-25000" dirty="0" err="1">
                <a:solidFill>
                  <a:srgbClr val="000090"/>
                </a:solidFill>
                <a:cs typeface="Calibri"/>
              </a:rPr>
              <a:t>k,j</a:t>
            </a:r>
            <a:endParaRPr lang="en-US" sz="2000" dirty="0">
              <a:solidFill>
                <a:srgbClr val="00009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i="1" dirty="0" err="1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sz="2400" i="1" baseline="-25000" dirty="0" err="1">
                <a:solidFill>
                  <a:srgbClr val="000090"/>
                </a:solidFill>
              </a:rPr>
              <a:t>ij</a:t>
            </a:r>
            <a:r>
              <a:rPr lang="en-US" sz="2000" i="1" dirty="0">
                <a:solidFill>
                  <a:srgbClr val="000090"/>
                </a:solidFill>
              </a:rPr>
              <a:t> </a:t>
            </a:r>
            <a:r>
              <a:rPr lang="en-US" sz="2000" i="1" baseline="-25000" dirty="0">
                <a:solidFill>
                  <a:srgbClr val="000090"/>
                </a:solidFill>
              </a:rPr>
              <a:t>        </a:t>
            </a:r>
            <a:r>
              <a:rPr lang="en-US" sz="2000" i="1" dirty="0" err="1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sz="2400" i="1" baseline="-25000" dirty="0" err="1">
                <a:solidFill>
                  <a:srgbClr val="000090"/>
                </a:solidFill>
              </a:rPr>
              <a:t>ii</a:t>
            </a:r>
            <a:r>
              <a:rPr lang="en-US" sz="2400" baseline="-25000" dirty="0" err="1">
                <a:solidFill>
                  <a:srgbClr val="000090"/>
                </a:solidFill>
              </a:rPr>
              <a:t>,</a:t>
            </a:r>
            <a:r>
              <a:rPr lang="en-US" sz="2400" i="1" baseline="-25000" dirty="0" err="1">
                <a:solidFill>
                  <a:srgbClr val="000090"/>
                </a:solidFill>
              </a:rPr>
              <a:t>k</a:t>
            </a:r>
            <a:r>
              <a:rPr lang="en-US" sz="2400" i="1" dirty="0">
                <a:solidFill>
                  <a:srgbClr val="000090"/>
                </a:solidFill>
              </a:rPr>
              <a:t> </a:t>
            </a:r>
            <a:r>
              <a:rPr lang="en-US" sz="2000" i="1" dirty="0">
                <a:solidFill>
                  <a:srgbClr val="000090"/>
                </a:solidFill>
              </a:rPr>
              <a:t>     </a:t>
            </a:r>
            <a:r>
              <a:rPr lang="en-US" sz="2000" i="1" dirty="0">
                <a:solidFill>
                  <a:srgbClr val="000090"/>
                </a:solidFill>
                <a:latin typeface="Symbol" charset="2"/>
                <a:cs typeface="Symbol" charset="2"/>
              </a:rPr>
              <a:t> </a:t>
            </a:r>
            <a:r>
              <a:rPr lang="en-US" sz="2000" i="1" dirty="0" err="1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sz="2000" i="1" baseline="-25000" dirty="0" err="1">
                <a:solidFill>
                  <a:srgbClr val="000090"/>
                </a:solidFill>
              </a:rPr>
              <a:t>ij</a:t>
            </a:r>
            <a:r>
              <a:rPr lang="en-US" sz="2000" baseline="-25000" dirty="0" err="1">
                <a:solidFill>
                  <a:srgbClr val="000090"/>
                </a:solidFill>
              </a:rPr>
              <a:t>,</a:t>
            </a:r>
            <a:r>
              <a:rPr lang="en-US" sz="2000" i="1" baseline="-25000" dirty="0" err="1">
                <a:solidFill>
                  <a:srgbClr val="000090"/>
                </a:solidFill>
              </a:rPr>
              <a:t>k</a:t>
            </a:r>
            <a:r>
              <a:rPr lang="en-US" sz="2000" i="1" dirty="0">
                <a:solidFill>
                  <a:srgbClr val="000090"/>
                </a:solidFill>
              </a:rPr>
              <a:t>         </a:t>
            </a:r>
            <a:r>
              <a:rPr lang="en-US" sz="2000" i="1" dirty="0" err="1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sz="2400" i="1" baseline="-25000" dirty="0" err="1">
                <a:solidFill>
                  <a:srgbClr val="000090"/>
                </a:solidFill>
              </a:rPr>
              <a:t>ij</a:t>
            </a:r>
            <a:r>
              <a:rPr lang="en-US" sz="2400" baseline="-25000" dirty="0" err="1">
                <a:solidFill>
                  <a:srgbClr val="000090"/>
                </a:solidFill>
              </a:rPr>
              <a:t>,</a:t>
            </a:r>
            <a:r>
              <a:rPr lang="en-US" sz="2400" i="1" baseline="-25000" dirty="0" err="1">
                <a:solidFill>
                  <a:srgbClr val="000090"/>
                </a:solidFill>
              </a:rPr>
              <a:t>kk</a:t>
            </a:r>
            <a:r>
              <a:rPr lang="en-US" sz="2800" i="1" dirty="0">
                <a:solidFill>
                  <a:srgbClr val="000090"/>
                </a:solidFill>
              </a:rPr>
              <a:t> </a:t>
            </a:r>
            <a:r>
              <a:rPr lang="en-US" sz="2400" i="1" dirty="0">
                <a:solidFill>
                  <a:srgbClr val="000090"/>
                </a:solidFill>
              </a:rPr>
              <a:t>     </a:t>
            </a:r>
            <a:r>
              <a:rPr lang="en-US" sz="2000" i="1" dirty="0">
                <a:solidFill>
                  <a:srgbClr val="000090"/>
                </a:solidFill>
                <a:latin typeface="Symbol" charset="2"/>
                <a:cs typeface="Symbol" charset="2"/>
              </a:rPr>
              <a:t> </a:t>
            </a:r>
            <a:r>
              <a:rPr lang="en-US" sz="2000" i="1" dirty="0" err="1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sz="2800" i="1" baseline="-25000" dirty="0" err="1">
                <a:solidFill>
                  <a:srgbClr val="000090"/>
                </a:solidFill>
              </a:rPr>
              <a:t>ij</a:t>
            </a:r>
            <a:r>
              <a:rPr lang="en-US" sz="2800" baseline="-25000" dirty="0" err="1">
                <a:solidFill>
                  <a:srgbClr val="000090"/>
                </a:solidFill>
              </a:rPr>
              <a:t>,</a:t>
            </a:r>
            <a:r>
              <a:rPr lang="en-US" sz="2800" i="1" baseline="-25000" dirty="0" err="1">
                <a:solidFill>
                  <a:srgbClr val="000090"/>
                </a:solidFill>
              </a:rPr>
              <a:t>kl</a:t>
            </a:r>
            <a:endParaRPr lang="en-US" sz="2800" i="1" baseline="-25000" dirty="0">
              <a:solidFill>
                <a:srgbClr val="00009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i="1" dirty="0" err="1">
                <a:solidFill>
                  <a:srgbClr val="000090"/>
                </a:solidFill>
                <a:latin typeface="Times New Roman"/>
                <a:cs typeface="Times New Roman"/>
              </a:rPr>
              <a:t>x</a:t>
            </a:r>
            <a:r>
              <a:rPr lang="en-US" sz="2800" i="1" baseline="-25000" dirty="0" err="1">
                <a:solidFill>
                  <a:srgbClr val="000090"/>
                </a:solidFill>
              </a:rPr>
              <a:t>i,j</a:t>
            </a:r>
            <a:r>
              <a:rPr lang="en-US" sz="2800" i="1" baseline="-25000" dirty="0">
                <a:solidFill>
                  <a:srgbClr val="000090"/>
                </a:solidFill>
              </a:rPr>
              <a:t> </a:t>
            </a:r>
            <a:r>
              <a:rPr lang="en-US" sz="2000" i="1" dirty="0">
                <a:solidFill>
                  <a:srgbClr val="000090"/>
                </a:solidFill>
              </a:rPr>
              <a:t>= </a:t>
            </a:r>
            <a:r>
              <a:rPr lang="en-US" sz="2000" i="1" dirty="0" err="1">
                <a:solidFill>
                  <a:srgbClr val="000090"/>
                </a:solidFill>
                <a:latin typeface="Symbol" charset="2"/>
                <a:cs typeface="Symbol" charset="2"/>
              </a:rPr>
              <a:t>d</a:t>
            </a:r>
            <a:r>
              <a:rPr lang="en-US" sz="2800" i="1" baseline="-25000" dirty="0" err="1">
                <a:solidFill>
                  <a:srgbClr val="000090"/>
                </a:solidFill>
              </a:rPr>
              <a:t>ij</a:t>
            </a:r>
            <a:endParaRPr lang="en-US" sz="2400" i="1" baseline="-25000" dirty="0">
              <a:solidFill>
                <a:srgbClr val="00009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87211" y="4343249"/>
            <a:ext cx="60459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90"/>
                </a:solidFill>
              </a:rPr>
              <a:t>Class- prep questions </a:t>
            </a:r>
          </a:p>
          <a:p>
            <a:r>
              <a:rPr lang="en-US" sz="2000" dirty="0">
                <a:solidFill>
                  <a:srgbClr val="000090"/>
                </a:solidFill>
              </a:rPr>
              <a:t>Choosing eigenvectors.  </a:t>
            </a:r>
          </a:p>
        </p:txBody>
      </p:sp>
    </p:spTree>
    <p:extLst>
      <p:ext uri="{BB962C8B-B14F-4D97-AF65-F5344CB8AC3E}">
        <p14:creationId xmlns:p14="http://schemas.microsoft.com/office/powerpoint/2010/main" val="1915325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566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0090"/>
                </a:solidFill>
              </a:rPr>
              <a:t>Derivatives of tensors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7400" y="1244600"/>
            <a:ext cx="741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 tensor can vary smoothly in space and time, so it has derivatives.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9838974"/>
              </p:ext>
            </p:extLst>
          </p:nvPr>
        </p:nvGraphicFramePr>
        <p:xfrm>
          <a:off x="1565275" y="3806686"/>
          <a:ext cx="2185988" cy="255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Equation" r:id="rId3" imgW="1257300" imgH="1473200" progId="Equation.3">
                  <p:embed/>
                </p:oleObj>
              </mc:Choice>
              <mc:Fallback>
                <p:oleObj name="Equation" r:id="rId3" imgW="1257300" imgH="147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65275" y="3806686"/>
                        <a:ext cx="2185988" cy="255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1003300" y="1809750"/>
            <a:ext cx="6165293" cy="706438"/>
            <a:chOff x="1003300" y="2076450"/>
            <a:chExt cx="6165293" cy="706438"/>
          </a:xfrm>
        </p:grpSpPr>
        <p:sp>
          <p:nvSpPr>
            <p:cNvPr id="5" name="TextBox 4"/>
            <p:cNvSpPr txBox="1"/>
            <p:nvPr/>
          </p:nvSpPr>
          <p:spPr>
            <a:xfrm>
              <a:off x="1511300" y="2222500"/>
              <a:ext cx="56572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90"/>
                  </a:solidFill>
                </a:rPr>
                <a:t>= rate at which velocity vector is changing at a point.</a:t>
              </a:r>
            </a:p>
          </p:txBody>
        </p:sp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39655292"/>
                </p:ext>
              </p:extLst>
            </p:nvPr>
          </p:nvGraphicFramePr>
          <p:xfrm>
            <a:off x="1003300" y="2076450"/>
            <a:ext cx="463550" cy="706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0" name="Equation" r:id="rId5" imgW="266700" imgH="406400" progId="Equation.3">
                    <p:embed/>
                  </p:oleObj>
                </mc:Choice>
                <mc:Fallback>
                  <p:oleObj name="Equation" r:id="rId5" imgW="266700" imgH="4064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003300" y="2076450"/>
                          <a:ext cx="463550" cy="7064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11"/>
          <p:cNvGrpSpPr/>
          <p:nvPr/>
        </p:nvGrpSpPr>
        <p:grpSpPr>
          <a:xfrm>
            <a:off x="849313" y="2895600"/>
            <a:ext cx="6611380" cy="707886"/>
            <a:chOff x="849313" y="2895600"/>
            <a:chExt cx="6611380" cy="707886"/>
          </a:xfrm>
        </p:grpSpPr>
        <p:sp>
          <p:nvSpPr>
            <p:cNvPr id="6" name="TextBox 5"/>
            <p:cNvSpPr txBox="1"/>
            <p:nvPr/>
          </p:nvSpPr>
          <p:spPr>
            <a:xfrm>
              <a:off x="1803400" y="2895600"/>
              <a:ext cx="565729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90"/>
                  </a:solidFill>
                </a:rPr>
                <a:t>= rate at which velocity vector is changing at a point.</a:t>
              </a:r>
            </a:p>
            <a:p>
              <a:r>
                <a:rPr lang="en-US" sz="2000" dirty="0">
                  <a:solidFill>
                    <a:srgbClr val="000090"/>
                  </a:solidFill>
                </a:rPr>
                <a:t>   There are 2 indices, so this is a 3x3 array.  </a:t>
              </a:r>
            </a:p>
          </p:txBody>
        </p:sp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511867"/>
                </p:ext>
              </p:extLst>
            </p:nvPr>
          </p:nvGraphicFramePr>
          <p:xfrm>
            <a:off x="849313" y="2954338"/>
            <a:ext cx="925512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1" name="Equation" r:id="rId7" imgW="533400" imgH="228600" progId="Equation.3">
                    <p:embed/>
                  </p:oleObj>
                </mc:Choice>
                <mc:Fallback>
                  <p:oleObj name="Equation" r:id="rId7" imgW="5334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849313" y="2954338"/>
                          <a:ext cx="925512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TextBox 10"/>
          <p:cNvSpPr txBox="1"/>
          <p:nvPr/>
        </p:nvSpPr>
        <p:spPr>
          <a:xfrm>
            <a:off x="3985566" y="4171672"/>
            <a:ext cx="49044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Elements show how each vector component varies in each spatial direction.</a:t>
            </a:r>
          </a:p>
        </p:txBody>
      </p:sp>
    </p:spTree>
    <p:extLst>
      <p:ext uri="{BB962C8B-B14F-4D97-AF65-F5344CB8AC3E}">
        <p14:creationId xmlns:p14="http://schemas.microsoft.com/office/powerpoint/2010/main" val="4048279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566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0090"/>
                </a:solidFill>
              </a:rPr>
              <a:t>Divergence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7400" y="1244600"/>
            <a:ext cx="741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 tensor can vary smoothly in space and time, so it has derivatives.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990600" y="2132403"/>
            <a:ext cx="2952509" cy="877497"/>
            <a:chOff x="990600" y="2132403"/>
            <a:chExt cx="2952509" cy="877497"/>
          </a:xfrm>
        </p:grpSpPr>
        <p:sp>
          <p:nvSpPr>
            <p:cNvPr id="5" name="TextBox 4"/>
            <p:cNvSpPr txBox="1"/>
            <p:nvPr/>
          </p:nvSpPr>
          <p:spPr>
            <a:xfrm>
              <a:off x="990600" y="2418385"/>
              <a:ext cx="11804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0090"/>
                  </a:solidFill>
                </a:rPr>
                <a:t>Vector -</a:t>
              </a:r>
            </a:p>
          </p:txBody>
        </p:sp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6760403"/>
                </p:ext>
              </p:extLst>
            </p:nvPr>
          </p:nvGraphicFramePr>
          <p:xfrm>
            <a:off x="2433782" y="2132403"/>
            <a:ext cx="1509327" cy="8774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1" name="Equation" r:id="rId3" imgW="342900" imgH="241300" progId="Equation.3">
                    <p:embed/>
                  </p:oleObj>
                </mc:Choice>
                <mc:Fallback>
                  <p:oleObj name="Equation" r:id="rId3" imgW="342900" imgH="2413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433782" y="2132403"/>
                          <a:ext cx="1509327" cy="87749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TextBox 10"/>
          <p:cNvSpPr txBox="1"/>
          <p:nvPr/>
        </p:nvSpPr>
        <p:spPr>
          <a:xfrm>
            <a:off x="1006378" y="1764275"/>
            <a:ext cx="4904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Scalar -  a scalar doesn’t have divergence  </a:t>
            </a:r>
            <a:r>
              <a:rPr lang="en-US" sz="2000" dirty="0">
                <a:solidFill>
                  <a:srgbClr val="000090"/>
                </a:solidFill>
                <a:sym typeface="Wingdings"/>
              </a:rPr>
              <a:t></a:t>
            </a:r>
            <a:endParaRPr lang="en-US" sz="2000" dirty="0">
              <a:solidFill>
                <a:srgbClr val="000090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997271" y="3005902"/>
            <a:ext cx="3023684" cy="804098"/>
            <a:chOff x="997271" y="3005902"/>
            <a:chExt cx="3023684" cy="804098"/>
          </a:xfrm>
        </p:grpSpPr>
        <p:sp>
          <p:nvSpPr>
            <p:cNvPr id="18" name="TextBox 17"/>
            <p:cNvSpPr txBox="1"/>
            <p:nvPr/>
          </p:nvSpPr>
          <p:spPr>
            <a:xfrm>
              <a:off x="997271" y="3240792"/>
              <a:ext cx="9028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90"/>
                  </a:solidFill>
                </a:rPr>
                <a:t>Tensor</a:t>
              </a:r>
            </a:p>
          </p:txBody>
        </p:sp>
        <p:graphicFrame>
          <p:nvGraphicFramePr>
            <p:cNvPr id="19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89253611"/>
                </p:ext>
              </p:extLst>
            </p:nvPr>
          </p:nvGraphicFramePr>
          <p:xfrm>
            <a:off x="2535383" y="3005902"/>
            <a:ext cx="1485572" cy="8040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2" name="Equation" r:id="rId5" imgW="368300" imgH="241300" progId="Equation.3">
                    <p:embed/>
                  </p:oleObj>
                </mc:Choice>
                <mc:Fallback>
                  <p:oleObj name="Equation" r:id="rId5" imgW="368300" imgH="2413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535383" y="3005902"/>
                          <a:ext cx="1485572" cy="80409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" name="Group 22"/>
          <p:cNvGrpSpPr/>
          <p:nvPr/>
        </p:nvGrpSpPr>
        <p:grpSpPr>
          <a:xfrm>
            <a:off x="1566863" y="3962400"/>
            <a:ext cx="6472237" cy="1627188"/>
            <a:chOff x="1566863" y="3962400"/>
            <a:chExt cx="6472237" cy="1627188"/>
          </a:xfrm>
        </p:grpSpPr>
        <p:graphicFrame>
          <p:nvGraphicFramePr>
            <p:cNvPr id="21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35304168"/>
                </p:ext>
              </p:extLst>
            </p:nvPr>
          </p:nvGraphicFramePr>
          <p:xfrm>
            <a:off x="1566863" y="3962400"/>
            <a:ext cx="2293937" cy="1627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3" name="Equation" r:id="rId7" imgW="1181100" imgH="838200" progId="Equation.3">
                    <p:embed/>
                  </p:oleObj>
                </mc:Choice>
                <mc:Fallback>
                  <p:oleObj name="Equation" r:id="rId7" imgW="1181100" imgH="838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566863" y="3962400"/>
                          <a:ext cx="2293937" cy="1627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TextBox 21"/>
            <p:cNvSpPr txBox="1"/>
            <p:nvPr/>
          </p:nvSpPr>
          <p:spPr>
            <a:xfrm>
              <a:off x="4441582" y="4229100"/>
              <a:ext cx="35975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0090"/>
                  </a:solidFill>
                </a:rPr>
                <a:t>Each row is the divergence of the corresponding column of </a:t>
              </a:r>
              <a:r>
                <a:rPr lang="en-US" sz="2000" b="1" i="1" dirty="0">
                  <a:solidFill>
                    <a:srgbClr val="000090"/>
                  </a:solidFill>
                </a:rPr>
                <a:t>T</a:t>
              </a:r>
              <a:r>
                <a:rPr lang="en-US" sz="2000" dirty="0">
                  <a:solidFill>
                    <a:srgbClr val="000090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4683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566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0090"/>
                </a:solidFill>
              </a:rPr>
              <a:t>Gradient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7400" y="1244600"/>
            <a:ext cx="741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 tensor can vary smoothly in space and time, so it has derivatives.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236438" y="3209926"/>
            <a:ext cx="2736850" cy="968375"/>
            <a:chOff x="1511300" y="1513166"/>
            <a:chExt cx="2736850" cy="1177054"/>
          </a:xfrm>
        </p:grpSpPr>
        <p:sp>
          <p:nvSpPr>
            <p:cNvPr id="5" name="TextBox 4"/>
            <p:cNvSpPr txBox="1"/>
            <p:nvPr/>
          </p:nvSpPr>
          <p:spPr>
            <a:xfrm>
              <a:off x="1511300" y="1894053"/>
              <a:ext cx="877163" cy="48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90"/>
                  </a:solidFill>
                </a:rPr>
                <a:t>Vector</a:t>
              </a:r>
            </a:p>
          </p:txBody>
        </p:sp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7454570"/>
                </p:ext>
              </p:extLst>
            </p:nvPr>
          </p:nvGraphicFramePr>
          <p:xfrm>
            <a:off x="2630488" y="1513166"/>
            <a:ext cx="1617662" cy="11770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3" name="Equation" r:id="rId3" imgW="508000" imgH="368300" progId="Equation.3">
                    <p:embed/>
                  </p:oleObj>
                </mc:Choice>
                <mc:Fallback>
                  <p:oleObj name="Equation" r:id="rId3" imgW="508000" imgH="3683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630488" y="1513166"/>
                          <a:ext cx="1617662" cy="11770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7"/>
          <p:cNvGrpSpPr/>
          <p:nvPr/>
        </p:nvGrpSpPr>
        <p:grpSpPr>
          <a:xfrm>
            <a:off x="1236438" y="2063750"/>
            <a:ext cx="2108425" cy="960438"/>
            <a:chOff x="1215802" y="3206750"/>
            <a:chExt cx="2108425" cy="960438"/>
          </a:xfrm>
        </p:grpSpPr>
        <p:sp>
          <p:nvSpPr>
            <p:cNvPr id="6" name="TextBox 5"/>
            <p:cNvSpPr txBox="1"/>
            <p:nvPr/>
          </p:nvSpPr>
          <p:spPr>
            <a:xfrm>
              <a:off x="1215802" y="3508007"/>
              <a:ext cx="8049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90"/>
                  </a:solidFill>
                </a:rPr>
                <a:t>Scalar</a:t>
              </a:r>
            </a:p>
          </p:txBody>
        </p:sp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69099387"/>
                </p:ext>
              </p:extLst>
            </p:nvPr>
          </p:nvGraphicFramePr>
          <p:xfrm>
            <a:off x="2144714" y="3206750"/>
            <a:ext cx="1179513" cy="960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4" name="Equation" r:id="rId5" imgW="546100" imgH="444500" progId="Equation.3">
                    <p:embed/>
                  </p:oleObj>
                </mc:Choice>
                <mc:Fallback>
                  <p:oleObj name="Equation" r:id="rId5" imgW="546100" imgH="4445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144714" y="3206750"/>
                          <a:ext cx="1179513" cy="9604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TextBox 17"/>
          <p:cNvSpPr txBox="1"/>
          <p:nvPr/>
        </p:nvSpPr>
        <p:spPr>
          <a:xfrm>
            <a:off x="1236438" y="4644062"/>
            <a:ext cx="1722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Tensor    </a:t>
            </a:r>
            <a:r>
              <a:rPr lang="en-US" sz="2000" dirty="0" err="1">
                <a:solidFill>
                  <a:srgbClr val="000090"/>
                </a:solidFill>
              </a:rPr>
              <a:t>etc</a:t>
            </a:r>
            <a:r>
              <a:rPr lang="en-US" sz="2000" dirty="0">
                <a:solidFill>
                  <a:srgbClr val="000090"/>
                </a:solidFill>
              </a:rPr>
              <a:t> </a:t>
            </a:r>
            <a:r>
              <a:rPr lang="mr-IN" sz="2000" dirty="0">
                <a:solidFill>
                  <a:srgbClr val="000090"/>
                </a:solidFill>
              </a:rPr>
              <a:t>…</a:t>
            </a:r>
            <a:endParaRPr lang="en-US" sz="20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99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092700" cy="80486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0090"/>
                </a:solidFill>
              </a:rPr>
              <a:t>Integral theorems</a:t>
            </a:r>
          </a:p>
        </p:txBody>
      </p:sp>
      <p:pic>
        <p:nvPicPr>
          <p:cNvPr id="3" name="Picture 2" descr="Screen Shot 2020-10-21 at 08.09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0" y="342900"/>
            <a:ext cx="2679700" cy="23467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3905" y="1400145"/>
            <a:ext cx="58649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We may want to know what is going on inside a body but have access only to its surface  (or vice versa)</a:t>
            </a:r>
          </a:p>
          <a:p>
            <a:endParaRPr lang="en-US" sz="2000" dirty="0">
              <a:solidFill>
                <a:srgbClr val="000090"/>
              </a:solidFill>
            </a:endParaRPr>
          </a:p>
          <a:p>
            <a:r>
              <a:rPr lang="en-US" sz="2000" dirty="0">
                <a:solidFill>
                  <a:srgbClr val="000090"/>
                </a:solidFill>
              </a:rPr>
              <a:t>A volume </a:t>
            </a:r>
            <a:r>
              <a:rPr lang="en-US" sz="2000" i="1" dirty="0">
                <a:solidFill>
                  <a:srgbClr val="000090"/>
                </a:solidFill>
                <a:latin typeface="Times New Roman"/>
                <a:cs typeface="Times New Roman"/>
              </a:rPr>
              <a:t>V</a:t>
            </a:r>
            <a:r>
              <a:rPr lang="en-US" sz="2000" i="1" dirty="0">
                <a:solidFill>
                  <a:srgbClr val="000090"/>
                </a:solidFill>
              </a:rPr>
              <a:t> </a:t>
            </a:r>
            <a:r>
              <a:rPr lang="en-US" sz="2000" dirty="0">
                <a:solidFill>
                  <a:srgbClr val="000090"/>
                </a:solidFill>
              </a:rPr>
              <a:t>has surface</a:t>
            </a:r>
            <a:r>
              <a:rPr lang="en-US" sz="2000" i="1" dirty="0">
                <a:solidFill>
                  <a:srgbClr val="000090"/>
                </a:solidFill>
              </a:rPr>
              <a:t> </a:t>
            </a:r>
            <a:r>
              <a:rPr lang="en-US" sz="2000" i="1" dirty="0">
                <a:solidFill>
                  <a:srgbClr val="000090"/>
                </a:solidFill>
                <a:latin typeface="Times New Roman"/>
                <a:cs typeface="Times New Roman"/>
              </a:rPr>
              <a:t>S</a:t>
            </a:r>
            <a:r>
              <a:rPr lang="en-US" sz="2000" dirty="0">
                <a:solidFill>
                  <a:srgbClr val="000090"/>
                </a:solidFill>
              </a:rPr>
              <a:t>.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Each small patch </a:t>
            </a:r>
            <a:r>
              <a:rPr lang="en-US" sz="2000" dirty="0" err="1">
                <a:solidFill>
                  <a:srgbClr val="000090"/>
                </a:solidFill>
              </a:rPr>
              <a:t>d</a:t>
            </a:r>
            <a:r>
              <a:rPr lang="en-US" sz="2000" i="1" dirty="0" err="1">
                <a:solidFill>
                  <a:srgbClr val="000090"/>
                </a:solidFill>
                <a:latin typeface="Times New Roman"/>
                <a:cs typeface="Times New Roman"/>
              </a:rPr>
              <a:t>S</a:t>
            </a:r>
            <a:r>
              <a:rPr lang="en-US" sz="2000" dirty="0">
                <a:solidFill>
                  <a:srgbClr val="000090"/>
                </a:solidFill>
              </a:rPr>
              <a:t> on the surface is defined by its normal vector </a:t>
            </a:r>
            <a:r>
              <a:rPr lang="en-US" sz="2000" dirty="0" err="1">
                <a:solidFill>
                  <a:srgbClr val="000090"/>
                </a:solidFill>
                <a:latin typeface="Times New Roman"/>
                <a:cs typeface="Times New Roman"/>
              </a:rPr>
              <a:t>n</a:t>
            </a:r>
            <a:r>
              <a:rPr lang="en-US" sz="2400" baseline="-25000" dirty="0" err="1">
                <a:solidFill>
                  <a:srgbClr val="000090"/>
                </a:solidFill>
              </a:rPr>
              <a:t>i</a:t>
            </a:r>
            <a:r>
              <a:rPr lang="en-US" sz="2000" dirty="0">
                <a:solidFill>
                  <a:srgbClr val="000090"/>
                </a:solidFill>
              </a:rPr>
              <a:t>.</a:t>
            </a:r>
          </a:p>
          <a:p>
            <a:endParaRPr lang="en-US" sz="2000" dirty="0">
              <a:solidFill>
                <a:srgbClr val="00009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90743" y="3444269"/>
            <a:ext cx="5959836" cy="848309"/>
            <a:chOff x="690743" y="3444269"/>
            <a:chExt cx="5959836" cy="848309"/>
          </a:xfrm>
        </p:grpSpPr>
        <p:pic>
          <p:nvPicPr>
            <p:cNvPr id="6" name="Picture 5" descr="Screen Shot 2020-10-21 at 09.37.45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1501" y="3444269"/>
              <a:ext cx="3609078" cy="84830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90743" y="3696731"/>
              <a:ext cx="23167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90"/>
                  </a:solidFill>
                </a:rPr>
                <a:t>Divergence theorem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81070" y="4444816"/>
            <a:ext cx="7741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The total amount of </a:t>
            </a:r>
            <a:r>
              <a:rPr lang="en-US" sz="2000" dirty="0" err="1">
                <a:solidFill>
                  <a:srgbClr val="000090"/>
                </a:solidFill>
              </a:rPr>
              <a:t>t</a:t>
            </a:r>
            <a:r>
              <a:rPr lang="en-US" sz="2400" baseline="-25000" dirty="0" err="1">
                <a:solidFill>
                  <a:srgbClr val="000090"/>
                </a:solidFill>
              </a:rPr>
              <a:t>ij</a:t>
            </a:r>
            <a:r>
              <a:rPr lang="mr-IN" sz="2400" baseline="-25000" dirty="0">
                <a:solidFill>
                  <a:srgbClr val="000090"/>
                </a:solidFill>
              </a:rPr>
              <a:t>…</a:t>
            </a:r>
            <a:r>
              <a:rPr lang="en-US" sz="2400" baseline="-25000" dirty="0">
                <a:solidFill>
                  <a:srgbClr val="000090"/>
                </a:solidFill>
              </a:rPr>
              <a:t>k</a:t>
            </a:r>
            <a:r>
              <a:rPr lang="en-US" sz="2000" dirty="0">
                <a:solidFill>
                  <a:srgbClr val="000090"/>
                </a:solidFill>
              </a:rPr>
              <a:t> directed out across </a:t>
            </a:r>
            <a:r>
              <a:rPr lang="en-US" sz="2000" i="1" dirty="0">
                <a:solidFill>
                  <a:srgbClr val="000090"/>
                </a:solidFill>
                <a:latin typeface="Times New Roman"/>
                <a:cs typeface="Times New Roman"/>
              </a:rPr>
              <a:t>S</a:t>
            </a:r>
            <a:r>
              <a:rPr lang="en-US" sz="2000" dirty="0">
                <a:solidFill>
                  <a:srgbClr val="000090"/>
                </a:solidFill>
              </a:rPr>
              <a:t> is the same as the total amount of spreading (divergence) everywhere inside </a:t>
            </a:r>
            <a:r>
              <a:rPr lang="en-US" sz="2000" i="1" dirty="0">
                <a:solidFill>
                  <a:srgbClr val="000090"/>
                </a:solidFill>
                <a:latin typeface="Times New Roman"/>
                <a:cs typeface="Times New Roman"/>
              </a:rPr>
              <a:t>V</a:t>
            </a:r>
            <a:r>
              <a:rPr lang="en-US" sz="2000" dirty="0">
                <a:solidFill>
                  <a:srgbClr val="000090"/>
                </a:solidFill>
              </a:rPr>
              <a:t>.   </a:t>
            </a:r>
          </a:p>
        </p:txBody>
      </p:sp>
    </p:spTree>
    <p:extLst>
      <p:ext uri="{BB962C8B-B14F-4D97-AF65-F5344CB8AC3E}">
        <p14:creationId xmlns:p14="http://schemas.microsoft.com/office/powerpoint/2010/main" val="308014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092700" cy="80486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0090"/>
                </a:solidFill>
              </a:rPr>
              <a:t>Special cases</a:t>
            </a:r>
          </a:p>
        </p:txBody>
      </p:sp>
      <p:pic>
        <p:nvPicPr>
          <p:cNvPr id="3" name="Picture 2" descr="Screen Shot 2020-10-21 at 08.09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0" y="342900"/>
            <a:ext cx="2679700" cy="234672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57200" y="1269394"/>
            <a:ext cx="5959836" cy="848309"/>
            <a:chOff x="690743" y="3444269"/>
            <a:chExt cx="5959836" cy="848309"/>
          </a:xfrm>
        </p:grpSpPr>
        <p:pic>
          <p:nvPicPr>
            <p:cNvPr id="6" name="Picture 5" descr="Screen Shot 2020-10-21 at 09.37.45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1501" y="3444269"/>
              <a:ext cx="3609078" cy="84830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90743" y="3696731"/>
              <a:ext cx="23167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90"/>
                  </a:solidFill>
                </a:rPr>
                <a:t>Divergence theorem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57200" y="4063816"/>
            <a:ext cx="77415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If density </a:t>
            </a:r>
            <a:r>
              <a:rPr lang="en-US" sz="2000" i="1" dirty="0">
                <a:solidFill>
                  <a:srgbClr val="000090"/>
                </a:solidFill>
                <a:latin typeface="Symbol" charset="2"/>
                <a:cs typeface="Symbol" charset="2"/>
              </a:rPr>
              <a:t>r</a:t>
            </a:r>
            <a:r>
              <a:rPr lang="en-US" sz="2000" dirty="0">
                <a:solidFill>
                  <a:srgbClr val="000090"/>
                </a:solidFill>
              </a:rPr>
              <a:t> is uniform, the total amount of “stuff” flowing out across </a:t>
            </a:r>
            <a:r>
              <a:rPr lang="en-US" sz="2000" i="1" dirty="0">
                <a:solidFill>
                  <a:srgbClr val="000090"/>
                </a:solidFill>
                <a:latin typeface="Times New Roman"/>
                <a:cs typeface="Times New Roman"/>
              </a:rPr>
              <a:t>S</a:t>
            </a:r>
            <a:r>
              <a:rPr lang="en-US" sz="2000" dirty="0">
                <a:solidFill>
                  <a:srgbClr val="000090"/>
                </a:solidFill>
              </a:rPr>
              <a:t> with velocity </a:t>
            </a:r>
            <a:r>
              <a:rPr lang="en-US" sz="2000" i="1" dirty="0">
                <a:solidFill>
                  <a:srgbClr val="000090"/>
                </a:solidFill>
              </a:rPr>
              <a:t>v</a:t>
            </a:r>
            <a:r>
              <a:rPr lang="en-US" sz="2000" dirty="0">
                <a:solidFill>
                  <a:srgbClr val="000090"/>
                </a:solidFill>
              </a:rPr>
              <a:t> (the flux across </a:t>
            </a:r>
            <a:r>
              <a:rPr lang="en-US" sz="2000" i="1" dirty="0">
                <a:solidFill>
                  <a:srgbClr val="000090"/>
                </a:solidFill>
                <a:latin typeface="Times New Roman"/>
                <a:cs typeface="Times New Roman"/>
              </a:rPr>
              <a:t>S</a:t>
            </a:r>
            <a:r>
              <a:rPr lang="en-US" sz="2000" dirty="0">
                <a:solidFill>
                  <a:srgbClr val="000090"/>
                </a:solidFill>
              </a:rPr>
              <a:t>) is the same as the total amount of spreading (divergence) of that “stuff” everywhere inside </a:t>
            </a:r>
            <a:r>
              <a:rPr lang="en-US" sz="2000" i="1" dirty="0">
                <a:solidFill>
                  <a:srgbClr val="000090"/>
                </a:solidFill>
                <a:latin typeface="Times New Roman"/>
                <a:cs typeface="Times New Roman"/>
              </a:rPr>
              <a:t>V</a:t>
            </a:r>
            <a:r>
              <a:rPr lang="en-US" sz="2000" dirty="0">
                <a:solidFill>
                  <a:srgbClr val="000090"/>
                </a:solidFill>
              </a:rPr>
              <a:t>.   </a:t>
            </a:r>
          </a:p>
        </p:txBody>
      </p:sp>
      <p:pic>
        <p:nvPicPr>
          <p:cNvPr id="5" name="Picture 4" descr="Screen Shot 2020-10-21 at 09.44.1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89620"/>
            <a:ext cx="6977994" cy="84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033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092700" cy="80486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0090"/>
                </a:solidFill>
              </a:rPr>
              <a:t>Stokes theorem</a:t>
            </a:r>
          </a:p>
        </p:txBody>
      </p:sp>
      <p:pic>
        <p:nvPicPr>
          <p:cNvPr id="4" name="Picture 3" descr="Screen Shot 2020-10-21 at 09.49.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667" y="721894"/>
            <a:ext cx="3873500" cy="3077139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427811" y="3912712"/>
            <a:ext cx="7927474" cy="2075791"/>
            <a:chOff x="427811" y="3003688"/>
            <a:chExt cx="7927474" cy="2075791"/>
          </a:xfrm>
        </p:grpSpPr>
        <p:sp>
          <p:nvSpPr>
            <p:cNvPr id="9" name="TextBox 8"/>
            <p:cNvSpPr txBox="1"/>
            <p:nvPr/>
          </p:nvSpPr>
          <p:spPr>
            <a:xfrm>
              <a:off x="457200" y="4063816"/>
              <a:ext cx="774154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0090"/>
                  </a:solidFill>
                </a:rPr>
                <a:t>If density </a:t>
              </a:r>
              <a:r>
                <a:rPr lang="en-US" sz="2000" i="1" dirty="0">
                  <a:solidFill>
                    <a:srgbClr val="000090"/>
                  </a:solidFill>
                  <a:latin typeface="Symbol" charset="2"/>
                  <a:cs typeface="Symbol" charset="2"/>
                </a:rPr>
                <a:t>r</a:t>
              </a:r>
              <a:r>
                <a:rPr lang="en-US" sz="2000" dirty="0">
                  <a:solidFill>
                    <a:srgbClr val="000090"/>
                  </a:solidFill>
                </a:rPr>
                <a:t> is uniform, the total circulation of “stuff” (curl) within the cap (“churning”) is equal to the net flow along the perimeter </a:t>
              </a:r>
              <a:r>
                <a:rPr lang="en-US" sz="2000" i="1" dirty="0">
                  <a:solidFill>
                    <a:srgbClr val="000090"/>
                  </a:solidFill>
                  <a:latin typeface="Times New Roman"/>
                  <a:cs typeface="Times New Roman"/>
                </a:rPr>
                <a:t>C </a:t>
              </a:r>
              <a:r>
                <a:rPr lang="en-US" sz="2000" dirty="0">
                  <a:solidFill>
                    <a:srgbClr val="000090"/>
                  </a:solidFill>
                </a:rPr>
                <a:t>(“the racetrack”).   </a:t>
              </a:r>
            </a:p>
          </p:txBody>
        </p:sp>
        <p:pic>
          <p:nvPicPr>
            <p:cNvPr id="10" name="Picture 9" descr="Screen Shot 2020-10-21 at 09.50.33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811" y="3003688"/>
              <a:ext cx="7927474" cy="862695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457200" y="1328457"/>
            <a:ext cx="48527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000090"/>
                </a:solidFill>
                <a:latin typeface="Times New Roman"/>
                <a:cs typeface="Times New Roman"/>
              </a:rPr>
              <a:t>C</a:t>
            </a:r>
            <a:r>
              <a:rPr lang="en-US" sz="2000" dirty="0">
                <a:solidFill>
                  <a:srgbClr val="000090"/>
                </a:solidFill>
              </a:rPr>
              <a:t> is the perimeter of a cap on an open surface</a:t>
            </a:r>
            <a:r>
              <a:rPr lang="en-US" sz="2000" i="1" dirty="0">
                <a:solidFill>
                  <a:srgbClr val="000090"/>
                </a:solidFill>
                <a:latin typeface="Timesnew"/>
                <a:cs typeface="Timesnew"/>
              </a:rPr>
              <a:t>. 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  <a:latin typeface="Timesnew"/>
                <a:cs typeface="Timesnew"/>
              </a:rPr>
              <a:t>d</a:t>
            </a:r>
            <a:r>
              <a:rPr lang="en-US" sz="2000" b="1" i="1" dirty="0">
                <a:solidFill>
                  <a:srgbClr val="000090"/>
                </a:solidFill>
                <a:latin typeface="Timesnew"/>
                <a:cs typeface="Timesnew"/>
              </a:rPr>
              <a:t>x</a:t>
            </a:r>
            <a:r>
              <a:rPr lang="en-US" sz="2000" dirty="0">
                <a:solidFill>
                  <a:srgbClr val="000090"/>
                </a:solidFill>
                <a:latin typeface="Timesnew"/>
                <a:cs typeface="Timesnew"/>
              </a:rPr>
              <a:t> is the tangent to the perimeter </a:t>
            </a:r>
            <a:r>
              <a:rPr lang="en-US" sz="2000" i="1" dirty="0">
                <a:solidFill>
                  <a:srgbClr val="000090"/>
                </a:solidFill>
                <a:latin typeface="Times New Roman"/>
                <a:cs typeface="Times New Roman"/>
              </a:rPr>
              <a:t>C</a:t>
            </a:r>
            <a:r>
              <a:rPr lang="en-US" sz="2000" dirty="0">
                <a:solidFill>
                  <a:srgbClr val="000090"/>
                </a:solidFill>
                <a:latin typeface="Timesnew"/>
                <a:cs typeface="Timesnew"/>
              </a:rPr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sz="2000" b="1" i="1" dirty="0">
                <a:solidFill>
                  <a:srgbClr val="000090"/>
                </a:solidFill>
                <a:latin typeface="Times New Roman"/>
                <a:cs typeface="Times New Roman"/>
              </a:rPr>
              <a:t>v</a:t>
            </a:r>
            <a:r>
              <a:rPr lang="en-US" sz="2000" dirty="0">
                <a:solidFill>
                  <a:srgbClr val="000090"/>
                </a:solidFill>
                <a:latin typeface="Timesnew"/>
                <a:cs typeface="Timesnew"/>
              </a:rPr>
              <a:t> is the material velocity.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85474" y="6269789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(</a:t>
            </a:r>
            <a:r>
              <a:rPr lang="en-US" sz="2000" dirty="0" err="1">
                <a:solidFill>
                  <a:srgbClr val="000090"/>
                </a:solidFill>
                <a:latin typeface="Symbol" charset="2"/>
                <a:cs typeface="Symbol" charset="2"/>
              </a:rPr>
              <a:t>e</a:t>
            </a:r>
            <a:r>
              <a:rPr lang="en-US" sz="2400" baseline="-25000" dirty="0" err="1">
                <a:solidFill>
                  <a:srgbClr val="000090"/>
                </a:solidFill>
              </a:rPr>
              <a:t>ijk</a:t>
            </a:r>
            <a:r>
              <a:rPr lang="en-US" sz="2000" i="1" dirty="0" err="1">
                <a:solidFill>
                  <a:srgbClr val="000090"/>
                </a:solidFill>
              </a:rPr>
              <a:t>v</a:t>
            </a:r>
            <a:r>
              <a:rPr lang="en-US" sz="2400" baseline="-25000" dirty="0" err="1">
                <a:solidFill>
                  <a:srgbClr val="000090"/>
                </a:solidFill>
              </a:rPr>
              <a:t>j,k</a:t>
            </a:r>
            <a:r>
              <a:rPr lang="en-US" sz="2000" dirty="0">
                <a:solidFill>
                  <a:srgbClr val="000090"/>
                </a:solidFill>
              </a:rPr>
              <a:t> is curl of </a:t>
            </a:r>
            <a:r>
              <a:rPr lang="en-US" sz="2000" b="1" i="1" dirty="0">
                <a:solidFill>
                  <a:srgbClr val="000090"/>
                </a:solidFill>
              </a:rPr>
              <a:t>v)</a:t>
            </a:r>
            <a:r>
              <a:rPr lang="en-US" sz="2000" dirty="0">
                <a:solidFill>
                  <a:srgbClr val="000090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960495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4013</TotalTime>
  <Words>686</Words>
  <Application>Microsoft Macintosh PowerPoint</Application>
  <PresentationFormat>On-screen Show (4:3)</PresentationFormat>
  <Paragraphs>85</Paragraphs>
  <Slides>11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Mangal</vt:lpstr>
      <vt:lpstr>Symbol</vt:lpstr>
      <vt:lpstr>Times New Roman</vt:lpstr>
      <vt:lpstr>Timesnew</vt:lpstr>
      <vt:lpstr>Wingdings</vt:lpstr>
      <vt:lpstr>Office Theme</vt:lpstr>
      <vt:lpstr>Equation</vt:lpstr>
      <vt:lpstr>ESS 411/511 Geophysical Continuum Mechanics</vt:lpstr>
      <vt:lpstr>ESS 411/511 Geophysical Continuum Mechanics  Class #10</vt:lpstr>
      <vt:lpstr>ESS 411/511 Geophysical Continuum Mechanics  Class #10</vt:lpstr>
      <vt:lpstr>Derivatives of tensors</vt:lpstr>
      <vt:lpstr>Divergence</vt:lpstr>
      <vt:lpstr>Gradient</vt:lpstr>
      <vt:lpstr>Integral theorems</vt:lpstr>
      <vt:lpstr>Special cases</vt:lpstr>
      <vt:lpstr>Stokes theorem</vt:lpstr>
      <vt:lpstr>Definition of a tensor</vt:lpstr>
      <vt:lpstr>Forces in a continuum</vt:lpstr>
    </vt:vector>
  </TitlesOfParts>
  <Company>University of Washington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 411/511 Geophysical Continuum Mechanics Class #1</dc:title>
  <dc:creator>Ed Waddington</dc:creator>
  <cp:lastModifiedBy>Microsoft Office User</cp:lastModifiedBy>
  <cp:revision>275</cp:revision>
  <cp:lastPrinted>2021-10-18T16:27:29Z</cp:lastPrinted>
  <dcterms:created xsi:type="dcterms:W3CDTF">2020-09-30T16:18:10Z</dcterms:created>
  <dcterms:modified xsi:type="dcterms:W3CDTF">2021-10-18T16:37:58Z</dcterms:modified>
</cp:coreProperties>
</file>