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embeddings/Microsoft_Equation1.bin" ContentType="application/vnd.openxmlformats-officedocument.oleObject"/>
  <Override PartName="/ppt/embeddings/Microsoft_Equation2.bin" ContentType="application/vnd.openxmlformats-officedocument.oleObject"/>
  <Override PartName="/ppt/embeddings/oleObject16.bin" ContentType="application/vnd.openxmlformats-officedocument.oleObject"/>
  <Override PartName="/ppt/embeddings/oleObject17.bin" ContentType="application/vnd.openxmlformats-officedocument.oleObject"/>
  <Override PartName="/ppt/embeddings/oleObject18.bin" ContentType="application/vnd.openxmlformats-officedocument.oleObject"/>
  <Override PartName="/ppt/embeddings/oleObject19.bin" ContentType="application/vnd.openxmlformats-officedocument.oleObject"/>
  <Override PartName="/ppt/embeddings/oleObject20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344" r:id="rId2"/>
    <p:sldId id="274" r:id="rId3"/>
    <p:sldId id="356" r:id="rId4"/>
    <p:sldId id="352" r:id="rId5"/>
    <p:sldId id="365" r:id="rId6"/>
    <p:sldId id="362" r:id="rId7"/>
    <p:sldId id="363" r:id="rId8"/>
    <p:sldId id="366" r:id="rId9"/>
    <p:sldId id="367" r:id="rId10"/>
    <p:sldId id="372" r:id="rId11"/>
    <p:sldId id="374" r:id="rId12"/>
    <p:sldId id="368" r:id="rId13"/>
    <p:sldId id="369" r:id="rId14"/>
    <p:sldId id="373" r:id="rId15"/>
    <p:sldId id="370" r:id="rId16"/>
    <p:sldId id="371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240" autoAdjust="0"/>
    <p:restoredTop sz="91209" autoAdjust="0"/>
  </p:normalViewPr>
  <p:slideViewPr>
    <p:cSldViewPr snapToGrid="0" snapToObjects="1">
      <p:cViewPr>
        <p:scale>
          <a:sx n="100" d="100"/>
          <a:sy n="100" d="100"/>
        </p:scale>
        <p:origin x="-664" y="-424"/>
      </p:cViewPr>
      <p:guideLst>
        <p:guide orient="horz" pos="2160"/>
        <p:guide pos="2880"/>
      </p:guideLst>
    </p:cSldViewPr>
  </p:slideViewPr>
  <p:notesTextViewPr>
    <p:cViewPr>
      <p:scale>
        <a:sx n="114" d="100"/>
        <a:sy n="114" d="100"/>
      </p:scale>
      <p:origin x="0" y="0"/>
    </p:cViewPr>
  </p:notesTextViewPr>
  <p:sorterViewPr>
    <p:cViewPr>
      <p:scale>
        <a:sx n="171" d="100"/>
        <a:sy n="171" d="100"/>
      </p:scale>
      <p:origin x="0" y="652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Relationship Id="rId2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4" Type="http://schemas.openxmlformats.org/officeDocument/2006/relationships/image" Target="../media/image10.emf"/><Relationship Id="rId5" Type="http://schemas.openxmlformats.org/officeDocument/2006/relationships/image" Target="../media/image11.emf"/><Relationship Id="rId6" Type="http://schemas.openxmlformats.org/officeDocument/2006/relationships/image" Target="../media/image12.emf"/><Relationship Id="rId7" Type="http://schemas.openxmlformats.org/officeDocument/2006/relationships/image" Target="../media/image13.emf"/><Relationship Id="rId8" Type="http://schemas.openxmlformats.org/officeDocument/2006/relationships/image" Target="../media/image14.emf"/><Relationship Id="rId9" Type="http://schemas.openxmlformats.org/officeDocument/2006/relationships/image" Target="../media/image15.emf"/><Relationship Id="rId1" Type="http://schemas.openxmlformats.org/officeDocument/2006/relationships/image" Target="../media/image3.emf"/><Relationship Id="rId2" Type="http://schemas.openxmlformats.org/officeDocument/2006/relationships/image" Target="../media/image8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Relationship Id="rId2" Type="http://schemas.openxmlformats.org/officeDocument/2006/relationships/image" Target="../media/image29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Relationship Id="rId2" Type="http://schemas.openxmlformats.org/officeDocument/2006/relationships/image" Target="../media/image33.emf"/><Relationship Id="rId3" Type="http://schemas.openxmlformats.org/officeDocument/2006/relationships/image" Target="../media/image3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D2C9D0-00C1-0A4A-8592-82B8A82495E4}" type="datetimeFigureOut">
              <a:rPr lang="en-US" smtClean="0"/>
              <a:t>10/26/20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EB363B-9D88-A04D-85CD-386D406D3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534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B363B-9D88-A04D-85CD-386D406D352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313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950EB-25D9-9644-B8DF-CEA5CAE7D9CA}" type="datetimeFigureOut">
              <a:rPr lang="en-US" smtClean="0"/>
              <a:t>10/26/20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04D80-036F-A343-9054-E33A0A516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14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950EB-25D9-9644-B8DF-CEA5CAE7D9CA}" type="datetimeFigureOut">
              <a:rPr lang="en-US" smtClean="0"/>
              <a:t>10/26/20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04D80-036F-A343-9054-E33A0A516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825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950EB-25D9-9644-B8DF-CEA5CAE7D9CA}" type="datetimeFigureOut">
              <a:rPr lang="en-US" smtClean="0"/>
              <a:t>10/26/20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04D80-036F-A343-9054-E33A0A516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973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950EB-25D9-9644-B8DF-CEA5CAE7D9CA}" type="datetimeFigureOut">
              <a:rPr lang="en-US" smtClean="0"/>
              <a:t>10/26/20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04D80-036F-A343-9054-E33A0A516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192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950EB-25D9-9644-B8DF-CEA5CAE7D9CA}" type="datetimeFigureOut">
              <a:rPr lang="en-US" smtClean="0"/>
              <a:t>10/26/20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04D80-036F-A343-9054-E33A0A516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478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950EB-25D9-9644-B8DF-CEA5CAE7D9CA}" type="datetimeFigureOut">
              <a:rPr lang="en-US" smtClean="0"/>
              <a:t>10/26/20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04D80-036F-A343-9054-E33A0A516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644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950EB-25D9-9644-B8DF-CEA5CAE7D9CA}" type="datetimeFigureOut">
              <a:rPr lang="en-US" smtClean="0"/>
              <a:t>10/26/20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04D80-036F-A343-9054-E33A0A516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704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950EB-25D9-9644-B8DF-CEA5CAE7D9CA}" type="datetimeFigureOut">
              <a:rPr lang="en-US" smtClean="0"/>
              <a:t>10/26/20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04D80-036F-A343-9054-E33A0A516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781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950EB-25D9-9644-B8DF-CEA5CAE7D9CA}" type="datetimeFigureOut">
              <a:rPr lang="en-US" smtClean="0"/>
              <a:t>10/26/20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04D80-036F-A343-9054-E33A0A516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498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950EB-25D9-9644-B8DF-CEA5CAE7D9CA}" type="datetimeFigureOut">
              <a:rPr lang="en-US" smtClean="0"/>
              <a:t>10/26/20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04D80-036F-A343-9054-E33A0A516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205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950EB-25D9-9644-B8DF-CEA5CAE7D9CA}" type="datetimeFigureOut">
              <a:rPr lang="en-US" smtClean="0"/>
              <a:t>10/26/20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04D80-036F-A343-9054-E33A0A516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574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3950EB-25D9-9644-B8DF-CEA5CAE7D9CA}" type="datetimeFigureOut">
              <a:rPr lang="en-US" smtClean="0"/>
              <a:t>10/26/20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304D80-036F-A343-9054-E33A0A516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083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4" Type="http://schemas.openxmlformats.org/officeDocument/2006/relationships/oleObject" Target="../embeddings/oleObject12.bin"/><Relationship Id="rId5" Type="http://schemas.openxmlformats.org/officeDocument/2006/relationships/image" Target="../media/image28.emf"/><Relationship Id="rId6" Type="http://schemas.openxmlformats.org/officeDocument/2006/relationships/image" Target="../media/image31.png"/><Relationship Id="rId7" Type="http://schemas.openxmlformats.org/officeDocument/2006/relationships/oleObject" Target="../embeddings/oleObject13.bin"/><Relationship Id="rId8" Type="http://schemas.openxmlformats.org/officeDocument/2006/relationships/image" Target="../media/image29.emf"/><Relationship Id="rId9" Type="http://schemas.openxmlformats.org/officeDocument/2006/relationships/oleObject" Target="../embeddings/oleObject14.bin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4" Type="http://schemas.openxmlformats.org/officeDocument/2006/relationships/image" Target="../media/image31.png"/><Relationship Id="rId5" Type="http://schemas.openxmlformats.org/officeDocument/2006/relationships/oleObject" Target="../embeddings/oleObject15.bin"/><Relationship Id="rId6" Type="http://schemas.openxmlformats.org/officeDocument/2006/relationships/image" Target="../media/image32.emf"/><Relationship Id="rId7" Type="http://schemas.openxmlformats.org/officeDocument/2006/relationships/oleObject" Target="../embeddings/Microsoft_Equation1.bin"/><Relationship Id="rId8" Type="http://schemas.openxmlformats.org/officeDocument/2006/relationships/image" Target="../media/image33.emf"/><Relationship Id="rId9" Type="http://schemas.openxmlformats.org/officeDocument/2006/relationships/oleObject" Target="../embeddings/Microsoft_Equation2.bin"/><Relationship Id="rId10" Type="http://schemas.openxmlformats.org/officeDocument/2006/relationships/image" Target="../media/image34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4" Type="http://schemas.openxmlformats.org/officeDocument/2006/relationships/image" Target="../media/image28.emf"/><Relationship Id="rId5" Type="http://schemas.openxmlformats.org/officeDocument/2006/relationships/oleObject" Target="../embeddings/oleObject17.bin"/><Relationship Id="rId6" Type="http://schemas.openxmlformats.org/officeDocument/2006/relationships/oleObject" Target="../embeddings/oleObject18.bin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4" Type="http://schemas.openxmlformats.org/officeDocument/2006/relationships/oleObject" Target="../embeddings/oleObject19.bin"/><Relationship Id="rId5" Type="http://schemas.openxmlformats.org/officeDocument/2006/relationships/image" Target="../media/image35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4" Type="http://schemas.openxmlformats.org/officeDocument/2006/relationships/oleObject" Target="../embeddings/oleObject20.bin"/><Relationship Id="rId5" Type="http://schemas.openxmlformats.org/officeDocument/2006/relationships/image" Target="../media/image35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oleObject" Target="../embeddings/oleObject1.bin"/><Relationship Id="rId7" Type="http://schemas.openxmlformats.org/officeDocument/2006/relationships/image" Target="../media/image3.emf"/><Relationship Id="rId8" Type="http://schemas.openxmlformats.org/officeDocument/2006/relationships/oleObject" Target="../embeddings/oleObject2.bin"/><Relationship Id="rId9" Type="http://schemas.openxmlformats.org/officeDocument/2006/relationships/image" Target="../media/image4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emf"/><Relationship Id="rId20" Type="http://schemas.openxmlformats.org/officeDocument/2006/relationships/oleObject" Target="../embeddings/oleObject11.bin"/><Relationship Id="rId21" Type="http://schemas.openxmlformats.org/officeDocument/2006/relationships/image" Target="../media/image15.emf"/><Relationship Id="rId10" Type="http://schemas.openxmlformats.org/officeDocument/2006/relationships/oleObject" Target="../embeddings/oleObject6.bin"/><Relationship Id="rId11" Type="http://schemas.openxmlformats.org/officeDocument/2006/relationships/image" Target="../media/image10.emf"/><Relationship Id="rId12" Type="http://schemas.openxmlformats.org/officeDocument/2006/relationships/oleObject" Target="../embeddings/oleObject7.bin"/><Relationship Id="rId13" Type="http://schemas.openxmlformats.org/officeDocument/2006/relationships/image" Target="../media/image11.emf"/><Relationship Id="rId14" Type="http://schemas.openxmlformats.org/officeDocument/2006/relationships/oleObject" Target="../embeddings/oleObject8.bin"/><Relationship Id="rId15" Type="http://schemas.openxmlformats.org/officeDocument/2006/relationships/image" Target="../media/image12.emf"/><Relationship Id="rId16" Type="http://schemas.openxmlformats.org/officeDocument/2006/relationships/oleObject" Target="../embeddings/oleObject9.bin"/><Relationship Id="rId17" Type="http://schemas.openxmlformats.org/officeDocument/2006/relationships/image" Target="../media/image13.emf"/><Relationship Id="rId18" Type="http://schemas.openxmlformats.org/officeDocument/2006/relationships/oleObject" Target="../embeddings/oleObject10.bin"/><Relationship Id="rId19" Type="http://schemas.openxmlformats.org/officeDocument/2006/relationships/image" Target="../media/image14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7.xml"/><Relationship Id="rId3" Type="http://schemas.openxmlformats.org/officeDocument/2006/relationships/image" Target="../media/image16.png"/><Relationship Id="rId4" Type="http://schemas.openxmlformats.org/officeDocument/2006/relationships/oleObject" Target="../embeddings/oleObject3.bin"/><Relationship Id="rId5" Type="http://schemas.openxmlformats.org/officeDocument/2006/relationships/image" Target="../media/image3.emf"/><Relationship Id="rId6" Type="http://schemas.openxmlformats.org/officeDocument/2006/relationships/oleObject" Target="../embeddings/oleObject4.bin"/><Relationship Id="rId7" Type="http://schemas.openxmlformats.org/officeDocument/2006/relationships/image" Target="../media/image8.emf"/><Relationship Id="rId8" Type="http://schemas.openxmlformats.org/officeDocument/2006/relationships/oleObject" Target="../embeddings/oleObject5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6" Type="http://schemas.openxmlformats.org/officeDocument/2006/relationships/image" Target="../media/image21.png"/><Relationship Id="rId7" Type="http://schemas.openxmlformats.org/officeDocument/2006/relationships/image" Target="../media/image22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42464"/>
          </a:xfrm>
        </p:spPr>
        <p:txBody>
          <a:bodyPr>
            <a:normAutofit/>
          </a:bodyPr>
          <a:lstStyle/>
          <a:p>
            <a:r>
              <a:rPr lang="en-US" sz="2000" dirty="0" smtClean="0">
                <a:solidFill>
                  <a:srgbClr val="000090"/>
                </a:solidFill>
              </a:rPr>
              <a:t>ESS 411/511 Geophysical Continuum Mechanics  Class #12</a:t>
            </a:r>
            <a:endParaRPr lang="en-US" sz="2000" dirty="0">
              <a:solidFill>
                <a:srgbClr val="00009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37266" y="952062"/>
            <a:ext cx="76831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0090"/>
                </a:solidFill>
              </a:rPr>
              <a:t>Highlights from Class #11            –   </a:t>
            </a:r>
            <a:r>
              <a:rPr lang="en-US" sz="2000" dirty="0">
                <a:solidFill>
                  <a:srgbClr val="000090"/>
                </a:solidFill>
              </a:rPr>
              <a:t>Zoe Krauss</a:t>
            </a:r>
          </a:p>
          <a:p>
            <a:r>
              <a:rPr lang="en-US" sz="2000" dirty="0" smtClean="0">
                <a:solidFill>
                  <a:srgbClr val="000090"/>
                </a:solidFill>
              </a:rPr>
              <a:t>Today’s highlights on </a:t>
            </a:r>
            <a:r>
              <a:rPr lang="en-US" sz="2000" dirty="0" smtClean="0">
                <a:solidFill>
                  <a:srgbClr val="000090"/>
                </a:solidFill>
              </a:rPr>
              <a:t>Wednes</a:t>
            </a:r>
            <a:r>
              <a:rPr lang="en-US" sz="2000" dirty="0" smtClean="0">
                <a:solidFill>
                  <a:srgbClr val="000090"/>
                </a:solidFill>
              </a:rPr>
              <a:t>day    – </a:t>
            </a:r>
            <a:r>
              <a:rPr lang="en-US" sz="2000" dirty="0" err="1" smtClean="0">
                <a:solidFill>
                  <a:srgbClr val="000090"/>
                </a:solidFill>
              </a:rPr>
              <a:t>Xinyu</a:t>
            </a:r>
            <a:r>
              <a:rPr lang="en-US" sz="2000" dirty="0" smtClean="0">
                <a:solidFill>
                  <a:srgbClr val="000090"/>
                </a:solidFill>
              </a:rPr>
              <a:t> Wan</a:t>
            </a:r>
            <a:endParaRPr lang="en-US" sz="2000" dirty="0" smtClean="0">
              <a:solidFill>
                <a:srgbClr val="00009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5642" y="2228594"/>
            <a:ext cx="808115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0090"/>
                </a:solidFill>
              </a:rPr>
              <a:t>For Wednesday class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 smtClean="0">
                <a:solidFill>
                  <a:srgbClr val="000090"/>
                </a:solidFill>
              </a:rPr>
              <a:t>Please read </a:t>
            </a:r>
            <a:r>
              <a:rPr lang="en-US" sz="2000" dirty="0" err="1" smtClean="0">
                <a:solidFill>
                  <a:srgbClr val="000090"/>
                </a:solidFill>
              </a:rPr>
              <a:t>Mase</a:t>
            </a:r>
            <a:r>
              <a:rPr lang="en-US" sz="2000" dirty="0">
                <a:solidFill>
                  <a:srgbClr val="000090"/>
                </a:solidFill>
              </a:rPr>
              <a:t>, </a:t>
            </a:r>
            <a:r>
              <a:rPr lang="en-US" sz="2000" dirty="0" err="1">
                <a:solidFill>
                  <a:srgbClr val="000090"/>
                </a:solidFill>
              </a:rPr>
              <a:t>Smelser</a:t>
            </a:r>
            <a:r>
              <a:rPr lang="en-US" sz="2000" dirty="0">
                <a:solidFill>
                  <a:srgbClr val="000090"/>
                </a:solidFill>
              </a:rPr>
              <a:t>, and </a:t>
            </a:r>
            <a:r>
              <a:rPr lang="en-US" sz="2000" dirty="0" err="1">
                <a:solidFill>
                  <a:srgbClr val="000090"/>
                </a:solidFill>
              </a:rPr>
              <a:t>Mase</a:t>
            </a:r>
            <a:r>
              <a:rPr lang="en-US" sz="2000" dirty="0">
                <a:solidFill>
                  <a:srgbClr val="000090"/>
                </a:solidFill>
              </a:rPr>
              <a:t>, </a:t>
            </a:r>
            <a:r>
              <a:rPr lang="en-US" sz="2000" dirty="0" err="1" smtClean="0">
                <a:solidFill>
                  <a:srgbClr val="000090"/>
                </a:solidFill>
              </a:rPr>
              <a:t>Ch</a:t>
            </a:r>
            <a:r>
              <a:rPr lang="en-US" sz="2000" dirty="0" smtClean="0">
                <a:solidFill>
                  <a:srgbClr val="000090"/>
                </a:solidFill>
              </a:rPr>
              <a:t> 3 </a:t>
            </a:r>
            <a:r>
              <a:rPr lang="en-US" sz="2000" dirty="0">
                <a:solidFill>
                  <a:srgbClr val="000090"/>
                </a:solidFill>
              </a:rPr>
              <a:t>through </a:t>
            </a:r>
            <a:r>
              <a:rPr lang="en-US" sz="2000" dirty="0" smtClean="0">
                <a:solidFill>
                  <a:srgbClr val="000090"/>
                </a:solidFill>
              </a:rPr>
              <a:t>Section 3.8 </a:t>
            </a:r>
          </a:p>
          <a:p>
            <a:pPr marL="342900" indent="-342900">
              <a:buFont typeface="Arial" charset="0"/>
              <a:buChar char="•"/>
            </a:pPr>
            <a:endParaRPr lang="en-US" sz="2000" dirty="0" smtClean="0">
              <a:solidFill>
                <a:srgbClr val="000090"/>
              </a:solidFill>
            </a:endParaRPr>
          </a:p>
          <a:p>
            <a:r>
              <a:rPr lang="en-US" sz="2000" dirty="0" smtClean="0">
                <a:solidFill>
                  <a:srgbClr val="000090"/>
                </a:solidFill>
              </a:rPr>
              <a:t>Your short </a:t>
            </a:r>
            <a:r>
              <a:rPr lang="en-US" sz="2000" dirty="0">
                <a:solidFill>
                  <a:srgbClr val="000090"/>
                </a:solidFill>
              </a:rPr>
              <a:t>CR/NC Pre-class prep writing assignment (1 point) in Canvas </a:t>
            </a:r>
            <a:endParaRPr lang="en-US" sz="2000" dirty="0" smtClean="0">
              <a:solidFill>
                <a:srgbClr val="000090"/>
              </a:solidFill>
            </a:endParaRPr>
          </a:p>
          <a:p>
            <a:pPr marL="342900" indent="-342900">
              <a:buFont typeface="Arial" charset="0"/>
              <a:buChar char="•"/>
            </a:pPr>
            <a:r>
              <a:rPr lang="en-US" sz="2000" dirty="0" smtClean="0">
                <a:solidFill>
                  <a:srgbClr val="000090"/>
                </a:solidFill>
              </a:rPr>
              <a:t>It </a:t>
            </a:r>
            <a:r>
              <a:rPr lang="en-US" sz="2000" dirty="0">
                <a:solidFill>
                  <a:srgbClr val="000090"/>
                </a:solidFill>
              </a:rPr>
              <a:t>will be due in Canvas at the start of class. 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>
                <a:solidFill>
                  <a:srgbClr val="000090"/>
                </a:solidFill>
              </a:rPr>
              <a:t>I will send another message when it is </a:t>
            </a:r>
            <a:r>
              <a:rPr lang="en-US" sz="2000" dirty="0" smtClean="0">
                <a:solidFill>
                  <a:srgbClr val="000090"/>
                </a:solidFill>
              </a:rPr>
              <a:t>posted in Canvas. </a:t>
            </a:r>
            <a:endParaRPr lang="en-US" sz="2000" dirty="0">
              <a:solidFill>
                <a:srgbClr val="0000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58410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2451" y="274638"/>
            <a:ext cx="8229600" cy="549714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000090"/>
                </a:solidFill>
              </a:rPr>
              <a:t>Notation</a:t>
            </a:r>
            <a:endParaRPr lang="en-US" sz="2800" dirty="0">
              <a:solidFill>
                <a:srgbClr val="000090"/>
              </a:solidFill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810182" y="1009031"/>
            <a:ext cx="6543799" cy="1458517"/>
            <a:chOff x="810182" y="1009031"/>
            <a:chExt cx="6543799" cy="1458517"/>
          </a:xfrm>
        </p:grpSpPr>
        <p:pic>
          <p:nvPicPr>
            <p:cNvPr id="5" name="Picture 4" descr="Screen Shot 2020-10-26 at 09.37.09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50304" y="1411451"/>
              <a:ext cx="2403677" cy="1056097"/>
            </a:xfrm>
            <a:prstGeom prst="rect">
              <a:avLst/>
            </a:prstGeom>
          </p:spPr>
        </p:pic>
        <p:sp>
          <p:nvSpPr>
            <p:cNvPr id="3" name="TextBox 2"/>
            <p:cNvSpPr txBox="1"/>
            <p:nvPr/>
          </p:nvSpPr>
          <p:spPr>
            <a:xfrm>
              <a:off x="810182" y="1009031"/>
              <a:ext cx="354733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 smtClean="0">
                  <a:solidFill>
                    <a:srgbClr val="000090"/>
                  </a:solidFill>
                </a:rPr>
                <a:t>Principal stresses </a:t>
              </a:r>
              <a:r>
                <a:rPr lang="en-US" sz="2200" i="1" dirty="0" err="1" smtClean="0">
                  <a:solidFill>
                    <a:srgbClr val="000090"/>
                  </a:solidFill>
                  <a:latin typeface="Symbol" charset="2"/>
                  <a:cs typeface="Symbol" charset="2"/>
                </a:rPr>
                <a:t>s</a:t>
              </a:r>
              <a:r>
                <a:rPr lang="en-US" sz="2200" baseline="-25000" dirty="0" err="1" smtClean="0">
                  <a:solidFill>
                    <a:srgbClr val="000090"/>
                  </a:solidFill>
                </a:rPr>
                <a:t>I</a:t>
              </a:r>
              <a:r>
                <a:rPr lang="en-US" sz="2200" dirty="0" smtClean="0">
                  <a:solidFill>
                    <a:srgbClr val="000090"/>
                  </a:solidFill>
                </a:rPr>
                <a:t> &gt; </a:t>
              </a:r>
              <a:r>
                <a:rPr lang="en-US" sz="2200" i="1" dirty="0" err="1" smtClean="0">
                  <a:solidFill>
                    <a:srgbClr val="000090"/>
                  </a:solidFill>
                  <a:latin typeface="Symbol" charset="2"/>
                  <a:cs typeface="Symbol" charset="2"/>
                </a:rPr>
                <a:t>s</a:t>
              </a:r>
              <a:r>
                <a:rPr lang="en-US" sz="2200" baseline="-25000" dirty="0" err="1" smtClean="0">
                  <a:solidFill>
                    <a:srgbClr val="000090"/>
                  </a:solidFill>
                </a:rPr>
                <a:t>II</a:t>
              </a:r>
              <a:r>
                <a:rPr lang="en-US" sz="2200" dirty="0" smtClean="0">
                  <a:solidFill>
                    <a:srgbClr val="000090"/>
                  </a:solidFill>
                </a:rPr>
                <a:t> &gt; </a:t>
              </a:r>
              <a:r>
                <a:rPr lang="en-US" sz="2200" i="1" dirty="0" err="1">
                  <a:solidFill>
                    <a:srgbClr val="000090"/>
                  </a:solidFill>
                  <a:latin typeface="Symbol" charset="2"/>
                  <a:cs typeface="Symbol" charset="2"/>
                </a:rPr>
                <a:t>s</a:t>
              </a:r>
              <a:r>
                <a:rPr lang="en-US" sz="2200" baseline="-25000" dirty="0" err="1" smtClean="0">
                  <a:solidFill>
                    <a:srgbClr val="000090"/>
                  </a:solidFill>
                </a:rPr>
                <a:t>III</a:t>
              </a:r>
              <a:endParaRPr lang="en-US" sz="2200" baseline="-25000" dirty="0">
                <a:solidFill>
                  <a:srgbClr val="000090"/>
                </a:solidFill>
              </a:endParaRPr>
            </a:p>
          </p:txBody>
        </p:sp>
        <p:pic>
          <p:nvPicPr>
            <p:cNvPr id="6" name="Picture 5" descr="Screen Shot 2020-10-26 at 09.37.43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0610" y="1482240"/>
              <a:ext cx="2618290" cy="978761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4226137" y="1798235"/>
              <a:ext cx="41549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o</a:t>
              </a:r>
              <a:r>
                <a:rPr lang="en-US" sz="2000" dirty="0" smtClean="0"/>
                <a:t>r</a:t>
              </a:r>
              <a:r>
                <a:rPr lang="en-US" dirty="0" smtClean="0"/>
                <a:t>  </a:t>
              </a:r>
              <a:endParaRPr lang="en-US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761932" y="2539893"/>
            <a:ext cx="81174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0090"/>
                </a:solidFill>
              </a:rPr>
              <a:t>Conventions: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rgbClr val="000090"/>
                </a:solidFill>
              </a:rPr>
              <a:t>Compressive stresses are negative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>
                <a:solidFill>
                  <a:srgbClr val="000090"/>
                </a:solidFill>
              </a:rPr>
              <a:t>Principal stresses are numbered from </a:t>
            </a:r>
            <a:r>
              <a:rPr lang="en-US" sz="2000" dirty="0" smtClean="0">
                <a:solidFill>
                  <a:srgbClr val="000090"/>
                </a:solidFill>
              </a:rPr>
              <a:t>largest (most positive) to smallest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rgbClr val="000090"/>
                </a:solidFill>
              </a:rPr>
              <a:t>Other conventions are also used in other texts and in research literature, but this convention is most versatile and correct in all situations </a:t>
            </a:r>
            <a:endParaRPr lang="en-US" sz="2000" dirty="0">
              <a:solidFill>
                <a:srgbClr val="0000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01753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2451" y="274638"/>
            <a:ext cx="8229600" cy="549714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000090"/>
                </a:solidFill>
              </a:rPr>
              <a:t>Notation</a:t>
            </a:r>
            <a:endParaRPr lang="en-US" sz="2800" dirty="0">
              <a:solidFill>
                <a:srgbClr val="00009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5540" y="1306467"/>
            <a:ext cx="47198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90"/>
                </a:solidFill>
              </a:rPr>
              <a:t>Scalar Invariants of the stress tensor</a:t>
            </a:r>
            <a:endParaRPr lang="en-US" sz="2400" dirty="0">
              <a:solidFill>
                <a:srgbClr val="000090"/>
              </a:solidFill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755792" y="4112961"/>
            <a:ext cx="6164712" cy="1242444"/>
            <a:chOff x="854138" y="5170349"/>
            <a:chExt cx="6164712" cy="1242444"/>
          </a:xfrm>
        </p:grpSpPr>
        <p:pic>
          <p:nvPicPr>
            <p:cNvPr id="13" name="Picture 12" descr="Screen Shot 2020-10-26 at 09.47.10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40694" y="5214909"/>
              <a:ext cx="4278156" cy="1197884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1002692" y="5992230"/>
              <a:ext cx="151503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Determinant </a:t>
              </a:r>
              <a:endParaRPr lang="en-US" sz="20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458928" y="5170349"/>
              <a:ext cx="75799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Trace </a:t>
              </a:r>
              <a:endParaRPr lang="en-US" sz="20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54138" y="5587527"/>
              <a:ext cx="19254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Second invariant</a:t>
              </a:r>
              <a:endParaRPr lang="en-US" sz="2000" dirty="0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755792" y="1862211"/>
            <a:ext cx="76556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0090"/>
                </a:solidFill>
              </a:rPr>
              <a:t>These are the coefficients in the cubic characteristic equation when solving for the eigenvalues</a:t>
            </a:r>
            <a:endParaRPr lang="en-US" sz="2000" dirty="0">
              <a:solidFill>
                <a:srgbClr val="000090"/>
              </a:solidFill>
            </a:endParaRPr>
          </a:p>
        </p:txBody>
      </p:sp>
      <p:pic>
        <p:nvPicPr>
          <p:cNvPr id="4" name="Picture 3" descr="Screen Shot 2020-10-26 at 09.56.3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5294" y="2649540"/>
            <a:ext cx="2033400" cy="551057"/>
          </a:xfrm>
          <a:prstGeom prst="rect">
            <a:avLst/>
          </a:prstGeom>
        </p:spPr>
      </p:pic>
      <p:pic>
        <p:nvPicPr>
          <p:cNvPr id="11" name="Picture 10" descr="Screen Shot 2020-10-26 at 09.56.48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1008" y="3218995"/>
            <a:ext cx="3479572" cy="511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2007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Shot 2020-10-23 at 21.10.2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8803" y="1042908"/>
            <a:ext cx="3288315" cy="320835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0136"/>
            <a:ext cx="8229600" cy="872772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000090"/>
                </a:solidFill>
              </a:rPr>
              <a:t>Section 3.7 – Normal and shear traction on a plane</a:t>
            </a:r>
            <a:endParaRPr lang="en-US" sz="2800" dirty="0"/>
          </a:p>
        </p:txBody>
      </p:sp>
      <p:grpSp>
        <p:nvGrpSpPr>
          <p:cNvPr id="6" name="Group 5"/>
          <p:cNvGrpSpPr/>
          <p:nvPr/>
        </p:nvGrpSpPr>
        <p:grpSpPr>
          <a:xfrm>
            <a:off x="457200" y="1415230"/>
            <a:ext cx="5021394" cy="1631216"/>
            <a:chOff x="457200" y="1415230"/>
            <a:chExt cx="5021394" cy="1631216"/>
          </a:xfrm>
        </p:grpSpPr>
        <p:sp>
          <p:nvSpPr>
            <p:cNvPr id="4" name="TextBox 3"/>
            <p:cNvSpPr txBox="1"/>
            <p:nvPr/>
          </p:nvSpPr>
          <p:spPr>
            <a:xfrm>
              <a:off x="457200" y="1415230"/>
              <a:ext cx="5021394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000090"/>
                  </a:solidFill>
                </a:rPr>
                <a:t>On any of the infinite number of plane elements </a:t>
              </a:r>
              <a:r>
                <a:rPr lang="en-US" sz="2000" dirty="0" smtClean="0">
                  <a:solidFill>
                    <a:srgbClr val="000090"/>
                  </a:solidFill>
                  <a:latin typeface="Symbol" charset="2"/>
                  <a:cs typeface="Symbol" charset="2"/>
                </a:rPr>
                <a:t>D</a:t>
              </a:r>
              <a:r>
                <a:rPr lang="en-US" sz="2000" i="1" dirty="0" smtClean="0">
                  <a:solidFill>
                    <a:srgbClr val="000090"/>
                  </a:solidFill>
                </a:rPr>
                <a:t>S</a:t>
              </a:r>
              <a:r>
                <a:rPr lang="en-US" sz="2000" dirty="0" smtClean="0">
                  <a:solidFill>
                    <a:srgbClr val="000090"/>
                  </a:solidFill>
                </a:rPr>
                <a:t> at P, the traction vector         can be resolved into components </a:t>
              </a:r>
              <a:r>
                <a:rPr lang="en-US" sz="2000" dirty="0" err="1" smtClean="0">
                  <a:solidFill>
                    <a:srgbClr val="000090"/>
                  </a:solidFill>
                  <a:latin typeface="Symbol" charset="2"/>
                  <a:cs typeface="Symbol" charset="2"/>
                </a:rPr>
                <a:t>s</a:t>
              </a:r>
              <a:r>
                <a:rPr lang="en-US" sz="2000" baseline="-25000" dirty="0" err="1" smtClean="0">
                  <a:solidFill>
                    <a:srgbClr val="000090"/>
                  </a:solidFill>
                </a:rPr>
                <a:t>N</a:t>
              </a:r>
              <a:r>
                <a:rPr lang="en-US" sz="2000" dirty="0" smtClean="0">
                  <a:solidFill>
                    <a:srgbClr val="000090"/>
                  </a:solidFill>
                </a:rPr>
                <a:t> normal to the plane, and </a:t>
              </a:r>
              <a:r>
                <a:rPr lang="en-US" sz="2000" dirty="0" err="1" smtClean="0">
                  <a:solidFill>
                    <a:srgbClr val="000090"/>
                  </a:solidFill>
                  <a:latin typeface="Symbol" charset="2"/>
                  <a:cs typeface="Symbol" charset="2"/>
                </a:rPr>
                <a:t>s</a:t>
              </a:r>
              <a:r>
                <a:rPr lang="en-US" sz="2000" baseline="-25000" dirty="0" err="1" smtClean="0">
                  <a:solidFill>
                    <a:srgbClr val="000090"/>
                  </a:solidFill>
                </a:rPr>
                <a:t>S</a:t>
              </a:r>
              <a:r>
                <a:rPr lang="en-US" sz="2000" dirty="0" smtClean="0">
                  <a:solidFill>
                    <a:srgbClr val="000090"/>
                  </a:solidFill>
                </a:rPr>
                <a:t> in the plane.</a:t>
              </a:r>
            </a:p>
            <a:p>
              <a:r>
                <a:rPr lang="en-US" sz="2000" dirty="0" smtClean="0">
                  <a:solidFill>
                    <a:srgbClr val="000090"/>
                  </a:solidFill>
                </a:rPr>
                <a:t> (</a:t>
              </a:r>
              <a:r>
                <a:rPr lang="en-US" sz="2000" dirty="0" err="1">
                  <a:solidFill>
                    <a:srgbClr val="000090"/>
                  </a:solidFill>
                  <a:latin typeface="Symbol" charset="2"/>
                  <a:cs typeface="Symbol" charset="2"/>
                </a:rPr>
                <a:t>s</a:t>
              </a:r>
              <a:r>
                <a:rPr lang="en-US" sz="2000" baseline="-25000" dirty="0" err="1">
                  <a:solidFill>
                    <a:srgbClr val="000090"/>
                  </a:solidFill>
                </a:rPr>
                <a:t>N</a:t>
              </a:r>
              <a:r>
                <a:rPr lang="en-US" sz="2000" dirty="0">
                  <a:solidFill>
                    <a:srgbClr val="000090"/>
                  </a:solidFill>
                </a:rPr>
                <a:t> </a:t>
              </a:r>
              <a:r>
                <a:rPr lang="en-US" sz="2000" dirty="0" smtClean="0">
                  <a:solidFill>
                    <a:srgbClr val="000090"/>
                  </a:solidFill>
                </a:rPr>
                <a:t>and </a:t>
              </a:r>
              <a:r>
                <a:rPr lang="en-US" sz="2000" dirty="0" err="1" smtClean="0">
                  <a:solidFill>
                    <a:srgbClr val="000090"/>
                  </a:solidFill>
                  <a:latin typeface="Symbol" charset="2"/>
                  <a:cs typeface="Symbol" charset="2"/>
                </a:rPr>
                <a:t>s</a:t>
              </a:r>
              <a:r>
                <a:rPr lang="en-US" sz="2000" baseline="-25000" dirty="0" err="1" smtClean="0">
                  <a:solidFill>
                    <a:srgbClr val="000090"/>
                  </a:solidFill>
                </a:rPr>
                <a:t>S</a:t>
              </a:r>
              <a:r>
                <a:rPr lang="en-US" sz="2000" dirty="0" smtClean="0">
                  <a:solidFill>
                    <a:srgbClr val="000090"/>
                  </a:solidFill>
                </a:rPr>
                <a:t> are just scalar magnitudes.)   </a:t>
              </a:r>
              <a:endParaRPr lang="en-US" sz="2000" dirty="0">
                <a:solidFill>
                  <a:srgbClr val="000090"/>
                </a:solidFill>
              </a:endParaRPr>
            </a:p>
          </p:txBody>
        </p:sp>
        <p:graphicFrame>
          <p:nvGraphicFramePr>
            <p:cNvPr id="5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89043458"/>
                </p:ext>
              </p:extLst>
            </p:nvPr>
          </p:nvGraphicFramePr>
          <p:xfrm>
            <a:off x="4368279" y="1631895"/>
            <a:ext cx="503237" cy="5619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7" name="Equation" r:id="rId4" imgW="215900" imgH="241300" progId="Equation.3">
                    <p:embed/>
                  </p:oleObj>
                </mc:Choice>
                <mc:Fallback>
                  <p:oleObj name="Equation" r:id="rId4" imgW="215900" imgH="2413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4368279" y="1631895"/>
                          <a:ext cx="503237" cy="5619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1" name="Group 10"/>
          <p:cNvGrpSpPr/>
          <p:nvPr/>
        </p:nvGrpSpPr>
        <p:grpSpPr>
          <a:xfrm>
            <a:off x="456783" y="4568161"/>
            <a:ext cx="5021811" cy="857040"/>
            <a:chOff x="724167" y="3710571"/>
            <a:chExt cx="5021811" cy="857040"/>
          </a:xfrm>
        </p:grpSpPr>
        <p:pic>
          <p:nvPicPr>
            <p:cNvPr id="9" name="Picture 8" descr="Screen Shot 2020-10-23 at 21.26.20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27036" y="4101107"/>
              <a:ext cx="2302423" cy="466504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724167" y="3710571"/>
              <a:ext cx="502181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0090"/>
                  </a:solidFill>
                </a:rPr>
                <a:t>Then use the Pythagorean theorem to find </a:t>
              </a:r>
              <a:r>
                <a:rPr lang="en-US" sz="2000" dirty="0" err="1" smtClean="0">
                  <a:solidFill>
                    <a:srgbClr val="000090"/>
                  </a:solidFill>
                  <a:latin typeface="Symbol" charset="2"/>
                  <a:cs typeface="Symbol" charset="2"/>
                </a:rPr>
                <a:t>s</a:t>
              </a:r>
              <a:r>
                <a:rPr lang="en-US" sz="2000" baseline="-25000" dirty="0" err="1" smtClean="0">
                  <a:solidFill>
                    <a:srgbClr val="000090"/>
                  </a:solidFill>
                </a:rPr>
                <a:t>S</a:t>
              </a:r>
              <a:r>
                <a:rPr lang="en-US" sz="2000" dirty="0" smtClean="0">
                  <a:solidFill>
                    <a:srgbClr val="000090"/>
                  </a:solidFill>
                </a:rPr>
                <a:t>  </a:t>
              </a:r>
              <a:endParaRPr lang="en-US" sz="2000" dirty="0">
                <a:solidFill>
                  <a:srgbClr val="000090"/>
                </a:soli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56783" y="3052333"/>
            <a:ext cx="4414733" cy="1308724"/>
            <a:chOff x="724167" y="2996633"/>
            <a:chExt cx="4414733" cy="1308724"/>
          </a:xfrm>
        </p:grpSpPr>
        <p:sp>
          <p:nvSpPr>
            <p:cNvPr id="8" name="TextBox 7"/>
            <p:cNvSpPr txBox="1"/>
            <p:nvPr/>
          </p:nvSpPr>
          <p:spPr>
            <a:xfrm>
              <a:off x="724167" y="2996633"/>
              <a:ext cx="441473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000090"/>
                  </a:solidFill>
                </a:rPr>
                <a:t>Take the dot product to find </a:t>
              </a:r>
              <a:r>
                <a:rPr lang="en-US" sz="2000" dirty="0" err="1">
                  <a:solidFill>
                    <a:srgbClr val="000090"/>
                  </a:solidFill>
                  <a:latin typeface="Symbol" charset="2"/>
                  <a:cs typeface="Symbol" charset="2"/>
                </a:rPr>
                <a:t>s</a:t>
              </a:r>
              <a:r>
                <a:rPr lang="en-US" sz="2000" baseline="-25000" dirty="0" err="1">
                  <a:solidFill>
                    <a:srgbClr val="000090"/>
                  </a:solidFill>
                </a:rPr>
                <a:t>N</a:t>
              </a:r>
              <a:r>
                <a:rPr lang="en-US" sz="2000" dirty="0" smtClean="0">
                  <a:solidFill>
                    <a:srgbClr val="000090"/>
                  </a:solidFill>
                </a:rPr>
                <a:t> as the projection of          onto </a:t>
              </a:r>
              <a:r>
                <a:rPr lang="en-US" sz="2000" i="1" dirty="0" err="1" smtClean="0">
                  <a:solidFill>
                    <a:srgbClr val="000090"/>
                  </a:solidFill>
                </a:rPr>
                <a:t>n</a:t>
              </a:r>
              <a:r>
                <a:rPr lang="en-US" sz="2400" i="1" baseline="-25000" dirty="0" err="1" smtClean="0">
                  <a:solidFill>
                    <a:srgbClr val="000090"/>
                  </a:solidFill>
                </a:rPr>
                <a:t>i</a:t>
              </a:r>
              <a:r>
                <a:rPr lang="en-US" sz="2000" dirty="0" smtClean="0">
                  <a:solidFill>
                    <a:srgbClr val="000090"/>
                  </a:solidFill>
                </a:rPr>
                <a:t>.  </a:t>
              </a:r>
              <a:endParaRPr lang="en-US" sz="2000" dirty="0">
                <a:solidFill>
                  <a:srgbClr val="000090"/>
                </a:solidFill>
              </a:endParaRPr>
            </a:p>
          </p:txBody>
        </p:sp>
        <p:graphicFrame>
          <p:nvGraphicFramePr>
            <p:cNvPr id="15" name="Object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59100015"/>
                </p:ext>
              </p:extLst>
            </p:nvPr>
          </p:nvGraphicFramePr>
          <p:xfrm>
            <a:off x="1427036" y="3818410"/>
            <a:ext cx="2169715" cy="4869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8" name="Equation" r:id="rId7" imgW="1130300" imgH="254000" progId="Equation.3">
                    <p:embed/>
                  </p:oleObj>
                </mc:Choice>
                <mc:Fallback>
                  <p:oleObj name="Equation" r:id="rId7" imgW="1130300" imgH="2540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1427036" y="3818410"/>
                          <a:ext cx="2169715" cy="48694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7871227"/>
              </p:ext>
            </p:extLst>
          </p:nvPr>
        </p:nvGraphicFramePr>
        <p:xfrm>
          <a:off x="1980524" y="3287364"/>
          <a:ext cx="503237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9" name="Equation" r:id="rId9" imgW="215900" imgH="241300" progId="Equation.3">
                  <p:embed/>
                </p:oleObj>
              </mc:Choice>
              <mc:Fallback>
                <p:oleObj name="Equation" r:id="rId9" imgW="2159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980524" y="3287364"/>
                        <a:ext cx="503237" cy="561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15391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Shot 2020-10-23 at 21.10.2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8803" y="1042908"/>
            <a:ext cx="3288315" cy="320835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0136"/>
            <a:ext cx="8229600" cy="872772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000090"/>
                </a:solidFill>
              </a:rPr>
              <a:t>Section 3.7 – Minimum and maximum stress values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042908"/>
            <a:ext cx="502139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0090"/>
                </a:solidFill>
              </a:rPr>
              <a:t>What are the largest and smallest values that </a:t>
            </a:r>
            <a:r>
              <a:rPr lang="en-US" sz="2000" dirty="0" err="1" smtClean="0">
                <a:solidFill>
                  <a:srgbClr val="000090"/>
                </a:solidFill>
                <a:latin typeface="Symbol" charset="2"/>
                <a:cs typeface="Symbol" charset="2"/>
              </a:rPr>
              <a:t>s</a:t>
            </a:r>
            <a:r>
              <a:rPr lang="en-US" sz="2000" baseline="-25000" dirty="0" err="1" smtClean="0">
                <a:solidFill>
                  <a:srgbClr val="000090"/>
                </a:solidFill>
              </a:rPr>
              <a:t>N</a:t>
            </a:r>
            <a:r>
              <a:rPr lang="en-US" sz="2000" dirty="0" smtClean="0">
                <a:solidFill>
                  <a:srgbClr val="000090"/>
                </a:solidFill>
              </a:rPr>
              <a:t> and </a:t>
            </a:r>
            <a:r>
              <a:rPr lang="en-US" sz="2000" dirty="0" err="1" smtClean="0">
                <a:solidFill>
                  <a:srgbClr val="000090"/>
                </a:solidFill>
                <a:latin typeface="Symbol" charset="2"/>
                <a:cs typeface="Symbol" charset="2"/>
              </a:rPr>
              <a:t>s</a:t>
            </a:r>
            <a:r>
              <a:rPr lang="en-US" sz="2000" baseline="-25000" dirty="0" err="1" smtClean="0">
                <a:solidFill>
                  <a:srgbClr val="000090"/>
                </a:solidFill>
              </a:rPr>
              <a:t>s</a:t>
            </a:r>
            <a:r>
              <a:rPr lang="en-US" sz="2000" dirty="0" smtClean="0">
                <a:solidFill>
                  <a:srgbClr val="000090"/>
                </a:solidFill>
              </a:rPr>
              <a:t> can take at P when considering all possible planes through P?</a:t>
            </a:r>
            <a:endParaRPr lang="en-US" sz="2000" dirty="0">
              <a:solidFill>
                <a:srgbClr val="000090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456783" y="3832921"/>
            <a:ext cx="5021811" cy="857040"/>
            <a:chOff x="724167" y="3710571"/>
            <a:chExt cx="5021811" cy="857040"/>
          </a:xfrm>
        </p:grpSpPr>
        <p:pic>
          <p:nvPicPr>
            <p:cNvPr id="9" name="Picture 8" descr="Screen Shot 2020-10-23 at 21.26.20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27036" y="4101107"/>
              <a:ext cx="2302423" cy="466504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724167" y="3710571"/>
              <a:ext cx="502181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0090"/>
                  </a:solidFill>
                </a:rPr>
                <a:t>Then use the Pythagorean theorem to find </a:t>
              </a:r>
              <a:r>
                <a:rPr lang="en-US" sz="2000" dirty="0" err="1" smtClean="0">
                  <a:solidFill>
                    <a:srgbClr val="000090"/>
                  </a:solidFill>
                  <a:latin typeface="Symbol" charset="2"/>
                  <a:cs typeface="Symbol" charset="2"/>
                </a:rPr>
                <a:t>s</a:t>
              </a:r>
              <a:r>
                <a:rPr lang="en-US" sz="2000" baseline="-25000" dirty="0" err="1" smtClean="0">
                  <a:solidFill>
                    <a:srgbClr val="000090"/>
                  </a:solidFill>
                </a:rPr>
                <a:t>S</a:t>
              </a:r>
              <a:r>
                <a:rPr lang="en-US" sz="2000" dirty="0" smtClean="0">
                  <a:solidFill>
                    <a:srgbClr val="000090"/>
                  </a:solidFill>
                </a:rPr>
                <a:t>  </a:t>
              </a:r>
              <a:endParaRPr lang="en-US" sz="2000" dirty="0">
                <a:solidFill>
                  <a:srgbClr val="000090"/>
                </a:soli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56783" y="2818393"/>
            <a:ext cx="3443563" cy="874991"/>
            <a:chOff x="724167" y="2974353"/>
            <a:chExt cx="3443563" cy="874991"/>
          </a:xfrm>
        </p:grpSpPr>
        <p:sp>
          <p:nvSpPr>
            <p:cNvPr id="8" name="TextBox 7"/>
            <p:cNvSpPr txBox="1"/>
            <p:nvPr/>
          </p:nvSpPr>
          <p:spPr>
            <a:xfrm>
              <a:off x="724167" y="2974353"/>
              <a:ext cx="344356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0090"/>
                  </a:solidFill>
                </a:rPr>
                <a:t>Take the dot product to find </a:t>
              </a:r>
              <a:r>
                <a:rPr lang="en-US" sz="2000" dirty="0" err="1">
                  <a:solidFill>
                    <a:srgbClr val="000090"/>
                  </a:solidFill>
                  <a:latin typeface="Symbol" charset="2"/>
                  <a:cs typeface="Symbol" charset="2"/>
                </a:rPr>
                <a:t>s</a:t>
              </a:r>
              <a:r>
                <a:rPr lang="en-US" sz="2000" baseline="-25000" dirty="0" err="1">
                  <a:solidFill>
                    <a:srgbClr val="000090"/>
                  </a:solidFill>
                </a:rPr>
                <a:t>N</a:t>
              </a:r>
              <a:r>
                <a:rPr lang="en-US" sz="2000" dirty="0" smtClean="0">
                  <a:solidFill>
                    <a:srgbClr val="000090"/>
                  </a:solidFill>
                </a:rPr>
                <a:t>  </a:t>
              </a:r>
              <a:endParaRPr lang="en-US" sz="2000" dirty="0">
                <a:solidFill>
                  <a:srgbClr val="000090"/>
                </a:solidFill>
              </a:endParaRPr>
            </a:p>
          </p:txBody>
        </p:sp>
        <p:graphicFrame>
          <p:nvGraphicFramePr>
            <p:cNvPr id="15" name="Object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62421866"/>
                </p:ext>
              </p:extLst>
            </p:nvPr>
          </p:nvGraphicFramePr>
          <p:xfrm>
            <a:off x="1270077" y="3362397"/>
            <a:ext cx="2169715" cy="4869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13" name="Equation" r:id="rId5" imgW="1130300" imgH="254000" progId="Equation.3">
                    <p:embed/>
                  </p:oleObj>
                </mc:Choice>
                <mc:Fallback>
                  <p:oleObj name="Equation" r:id="rId5" imgW="1130300" imgH="2540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270077" y="3362397"/>
                          <a:ext cx="2169715" cy="48694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" name="TextBox 5"/>
          <p:cNvSpPr txBox="1"/>
          <p:nvPr/>
        </p:nvSpPr>
        <p:spPr>
          <a:xfrm>
            <a:off x="579334" y="5157773"/>
            <a:ext cx="61556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90"/>
                </a:solidFill>
              </a:rPr>
              <a:t>Then find the directions </a:t>
            </a:r>
            <a:r>
              <a:rPr lang="en-US" sz="2000" i="1" dirty="0" err="1" smtClean="0">
                <a:solidFill>
                  <a:srgbClr val="000090"/>
                </a:solidFill>
              </a:rPr>
              <a:t>n</a:t>
            </a:r>
            <a:r>
              <a:rPr lang="en-US" sz="2000" i="1" baseline="-25000" dirty="0" err="1" smtClean="0">
                <a:solidFill>
                  <a:srgbClr val="000090"/>
                </a:solidFill>
              </a:rPr>
              <a:t>i</a:t>
            </a:r>
            <a:r>
              <a:rPr lang="en-US" sz="2000" dirty="0" smtClean="0">
                <a:solidFill>
                  <a:srgbClr val="000090"/>
                </a:solidFill>
              </a:rPr>
              <a:t> where </a:t>
            </a:r>
            <a:r>
              <a:rPr lang="en-US" sz="2000" dirty="0" err="1">
                <a:solidFill>
                  <a:srgbClr val="000090"/>
                </a:solidFill>
                <a:latin typeface="Symbol" charset="2"/>
                <a:cs typeface="Symbol" charset="2"/>
              </a:rPr>
              <a:t>s</a:t>
            </a:r>
            <a:r>
              <a:rPr lang="en-US" sz="2000" baseline="-25000" dirty="0" err="1">
                <a:solidFill>
                  <a:srgbClr val="000090"/>
                </a:solidFill>
              </a:rPr>
              <a:t>N</a:t>
            </a:r>
            <a:r>
              <a:rPr lang="en-US" sz="2000" dirty="0">
                <a:solidFill>
                  <a:srgbClr val="000090"/>
                </a:solidFill>
              </a:rPr>
              <a:t> and </a:t>
            </a:r>
            <a:r>
              <a:rPr lang="en-US" sz="2000" dirty="0" err="1">
                <a:solidFill>
                  <a:srgbClr val="000090"/>
                </a:solidFill>
                <a:latin typeface="Symbol" charset="2"/>
                <a:cs typeface="Symbol" charset="2"/>
              </a:rPr>
              <a:t>s</a:t>
            </a:r>
            <a:r>
              <a:rPr lang="en-US" sz="2000" baseline="-25000" dirty="0" err="1">
                <a:solidFill>
                  <a:srgbClr val="000090"/>
                </a:solidFill>
              </a:rPr>
              <a:t>s</a:t>
            </a:r>
            <a:r>
              <a:rPr lang="en-US" sz="2000" dirty="0">
                <a:solidFill>
                  <a:srgbClr val="000090"/>
                </a:solidFill>
              </a:rPr>
              <a:t> </a:t>
            </a:r>
            <a:r>
              <a:rPr lang="en-US" sz="2000" dirty="0" smtClean="0">
                <a:solidFill>
                  <a:srgbClr val="000090"/>
                </a:solidFill>
              </a:rPr>
              <a:t>have </a:t>
            </a:r>
            <a:r>
              <a:rPr lang="en-US" sz="2000" dirty="0" err="1" smtClean="0">
                <a:solidFill>
                  <a:srgbClr val="000090"/>
                </a:solidFill>
              </a:rPr>
              <a:t>extrema</a:t>
            </a:r>
            <a:endParaRPr lang="en-US" sz="2000" dirty="0">
              <a:solidFill>
                <a:srgbClr val="000090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1176338" y="5675313"/>
            <a:ext cx="2491428" cy="866775"/>
            <a:chOff x="1176338" y="5675313"/>
            <a:chExt cx="2491428" cy="866775"/>
          </a:xfrm>
        </p:grpSpPr>
        <p:graphicFrame>
          <p:nvGraphicFramePr>
            <p:cNvPr id="7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12695461"/>
                </p:ext>
              </p:extLst>
            </p:nvPr>
          </p:nvGraphicFramePr>
          <p:xfrm>
            <a:off x="1176338" y="5675313"/>
            <a:ext cx="1120775" cy="8667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14" name="Equation" r:id="rId7" imgW="558800" imgH="431800" progId="Equation.3">
                    <p:embed/>
                  </p:oleObj>
                </mc:Choice>
                <mc:Fallback>
                  <p:oleObj name="Equation" r:id="rId7" imgW="558800" imgH="4318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1176338" y="5675313"/>
                          <a:ext cx="1120775" cy="8667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" name="TextBox 11"/>
            <p:cNvSpPr txBox="1"/>
            <p:nvPr/>
          </p:nvSpPr>
          <p:spPr>
            <a:xfrm>
              <a:off x="2417604" y="5870725"/>
              <a:ext cx="125016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f</a:t>
              </a:r>
              <a:r>
                <a:rPr lang="en-US" sz="2000" dirty="0" smtClean="0"/>
                <a:t>or </a:t>
              </a:r>
              <a:r>
                <a:rPr lang="en-US" sz="2000" i="1" dirty="0" err="1" smtClean="0"/>
                <a:t>i</a:t>
              </a:r>
              <a:r>
                <a:rPr lang="en-US" sz="2000" dirty="0" smtClean="0"/>
                <a:t>=1,2,3</a:t>
              </a:r>
              <a:endParaRPr lang="en-US" sz="2000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245426" y="5698546"/>
            <a:ext cx="2466335" cy="866964"/>
            <a:chOff x="1201431" y="5675017"/>
            <a:chExt cx="2466335" cy="866964"/>
          </a:xfrm>
        </p:grpSpPr>
        <p:graphicFrame>
          <p:nvGraphicFramePr>
            <p:cNvPr id="18" name="Object 1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55243662"/>
                </p:ext>
              </p:extLst>
            </p:nvPr>
          </p:nvGraphicFramePr>
          <p:xfrm>
            <a:off x="1201431" y="5675017"/>
            <a:ext cx="1070955" cy="8669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15" name="Equation" r:id="rId9" imgW="533400" imgH="431800" progId="Equation.3">
                    <p:embed/>
                  </p:oleObj>
                </mc:Choice>
                <mc:Fallback>
                  <p:oleObj name="Equation" r:id="rId9" imgW="533400" imgH="4318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1201431" y="5675017"/>
                          <a:ext cx="1070955" cy="86696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" name="TextBox 18"/>
            <p:cNvSpPr txBox="1"/>
            <p:nvPr/>
          </p:nvSpPr>
          <p:spPr>
            <a:xfrm>
              <a:off x="2417604" y="5870725"/>
              <a:ext cx="125016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f</a:t>
              </a:r>
              <a:r>
                <a:rPr lang="en-US" sz="2000" dirty="0" smtClean="0"/>
                <a:t>or </a:t>
              </a:r>
              <a:r>
                <a:rPr lang="en-US" sz="2000" i="1" dirty="0" err="1" smtClean="0"/>
                <a:t>i</a:t>
              </a:r>
              <a:r>
                <a:rPr lang="en-US" sz="2000" dirty="0" smtClean="0"/>
                <a:t>=1,2,3</a:t>
              </a:r>
              <a:endParaRPr 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570746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7953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000090"/>
                </a:solidFill>
              </a:rPr>
              <a:t>Section 3.7 – Minimum and maximum stress values</a:t>
            </a:r>
            <a:endParaRPr lang="en-US" sz="2800" dirty="0"/>
          </a:p>
        </p:txBody>
      </p:sp>
      <p:sp>
        <p:nvSpPr>
          <p:cNvPr id="43" name="TextBox 42"/>
          <p:cNvSpPr txBox="1"/>
          <p:nvPr/>
        </p:nvSpPr>
        <p:spPr>
          <a:xfrm flipH="1">
            <a:off x="2226733" y="2784117"/>
            <a:ext cx="460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 smtClean="0">
                <a:solidFill>
                  <a:srgbClr val="3366FF"/>
                </a:solidFill>
                <a:latin typeface="Symbol" charset="2"/>
                <a:cs typeface="Symbol" charset="2"/>
              </a:rPr>
              <a:t>s</a:t>
            </a:r>
            <a:r>
              <a:rPr lang="en-US" sz="2000" i="1" baseline="-25000" dirty="0" err="1" smtClean="0">
                <a:solidFill>
                  <a:srgbClr val="3366FF"/>
                </a:solidFill>
              </a:rPr>
              <a:t>N</a:t>
            </a:r>
            <a:endParaRPr lang="en-US" sz="2000" i="1" baseline="-25000" dirty="0">
              <a:solidFill>
                <a:srgbClr val="3366FF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837118" y="14859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 flipH="1">
            <a:off x="1595803" y="1148081"/>
            <a:ext cx="5021018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err="1" smtClean="0">
                <a:solidFill>
                  <a:srgbClr val="000090"/>
                </a:solidFill>
                <a:latin typeface="Symbol" charset="2"/>
                <a:cs typeface="Symbol" charset="2"/>
              </a:rPr>
              <a:t>s</a:t>
            </a:r>
            <a:r>
              <a:rPr lang="en-US" sz="2000" i="1" baseline="-25000" dirty="0" err="1" smtClean="0">
                <a:solidFill>
                  <a:srgbClr val="000090"/>
                </a:solidFill>
              </a:rPr>
              <a:t>N</a:t>
            </a:r>
            <a:r>
              <a:rPr lang="en-US" sz="2000" dirty="0" smtClean="0">
                <a:solidFill>
                  <a:srgbClr val="000090"/>
                </a:solidFill>
              </a:rPr>
              <a:t> and </a:t>
            </a:r>
            <a:r>
              <a:rPr lang="en-US" sz="2000" i="1" dirty="0" err="1" smtClean="0">
                <a:solidFill>
                  <a:srgbClr val="000090"/>
                </a:solidFill>
                <a:latin typeface="Symbol" charset="2"/>
                <a:cs typeface="Symbol" charset="2"/>
              </a:rPr>
              <a:t>s</a:t>
            </a:r>
            <a:r>
              <a:rPr lang="en-US" sz="2000" i="1" baseline="-25000" dirty="0" err="1" smtClean="0">
                <a:solidFill>
                  <a:srgbClr val="000090"/>
                </a:solidFill>
              </a:rPr>
              <a:t>S</a:t>
            </a:r>
            <a:r>
              <a:rPr lang="en-US" sz="2000" i="1" baseline="-25000" dirty="0" smtClean="0">
                <a:solidFill>
                  <a:srgbClr val="000090"/>
                </a:solidFill>
              </a:rPr>
              <a:t> </a:t>
            </a:r>
            <a:r>
              <a:rPr lang="en-US" sz="2000" dirty="0" smtClean="0">
                <a:solidFill>
                  <a:srgbClr val="000090"/>
                </a:solidFill>
              </a:rPr>
              <a:t>can vary dramatically depending on which plane the traction vector        is resolved onto.</a:t>
            </a:r>
            <a:endParaRPr lang="en-US" sz="2000" dirty="0">
              <a:solidFill>
                <a:srgbClr val="000090"/>
              </a:solidFill>
            </a:endParaRPr>
          </a:p>
          <a:p>
            <a:r>
              <a:rPr lang="en-US" dirty="0" smtClean="0">
                <a:solidFill>
                  <a:srgbClr val="000090"/>
                </a:solidFill>
              </a:rPr>
              <a:t> </a:t>
            </a:r>
            <a:endParaRPr lang="en-US" dirty="0">
              <a:solidFill>
                <a:srgbClr val="000090"/>
              </a:solidFill>
            </a:endParaRPr>
          </a:p>
        </p:txBody>
      </p:sp>
      <p:grpSp>
        <p:nvGrpSpPr>
          <p:cNvPr id="55" name="Group 54"/>
          <p:cNvGrpSpPr/>
          <p:nvPr/>
        </p:nvGrpSpPr>
        <p:grpSpPr>
          <a:xfrm>
            <a:off x="457200" y="1954761"/>
            <a:ext cx="1837852" cy="2367520"/>
            <a:chOff x="457200" y="1954761"/>
            <a:chExt cx="1837852" cy="2367520"/>
          </a:xfrm>
        </p:grpSpPr>
        <p:grpSp>
          <p:nvGrpSpPr>
            <p:cNvPr id="47" name="Group 46"/>
            <p:cNvGrpSpPr/>
            <p:nvPr/>
          </p:nvGrpSpPr>
          <p:grpSpPr>
            <a:xfrm>
              <a:off x="457200" y="2250260"/>
              <a:ext cx="1837852" cy="2072021"/>
              <a:chOff x="457200" y="2250260"/>
              <a:chExt cx="1837852" cy="2072021"/>
            </a:xfrm>
          </p:grpSpPr>
          <p:cxnSp>
            <p:nvCxnSpPr>
              <p:cNvPr id="4" name="Straight Connector 3"/>
              <p:cNvCxnSpPr/>
              <p:nvPr/>
            </p:nvCxnSpPr>
            <p:spPr>
              <a:xfrm>
                <a:off x="969270" y="3275130"/>
                <a:ext cx="1325782" cy="104715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 flipV="1">
                <a:off x="1500465" y="3163731"/>
                <a:ext cx="449215" cy="523575"/>
              </a:xfrm>
              <a:prstGeom prst="line">
                <a:avLst/>
              </a:prstGeom>
              <a:ln w="28575" cmpd="sng">
                <a:solidFill>
                  <a:schemeClr val="tx1"/>
                </a:solidFill>
                <a:headEnd type="none"/>
                <a:tailEnd type="triangl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TextBox 12"/>
              <p:cNvSpPr txBox="1"/>
              <p:nvPr/>
            </p:nvSpPr>
            <p:spPr>
              <a:xfrm flipH="1">
                <a:off x="1478184" y="3036480"/>
                <a:ext cx="3589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 smtClean="0"/>
                  <a:t>n</a:t>
                </a:r>
                <a:r>
                  <a:rPr lang="en-US" sz="2000" i="1" baseline="-25000" dirty="0" err="1" smtClean="0"/>
                  <a:t>i</a:t>
                </a:r>
                <a:endParaRPr lang="en-US" sz="2000" i="1" baseline="-25000" dirty="0"/>
              </a:p>
            </p:txBody>
          </p:sp>
          <p:cxnSp>
            <p:nvCxnSpPr>
              <p:cNvPr id="15" name="Straight Connector 14"/>
              <p:cNvCxnSpPr/>
              <p:nvPr/>
            </p:nvCxnSpPr>
            <p:spPr>
              <a:xfrm flipH="1" flipV="1">
                <a:off x="1169808" y="2250260"/>
                <a:ext cx="330657" cy="1437046"/>
              </a:xfrm>
              <a:prstGeom prst="line">
                <a:avLst/>
              </a:prstGeom>
              <a:ln w="28575" cmpd="sng">
                <a:solidFill>
                  <a:srgbClr val="800000"/>
                </a:solidFill>
                <a:headEnd type="none"/>
                <a:tailEnd type="triangl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 flipH="1" flipV="1">
                <a:off x="457200" y="2851814"/>
                <a:ext cx="1076689" cy="824354"/>
              </a:xfrm>
              <a:prstGeom prst="line">
                <a:avLst/>
              </a:prstGeom>
              <a:ln w="28575" cmpd="sng">
                <a:solidFill>
                  <a:srgbClr val="3366FF"/>
                </a:solidFill>
                <a:headEnd type="none"/>
                <a:tailEnd type="triangl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 flipV="1">
                <a:off x="1533889" y="2882900"/>
                <a:ext cx="692844" cy="817260"/>
              </a:xfrm>
              <a:prstGeom prst="line">
                <a:avLst/>
              </a:prstGeom>
              <a:ln w="28575" cmpd="sng">
                <a:solidFill>
                  <a:srgbClr val="3366FF"/>
                </a:solidFill>
                <a:headEnd type="none"/>
                <a:tailEnd type="triangl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TextBox 43"/>
              <p:cNvSpPr txBox="1"/>
              <p:nvPr/>
            </p:nvSpPr>
            <p:spPr>
              <a:xfrm flipH="1">
                <a:off x="791633" y="3364502"/>
                <a:ext cx="4604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 smtClean="0">
                    <a:solidFill>
                      <a:srgbClr val="3366FF"/>
                    </a:solidFill>
                    <a:latin typeface="Symbol" charset="2"/>
                    <a:cs typeface="Symbol" charset="2"/>
                  </a:rPr>
                  <a:t>s</a:t>
                </a:r>
                <a:r>
                  <a:rPr lang="en-US" sz="2000" i="1" baseline="-25000" dirty="0" err="1" smtClean="0">
                    <a:solidFill>
                      <a:srgbClr val="3366FF"/>
                    </a:solidFill>
                  </a:rPr>
                  <a:t>S</a:t>
                </a:r>
                <a:endParaRPr lang="en-US" sz="2000" i="1" baseline="-25000" dirty="0">
                  <a:solidFill>
                    <a:srgbClr val="3366FF"/>
                  </a:solidFill>
                </a:endParaRPr>
              </a:p>
            </p:txBody>
          </p:sp>
        </p:grpSp>
        <p:sp>
          <p:nvSpPr>
            <p:cNvPr id="48" name="TextBox 47"/>
            <p:cNvSpPr txBox="1"/>
            <p:nvPr/>
          </p:nvSpPr>
          <p:spPr>
            <a:xfrm>
              <a:off x="1252045" y="3709916"/>
              <a:ext cx="4191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P</a:t>
              </a:r>
              <a:endParaRPr lang="en-US" sz="2400" dirty="0"/>
            </a:p>
          </p:txBody>
        </p:sp>
        <p:graphicFrame>
          <p:nvGraphicFramePr>
            <p:cNvPr id="53" name="Object 5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79649871"/>
                </p:ext>
              </p:extLst>
            </p:nvPr>
          </p:nvGraphicFramePr>
          <p:xfrm>
            <a:off x="783166" y="1954761"/>
            <a:ext cx="503237" cy="5909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17" name="Equation" r:id="rId3" imgW="215900" imgH="241300" progId="Equation.3">
                    <p:embed/>
                  </p:oleObj>
                </mc:Choice>
                <mc:Fallback>
                  <p:oleObj name="Equation" r:id="rId3" imgW="215900" imgH="2413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783166" y="1954761"/>
                          <a:ext cx="503237" cy="59099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6" name="Group 55"/>
          <p:cNvGrpSpPr/>
          <p:nvPr/>
        </p:nvGrpSpPr>
        <p:grpSpPr>
          <a:xfrm>
            <a:off x="3714486" y="2197426"/>
            <a:ext cx="1717609" cy="2139445"/>
            <a:chOff x="3714486" y="2197426"/>
            <a:chExt cx="1717609" cy="2139445"/>
          </a:xfrm>
        </p:grpSpPr>
        <p:grpSp>
          <p:nvGrpSpPr>
            <p:cNvPr id="46" name="Group 45"/>
            <p:cNvGrpSpPr/>
            <p:nvPr/>
          </p:nvGrpSpPr>
          <p:grpSpPr>
            <a:xfrm>
              <a:off x="3760940" y="2478860"/>
              <a:ext cx="1671155" cy="1858011"/>
              <a:chOff x="3531706" y="2912533"/>
              <a:chExt cx="1671155" cy="1858011"/>
            </a:xfrm>
          </p:grpSpPr>
          <p:cxnSp>
            <p:nvCxnSpPr>
              <p:cNvPr id="5" name="Straight Connector 4"/>
              <p:cNvCxnSpPr/>
              <p:nvPr/>
            </p:nvCxnSpPr>
            <p:spPr>
              <a:xfrm flipV="1">
                <a:off x="3531706" y="4233161"/>
                <a:ext cx="1671155" cy="364059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 flipH="1" flipV="1">
                <a:off x="4177886" y="3687306"/>
                <a:ext cx="159967" cy="720535"/>
              </a:xfrm>
              <a:prstGeom prst="line">
                <a:avLst/>
              </a:prstGeom>
              <a:ln w="28575" cmpd="sng">
                <a:solidFill>
                  <a:schemeClr val="tx1"/>
                </a:solidFill>
                <a:headEnd type="none"/>
                <a:tailEnd type="triangl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TextBox 13"/>
              <p:cNvSpPr txBox="1"/>
              <p:nvPr/>
            </p:nvSpPr>
            <p:spPr>
              <a:xfrm flipH="1">
                <a:off x="4237584" y="3692015"/>
                <a:ext cx="3589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 smtClean="0"/>
                  <a:t>n</a:t>
                </a:r>
                <a:r>
                  <a:rPr lang="en-US" sz="2000" i="1" baseline="-25000" dirty="0" err="1" smtClean="0"/>
                  <a:t>i</a:t>
                </a:r>
                <a:endParaRPr lang="en-US" sz="2000" i="1" baseline="-25000" dirty="0"/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 flipH="1" flipV="1">
                <a:off x="3877078" y="2968783"/>
                <a:ext cx="460775" cy="1437046"/>
              </a:xfrm>
              <a:prstGeom prst="line">
                <a:avLst/>
              </a:prstGeom>
              <a:ln w="28575" cmpd="sng">
                <a:solidFill>
                  <a:srgbClr val="800000"/>
                </a:solidFill>
                <a:headEnd type="none"/>
                <a:tailEnd type="triangl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 flipH="1">
                <a:off x="3988489" y="4374422"/>
                <a:ext cx="327084" cy="81537"/>
              </a:xfrm>
              <a:prstGeom prst="line">
                <a:avLst/>
              </a:prstGeom>
              <a:ln w="28575" cmpd="sng">
                <a:solidFill>
                  <a:srgbClr val="3366FF"/>
                </a:solidFill>
                <a:headEnd type="none"/>
                <a:tailEnd type="triangl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 flipH="1" flipV="1">
                <a:off x="4030133" y="2912533"/>
                <a:ext cx="307720" cy="1495308"/>
              </a:xfrm>
              <a:prstGeom prst="line">
                <a:avLst/>
              </a:prstGeom>
              <a:ln w="28575" cmpd="sng">
                <a:solidFill>
                  <a:srgbClr val="3366FF"/>
                </a:solidFill>
                <a:headEnd type="none"/>
                <a:tailEnd type="triangl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TextBox 41"/>
              <p:cNvSpPr txBox="1"/>
              <p:nvPr/>
            </p:nvSpPr>
            <p:spPr>
              <a:xfrm flipH="1">
                <a:off x="4136106" y="2979065"/>
                <a:ext cx="4604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 smtClean="0">
                    <a:solidFill>
                      <a:srgbClr val="3366FF"/>
                    </a:solidFill>
                    <a:latin typeface="Symbol" charset="2"/>
                    <a:cs typeface="Symbol" charset="2"/>
                  </a:rPr>
                  <a:t>s</a:t>
                </a:r>
                <a:r>
                  <a:rPr lang="en-US" sz="2000" i="1" baseline="-25000" dirty="0" err="1" smtClean="0">
                    <a:solidFill>
                      <a:srgbClr val="3366FF"/>
                    </a:solidFill>
                  </a:rPr>
                  <a:t>N</a:t>
                </a:r>
                <a:endParaRPr lang="en-US" sz="2000" i="1" baseline="-25000" dirty="0">
                  <a:solidFill>
                    <a:srgbClr val="3366FF"/>
                  </a:solidFill>
                </a:endParaRP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 flipH="1">
                <a:off x="3960815" y="4401212"/>
                <a:ext cx="4604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 smtClean="0">
                    <a:solidFill>
                      <a:srgbClr val="3366FF"/>
                    </a:solidFill>
                    <a:latin typeface="Symbol" charset="2"/>
                    <a:cs typeface="Symbol" charset="2"/>
                  </a:rPr>
                  <a:t>s</a:t>
                </a:r>
                <a:r>
                  <a:rPr lang="en-US" sz="2000" i="1" baseline="-25000" dirty="0" err="1" smtClean="0">
                    <a:solidFill>
                      <a:srgbClr val="3366FF"/>
                    </a:solidFill>
                  </a:rPr>
                  <a:t>S</a:t>
                </a:r>
                <a:endParaRPr lang="en-US" sz="2000" i="1" baseline="-25000" dirty="0">
                  <a:solidFill>
                    <a:srgbClr val="3366FF"/>
                  </a:solidFill>
                </a:endParaRPr>
              </a:p>
            </p:txBody>
          </p:sp>
        </p:grpSp>
        <p:sp>
          <p:nvSpPr>
            <p:cNvPr id="49" name="TextBox 48"/>
            <p:cNvSpPr txBox="1"/>
            <p:nvPr/>
          </p:nvSpPr>
          <p:spPr>
            <a:xfrm>
              <a:off x="4533847" y="3875206"/>
              <a:ext cx="4191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P</a:t>
              </a:r>
              <a:endParaRPr lang="en-US" sz="2400" dirty="0"/>
            </a:p>
          </p:txBody>
        </p:sp>
        <p:graphicFrame>
          <p:nvGraphicFramePr>
            <p:cNvPr id="54" name="Object 5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34727291"/>
                </p:ext>
              </p:extLst>
            </p:nvPr>
          </p:nvGraphicFramePr>
          <p:xfrm>
            <a:off x="3714486" y="2197426"/>
            <a:ext cx="503237" cy="5909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18" name="Equation" r:id="rId5" imgW="215900" imgH="241300" progId="Equation.3">
                    <p:embed/>
                  </p:oleObj>
                </mc:Choice>
                <mc:Fallback>
                  <p:oleObj name="Equation" r:id="rId5" imgW="215900" imgH="2413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3714486" y="2197426"/>
                          <a:ext cx="503237" cy="59099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7" name="Object 5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5931079"/>
              </p:ext>
            </p:extLst>
          </p:nvPr>
        </p:nvGraphicFramePr>
        <p:xfrm>
          <a:off x="4928858" y="1402190"/>
          <a:ext cx="503237" cy="5909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9" name="Equation" r:id="rId6" imgW="215900" imgH="241300" progId="Equation.3">
                  <p:embed/>
                </p:oleObj>
              </mc:Choice>
              <mc:Fallback>
                <p:oleObj name="Equation" r:id="rId6" imgW="2159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928858" y="1402190"/>
                        <a:ext cx="503237" cy="5909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922308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8-10-19 at 10.26.0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965" y="2110828"/>
            <a:ext cx="9144000" cy="48126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8358" y="50290"/>
            <a:ext cx="7505753" cy="705128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000090"/>
                </a:solidFill>
              </a:rPr>
              <a:t>Cartesian Space  </a:t>
            </a:r>
            <a:r>
              <a:rPr lang="en-US" sz="3200" dirty="0" err="1" smtClean="0">
                <a:solidFill>
                  <a:srgbClr val="000090"/>
                </a:solidFill>
              </a:rPr>
              <a:t>vs</a:t>
            </a:r>
            <a:r>
              <a:rPr lang="en-US" sz="3200" dirty="0" smtClean="0">
                <a:solidFill>
                  <a:srgbClr val="000090"/>
                </a:solidFill>
              </a:rPr>
              <a:t>  Stress Space</a:t>
            </a:r>
            <a:endParaRPr lang="en-US" sz="3200" dirty="0">
              <a:solidFill>
                <a:srgbClr val="000090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49374" y="590317"/>
            <a:ext cx="7293965" cy="511242"/>
            <a:chOff x="730880" y="5686172"/>
            <a:chExt cx="7293965" cy="598056"/>
          </a:xfrm>
        </p:grpSpPr>
        <p:sp>
          <p:nvSpPr>
            <p:cNvPr id="6" name="TextBox 5"/>
            <p:cNvSpPr txBox="1"/>
            <p:nvPr/>
          </p:nvSpPr>
          <p:spPr>
            <a:xfrm>
              <a:off x="1048356" y="5744168"/>
              <a:ext cx="6976489" cy="5400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000090"/>
                  </a:solidFill>
                  <a:latin typeface="Times New Roman"/>
                  <a:cs typeface="Times New Roman"/>
                </a:rPr>
                <a:t>are principal directions defining principal planes at </a:t>
              </a:r>
              <a:r>
                <a:rPr lang="en-US" sz="2400" b="1" dirty="0" smtClean="0">
                  <a:solidFill>
                    <a:srgbClr val="000090"/>
                  </a:solidFill>
                  <a:latin typeface="Times New Roman"/>
                  <a:cs typeface="Times New Roman"/>
                </a:rPr>
                <a:t>P</a:t>
              </a:r>
              <a:r>
                <a:rPr lang="en-US" sz="2400" i="1" dirty="0" smtClean="0">
                  <a:solidFill>
                    <a:srgbClr val="000090"/>
                  </a:solidFill>
                  <a:latin typeface="Times New Roman"/>
                  <a:cs typeface="Times New Roman"/>
                </a:rPr>
                <a:t>.</a:t>
              </a:r>
              <a:endParaRPr lang="en-US" sz="2400" i="1" dirty="0">
                <a:solidFill>
                  <a:srgbClr val="000090"/>
                </a:solidFill>
                <a:latin typeface="Times New Roman"/>
                <a:cs typeface="Times New Roman"/>
              </a:endParaRPr>
            </a:p>
          </p:txBody>
        </p:sp>
        <p:graphicFrame>
          <p:nvGraphicFramePr>
            <p:cNvPr id="7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15975739"/>
                </p:ext>
              </p:extLst>
            </p:nvPr>
          </p:nvGraphicFramePr>
          <p:xfrm>
            <a:off x="730880" y="5686172"/>
            <a:ext cx="409196" cy="5980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6" name="Equation" r:id="rId4" imgW="165100" imgH="241300" progId="Equation.3">
                    <p:embed/>
                  </p:oleObj>
                </mc:Choice>
                <mc:Fallback>
                  <p:oleObj name="Equation" r:id="rId4" imgW="165100" imgH="2413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730880" y="5686172"/>
                          <a:ext cx="409196" cy="598056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" name="TextBox 7"/>
          <p:cNvSpPr txBox="1"/>
          <p:nvPr/>
        </p:nvSpPr>
        <p:spPr>
          <a:xfrm>
            <a:off x="3479801" y="1451623"/>
            <a:ext cx="5283200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90"/>
                </a:solidFill>
                <a:latin typeface="Times New Roman"/>
                <a:cs typeface="Times New Roman"/>
              </a:rPr>
              <a:t>End point </a:t>
            </a:r>
            <a:r>
              <a:rPr lang="en-US" sz="2400" b="1" dirty="0" smtClean="0">
                <a:solidFill>
                  <a:srgbClr val="000090"/>
                </a:solidFill>
                <a:latin typeface="Times New Roman"/>
                <a:cs typeface="Times New Roman"/>
              </a:rPr>
              <a:t>Q</a:t>
            </a:r>
            <a:r>
              <a:rPr lang="en-US" sz="2400" dirty="0" smtClean="0">
                <a:solidFill>
                  <a:srgbClr val="000090"/>
                </a:solidFill>
                <a:latin typeface="Times New Roman"/>
                <a:cs typeface="Times New Roman"/>
              </a:rPr>
              <a:t> of unit vector </a:t>
            </a:r>
            <a:r>
              <a:rPr lang="en-US" sz="2400" i="1" dirty="0" err="1" smtClean="0">
                <a:solidFill>
                  <a:srgbClr val="000090"/>
                </a:solidFill>
                <a:latin typeface="Times New Roman"/>
                <a:cs typeface="Times New Roman"/>
              </a:rPr>
              <a:t>n</a:t>
            </a:r>
            <a:r>
              <a:rPr lang="en-US" sz="2400" i="1" baseline="-25000" dirty="0" err="1" smtClean="0">
                <a:solidFill>
                  <a:srgbClr val="000090"/>
                </a:solidFill>
                <a:latin typeface="Times New Roman"/>
                <a:cs typeface="Times New Roman"/>
              </a:rPr>
              <a:t>i</a:t>
            </a:r>
            <a:r>
              <a:rPr lang="en-US" sz="2400" dirty="0" smtClean="0">
                <a:solidFill>
                  <a:srgbClr val="000090"/>
                </a:solidFill>
                <a:latin typeface="Times New Roman"/>
                <a:cs typeface="Times New Roman"/>
              </a:rPr>
              <a:t> can fall anywhere on unit sphere centered at </a:t>
            </a:r>
            <a:r>
              <a:rPr lang="en-US" sz="2400" b="1" dirty="0" smtClean="0">
                <a:solidFill>
                  <a:srgbClr val="000090"/>
                </a:solidFill>
                <a:latin typeface="Times New Roman"/>
                <a:cs typeface="Times New Roman"/>
              </a:rPr>
              <a:t>P</a:t>
            </a:r>
            <a:r>
              <a:rPr lang="en-US" sz="2400" dirty="0" smtClean="0">
                <a:solidFill>
                  <a:srgbClr val="000090"/>
                </a:solidFill>
                <a:latin typeface="Times New Roman"/>
                <a:cs typeface="Times New Roman"/>
              </a:rPr>
              <a:t>.</a:t>
            </a:r>
          </a:p>
          <a:p>
            <a:r>
              <a:rPr lang="en-US" sz="2400" dirty="0" smtClean="0">
                <a:solidFill>
                  <a:srgbClr val="000090"/>
                </a:solidFill>
                <a:latin typeface="Symbol" charset="2"/>
                <a:cs typeface="Symbol" charset="2"/>
              </a:rPr>
              <a:t>f, b, q </a:t>
            </a:r>
            <a:r>
              <a:rPr lang="en-US" sz="2400" dirty="0" smtClean="0">
                <a:solidFill>
                  <a:srgbClr val="000090"/>
                </a:solidFill>
                <a:latin typeface="Times New Roman"/>
                <a:cs typeface="Times New Roman"/>
              </a:rPr>
              <a:t>relate Q to coordinate axes. </a:t>
            </a:r>
            <a:endParaRPr lang="en-US" sz="2400" dirty="0">
              <a:solidFill>
                <a:srgbClr val="000090"/>
              </a:solidFill>
              <a:latin typeface="Times New Roman"/>
              <a:cs typeface="Times New Roman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0625" y="974257"/>
            <a:ext cx="82447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90"/>
                </a:solidFill>
                <a:latin typeface="Times New Roman"/>
                <a:cs typeface="Times New Roman"/>
              </a:rPr>
              <a:t>Lower-case letters in stress space correspond to upper-case letters in Cartesian space. </a:t>
            </a:r>
            <a:endParaRPr lang="en-US" sz="2400" dirty="0">
              <a:solidFill>
                <a:srgbClr val="000090"/>
              </a:solidFill>
              <a:latin typeface="Times New Roman"/>
              <a:cs typeface="Times New Roman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213537" y="2559787"/>
            <a:ext cx="46418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90"/>
                </a:solidFill>
                <a:latin typeface="Times New Roman"/>
                <a:cs typeface="Times New Roman"/>
              </a:rPr>
              <a:t>The 3 circles correspond to Q lying in a principal plane. </a:t>
            </a:r>
            <a:endParaRPr lang="en-US" sz="2400" dirty="0">
              <a:solidFill>
                <a:srgbClr val="000090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66797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MSM_Fig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150" y="2460252"/>
            <a:ext cx="8686800" cy="44440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7518"/>
            <a:ext cx="8229600" cy="979342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000090"/>
                </a:solidFill>
              </a:rPr>
              <a:t>Cartesian Space </a:t>
            </a:r>
            <a:r>
              <a:rPr lang="en-US" sz="3600" i="1" dirty="0" err="1" smtClean="0">
                <a:solidFill>
                  <a:srgbClr val="000090"/>
                </a:solidFill>
              </a:rPr>
              <a:t>vs</a:t>
            </a:r>
            <a:r>
              <a:rPr lang="en-US" sz="3600" dirty="0" smtClean="0">
                <a:solidFill>
                  <a:srgbClr val="000090"/>
                </a:solidFill>
              </a:rPr>
              <a:t> Stress Space</a:t>
            </a:r>
            <a:endParaRPr lang="en-US" sz="3600" dirty="0">
              <a:solidFill>
                <a:srgbClr val="000090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783792" y="857873"/>
            <a:ext cx="7241053" cy="513406"/>
            <a:chOff x="783792" y="4749811"/>
            <a:chExt cx="7241053" cy="600587"/>
          </a:xfrm>
        </p:grpSpPr>
        <p:sp>
          <p:nvSpPr>
            <p:cNvPr id="4" name="TextBox 3"/>
            <p:cNvSpPr txBox="1"/>
            <p:nvPr/>
          </p:nvSpPr>
          <p:spPr>
            <a:xfrm>
              <a:off x="1048356" y="4749811"/>
              <a:ext cx="6976489" cy="5400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000090"/>
                  </a:solidFill>
                  <a:latin typeface="Times New Roman"/>
                  <a:cs typeface="Times New Roman"/>
                </a:rPr>
                <a:t>are principal directions defining principal planes at </a:t>
              </a:r>
              <a:r>
                <a:rPr lang="en-US" sz="2400" b="1" dirty="0" smtClean="0">
                  <a:solidFill>
                    <a:srgbClr val="000090"/>
                  </a:solidFill>
                  <a:latin typeface="Times New Roman"/>
                  <a:cs typeface="Times New Roman"/>
                </a:rPr>
                <a:t>P</a:t>
              </a:r>
              <a:r>
                <a:rPr lang="en-US" sz="2400" dirty="0" smtClean="0">
                  <a:solidFill>
                    <a:srgbClr val="000090"/>
                  </a:solidFill>
                  <a:latin typeface="Times New Roman"/>
                  <a:cs typeface="Times New Roman"/>
                </a:rPr>
                <a:t>.</a:t>
              </a:r>
              <a:endParaRPr lang="en-US" sz="2400" dirty="0">
                <a:solidFill>
                  <a:srgbClr val="000090"/>
                </a:solidFill>
                <a:latin typeface="Times New Roman"/>
                <a:cs typeface="Times New Roman"/>
              </a:endParaRPr>
            </a:p>
          </p:txBody>
        </p:sp>
        <p:graphicFrame>
          <p:nvGraphicFramePr>
            <p:cNvPr id="8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81037126"/>
                </p:ext>
              </p:extLst>
            </p:nvPr>
          </p:nvGraphicFramePr>
          <p:xfrm>
            <a:off x="783792" y="4752342"/>
            <a:ext cx="409196" cy="5980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50" name="Equation" r:id="rId4" imgW="165100" imgH="241300" progId="Equation.3">
                    <p:embed/>
                  </p:oleObj>
                </mc:Choice>
                <mc:Fallback>
                  <p:oleObj name="Equation" r:id="rId4" imgW="165100" imgH="2413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783792" y="4752342"/>
                          <a:ext cx="409196" cy="598056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" name="TextBox 9"/>
          <p:cNvSpPr txBox="1"/>
          <p:nvPr/>
        </p:nvSpPr>
        <p:spPr>
          <a:xfrm>
            <a:off x="707706" y="1236831"/>
            <a:ext cx="78936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90"/>
                </a:solidFill>
                <a:latin typeface="Times New Roman"/>
                <a:cs typeface="Times New Roman"/>
              </a:rPr>
              <a:t>Small circles in Cartesian space (e.g. EQG) map onto circles </a:t>
            </a:r>
            <a:r>
              <a:rPr lang="en-US" sz="2400" dirty="0">
                <a:solidFill>
                  <a:srgbClr val="000090"/>
                </a:solidFill>
                <a:latin typeface="Times New Roman"/>
                <a:cs typeface="Times New Roman"/>
              </a:rPr>
              <a:t>(e.g. </a:t>
            </a:r>
            <a:r>
              <a:rPr lang="en-US" sz="2400" dirty="0" err="1" smtClean="0">
                <a:solidFill>
                  <a:srgbClr val="000090"/>
                </a:solidFill>
                <a:latin typeface="Times New Roman"/>
                <a:cs typeface="Times New Roman"/>
              </a:rPr>
              <a:t>eqg</a:t>
            </a:r>
            <a:r>
              <a:rPr lang="en-US" sz="2400" dirty="0" smtClean="0">
                <a:solidFill>
                  <a:srgbClr val="000090"/>
                </a:solidFill>
                <a:latin typeface="Times New Roman"/>
                <a:cs typeface="Times New Roman"/>
              </a:rPr>
              <a:t>) concentric with primary Mohr’s circles (e.g. </a:t>
            </a:r>
            <a:r>
              <a:rPr lang="en-US" sz="2400" dirty="0" err="1" smtClean="0">
                <a:solidFill>
                  <a:srgbClr val="000090"/>
                </a:solidFill>
                <a:latin typeface="Times New Roman"/>
                <a:cs typeface="Times New Roman"/>
              </a:rPr>
              <a:t>akc</a:t>
            </a:r>
            <a:r>
              <a:rPr lang="en-US" sz="2400" dirty="0" smtClean="0">
                <a:solidFill>
                  <a:srgbClr val="000090"/>
                </a:solidFill>
                <a:latin typeface="Times New Roman"/>
                <a:cs typeface="Times New Roman"/>
              </a:rPr>
              <a:t>).</a:t>
            </a:r>
            <a:endParaRPr lang="en-US" sz="2400" dirty="0">
              <a:solidFill>
                <a:srgbClr val="000090"/>
              </a:solidFill>
              <a:latin typeface="Times New Roman"/>
              <a:cs typeface="Times New Roman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6230992" y="4211245"/>
            <a:ext cx="893708" cy="1281505"/>
          </a:xfrm>
          <a:prstGeom prst="line">
            <a:avLst/>
          </a:prstGeom>
          <a:ln w="38100" cmpd="sng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7314141" y="5177366"/>
            <a:ext cx="388409" cy="338668"/>
          </a:xfrm>
          <a:prstGeom prst="line">
            <a:avLst/>
          </a:prstGeom>
          <a:ln w="381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12" idx="0"/>
          </p:cNvCxnSpPr>
          <p:nvPr/>
        </p:nvCxnSpPr>
        <p:spPr>
          <a:xfrm>
            <a:off x="7340599" y="5118101"/>
            <a:ext cx="381001" cy="37464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Freeform 10"/>
          <p:cNvSpPr/>
          <p:nvPr/>
        </p:nvSpPr>
        <p:spPr>
          <a:xfrm>
            <a:off x="6535792" y="4649396"/>
            <a:ext cx="1030227" cy="329773"/>
          </a:xfrm>
          <a:custGeom>
            <a:avLst/>
            <a:gdLst>
              <a:gd name="connsiteX0" fmla="*/ 958934 w 972162"/>
              <a:gd name="connsiteY0" fmla="*/ 330745 h 330745"/>
              <a:gd name="connsiteX1" fmla="*/ 972162 w 972162"/>
              <a:gd name="connsiteY1" fmla="*/ 264596 h 330745"/>
              <a:gd name="connsiteX2" fmla="*/ 932478 w 972162"/>
              <a:gd name="connsiteY2" fmla="*/ 185217 h 330745"/>
              <a:gd name="connsiteX3" fmla="*/ 892793 w 972162"/>
              <a:gd name="connsiteY3" fmla="*/ 171987 h 330745"/>
              <a:gd name="connsiteX4" fmla="*/ 853109 w 972162"/>
              <a:gd name="connsiteY4" fmla="*/ 145528 h 330745"/>
              <a:gd name="connsiteX5" fmla="*/ 813424 w 972162"/>
              <a:gd name="connsiteY5" fmla="*/ 132298 h 330745"/>
              <a:gd name="connsiteX6" fmla="*/ 734055 w 972162"/>
              <a:gd name="connsiteY6" fmla="*/ 92609 h 330745"/>
              <a:gd name="connsiteX7" fmla="*/ 601773 w 972162"/>
              <a:gd name="connsiteY7" fmla="*/ 39689 h 330745"/>
              <a:gd name="connsiteX8" fmla="*/ 535632 w 972162"/>
              <a:gd name="connsiteY8" fmla="*/ 26460 h 330745"/>
              <a:gd name="connsiteX9" fmla="*/ 443034 w 972162"/>
              <a:gd name="connsiteY9" fmla="*/ 13230 h 330745"/>
              <a:gd name="connsiteX10" fmla="*/ 363665 w 972162"/>
              <a:gd name="connsiteY10" fmla="*/ 0 h 330745"/>
              <a:gd name="connsiteX11" fmla="*/ 165242 w 972162"/>
              <a:gd name="connsiteY11" fmla="*/ 26460 h 330745"/>
              <a:gd name="connsiteX12" fmla="*/ 85872 w 972162"/>
              <a:gd name="connsiteY12" fmla="*/ 52919 h 330745"/>
              <a:gd name="connsiteX13" fmla="*/ 6503 w 972162"/>
              <a:gd name="connsiteY13" fmla="*/ 105838 h 330745"/>
              <a:gd name="connsiteX14" fmla="*/ 85872 w 972162"/>
              <a:gd name="connsiteY14" fmla="*/ 79379 h 330745"/>
              <a:gd name="connsiteX15" fmla="*/ 125557 w 972162"/>
              <a:gd name="connsiteY15" fmla="*/ 119068 h 330745"/>
              <a:gd name="connsiteX0" fmla="*/ 880700 w 893928"/>
              <a:gd name="connsiteY0" fmla="*/ 330745 h 330745"/>
              <a:gd name="connsiteX1" fmla="*/ 893928 w 893928"/>
              <a:gd name="connsiteY1" fmla="*/ 264596 h 330745"/>
              <a:gd name="connsiteX2" fmla="*/ 854244 w 893928"/>
              <a:gd name="connsiteY2" fmla="*/ 185217 h 330745"/>
              <a:gd name="connsiteX3" fmla="*/ 814559 w 893928"/>
              <a:gd name="connsiteY3" fmla="*/ 171987 h 330745"/>
              <a:gd name="connsiteX4" fmla="*/ 774875 w 893928"/>
              <a:gd name="connsiteY4" fmla="*/ 145528 h 330745"/>
              <a:gd name="connsiteX5" fmla="*/ 735190 w 893928"/>
              <a:gd name="connsiteY5" fmla="*/ 132298 h 330745"/>
              <a:gd name="connsiteX6" fmla="*/ 655821 w 893928"/>
              <a:gd name="connsiteY6" fmla="*/ 92609 h 330745"/>
              <a:gd name="connsiteX7" fmla="*/ 523539 w 893928"/>
              <a:gd name="connsiteY7" fmla="*/ 39689 h 330745"/>
              <a:gd name="connsiteX8" fmla="*/ 457398 w 893928"/>
              <a:gd name="connsiteY8" fmla="*/ 26460 h 330745"/>
              <a:gd name="connsiteX9" fmla="*/ 364800 w 893928"/>
              <a:gd name="connsiteY9" fmla="*/ 13230 h 330745"/>
              <a:gd name="connsiteX10" fmla="*/ 285431 w 893928"/>
              <a:gd name="connsiteY10" fmla="*/ 0 h 330745"/>
              <a:gd name="connsiteX11" fmla="*/ 87008 w 893928"/>
              <a:gd name="connsiteY11" fmla="*/ 26460 h 330745"/>
              <a:gd name="connsiteX12" fmla="*/ 7638 w 893928"/>
              <a:gd name="connsiteY12" fmla="*/ 52919 h 330745"/>
              <a:gd name="connsiteX13" fmla="*/ 7638 w 893928"/>
              <a:gd name="connsiteY13" fmla="*/ 79379 h 330745"/>
              <a:gd name="connsiteX14" fmla="*/ 47323 w 893928"/>
              <a:gd name="connsiteY14" fmla="*/ 119068 h 330745"/>
              <a:gd name="connsiteX0" fmla="*/ 873831 w 887059"/>
              <a:gd name="connsiteY0" fmla="*/ 330745 h 330745"/>
              <a:gd name="connsiteX1" fmla="*/ 887059 w 887059"/>
              <a:gd name="connsiteY1" fmla="*/ 264596 h 330745"/>
              <a:gd name="connsiteX2" fmla="*/ 847375 w 887059"/>
              <a:gd name="connsiteY2" fmla="*/ 185217 h 330745"/>
              <a:gd name="connsiteX3" fmla="*/ 807690 w 887059"/>
              <a:gd name="connsiteY3" fmla="*/ 171987 h 330745"/>
              <a:gd name="connsiteX4" fmla="*/ 768006 w 887059"/>
              <a:gd name="connsiteY4" fmla="*/ 145528 h 330745"/>
              <a:gd name="connsiteX5" fmla="*/ 728321 w 887059"/>
              <a:gd name="connsiteY5" fmla="*/ 132298 h 330745"/>
              <a:gd name="connsiteX6" fmla="*/ 648952 w 887059"/>
              <a:gd name="connsiteY6" fmla="*/ 92609 h 330745"/>
              <a:gd name="connsiteX7" fmla="*/ 516670 w 887059"/>
              <a:gd name="connsiteY7" fmla="*/ 39689 h 330745"/>
              <a:gd name="connsiteX8" fmla="*/ 450529 w 887059"/>
              <a:gd name="connsiteY8" fmla="*/ 26460 h 330745"/>
              <a:gd name="connsiteX9" fmla="*/ 357931 w 887059"/>
              <a:gd name="connsiteY9" fmla="*/ 13230 h 330745"/>
              <a:gd name="connsiteX10" fmla="*/ 278562 w 887059"/>
              <a:gd name="connsiteY10" fmla="*/ 0 h 330745"/>
              <a:gd name="connsiteX11" fmla="*/ 80139 w 887059"/>
              <a:gd name="connsiteY11" fmla="*/ 26460 h 330745"/>
              <a:gd name="connsiteX12" fmla="*/ 769 w 887059"/>
              <a:gd name="connsiteY12" fmla="*/ 52919 h 330745"/>
              <a:gd name="connsiteX13" fmla="*/ 40454 w 887059"/>
              <a:gd name="connsiteY13" fmla="*/ 119068 h 330745"/>
              <a:gd name="connsiteX0" fmla="*/ 833377 w 846605"/>
              <a:gd name="connsiteY0" fmla="*/ 330745 h 330745"/>
              <a:gd name="connsiteX1" fmla="*/ 846605 w 846605"/>
              <a:gd name="connsiteY1" fmla="*/ 264596 h 330745"/>
              <a:gd name="connsiteX2" fmla="*/ 806921 w 846605"/>
              <a:gd name="connsiteY2" fmla="*/ 185217 h 330745"/>
              <a:gd name="connsiteX3" fmla="*/ 767236 w 846605"/>
              <a:gd name="connsiteY3" fmla="*/ 171987 h 330745"/>
              <a:gd name="connsiteX4" fmla="*/ 727552 w 846605"/>
              <a:gd name="connsiteY4" fmla="*/ 145528 h 330745"/>
              <a:gd name="connsiteX5" fmla="*/ 687867 w 846605"/>
              <a:gd name="connsiteY5" fmla="*/ 132298 h 330745"/>
              <a:gd name="connsiteX6" fmla="*/ 608498 w 846605"/>
              <a:gd name="connsiteY6" fmla="*/ 92609 h 330745"/>
              <a:gd name="connsiteX7" fmla="*/ 476216 w 846605"/>
              <a:gd name="connsiteY7" fmla="*/ 39689 h 330745"/>
              <a:gd name="connsiteX8" fmla="*/ 410075 w 846605"/>
              <a:gd name="connsiteY8" fmla="*/ 26460 h 330745"/>
              <a:gd name="connsiteX9" fmla="*/ 317477 w 846605"/>
              <a:gd name="connsiteY9" fmla="*/ 13230 h 330745"/>
              <a:gd name="connsiteX10" fmla="*/ 238108 w 846605"/>
              <a:gd name="connsiteY10" fmla="*/ 0 h 330745"/>
              <a:gd name="connsiteX11" fmla="*/ 39685 w 846605"/>
              <a:gd name="connsiteY11" fmla="*/ 26460 h 330745"/>
              <a:gd name="connsiteX12" fmla="*/ 0 w 846605"/>
              <a:gd name="connsiteY12" fmla="*/ 119068 h 330745"/>
              <a:gd name="connsiteX0" fmla="*/ 833377 w 846605"/>
              <a:gd name="connsiteY0" fmla="*/ 330745 h 330745"/>
              <a:gd name="connsiteX1" fmla="*/ 846605 w 846605"/>
              <a:gd name="connsiteY1" fmla="*/ 264596 h 330745"/>
              <a:gd name="connsiteX2" fmla="*/ 806921 w 846605"/>
              <a:gd name="connsiteY2" fmla="*/ 185217 h 330745"/>
              <a:gd name="connsiteX3" fmla="*/ 767236 w 846605"/>
              <a:gd name="connsiteY3" fmla="*/ 171987 h 330745"/>
              <a:gd name="connsiteX4" fmla="*/ 727552 w 846605"/>
              <a:gd name="connsiteY4" fmla="*/ 145528 h 330745"/>
              <a:gd name="connsiteX5" fmla="*/ 687867 w 846605"/>
              <a:gd name="connsiteY5" fmla="*/ 132298 h 330745"/>
              <a:gd name="connsiteX6" fmla="*/ 608498 w 846605"/>
              <a:gd name="connsiteY6" fmla="*/ 92609 h 330745"/>
              <a:gd name="connsiteX7" fmla="*/ 476216 w 846605"/>
              <a:gd name="connsiteY7" fmla="*/ 39689 h 330745"/>
              <a:gd name="connsiteX8" fmla="*/ 410075 w 846605"/>
              <a:gd name="connsiteY8" fmla="*/ 26460 h 330745"/>
              <a:gd name="connsiteX9" fmla="*/ 238108 w 846605"/>
              <a:gd name="connsiteY9" fmla="*/ 0 h 330745"/>
              <a:gd name="connsiteX10" fmla="*/ 39685 w 846605"/>
              <a:gd name="connsiteY10" fmla="*/ 26460 h 330745"/>
              <a:gd name="connsiteX11" fmla="*/ 0 w 846605"/>
              <a:gd name="connsiteY11" fmla="*/ 119068 h 330745"/>
              <a:gd name="connsiteX0" fmla="*/ 833377 w 846605"/>
              <a:gd name="connsiteY0" fmla="*/ 330745 h 330745"/>
              <a:gd name="connsiteX1" fmla="*/ 846605 w 846605"/>
              <a:gd name="connsiteY1" fmla="*/ 264596 h 330745"/>
              <a:gd name="connsiteX2" fmla="*/ 806921 w 846605"/>
              <a:gd name="connsiteY2" fmla="*/ 185217 h 330745"/>
              <a:gd name="connsiteX3" fmla="*/ 767236 w 846605"/>
              <a:gd name="connsiteY3" fmla="*/ 171987 h 330745"/>
              <a:gd name="connsiteX4" fmla="*/ 727552 w 846605"/>
              <a:gd name="connsiteY4" fmla="*/ 145528 h 330745"/>
              <a:gd name="connsiteX5" fmla="*/ 687867 w 846605"/>
              <a:gd name="connsiteY5" fmla="*/ 132298 h 330745"/>
              <a:gd name="connsiteX6" fmla="*/ 608498 w 846605"/>
              <a:gd name="connsiteY6" fmla="*/ 92609 h 330745"/>
              <a:gd name="connsiteX7" fmla="*/ 410075 w 846605"/>
              <a:gd name="connsiteY7" fmla="*/ 26460 h 330745"/>
              <a:gd name="connsiteX8" fmla="*/ 238108 w 846605"/>
              <a:gd name="connsiteY8" fmla="*/ 0 h 330745"/>
              <a:gd name="connsiteX9" fmla="*/ 39685 w 846605"/>
              <a:gd name="connsiteY9" fmla="*/ 26460 h 330745"/>
              <a:gd name="connsiteX10" fmla="*/ 0 w 846605"/>
              <a:gd name="connsiteY10" fmla="*/ 119068 h 330745"/>
              <a:gd name="connsiteX0" fmla="*/ 833377 w 846605"/>
              <a:gd name="connsiteY0" fmla="*/ 330745 h 330745"/>
              <a:gd name="connsiteX1" fmla="*/ 846605 w 846605"/>
              <a:gd name="connsiteY1" fmla="*/ 264596 h 330745"/>
              <a:gd name="connsiteX2" fmla="*/ 806921 w 846605"/>
              <a:gd name="connsiteY2" fmla="*/ 185217 h 330745"/>
              <a:gd name="connsiteX3" fmla="*/ 767236 w 846605"/>
              <a:gd name="connsiteY3" fmla="*/ 171987 h 330745"/>
              <a:gd name="connsiteX4" fmla="*/ 687867 w 846605"/>
              <a:gd name="connsiteY4" fmla="*/ 132298 h 330745"/>
              <a:gd name="connsiteX5" fmla="*/ 608498 w 846605"/>
              <a:gd name="connsiteY5" fmla="*/ 92609 h 330745"/>
              <a:gd name="connsiteX6" fmla="*/ 410075 w 846605"/>
              <a:gd name="connsiteY6" fmla="*/ 26460 h 330745"/>
              <a:gd name="connsiteX7" fmla="*/ 238108 w 846605"/>
              <a:gd name="connsiteY7" fmla="*/ 0 h 330745"/>
              <a:gd name="connsiteX8" fmla="*/ 39685 w 846605"/>
              <a:gd name="connsiteY8" fmla="*/ 26460 h 330745"/>
              <a:gd name="connsiteX9" fmla="*/ 0 w 846605"/>
              <a:gd name="connsiteY9" fmla="*/ 119068 h 330745"/>
              <a:gd name="connsiteX0" fmla="*/ 833377 w 833377"/>
              <a:gd name="connsiteY0" fmla="*/ 330745 h 330745"/>
              <a:gd name="connsiteX1" fmla="*/ 806921 w 833377"/>
              <a:gd name="connsiteY1" fmla="*/ 185217 h 330745"/>
              <a:gd name="connsiteX2" fmla="*/ 767236 w 833377"/>
              <a:gd name="connsiteY2" fmla="*/ 171987 h 330745"/>
              <a:gd name="connsiteX3" fmla="*/ 687867 w 833377"/>
              <a:gd name="connsiteY3" fmla="*/ 132298 h 330745"/>
              <a:gd name="connsiteX4" fmla="*/ 608498 w 833377"/>
              <a:gd name="connsiteY4" fmla="*/ 92609 h 330745"/>
              <a:gd name="connsiteX5" fmla="*/ 410075 w 833377"/>
              <a:gd name="connsiteY5" fmla="*/ 26460 h 330745"/>
              <a:gd name="connsiteX6" fmla="*/ 238108 w 833377"/>
              <a:gd name="connsiteY6" fmla="*/ 0 h 330745"/>
              <a:gd name="connsiteX7" fmla="*/ 39685 w 833377"/>
              <a:gd name="connsiteY7" fmla="*/ 26460 h 330745"/>
              <a:gd name="connsiteX8" fmla="*/ 0 w 833377"/>
              <a:gd name="connsiteY8" fmla="*/ 119068 h 330745"/>
              <a:gd name="connsiteX0" fmla="*/ 833377 w 833377"/>
              <a:gd name="connsiteY0" fmla="*/ 330745 h 330745"/>
              <a:gd name="connsiteX1" fmla="*/ 767236 w 833377"/>
              <a:gd name="connsiteY1" fmla="*/ 171987 h 330745"/>
              <a:gd name="connsiteX2" fmla="*/ 687867 w 833377"/>
              <a:gd name="connsiteY2" fmla="*/ 132298 h 330745"/>
              <a:gd name="connsiteX3" fmla="*/ 608498 w 833377"/>
              <a:gd name="connsiteY3" fmla="*/ 92609 h 330745"/>
              <a:gd name="connsiteX4" fmla="*/ 410075 w 833377"/>
              <a:gd name="connsiteY4" fmla="*/ 26460 h 330745"/>
              <a:gd name="connsiteX5" fmla="*/ 238108 w 833377"/>
              <a:gd name="connsiteY5" fmla="*/ 0 h 330745"/>
              <a:gd name="connsiteX6" fmla="*/ 39685 w 833377"/>
              <a:gd name="connsiteY6" fmla="*/ 26460 h 330745"/>
              <a:gd name="connsiteX7" fmla="*/ 0 w 833377"/>
              <a:gd name="connsiteY7" fmla="*/ 119068 h 330745"/>
              <a:gd name="connsiteX0" fmla="*/ 833377 w 833377"/>
              <a:gd name="connsiteY0" fmla="*/ 330745 h 330745"/>
              <a:gd name="connsiteX1" fmla="*/ 767236 w 833377"/>
              <a:gd name="connsiteY1" fmla="*/ 171987 h 330745"/>
              <a:gd name="connsiteX2" fmla="*/ 608498 w 833377"/>
              <a:gd name="connsiteY2" fmla="*/ 92609 h 330745"/>
              <a:gd name="connsiteX3" fmla="*/ 410075 w 833377"/>
              <a:gd name="connsiteY3" fmla="*/ 26460 h 330745"/>
              <a:gd name="connsiteX4" fmla="*/ 238108 w 833377"/>
              <a:gd name="connsiteY4" fmla="*/ 0 h 330745"/>
              <a:gd name="connsiteX5" fmla="*/ 39685 w 833377"/>
              <a:gd name="connsiteY5" fmla="*/ 26460 h 330745"/>
              <a:gd name="connsiteX6" fmla="*/ 0 w 833377"/>
              <a:gd name="connsiteY6" fmla="*/ 119068 h 330745"/>
              <a:gd name="connsiteX0" fmla="*/ 833377 w 833377"/>
              <a:gd name="connsiteY0" fmla="*/ 330745 h 330745"/>
              <a:gd name="connsiteX1" fmla="*/ 767236 w 833377"/>
              <a:gd name="connsiteY1" fmla="*/ 171987 h 330745"/>
              <a:gd name="connsiteX2" fmla="*/ 608498 w 833377"/>
              <a:gd name="connsiteY2" fmla="*/ 92609 h 330745"/>
              <a:gd name="connsiteX3" fmla="*/ 410075 w 833377"/>
              <a:gd name="connsiteY3" fmla="*/ 26460 h 330745"/>
              <a:gd name="connsiteX4" fmla="*/ 238108 w 833377"/>
              <a:gd name="connsiteY4" fmla="*/ 0 h 330745"/>
              <a:gd name="connsiteX5" fmla="*/ 0 w 833377"/>
              <a:gd name="connsiteY5" fmla="*/ 119068 h 330745"/>
              <a:gd name="connsiteX0" fmla="*/ 833377 w 833377"/>
              <a:gd name="connsiteY0" fmla="*/ 330745 h 330745"/>
              <a:gd name="connsiteX1" fmla="*/ 767236 w 833377"/>
              <a:gd name="connsiteY1" fmla="*/ 171987 h 330745"/>
              <a:gd name="connsiteX2" fmla="*/ 608498 w 833377"/>
              <a:gd name="connsiteY2" fmla="*/ 92609 h 330745"/>
              <a:gd name="connsiteX3" fmla="*/ 410075 w 833377"/>
              <a:gd name="connsiteY3" fmla="*/ 26460 h 330745"/>
              <a:gd name="connsiteX4" fmla="*/ 238108 w 833377"/>
              <a:gd name="connsiteY4" fmla="*/ 0 h 330745"/>
              <a:gd name="connsiteX5" fmla="*/ 0 w 833377"/>
              <a:gd name="connsiteY5" fmla="*/ 131768 h 330745"/>
              <a:gd name="connsiteX0" fmla="*/ 833377 w 833377"/>
              <a:gd name="connsiteY0" fmla="*/ 330745 h 330745"/>
              <a:gd name="connsiteX1" fmla="*/ 767236 w 833377"/>
              <a:gd name="connsiteY1" fmla="*/ 171987 h 330745"/>
              <a:gd name="connsiteX2" fmla="*/ 608498 w 833377"/>
              <a:gd name="connsiteY2" fmla="*/ 92609 h 330745"/>
              <a:gd name="connsiteX3" fmla="*/ 410075 w 833377"/>
              <a:gd name="connsiteY3" fmla="*/ 26460 h 330745"/>
              <a:gd name="connsiteX4" fmla="*/ 238108 w 833377"/>
              <a:gd name="connsiteY4" fmla="*/ 0 h 330745"/>
              <a:gd name="connsiteX5" fmla="*/ 0 w 833377"/>
              <a:gd name="connsiteY5" fmla="*/ 169868 h 330745"/>
              <a:gd name="connsiteX0" fmla="*/ 833377 w 833377"/>
              <a:gd name="connsiteY0" fmla="*/ 307738 h 307738"/>
              <a:gd name="connsiteX1" fmla="*/ 767236 w 833377"/>
              <a:gd name="connsiteY1" fmla="*/ 148980 h 307738"/>
              <a:gd name="connsiteX2" fmla="*/ 608498 w 833377"/>
              <a:gd name="connsiteY2" fmla="*/ 69602 h 307738"/>
              <a:gd name="connsiteX3" fmla="*/ 410075 w 833377"/>
              <a:gd name="connsiteY3" fmla="*/ 3453 h 307738"/>
              <a:gd name="connsiteX4" fmla="*/ 276208 w 833377"/>
              <a:gd name="connsiteY4" fmla="*/ 8743 h 307738"/>
              <a:gd name="connsiteX5" fmla="*/ 0 w 833377"/>
              <a:gd name="connsiteY5" fmla="*/ 146861 h 307738"/>
              <a:gd name="connsiteX0" fmla="*/ 877827 w 877827"/>
              <a:gd name="connsiteY0" fmla="*/ 314088 h 314088"/>
              <a:gd name="connsiteX1" fmla="*/ 767236 w 877827"/>
              <a:gd name="connsiteY1" fmla="*/ 148980 h 314088"/>
              <a:gd name="connsiteX2" fmla="*/ 608498 w 877827"/>
              <a:gd name="connsiteY2" fmla="*/ 69602 h 314088"/>
              <a:gd name="connsiteX3" fmla="*/ 410075 w 877827"/>
              <a:gd name="connsiteY3" fmla="*/ 3453 h 314088"/>
              <a:gd name="connsiteX4" fmla="*/ 276208 w 877827"/>
              <a:gd name="connsiteY4" fmla="*/ 8743 h 314088"/>
              <a:gd name="connsiteX5" fmla="*/ 0 w 877827"/>
              <a:gd name="connsiteY5" fmla="*/ 146861 h 314088"/>
              <a:gd name="connsiteX0" fmla="*/ 877827 w 877827"/>
              <a:gd name="connsiteY0" fmla="*/ 305345 h 305345"/>
              <a:gd name="connsiteX1" fmla="*/ 767236 w 877827"/>
              <a:gd name="connsiteY1" fmla="*/ 140237 h 305345"/>
              <a:gd name="connsiteX2" fmla="*/ 608498 w 877827"/>
              <a:gd name="connsiteY2" fmla="*/ 60859 h 305345"/>
              <a:gd name="connsiteX3" fmla="*/ 448175 w 877827"/>
              <a:gd name="connsiteY3" fmla="*/ 13760 h 305345"/>
              <a:gd name="connsiteX4" fmla="*/ 276208 w 877827"/>
              <a:gd name="connsiteY4" fmla="*/ 0 h 305345"/>
              <a:gd name="connsiteX5" fmla="*/ 0 w 877827"/>
              <a:gd name="connsiteY5" fmla="*/ 138118 h 305345"/>
              <a:gd name="connsiteX0" fmla="*/ 877827 w 877827"/>
              <a:gd name="connsiteY0" fmla="*/ 293728 h 293728"/>
              <a:gd name="connsiteX1" fmla="*/ 767236 w 877827"/>
              <a:gd name="connsiteY1" fmla="*/ 128620 h 293728"/>
              <a:gd name="connsiteX2" fmla="*/ 608498 w 877827"/>
              <a:gd name="connsiteY2" fmla="*/ 49242 h 293728"/>
              <a:gd name="connsiteX3" fmla="*/ 448175 w 877827"/>
              <a:gd name="connsiteY3" fmla="*/ 2143 h 293728"/>
              <a:gd name="connsiteX4" fmla="*/ 225408 w 877827"/>
              <a:gd name="connsiteY4" fmla="*/ 7433 h 293728"/>
              <a:gd name="connsiteX5" fmla="*/ 0 w 877827"/>
              <a:gd name="connsiteY5" fmla="*/ 126501 h 293728"/>
              <a:gd name="connsiteX0" fmla="*/ 877827 w 877827"/>
              <a:gd name="connsiteY0" fmla="*/ 301247 h 301247"/>
              <a:gd name="connsiteX1" fmla="*/ 767236 w 877827"/>
              <a:gd name="connsiteY1" fmla="*/ 136139 h 301247"/>
              <a:gd name="connsiteX2" fmla="*/ 608498 w 877827"/>
              <a:gd name="connsiteY2" fmla="*/ 56761 h 301247"/>
              <a:gd name="connsiteX3" fmla="*/ 448175 w 877827"/>
              <a:gd name="connsiteY3" fmla="*/ 9662 h 301247"/>
              <a:gd name="connsiteX4" fmla="*/ 225408 w 877827"/>
              <a:gd name="connsiteY4" fmla="*/ 14952 h 301247"/>
              <a:gd name="connsiteX5" fmla="*/ 0 w 877827"/>
              <a:gd name="connsiteY5" fmla="*/ 134020 h 301247"/>
              <a:gd name="connsiteX0" fmla="*/ 877827 w 877827"/>
              <a:gd name="connsiteY0" fmla="*/ 300242 h 300242"/>
              <a:gd name="connsiteX1" fmla="*/ 767236 w 877827"/>
              <a:gd name="connsiteY1" fmla="*/ 135134 h 300242"/>
              <a:gd name="connsiteX2" fmla="*/ 621198 w 877827"/>
              <a:gd name="connsiteY2" fmla="*/ 36706 h 300242"/>
              <a:gd name="connsiteX3" fmla="*/ 448175 w 877827"/>
              <a:gd name="connsiteY3" fmla="*/ 8657 h 300242"/>
              <a:gd name="connsiteX4" fmla="*/ 225408 w 877827"/>
              <a:gd name="connsiteY4" fmla="*/ 13947 h 300242"/>
              <a:gd name="connsiteX5" fmla="*/ 0 w 877827"/>
              <a:gd name="connsiteY5" fmla="*/ 133015 h 300242"/>
              <a:gd name="connsiteX0" fmla="*/ 877827 w 877827"/>
              <a:gd name="connsiteY0" fmla="*/ 312020 h 312020"/>
              <a:gd name="connsiteX1" fmla="*/ 767236 w 877827"/>
              <a:gd name="connsiteY1" fmla="*/ 146912 h 312020"/>
              <a:gd name="connsiteX2" fmla="*/ 621198 w 877827"/>
              <a:gd name="connsiteY2" fmla="*/ 48484 h 312020"/>
              <a:gd name="connsiteX3" fmla="*/ 429125 w 877827"/>
              <a:gd name="connsiteY3" fmla="*/ 1385 h 312020"/>
              <a:gd name="connsiteX4" fmla="*/ 225408 w 877827"/>
              <a:gd name="connsiteY4" fmla="*/ 25725 h 312020"/>
              <a:gd name="connsiteX5" fmla="*/ 0 w 877827"/>
              <a:gd name="connsiteY5" fmla="*/ 144793 h 312020"/>
              <a:gd name="connsiteX0" fmla="*/ 890527 w 890527"/>
              <a:gd name="connsiteY0" fmla="*/ 312020 h 312020"/>
              <a:gd name="connsiteX1" fmla="*/ 779936 w 890527"/>
              <a:gd name="connsiteY1" fmla="*/ 146912 h 312020"/>
              <a:gd name="connsiteX2" fmla="*/ 633898 w 890527"/>
              <a:gd name="connsiteY2" fmla="*/ 48484 h 312020"/>
              <a:gd name="connsiteX3" fmla="*/ 441825 w 890527"/>
              <a:gd name="connsiteY3" fmla="*/ 1385 h 312020"/>
              <a:gd name="connsiteX4" fmla="*/ 238108 w 890527"/>
              <a:gd name="connsiteY4" fmla="*/ 25725 h 312020"/>
              <a:gd name="connsiteX5" fmla="*/ 0 w 890527"/>
              <a:gd name="connsiteY5" fmla="*/ 151143 h 312020"/>
              <a:gd name="connsiteX0" fmla="*/ 890527 w 890527"/>
              <a:gd name="connsiteY0" fmla="*/ 316600 h 316600"/>
              <a:gd name="connsiteX1" fmla="*/ 779936 w 890527"/>
              <a:gd name="connsiteY1" fmla="*/ 151492 h 316600"/>
              <a:gd name="connsiteX2" fmla="*/ 633898 w 890527"/>
              <a:gd name="connsiteY2" fmla="*/ 53064 h 316600"/>
              <a:gd name="connsiteX3" fmla="*/ 441825 w 890527"/>
              <a:gd name="connsiteY3" fmla="*/ 5965 h 316600"/>
              <a:gd name="connsiteX4" fmla="*/ 212708 w 890527"/>
              <a:gd name="connsiteY4" fmla="*/ 17605 h 316600"/>
              <a:gd name="connsiteX5" fmla="*/ 0 w 890527"/>
              <a:gd name="connsiteY5" fmla="*/ 155723 h 316600"/>
              <a:gd name="connsiteX0" fmla="*/ 890527 w 890527"/>
              <a:gd name="connsiteY0" fmla="*/ 316600 h 316600"/>
              <a:gd name="connsiteX1" fmla="*/ 767236 w 890527"/>
              <a:gd name="connsiteY1" fmla="*/ 157842 h 316600"/>
              <a:gd name="connsiteX2" fmla="*/ 633898 w 890527"/>
              <a:gd name="connsiteY2" fmla="*/ 53064 h 316600"/>
              <a:gd name="connsiteX3" fmla="*/ 441825 w 890527"/>
              <a:gd name="connsiteY3" fmla="*/ 5965 h 316600"/>
              <a:gd name="connsiteX4" fmla="*/ 212708 w 890527"/>
              <a:gd name="connsiteY4" fmla="*/ 17605 h 316600"/>
              <a:gd name="connsiteX5" fmla="*/ 0 w 890527"/>
              <a:gd name="connsiteY5" fmla="*/ 155723 h 316600"/>
              <a:gd name="connsiteX0" fmla="*/ 890527 w 890527"/>
              <a:gd name="connsiteY0" fmla="*/ 317450 h 317450"/>
              <a:gd name="connsiteX1" fmla="*/ 767236 w 890527"/>
              <a:gd name="connsiteY1" fmla="*/ 158692 h 317450"/>
              <a:gd name="connsiteX2" fmla="*/ 621198 w 890527"/>
              <a:gd name="connsiteY2" fmla="*/ 66614 h 317450"/>
              <a:gd name="connsiteX3" fmla="*/ 441825 w 890527"/>
              <a:gd name="connsiteY3" fmla="*/ 6815 h 317450"/>
              <a:gd name="connsiteX4" fmla="*/ 212708 w 890527"/>
              <a:gd name="connsiteY4" fmla="*/ 18455 h 317450"/>
              <a:gd name="connsiteX5" fmla="*/ 0 w 890527"/>
              <a:gd name="connsiteY5" fmla="*/ 156573 h 317450"/>
              <a:gd name="connsiteX0" fmla="*/ 890527 w 890527"/>
              <a:gd name="connsiteY0" fmla="*/ 317450 h 317450"/>
              <a:gd name="connsiteX1" fmla="*/ 767236 w 890527"/>
              <a:gd name="connsiteY1" fmla="*/ 158692 h 317450"/>
              <a:gd name="connsiteX2" fmla="*/ 621198 w 890527"/>
              <a:gd name="connsiteY2" fmla="*/ 66614 h 317450"/>
              <a:gd name="connsiteX3" fmla="*/ 429125 w 890527"/>
              <a:gd name="connsiteY3" fmla="*/ 6815 h 317450"/>
              <a:gd name="connsiteX4" fmla="*/ 212708 w 890527"/>
              <a:gd name="connsiteY4" fmla="*/ 18455 h 317450"/>
              <a:gd name="connsiteX5" fmla="*/ 0 w 890527"/>
              <a:gd name="connsiteY5" fmla="*/ 156573 h 317450"/>
              <a:gd name="connsiteX0" fmla="*/ 890527 w 890527"/>
              <a:gd name="connsiteY0" fmla="*/ 312898 h 312898"/>
              <a:gd name="connsiteX1" fmla="*/ 767236 w 890527"/>
              <a:gd name="connsiteY1" fmla="*/ 154140 h 312898"/>
              <a:gd name="connsiteX2" fmla="*/ 621198 w 890527"/>
              <a:gd name="connsiteY2" fmla="*/ 62062 h 312898"/>
              <a:gd name="connsiteX3" fmla="*/ 429125 w 890527"/>
              <a:gd name="connsiteY3" fmla="*/ 2263 h 312898"/>
              <a:gd name="connsiteX4" fmla="*/ 200008 w 890527"/>
              <a:gd name="connsiteY4" fmla="*/ 26603 h 312898"/>
              <a:gd name="connsiteX5" fmla="*/ 0 w 890527"/>
              <a:gd name="connsiteY5" fmla="*/ 152021 h 312898"/>
              <a:gd name="connsiteX0" fmla="*/ 947677 w 947677"/>
              <a:gd name="connsiteY0" fmla="*/ 312898 h 312898"/>
              <a:gd name="connsiteX1" fmla="*/ 824386 w 947677"/>
              <a:gd name="connsiteY1" fmla="*/ 154140 h 312898"/>
              <a:gd name="connsiteX2" fmla="*/ 678348 w 947677"/>
              <a:gd name="connsiteY2" fmla="*/ 62062 h 312898"/>
              <a:gd name="connsiteX3" fmla="*/ 486275 w 947677"/>
              <a:gd name="connsiteY3" fmla="*/ 2263 h 312898"/>
              <a:gd name="connsiteX4" fmla="*/ 257158 w 947677"/>
              <a:gd name="connsiteY4" fmla="*/ 26603 h 312898"/>
              <a:gd name="connsiteX5" fmla="*/ 0 w 947677"/>
              <a:gd name="connsiteY5" fmla="*/ 145671 h 312898"/>
              <a:gd name="connsiteX0" fmla="*/ 947677 w 947677"/>
              <a:gd name="connsiteY0" fmla="*/ 312021 h 312021"/>
              <a:gd name="connsiteX1" fmla="*/ 824386 w 947677"/>
              <a:gd name="connsiteY1" fmla="*/ 153263 h 312021"/>
              <a:gd name="connsiteX2" fmla="*/ 671998 w 947677"/>
              <a:gd name="connsiteY2" fmla="*/ 48485 h 312021"/>
              <a:gd name="connsiteX3" fmla="*/ 486275 w 947677"/>
              <a:gd name="connsiteY3" fmla="*/ 1386 h 312021"/>
              <a:gd name="connsiteX4" fmla="*/ 257158 w 947677"/>
              <a:gd name="connsiteY4" fmla="*/ 25726 h 312021"/>
              <a:gd name="connsiteX5" fmla="*/ 0 w 947677"/>
              <a:gd name="connsiteY5" fmla="*/ 144794 h 312021"/>
              <a:gd name="connsiteX0" fmla="*/ 947677 w 947677"/>
              <a:gd name="connsiteY0" fmla="*/ 311144 h 311144"/>
              <a:gd name="connsiteX1" fmla="*/ 824386 w 947677"/>
              <a:gd name="connsiteY1" fmla="*/ 152386 h 311144"/>
              <a:gd name="connsiteX2" fmla="*/ 671998 w 947677"/>
              <a:gd name="connsiteY2" fmla="*/ 47608 h 311144"/>
              <a:gd name="connsiteX3" fmla="*/ 486275 w 947677"/>
              <a:gd name="connsiteY3" fmla="*/ 509 h 311144"/>
              <a:gd name="connsiteX4" fmla="*/ 200008 w 947677"/>
              <a:gd name="connsiteY4" fmla="*/ 31199 h 311144"/>
              <a:gd name="connsiteX5" fmla="*/ 0 w 947677"/>
              <a:gd name="connsiteY5" fmla="*/ 143917 h 311144"/>
              <a:gd name="connsiteX0" fmla="*/ 947677 w 947677"/>
              <a:gd name="connsiteY0" fmla="*/ 311144 h 311144"/>
              <a:gd name="connsiteX1" fmla="*/ 824386 w 947677"/>
              <a:gd name="connsiteY1" fmla="*/ 152386 h 311144"/>
              <a:gd name="connsiteX2" fmla="*/ 671998 w 947677"/>
              <a:gd name="connsiteY2" fmla="*/ 47608 h 311144"/>
              <a:gd name="connsiteX3" fmla="*/ 486275 w 947677"/>
              <a:gd name="connsiteY3" fmla="*/ 509 h 311144"/>
              <a:gd name="connsiteX4" fmla="*/ 200008 w 947677"/>
              <a:gd name="connsiteY4" fmla="*/ 31199 h 311144"/>
              <a:gd name="connsiteX5" fmla="*/ 0 w 947677"/>
              <a:gd name="connsiteY5" fmla="*/ 143917 h 311144"/>
              <a:gd name="connsiteX0" fmla="*/ 947677 w 947677"/>
              <a:gd name="connsiteY0" fmla="*/ 312414 h 312414"/>
              <a:gd name="connsiteX1" fmla="*/ 824386 w 947677"/>
              <a:gd name="connsiteY1" fmla="*/ 153656 h 312414"/>
              <a:gd name="connsiteX2" fmla="*/ 671998 w 947677"/>
              <a:gd name="connsiteY2" fmla="*/ 48878 h 312414"/>
              <a:gd name="connsiteX3" fmla="*/ 486275 w 947677"/>
              <a:gd name="connsiteY3" fmla="*/ 1779 h 312414"/>
              <a:gd name="connsiteX4" fmla="*/ 200008 w 947677"/>
              <a:gd name="connsiteY4" fmla="*/ 32469 h 312414"/>
              <a:gd name="connsiteX5" fmla="*/ 0 w 947677"/>
              <a:gd name="connsiteY5" fmla="*/ 145187 h 312414"/>
              <a:gd name="connsiteX0" fmla="*/ 998477 w 998477"/>
              <a:gd name="connsiteY0" fmla="*/ 325114 h 325114"/>
              <a:gd name="connsiteX1" fmla="*/ 824386 w 998477"/>
              <a:gd name="connsiteY1" fmla="*/ 153656 h 325114"/>
              <a:gd name="connsiteX2" fmla="*/ 671998 w 998477"/>
              <a:gd name="connsiteY2" fmla="*/ 48878 h 325114"/>
              <a:gd name="connsiteX3" fmla="*/ 486275 w 998477"/>
              <a:gd name="connsiteY3" fmla="*/ 1779 h 325114"/>
              <a:gd name="connsiteX4" fmla="*/ 200008 w 998477"/>
              <a:gd name="connsiteY4" fmla="*/ 32469 h 325114"/>
              <a:gd name="connsiteX5" fmla="*/ 0 w 998477"/>
              <a:gd name="connsiteY5" fmla="*/ 145187 h 325114"/>
              <a:gd name="connsiteX0" fmla="*/ 998477 w 998477"/>
              <a:gd name="connsiteY0" fmla="*/ 325114 h 325114"/>
              <a:gd name="connsiteX1" fmla="*/ 843436 w 998477"/>
              <a:gd name="connsiteY1" fmla="*/ 134606 h 325114"/>
              <a:gd name="connsiteX2" fmla="*/ 671998 w 998477"/>
              <a:gd name="connsiteY2" fmla="*/ 48878 h 325114"/>
              <a:gd name="connsiteX3" fmla="*/ 486275 w 998477"/>
              <a:gd name="connsiteY3" fmla="*/ 1779 h 325114"/>
              <a:gd name="connsiteX4" fmla="*/ 200008 w 998477"/>
              <a:gd name="connsiteY4" fmla="*/ 32469 h 325114"/>
              <a:gd name="connsiteX5" fmla="*/ 0 w 998477"/>
              <a:gd name="connsiteY5" fmla="*/ 145187 h 325114"/>
              <a:gd name="connsiteX0" fmla="*/ 998477 w 998477"/>
              <a:gd name="connsiteY0" fmla="*/ 324186 h 324186"/>
              <a:gd name="connsiteX1" fmla="*/ 843436 w 998477"/>
              <a:gd name="connsiteY1" fmla="*/ 133678 h 324186"/>
              <a:gd name="connsiteX2" fmla="*/ 652948 w 998477"/>
              <a:gd name="connsiteY2" fmla="*/ 35250 h 324186"/>
              <a:gd name="connsiteX3" fmla="*/ 486275 w 998477"/>
              <a:gd name="connsiteY3" fmla="*/ 851 h 324186"/>
              <a:gd name="connsiteX4" fmla="*/ 200008 w 998477"/>
              <a:gd name="connsiteY4" fmla="*/ 31541 h 324186"/>
              <a:gd name="connsiteX5" fmla="*/ 0 w 998477"/>
              <a:gd name="connsiteY5" fmla="*/ 144259 h 324186"/>
              <a:gd name="connsiteX0" fmla="*/ 998477 w 998477"/>
              <a:gd name="connsiteY0" fmla="*/ 329833 h 329833"/>
              <a:gd name="connsiteX1" fmla="*/ 843436 w 998477"/>
              <a:gd name="connsiteY1" fmla="*/ 139325 h 329833"/>
              <a:gd name="connsiteX2" fmla="*/ 652948 w 998477"/>
              <a:gd name="connsiteY2" fmla="*/ 40897 h 329833"/>
              <a:gd name="connsiteX3" fmla="*/ 435475 w 998477"/>
              <a:gd name="connsiteY3" fmla="*/ 148 h 329833"/>
              <a:gd name="connsiteX4" fmla="*/ 200008 w 998477"/>
              <a:gd name="connsiteY4" fmla="*/ 37188 h 329833"/>
              <a:gd name="connsiteX5" fmla="*/ 0 w 998477"/>
              <a:gd name="connsiteY5" fmla="*/ 149906 h 329833"/>
              <a:gd name="connsiteX0" fmla="*/ 998477 w 998477"/>
              <a:gd name="connsiteY0" fmla="*/ 329773 h 329773"/>
              <a:gd name="connsiteX1" fmla="*/ 843436 w 998477"/>
              <a:gd name="connsiteY1" fmla="*/ 139265 h 329773"/>
              <a:gd name="connsiteX2" fmla="*/ 652948 w 998477"/>
              <a:gd name="connsiteY2" fmla="*/ 40837 h 329773"/>
              <a:gd name="connsiteX3" fmla="*/ 435475 w 998477"/>
              <a:gd name="connsiteY3" fmla="*/ 88 h 329773"/>
              <a:gd name="connsiteX4" fmla="*/ 155558 w 998477"/>
              <a:gd name="connsiteY4" fmla="*/ 49828 h 329773"/>
              <a:gd name="connsiteX5" fmla="*/ 0 w 998477"/>
              <a:gd name="connsiteY5" fmla="*/ 149846 h 329773"/>
              <a:gd name="connsiteX0" fmla="*/ 1030227 w 1030227"/>
              <a:gd name="connsiteY0" fmla="*/ 329773 h 329773"/>
              <a:gd name="connsiteX1" fmla="*/ 875186 w 1030227"/>
              <a:gd name="connsiteY1" fmla="*/ 139265 h 329773"/>
              <a:gd name="connsiteX2" fmla="*/ 684698 w 1030227"/>
              <a:gd name="connsiteY2" fmla="*/ 40837 h 329773"/>
              <a:gd name="connsiteX3" fmla="*/ 467225 w 1030227"/>
              <a:gd name="connsiteY3" fmla="*/ 88 h 329773"/>
              <a:gd name="connsiteX4" fmla="*/ 187308 w 1030227"/>
              <a:gd name="connsiteY4" fmla="*/ 49828 h 329773"/>
              <a:gd name="connsiteX5" fmla="*/ 0 w 1030227"/>
              <a:gd name="connsiteY5" fmla="*/ 149846 h 329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30227" h="329773">
                <a:moveTo>
                  <a:pt x="1030227" y="329773"/>
                </a:moveTo>
                <a:cubicBezTo>
                  <a:pt x="1016448" y="296699"/>
                  <a:pt x="932774" y="187421"/>
                  <a:pt x="875186" y="139265"/>
                </a:cubicBezTo>
                <a:cubicBezTo>
                  <a:pt x="817598" y="91109"/>
                  <a:pt x="744225" y="65091"/>
                  <a:pt x="684698" y="40837"/>
                </a:cubicBezTo>
                <a:cubicBezTo>
                  <a:pt x="625171" y="16583"/>
                  <a:pt x="550123" y="-1410"/>
                  <a:pt x="467225" y="88"/>
                </a:cubicBezTo>
                <a:cubicBezTo>
                  <a:pt x="384327" y="1586"/>
                  <a:pt x="306190" y="11728"/>
                  <a:pt x="187308" y="49828"/>
                </a:cubicBezTo>
                <a:cubicBezTo>
                  <a:pt x="99912" y="77963"/>
                  <a:pt x="49606" y="125040"/>
                  <a:pt x="0" y="149846"/>
                </a:cubicBezTo>
              </a:path>
            </a:pathLst>
          </a:cu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6756216" y="4842931"/>
            <a:ext cx="443096" cy="68495"/>
          </a:xfrm>
          <a:prstGeom prst="line">
            <a:avLst/>
          </a:prstGeom>
          <a:ln w="5715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7199312" y="4911426"/>
            <a:ext cx="336021" cy="68495"/>
          </a:xfrm>
          <a:prstGeom prst="line">
            <a:avLst/>
          </a:prstGeom>
          <a:ln w="381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6400800" y="4402664"/>
            <a:ext cx="452966" cy="242499"/>
          </a:xfrm>
          <a:prstGeom prst="line">
            <a:avLst/>
          </a:prstGeom>
          <a:ln w="5715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Freeform 11"/>
          <p:cNvSpPr/>
          <p:nvPr/>
        </p:nvSpPr>
        <p:spPr>
          <a:xfrm>
            <a:off x="6095524" y="4546531"/>
            <a:ext cx="1245075" cy="571570"/>
          </a:xfrm>
          <a:custGeom>
            <a:avLst/>
            <a:gdLst>
              <a:gd name="connsiteX0" fmla="*/ 958934 w 972162"/>
              <a:gd name="connsiteY0" fmla="*/ 330745 h 330745"/>
              <a:gd name="connsiteX1" fmla="*/ 972162 w 972162"/>
              <a:gd name="connsiteY1" fmla="*/ 264596 h 330745"/>
              <a:gd name="connsiteX2" fmla="*/ 932478 w 972162"/>
              <a:gd name="connsiteY2" fmla="*/ 185217 h 330745"/>
              <a:gd name="connsiteX3" fmla="*/ 892793 w 972162"/>
              <a:gd name="connsiteY3" fmla="*/ 171987 h 330745"/>
              <a:gd name="connsiteX4" fmla="*/ 853109 w 972162"/>
              <a:gd name="connsiteY4" fmla="*/ 145528 h 330745"/>
              <a:gd name="connsiteX5" fmla="*/ 813424 w 972162"/>
              <a:gd name="connsiteY5" fmla="*/ 132298 h 330745"/>
              <a:gd name="connsiteX6" fmla="*/ 734055 w 972162"/>
              <a:gd name="connsiteY6" fmla="*/ 92609 h 330745"/>
              <a:gd name="connsiteX7" fmla="*/ 601773 w 972162"/>
              <a:gd name="connsiteY7" fmla="*/ 39689 h 330745"/>
              <a:gd name="connsiteX8" fmla="*/ 535632 w 972162"/>
              <a:gd name="connsiteY8" fmla="*/ 26460 h 330745"/>
              <a:gd name="connsiteX9" fmla="*/ 443034 w 972162"/>
              <a:gd name="connsiteY9" fmla="*/ 13230 h 330745"/>
              <a:gd name="connsiteX10" fmla="*/ 363665 w 972162"/>
              <a:gd name="connsiteY10" fmla="*/ 0 h 330745"/>
              <a:gd name="connsiteX11" fmla="*/ 165242 w 972162"/>
              <a:gd name="connsiteY11" fmla="*/ 26460 h 330745"/>
              <a:gd name="connsiteX12" fmla="*/ 85872 w 972162"/>
              <a:gd name="connsiteY12" fmla="*/ 52919 h 330745"/>
              <a:gd name="connsiteX13" fmla="*/ 6503 w 972162"/>
              <a:gd name="connsiteY13" fmla="*/ 105838 h 330745"/>
              <a:gd name="connsiteX14" fmla="*/ 85872 w 972162"/>
              <a:gd name="connsiteY14" fmla="*/ 79379 h 330745"/>
              <a:gd name="connsiteX15" fmla="*/ 125557 w 972162"/>
              <a:gd name="connsiteY15" fmla="*/ 119068 h 330745"/>
              <a:gd name="connsiteX0" fmla="*/ 880700 w 893928"/>
              <a:gd name="connsiteY0" fmla="*/ 330745 h 330745"/>
              <a:gd name="connsiteX1" fmla="*/ 893928 w 893928"/>
              <a:gd name="connsiteY1" fmla="*/ 264596 h 330745"/>
              <a:gd name="connsiteX2" fmla="*/ 854244 w 893928"/>
              <a:gd name="connsiteY2" fmla="*/ 185217 h 330745"/>
              <a:gd name="connsiteX3" fmla="*/ 814559 w 893928"/>
              <a:gd name="connsiteY3" fmla="*/ 171987 h 330745"/>
              <a:gd name="connsiteX4" fmla="*/ 774875 w 893928"/>
              <a:gd name="connsiteY4" fmla="*/ 145528 h 330745"/>
              <a:gd name="connsiteX5" fmla="*/ 735190 w 893928"/>
              <a:gd name="connsiteY5" fmla="*/ 132298 h 330745"/>
              <a:gd name="connsiteX6" fmla="*/ 655821 w 893928"/>
              <a:gd name="connsiteY6" fmla="*/ 92609 h 330745"/>
              <a:gd name="connsiteX7" fmla="*/ 523539 w 893928"/>
              <a:gd name="connsiteY7" fmla="*/ 39689 h 330745"/>
              <a:gd name="connsiteX8" fmla="*/ 457398 w 893928"/>
              <a:gd name="connsiteY8" fmla="*/ 26460 h 330745"/>
              <a:gd name="connsiteX9" fmla="*/ 364800 w 893928"/>
              <a:gd name="connsiteY9" fmla="*/ 13230 h 330745"/>
              <a:gd name="connsiteX10" fmla="*/ 285431 w 893928"/>
              <a:gd name="connsiteY10" fmla="*/ 0 h 330745"/>
              <a:gd name="connsiteX11" fmla="*/ 87008 w 893928"/>
              <a:gd name="connsiteY11" fmla="*/ 26460 h 330745"/>
              <a:gd name="connsiteX12" fmla="*/ 7638 w 893928"/>
              <a:gd name="connsiteY12" fmla="*/ 52919 h 330745"/>
              <a:gd name="connsiteX13" fmla="*/ 7638 w 893928"/>
              <a:gd name="connsiteY13" fmla="*/ 79379 h 330745"/>
              <a:gd name="connsiteX14" fmla="*/ 47323 w 893928"/>
              <a:gd name="connsiteY14" fmla="*/ 119068 h 330745"/>
              <a:gd name="connsiteX0" fmla="*/ 873831 w 887059"/>
              <a:gd name="connsiteY0" fmla="*/ 330745 h 330745"/>
              <a:gd name="connsiteX1" fmla="*/ 887059 w 887059"/>
              <a:gd name="connsiteY1" fmla="*/ 264596 h 330745"/>
              <a:gd name="connsiteX2" fmla="*/ 847375 w 887059"/>
              <a:gd name="connsiteY2" fmla="*/ 185217 h 330745"/>
              <a:gd name="connsiteX3" fmla="*/ 807690 w 887059"/>
              <a:gd name="connsiteY3" fmla="*/ 171987 h 330745"/>
              <a:gd name="connsiteX4" fmla="*/ 768006 w 887059"/>
              <a:gd name="connsiteY4" fmla="*/ 145528 h 330745"/>
              <a:gd name="connsiteX5" fmla="*/ 728321 w 887059"/>
              <a:gd name="connsiteY5" fmla="*/ 132298 h 330745"/>
              <a:gd name="connsiteX6" fmla="*/ 648952 w 887059"/>
              <a:gd name="connsiteY6" fmla="*/ 92609 h 330745"/>
              <a:gd name="connsiteX7" fmla="*/ 516670 w 887059"/>
              <a:gd name="connsiteY7" fmla="*/ 39689 h 330745"/>
              <a:gd name="connsiteX8" fmla="*/ 450529 w 887059"/>
              <a:gd name="connsiteY8" fmla="*/ 26460 h 330745"/>
              <a:gd name="connsiteX9" fmla="*/ 357931 w 887059"/>
              <a:gd name="connsiteY9" fmla="*/ 13230 h 330745"/>
              <a:gd name="connsiteX10" fmla="*/ 278562 w 887059"/>
              <a:gd name="connsiteY10" fmla="*/ 0 h 330745"/>
              <a:gd name="connsiteX11" fmla="*/ 80139 w 887059"/>
              <a:gd name="connsiteY11" fmla="*/ 26460 h 330745"/>
              <a:gd name="connsiteX12" fmla="*/ 769 w 887059"/>
              <a:gd name="connsiteY12" fmla="*/ 52919 h 330745"/>
              <a:gd name="connsiteX13" fmla="*/ 40454 w 887059"/>
              <a:gd name="connsiteY13" fmla="*/ 119068 h 330745"/>
              <a:gd name="connsiteX0" fmla="*/ 833377 w 846605"/>
              <a:gd name="connsiteY0" fmla="*/ 330745 h 330745"/>
              <a:gd name="connsiteX1" fmla="*/ 846605 w 846605"/>
              <a:gd name="connsiteY1" fmla="*/ 264596 h 330745"/>
              <a:gd name="connsiteX2" fmla="*/ 806921 w 846605"/>
              <a:gd name="connsiteY2" fmla="*/ 185217 h 330745"/>
              <a:gd name="connsiteX3" fmla="*/ 767236 w 846605"/>
              <a:gd name="connsiteY3" fmla="*/ 171987 h 330745"/>
              <a:gd name="connsiteX4" fmla="*/ 727552 w 846605"/>
              <a:gd name="connsiteY4" fmla="*/ 145528 h 330745"/>
              <a:gd name="connsiteX5" fmla="*/ 687867 w 846605"/>
              <a:gd name="connsiteY5" fmla="*/ 132298 h 330745"/>
              <a:gd name="connsiteX6" fmla="*/ 608498 w 846605"/>
              <a:gd name="connsiteY6" fmla="*/ 92609 h 330745"/>
              <a:gd name="connsiteX7" fmla="*/ 476216 w 846605"/>
              <a:gd name="connsiteY7" fmla="*/ 39689 h 330745"/>
              <a:gd name="connsiteX8" fmla="*/ 410075 w 846605"/>
              <a:gd name="connsiteY8" fmla="*/ 26460 h 330745"/>
              <a:gd name="connsiteX9" fmla="*/ 317477 w 846605"/>
              <a:gd name="connsiteY9" fmla="*/ 13230 h 330745"/>
              <a:gd name="connsiteX10" fmla="*/ 238108 w 846605"/>
              <a:gd name="connsiteY10" fmla="*/ 0 h 330745"/>
              <a:gd name="connsiteX11" fmla="*/ 39685 w 846605"/>
              <a:gd name="connsiteY11" fmla="*/ 26460 h 330745"/>
              <a:gd name="connsiteX12" fmla="*/ 0 w 846605"/>
              <a:gd name="connsiteY12" fmla="*/ 119068 h 330745"/>
              <a:gd name="connsiteX0" fmla="*/ 833377 w 846605"/>
              <a:gd name="connsiteY0" fmla="*/ 330745 h 330745"/>
              <a:gd name="connsiteX1" fmla="*/ 846605 w 846605"/>
              <a:gd name="connsiteY1" fmla="*/ 264596 h 330745"/>
              <a:gd name="connsiteX2" fmla="*/ 806921 w 846605"/>
              <a:gd name="connsiteY2" fmla="*/ 185217 h 330745"/>
              <a:gd name="connsiteX3" fmla="*/ 767236 w 846605"/>
              <a:gd name="connsiteY3" fmla="*/ 171987 h 330745"/>
              <a:gd name="connsiteX4" fmla="*/ 727552 w 846605"/>
              <a:gd name="connsiteY4" fmla="*/ 145528 h 330745"/>
              <a:gd name="connsiteX5" fmla="*/ 687867 w 846605"/>
              <a:gd name="connsiteY5" fmla="*/ 132298 h 330745"/>
              <a:gd name="connsiteX6" fmla="*/ 608498 w 846605"/>
              <a:gd name="connsiteY6" fmla="*/ 92609 h 330745"/>
              <a:gd name="connsiteX7" fmla="*/ 476216 w 846605"/>
              <a:gd name="connsiteY7" fmla="*/ 39689 h 330745"/>
              <a:gd name="connsiteX8" fmla="*/ 410075 w 846605"/>
              <a:gd name="connsiteY8" fmla="*/ 26460 h 330745"/>
              <a:gd name="connsiteX9" fmla="*/ 238108 w 846605"/>
              <a:gd name="connsiteY9" fmla="*/ 0 h 330745"/>
              <a:gd name="connsiteX10" fmla="*/ 39685 w 846605"/>
              <a:gd name="connsiteY10" fmla="*/ 26460 h 330745"/>
              <a:gd name="connsiteX11" fmla="*/ 0 w 846605"/>
              <a:gd name="connsiteY11" fmla="*/ 119068 h 330745"/>
              <a:gd name="connsiteX0" fmla="*/ 833377 w 846605"/>
              <a:gd name="connsiteY0" fmla="*/ 330745 h 330745"/>
              <a:gd name="connsiteX1" fmla="*/ 846605 w 846605"/>
              <a:gd name="connsiteY1" fmla="*/ 264596 h 330745"/>
              <a:gd name="connsiteX2" fmla="*/ 806921 w 846605"/>
              <a:gd name="connsiteY2" fmla="*/ 185217 h 330745"/>
              <a:gd name="connsiteX3" fmla="*/ 767236 w 846605"/>
              <a:gd name="connsiteY3" fmla="*/ 171987 h 330745"/>
              <a:gd name="connsiteX4" fmla="*/ 727552 w 846605"/>
              <a:gd name="connsiteY4" fmla="*/ 145528 h 330745"/>
              <a:gd name="connsiteX5" fmla="*/ 687867 w 846605"/>
              <a:gd name="connsiteY5" fmla="*/ 132298 h 330745"/>
              <a:gd name="connsiteX6" fmla="*/ 608498 w 846605"/>
              <a:gd name="connsiteY6" fmla="*/ 92609 h 330745"/>
              <a:gd name="connsiteX7" fmla="*/ 410075 w 846605"/>
              <a:gd name="connsiteY7" fmla="*/ 26460 h 330745"/>
              <a:gd name="connsiteX8" fmla="*/ 238108 w 846605"/>
              <a:gd name="connsiteY8" fmla="*/ 0 h 330745"/>
              <a:gd name="connsiteX9" fmla="*/ 39685 w 846605"/>
              <a:gd name="connsiteY9" fmla="*/ 26460 h 330745"/>
              <a:gd name="connsiteX10" fmla="*/ 0 w 846605"/>
              <a:gd name="connsiteY10" fmla="*/ 119068 h 330745"/>
              <a:gd name="connsiteX0" fmla="*/ 833377 w 846605"/>
              <a:gd name="connsiteY0" fmla="*/ 330745 h 330745"/>
              <a:gd name="connsiteX1" fmla="*/ 846605 w 846605"/>
              <a:gd name="connsiteY1" fmla="*/ 264596 h 330745"/>
              <a:gd name="connsiteX2" fmla="*/ 806921 w 846605"/>
              <a:gd name="connsiteY2" fmla="*/ 185217 h 330745"/>
              <a:gd name="connsiteX3" fmla="*/ 767236 w 846605"/>
              <a:gd name="connsiteY3" fmla="*/ 171987 h 330745"/>
              <a:gd name="connsiteX4" fmla="*/ 687867 w 846605"/>
              <a:gd name="connsiteY4" fmla="*/ 132298 h 330745"/>
              <a:gd name="connsiteX5" fmla="*/ 608498 w 846605"/>
              <a:gd name="connsiteY5" fmla="*/ 92609 h 330745"/>
              <a:gd name="connsiteX6" fmla="*/ 410075 w 846605"/>
              <a:gd name="connsiteY6" fmla="*/ 26460 h 330745"/>
              <a:gd name="connsiteX7" fmla="*/ 238108 w 846605"/>
              <a:gd name="connsiteY7" fmla="*/ 0 h 330745"/>
              <a:gd name="connsiteX8" fmla="*/ 39685 w 846605"/>
              <a:gd name="connsiteY8" fmla="*/ 26460 h 330745"/>
              <a:gd name="connsiteX9" fmla="*/ 0 w 846605"/>
              <a:gd name="connsiteY9" fmla="*/ 119068 h 330745"/>
              <a:gd name="connsiteX0" fmla="*/ 833377 w 833377"/>
              <a:gd name="connsiteY0" fmla="*/ 330745 h 330745"/>
              <a:gd name="connsiteX1" fmla="*/ 806921 w 833377"/>
              <a:gd name="connsiteY1" fmla="*/ 185217 h 330745"/>
              <a:gd name="connsiteX2" fmla="*/ 767236 w 833377"/>
              <a:gd name="connsiteY2" fmla="*/ 171987 h 330745"/>
              <a:gd name="connsiteX3" fmla="*/ 687867 w 833377"/>
              <a:gd name="connsiteY3" fmla="*/ 132298 h 330745"/>
              <a:gd name="connsiteX4" fmla="*/ 608498 w 833377"/>
              <a:gd name="connsiteY4" fmla="*/ 92609 h 330745"/>
              <a:gd name="connsiteX5" fmla="*/ 410075 w 833377"/>
              <a:gd name="connsiteY5" fmla="*/ 26460 h 330745"/>
              <a:gd name="connsiteX6" fmla="*/ 238108 w 833377"/>
              <a:gd name="connsiteY6" fmla="*/ 0 h 330745"/>
              <a:gd name="connsiteX7" fmla="*/ 39685 w 833377"/>
              <a:gd name="connsiteY7" fmla="*/ 26460 h 330745"/>
              <a:gd name="connsiteX8" fmla="*/ 0 w 833377"/>
              <a:gd name="connsiteY8" fmla="*/ 119068 h 330745"/>
              <a:gd name="connsiteX0" fmla="*/ 833377 w 833377"/>
              <a:gd name="connsiteY0" fmla="*/ 330745 h 330745"/>
              <a:gd name="connsiteX1" fmla="*/ 767236 w 833377"/>
              <a:gd name="connsiteY1" fmla="*/ 171987 h 330745"/>
              <a:gd name="connsiteX2" fmla="*/ 687867 w 833377"/>
              <a:gd name="connsiteY2" fmla="*/ 132298 h 330745"/>
              <a:gd name="connsiteX3" fmla="*/ 608498 w 833377"/>
              <a:gd name="connsiteY3" fmla="*/ 92609 h 330745"/>
              <a:gd name="connsiteX4" fmla="*/ 410075 w 833377"/>
              <a:gd name="connsiteY4" fmla="*/ 26460 h 330745"/>
              <a:gd name="connsiteX5" fmla="*/ 238108 w 833377"/>
              <a:gd name="connsiteY5" fmla="*/ 0 h 330745"/>
              <a:gd name="connsiteX6" fmla="*/ 39685 w 833377"/>
              <a:gd name="connsiteY6" fmla="*/ 26460 h 330745"/>
              <a:gd name="connsiteX7" fmla="*/ 0 w 833377"/>
              <a:gd name="connsiteY7" fmla="*/ 119068 h 330745"/>
              <a:gd name="connsiteX0" fmla="*/ 833377 w 833377"/>
              <a:gd name="connsiteY0" fmla="*/ 330745 h 330745"/>
              <a:gd name="connsiteX1" fmla="*/ 767236 w 833377"/>
              <a:gd name="connsiteY1" fmla="*/ 171987 h 330745"/>
              <a:gd name="connsiteX2" fmla="*/ 608498 w 833377"/>
              <a:gd name="connsiteY2" fmla="*/ 92609 h 330745"/>
              <a:gd name="connsiteX3" fmla="*/ 410075 w 833377"/>
              <a:gd name="connsiteY3" fmla="*/ 26460 h 330745"/>
              <a:gd name="connsiteX4" fmla="*/ 238108 w 833377"/>
              <a:gd name="connsiteY4" fmla="*/ 0 h 330745"/>
              <a:gd name="connsiteX5" fmla="*/ 39685 w 833377"/>
              <a:gd name="connsiteY5" fmla="*/ 26460 h 330745"/>
              <a:gd name="connsiteX6" fmla="*/ 0 w 833377"/>
              <a:gd name="connsiteY6" fmla="*/ 119068 h 330745"/>
              <a:gd name="connsiteX0" fmla="*/ 833377 w 833377"/>
              <a:gd name="connsiteY0" fmla="*/ 330745 h 330745"/>
              <a:gd name="connsiteX1" fmla="*/ 767236 w 833377"/>
              <a:gd name="connsiteY1" fmla="*/ 171987 h 330745"/>
              <a:gd name="connsiteX2" fmla="*/ 608498 w 833377"/>
              <a:gd name="connsiteY2" fmla="*/ 92609 h 330745"/>
              <a:gd name="connsiteX3" fmla="*/ 410075 w 833377"/>
              <a:gd name="connsiteY3" fmla="*/ 26460 h 330745"/>
              <a:gd name="connsiteX4" fmla="*/ 238108 w 833377"/>
              <a:gd name="connsiteY4" fmla="*/ 0 h 330745"/>
              <a:gd name="connsiteX5" fmla="*/ 0 w 833377"/>
              <a:gd name="connsiteY5" fmla="*/ 119068 h 330745"/>
              <a:gd name="connsiteX0" fmla="*/ 833377 w 833377"/>
              <a:gd name="connsiteY0" fmla="*/ 330745 h 330745"/>
              <a:gd name="connsiteX1" fmla="*/ 767236 w 833377"/>
              <a:gd name="connsiteY1" fmla="*/ 171987 h 330745"/>
              <a:gd name="connsiteX2" fmla="*/ 608498 w 833377"/>
              <a:gd name="connsiteY2" fmla="*/ 92609 h 330745"/>
              <a:gd name="connsiteX3" fmla="*/ 410075 w 833377"/>
              <a:gd name="connsiteY3" fmla="*/ 26460 h 330745"/>
              <a:gd name="connsiteX4" fmla="*/ 238108 w 833377"/>
              <a:gd name="connsiteY4" fmla="*/ 0 h 330745"/>
              <a:gd name="connsiteX5" fmla="*/ 0 w 833377"/>
              <a:gd name="connsiteY5" fmla="*/ 131768 h 330745"/>
              <a:gd name="connsiteX0" fmla="*/ 833377 w 833377"/>
              <a:gd name="connsiteY0" fmla="*/ 330745 h 330745"/>
              <a:gd name="connsiteX1" fmla="*/ 767236 w 833377"/>
              <a:gd name="connsiteY1" fmla="*/ 171987 h 330745"/>
              <a:gd name="connsiteX2" fmla="*/ 608498 w 833377"/>
              <a:gd name="connsiteY2" fmla="*/ 92609 h 330745"/>
              <a:gd name="connsiteX3" fmla="*/ 410075 w 833377"/>
              <a:gd name="connsiteY3" fmla="*/ 26460 h 330745"/>
              <a:gd name="connsiteX4" fmla="*/ 238108 w 833377"/>
              <a:gd name="connsiteY4" fmla="*/ 0 h 330745"/>
              <a:gd name="connsiteX5" fmla="*/ 0 w 833377"/>
              <a:gd name="connsiteY5" fmla="*/ 169868 h 330745"/>
              <a:gd name="connsiteX0" fmla="*/ 833377 w 833377"/>
              <a:gd name="connsiteY0" fmla="*/ 307738 h 307738"/>
              <a:gd name="connsiteX1" fmla="*/ 767236 w 833377"/>
              <a:gd name="connsiteY1" fmla="*/ 148980 h 307738"/>
              <a:gd name="connsiteX2" fmla="*/ 608498 w 833377"/>
              <a:gd name="connsiteY2" fmla="*/ 69602 h 307738"/>
              <a:gd name="connsiteX3" fmla="*/ 410075 w 833377"/>
              <a:gd name="connsiteY3" fmla="*/ 3453 h 307738"/>
              <a:gd name="connsiteX4" fmla="*/ 276208 w 833377"/>
              <a:gd name="connsiteY4" fmla="*/ 8743 h 307738"/>
              <a:gd name="connsiteX5" fmla="*/ 0 w 833377"/>
              <a:gd name="connsiteY5" fmla="*/ 146861 h 307738"/>
              <a:gd name="connsiteX0" fmla="*/ 877827 w 877827"/>
              <a:gd name="connsiteY0" fmla="*/ 314088 h 314088"/>
              <a:gd name="connsiteX1" fmla="*/ 767236 w 877827"/>
              <a:gd name="connsiteY1" fmla="*/ 148980 h 314088"/>
              <a:gd name="connsiteX2" fmla="*/ 608498 w 877827"/>
              <a:gd name="connsiteY2" fmla="*/ 69602 h 314088"/>
              <a:gd name="connsiteX3" fmla="*/ 410075 w 877827"/>
              <a:gd name="connsiteY3" fmla="*/ 3453 h 314088"/>
              <a:gd name="connsiteX4" fmla="*/ 276208 w 877827"/>
              <a:gd name="connsiteY4" fmla="*/ 8743 h 314088"/>
              <a:gd name="connsiteX5" fmla="*/ 0 w 877827"/>
              <a:gd name="connsiteY5" fmla="*/ 146861 h 314088"/>
              <a:gd name="connsiteX0" fmla="*/ 877827 w 877827"/>
              <a:gd name="connsiteY0" fmla="*/ 305345 h 305345"/>
              <a:gd name="connsiteX1" fmla="*/ 767236 w 877827"/>
              <a:gd name="connsiteY1" fmla="*/ 140237 h 305345"/>
              <a:gd name="connsiteX2" fmla="*/ 608498 w 877827"/>
              <a:gd name="connsiteY2" fmla="*/ 60859 h 305345"/>
              <a:gd name="connsiteX3" fmla="*/ 448175 w 877827"/>
              <a:gd name="connsiteY3" fmla="*/ 13760 h 305345"/>
              <a:gd name="connsiteX4" fmla="*/ 276208 w 877827"/>
              <a:gd name="connsiteY4" fmla="*/ 0 h 305345"/>
              <a:gd name="connsiteX5" fmla="*/ 0 w 877827"/>
              <a:gd name="connsiteY5" fmla="*/ 138118 h 305345"/>
              <a:gd name="connsiteX0" fmla="*/ 877827 w 877827"/>
              <a:gd name="connsiteY0" fmla="*/ 293728 h 293728"/>
              <a:gd name="connsiteX1" fmla="*/ 767236 w 877827"/>
              <a:gd name="connsiteY1" fmla="*/ 128620 h 293728"/>
              <a:gd name="connsiteX2" fmla="*/ 608498 w 877827"/>
              <a:gd name="connsiteY2" fmla="*/ 49242 h 293728"/>
              <a:gd name="connsiteX3" fmla="*/ 448175 w 877827"/>
              <a:gd name="connsiteY3" fmla="*/ 2143 h 293728"/>
              <a:gd name="connsiteX4" fmla="*/ 225408 w 877827"/>
              <a:gd name="connsiteY4" fmla="*/ 7433 h 293728"/>
              <a:gd name="connsiteX5" fmla="*/ 0 w 877827"/>
              <a:gd name="connsiteY5" fmla="*/ 126501 h 293728"/>
              <a:gd name="connsiteX0" fmla="*/ 877827 w 877827"/>
              <a:gd name="connsiteY0" fmla="*/ 301247 h 301247"/>
              <a:gd name="connsiteX1" fmla="*/ 767236 w 877827"/>
              <a:gd name="connsiteY1" fmla="*/ 136139 h 301247"/>
              <a:gd name="connsiteX2" fmla="*/ 608498 w 877827"/>
              <a:gd name="connsiteY2" fmla="*/ 56761 h 301247"/>
              <a:gd name="connsiteX3" fmla="*/ 448175 w 877827"/>
              <a:gd name="connsiteY3" fmla="*/ 9662 h 301247"/>
              <a:gd name="connsiteX4" fmla="*/ 225408 w 877827"/>
              <a:gd name="connsiteY4" fmla="*/ 14952 h 301247"/>
              <a:gd name="connsiteX5" fmla="*/ 0 w 877827"/>
              <a:gd name="connsiteY5" fmla="*/ 134020 h 301247"/>
              <a:gd name="connsiteX0" fmla="*/ 877827 w 877827"/>
              <a:gd name="connsiteY0" fmla="*/ 300242 h 300242"/>
              <a:gd name="connsiteX1" fmla="*/ 767236 w 877827"/>
              <a:gd name="connsiteY1" fmla="*/ 135134 h 300242"/>
              <a:gd name="connsiteX2" fmla="*/ 621198 w 877827"/>
              <a:gd name="connsiteY2" fmla="*/ 36706 h 300242"/>
              <a:gd name="connsiteX3" fmla="*/ 448175 w 877827"/>
              <a:gd name="connsiteY3" fmla="*/ 8657 h 300242"/>
              <a:gd name="connsiteX4" fmla="*/ 225408 w 877827"/>
              <a:gd name="connsiteY4" fmla="*/ 13947 h 300242"/>
              <a:gd name="connsiteX5" fmla="*/ 0 w 877827"/>
              <a:gd name="connsiteY5" fmla="*/ 133015 h 300242"/>
              <a:gd name="connsiteX0" fmla="*/ 877827 w 877827"/>
              <a:gd name="connsiteY0" fmla="*/ 312020 h 312020"/>
              <a:gd name="connsiteX1" fmla="*/ 767236 w 877827"/>
              <a:gd name="connsiteY1" fmla="*/ 146912 h 312020"/>
              <a:gd name="connsiteX2" fmla="*/ 621198 w 877827"/>
              <a:gd name="connsiteY2" fmla="*/ 48484 h 312020"/>
              <a:gd name="connsiteX3" fmla="*/ 429125 w 877827"/>
              <a:gd name="connsiteY3" fmla="*/ 1385 h 312020"/>
              <a:gd name="connsiteX4" fmla="*/ 225408 w 877827"/>
              <a:gd name="connsiteY4" fmla="*/ 25725 h 312020"/>
              <a:gd name="connsiteX5" fmla="*/ 0 w 877827"/>
              <a:gd name="connsiteY5" fmla="*/ 144793 h 312020"/>
              <a:gd name="connsiteX0" fmla="*/ 890527 w 890527"/>
              <a:gd name="connsiteY0" fmla="*/ 312020 h 312020"/>
              <a:gd name="connsiteX1" fmla="*/ 779936 w 890527"/>
              <a:gd name="connsiteY1" fmla="*/ 146912 h 312020"/>
              <a:gd name="connsiteX2" fmla="*/ 633898 w 890527"/>
              <a:gd name="connsiteY2" fmla="*/ 48484 h 312020"/>
              <a:gd name="connsiteX3" fmla="*/ 441825 w 890527"/>
              <a:gd name="connsiteY3" fmla="*/ 1385 h 312020"/>
              <a:gd name="connsiteX4" fmla="*/ 238108 w 890527"/>
              <a:gd name="connsiteY4" fmla="*/ 25725 h 312020"/>
              <a:gd name="connsiteX5" fmla="*/ 0 w 890527"/>
              <a:gd name="connsiteY5" fmla="*/ 151143 h 312020"/>
              <a:gd name="connsiteX0" fmla="*/ 890527 w 890527"/>
              <a:gd name="connsiteY0" fmla="*/ 316600 h 316600"/>
              <a:gd name="connsiteX1" fmla="*/ 779936 w 890527"/>
              <a:gd name="connsiteY1" fmla="*/ 151492 h 316600"/>
              <a:gd name="connsiteX2" fmla="*/ 633898 w 890527"/>
              <a:gd name="connsiteY2" fmla="*/ 53064 h 316600"/>
              <a:gd name="connsiteX3" fmla="*/ 441825 w 890527"/>
              <a:gd name="connsiteY3" fmla="*/ 5965 h 316600"/>
              <a:gd name="connsiteX4" fmla="*/ 212708 w 890527"/>
              <a:gd name="connsiteY4" fmla="*/ 17605 h 316600"/>
              <a:gd name="connsiteX5" fmla="*/ 0 w 890527"/>
              <a:gd name="connsiteY5" fmla="*/ 155723 h 316600"/>
              <a:gd name="connsiteX0" fmla="*/ 890527 w 890527"/>
              <a:gd name="connsiteY0" fmla="*/ 316600 h 316600"/>
              <a:gd name="connsiteX1" fmla="*/ 767236 w 890527"/>
              <a:gd name="connsiteY1" fmla="*/ 157842 h 316600"/>
              <a:gd name="connsiteX2" fmla="*/ 633898 w 890527"/>
              <a:gd name="connsiteY2" fmla="*/ 53064 h 316600"/>
              <a:gd name="connsiteX3" fmla="*/ 441825 w 890527"/>
              <a:gd name="connsiteY3" fmla="*/ 5965 h 316600"/>
              <a:gd name="connsiteX4" fmla="*/ 212708 w 890527"/>
              <a:gd name="connsiteY4" fmla="*/ 17605 h 316600"/>
              <a:gd name="connsiteX5" fmla="*/ 0 w 890527"/>
              <a:gd name="connsiteY5" fmla="*/ 155723 h 316600"/>
              <a:gd name="connsiteX0" fmla="*/ 890527 w 890527"/>
              <a:gd name="connsiteY0" fmla="*/ 317450 h 317450"/>
              <a:gd name="connsiteX1" fmla="*/ 767236 w 890527"/>
              <a:gd name="connsiteY1" fmla="*/ 158692 h 317450"/>
              <a:gd name="connsiteX2" fmla="*/ 621198 w 890527"/>
              <a:gd name="connsiteY2" fmla="*/ 66614 h 317450"/>
              <a:gd name="connsiteX3" fmla="*/ 441825 w 890527"/>
              <a:gd name="connsiteY3" fmla="*/ 6815 h 317450"/>
              <a:gd name="connsiteX4" fmla="*/ 212708 w 890527"/>
              <a:gd name="connsiteY4" fmla="*/ 18455 h 317450"/>
              <a:gd name="connsiteX5" fmla="*/ 0 w 890527"/>
              <a:gd name="connsiteY5" fmla="*/ 156573 h 317450"/>
              <a:gd name="connsiteX0" fmla="*/ 890527 w 890527"/>
              <a:gd name="connsiteY0" fmla="*/ 317450 h 317450"/>
              <a:gd name="connsiteX1" fmla="*/ 767236 w 890527"/>
              <a:gd name="connsiteY1" fmla="*/ 158692 h 317450"/>
              <a:gd name="connsiteX2" fmla="*/ 621198 w 890527"/>
              <a:gd name="connsiteY2" fmla="*/ 66614 h 317450"/>
              <a:gd name="connsiteX3" fmla="*/ 429125 w 890527"/>
              <a:gd name="connsiteY3" fmla="*/ 6815 h 317450"/>
              <a:gd name="connsiteX4" fmla="*/ 212708 w 890527"/>
              <a:gd name="connsiteY4" fmla="*/ 18455 h 317450"/>
              <a:gd name="connsiteX5" fmla="*/ 0 w 890527"/>
              <a:gd name="connsiteY5" fmla="*/ 156573 h 317450"/>
              <a:gd name="connsiteX0" fmla="*/ 890527 w 890527"/>
              <a:gd name="connsiteY0" fmla="*/ 312898 h 312898"/>
              <a:gd name="connsiteX1" fmla="*/ 767236 w 890527"/>
              <a:gd name="connsiteY1" fmla="*/ 154140 h 312898"/>
              <a:gd name="connsiteX2" fmla="*/ 621198 w 890527"/>
              <a:gd name="connsiteY2" fmla="*/ 62062 h 312898"/>
              <a:gd name="connsiteX3" fmla="*/ 429125 w 890527"/>
              <a:gd name="connsiteY3" fmla="*/ 2263 h 312898"/>
              <a:gd name="connsiteX4" fmla="*/ 200008 w 890527"/>
              <a:gd name="connsiteY4" fmla="*/ 26603 h 312898"/>
              <a:gd name="connsiteX5" fmla="*/ 0 w 890527"/>
              <a:gd name="connsiteY5" fmla="*/ 152021 h 312898"/>
              <a:gd name="connsiteX0" fmla="*/ 947677 w 947677"/>
              <a:gd name="connsiteY0" fmla="*/ 312898 h 312898"/>
              <a:gd name="connsiteX1" fmla="*/ 824386 w 947677"/>
              <a:gd name="connsiteY1" fmla="*/ 154140 h 312898"/>
              <a:gd name="connsiteX2" fmla="*/ 678348 w 947677"/>
              <a:gd name="connsiteY2" fmla="*/ 62062 h 312898"/>
              <a:gd name="connsiteX3" fmla="*/ 486275 w 947677"/>
              <a:gd name="connsiteY3" fmla="*/ 2263 h 312898"/>
              <a:gd name="connsiteX4" fmla="*/ 257158 w 947677"/>
              <a:gd name="connsiteY4" fmla="*/ 26603 h 312898"/>
              <a:gd name="connsiteX5" fmla="*/ 0 w 947677"/>
              <a:gd name="connsiteY5" fmla="*/ 145671 h 312898"/>
              <a:gd name="connsiteX0" fmla="*/ 947677 w 947677"/>
              <a:gd name="connsiteY0" fmla="*/ 312021 h 312021"/>
              <a:gd name="connsiteX1" fmla="*/ 824386 w 947677"/>
              <a:gd name="connsiteY1" fmla="*/ 153263 h 312021"/>
              <a:gd name="connsiteX2" fmla="*/ 671998 w 947677"/>
              <a:gd name="connsiteY2" fmla="*/ 48485 h 312021"/>
              <a:gd name="connsiteX3" fmla="*/ 486275 w 947677"/>
              <a:gd name="connsiteY3" fmla="*/ 1386 h 312021"/>
              <a:gd name="connsiteX4" fmla="*/ 257158 w 947677"/>
              <a:gd name="connsiteY4" fmla="*/ 25726 h 312021"/>
              <a:gd name="connsiteX5" fmla="*/ 0 w 947677"/>
              <a:gd name="connsiteY5" fmla="*/ 144794 h 312021"/>
              <a:gd name="connsiteX0" fmla="*/ 896877 w 896877"/>
              <a:gd name="connsiteY0" fmla="*/ 934321 h 934321"/>
              <a:gd name="connsiteX1" fmla="*/ 824386 w 896877"/>
              <a:gd name="connsiteY1" fmla="*/ 153263 h 934321"/>
              <a:gd name="connsiteX2" fmla="*/ 671998 w 896877"/>
              <a:gd name="connsiteY2" fmla="*/ 48485 h 934321"/>
              <a:gd name="connsiteX3" fmla="*/ 486275 w 896877"/>
              <a:gd name="connsiteY3" fmla="*/ 1386 h 934321"/>
              <a:gd name="connsiteX4" fmla="*/ 257158 w 896877"/>
              <a:gd name="connsiteY4" fmla="*/ 25726 h 934321"/>
              <a:gd name="connsiteX5" fmla="*/ 0 w 896877"/>
              <a:gd name="connsiteY5" fmla="*/ 144794 h 934321"/>
              <a:gd name="connsiteX0" fmla="*/ 896877 w 896877"/>
              <a:gd name="connsiteY0" fmla="*/ 934321 h 934321"/>
              <a:gd name="connsiteX1" fmla="*/ 862486 w 896877"/>
              <a:gd name="connsiteY1" fmla="*/ 521563 h 934321"/>
              <a:gd name="connsiteX2" fmla="*/ 671998 w 896877"/>
              <a:gd name="connsiteY2" fmla="*/ 48485 h 934321"/>
              <a:gd name="connsiteX3" fmla="*/ 486275 w 896877"/>
              <a:gd name="connsiteY3" fmla="*/ 1386 h 934321"/>
              <a:gd name="connsiteX4" fmla="*/ 257158 w 896877"/>
              <a:gd name="connsiteY4" fmla="*/ 25726 h 934321"/>
              <a:gd name="connsiteX5" fmla="*/ 0 w 896877"/>
              <a:gd name="connsiteY5" fmla="*/ 144794 h 934321"/>
              <a:gd name="connsiteX0" fmla="*/ 896877 w 896877"/>
              <a:gd name="connsiteY0" fmla="*/ 950501 h 950501"/>
              <a:gd name="connsiteX1" fmla="*/ 862486 w 896877"/>
              <a:gd name="connsiteY1" fmla="*/ 537743 h 950501"/>
              <a:gd name="connsiteX2" fmla="*/ 614848 w 896877"/>
              <a:gd name="connsiteY2" fmla="*/ 286915 h 950501"/>
              <a:gd name="connsiteX3" fmla="*/ 486275 w 896877"/>
              <a:gd name="connsiteY3" fmla="*/ 17566 h 950501"/>
              <a:gd name="connsiteX4" fmla="*/ 257158 w 896877"/>
              <a:gd name="connsiteY4" fmla="*/ 41906 h 950501"/>
              <a:gd name="connsiteX5" fmla="*/ 0 w 896877"/>
              <a:gd name="connsiteY5" fmla="*/ 160974 h 950501"/>
              <a:gd name="connsiteX0" fmla="*/ 896877 w 896877"/>
              <a:gd name="connsiteY0" fmla="*/ 911692 h 911692"/>
              <a:gd name="connsiteX1" fmla="*/ 862486 w 896877"/>
              <a:gd name="connsiteY1" fmla="*/ 498934 h 911692"/>
              <a:gd name="connsiteX2" fmla="*/ 614848 w 896877"/>
              <a:gd name="connsiteY2" fmla="*/ 248106 h 911692"/>
              <a:gd name="connsiteX3" fmla="*/ 410075 w 896877"/>
              <a:gd name="connsiteY3" fmla="*/ 156557 h 911692"/>
              <a:gd name="connsiteX4" fmla="*/ 257158 w 896877"/>
              <a:gd name="connsiteY4" fmla="*/ 3097 h 911692"/>
              <a:gd name="connsiteX5" fmla="*/ 0 w 896877"/>
              <a:gd name="connsiteY5" fmla="*/ 122165 h 911692"/>
              <a:gd name="connsiteX0" fmla="*/ 896877 w 896877"/>
              <a:gd name="connsiteY0" fmla="*/ 795548 h 795548"/>
              <a:gd name="connsiteX1" fmla="*/ 862486 w 896877"/>
              <a:gd name="connsiteY1" fmla="*/ 382790 h 795548"/>
              <a:gd name="connsiteX2" fmla="*/ 614848 w 896877"/>
              <a:gd name="connsiteY2" fmla="*/ 131962 h 795548"/>
              <a:gd name="connsiteX3" fmla="*/ 410075 w 896877"/>
              <a:gd name="connsiteY3" fmla="*/ 40413 h 795548"/>
              <a:gd name="connsiteX4" fmla="*/ 238108 w 896877"/>
              <a:gd name="connsiteY4" fmla="*/ 26653 h 795548"/>
              <a:gd name="connsiteX5" fmla="*/ 0 w 896877"/>
              <a:gd name="connsiteY5" fmla="*/ 6021 h 795548"/>
              <a:gd name="connsiteX0" fmla="*/ 896877 w 896877"/>
              <a:gd name="connsiteY0" fmla="*/ 795548 h 795548"/>
              <a:gd name="connsiteX1" fmla="*/ 862486 w 896877"/>
              <a:gd name="connsiteY1" fmla="*/ 382790 h 795548"/>
              <a:gd name="connsiteX2" fmla="*/ 614848 w 896877"/>
              <a:gd name="connsiteY2" fmla="*/ 131962 h 795548"/>
              <a:gd name="connsiteX3" fmla="*/ 410075 w 896877"/>
              <a:gd name="connsiteY3" fmla="*/ 40413 h 795548"/>
              <a:gd name="connsiteX4" fmla="*/ 238108 w 896877"/>
              <a:gd name="connsiteY4" fmla="*/ 26653 h 795548"/>
              <a:gd name="connsiteX5" fmla="*/ 0 w 896877"/>
              <a:gd name="connsiteY5" fmla="*/ 6021 h 795548"/>
              <a:gd name="connsiteX0" fmla="*/ 896877 w 896877"/>
              <a:gd name="connsiteY0" fmla="*/ 799145 h 799145"/>
              <a:gd name="connsiteX1" fmla="*/ 862486 w 896877"/>
              <a:gd name="connsiteY1" fmla="*/ 386387 h 799145"/>
              <a:gd name="connsiteX2" fmla="*/ 614848 w 896877"/>
              <a:gd name="connsiteY2" fmla="*/ 135559 h 799145"/>
              <a:gd name="connsiteX3" fmla="*/ 410075 w 896877"/>
              <a:gd name="connsiteY3" fmla="*/ 44010 h 799145"/>
              <a:gd name="connsiteX4" fmla="*/ 238108 w 896877"/>
              <a:gd name="connsiteY4" fmla="*/ 30250 h 799145"/>
              <a:gd name="connsiteX5" fmla="*/ 0 w 896877"/>
              <a:gd name="connsiteY5" fmla="*/ 9618 h 799145"/>
              <a:gd name="connsiteX0" fmla="*/ 992127 w 992127"/>
              <a:gd name="connsiteY0" fmla="*/ 716595 h 716595"/>
              <a:gd name="connsiteX1" fmla="*/ 862486 w 992127"/>
              <a:gd name="connsiteY1" fmla="*/ 386387 h 716595"/>
              <a:gd name="connsiteX2" fmla="*/ 614848 w 992127"/>
              <a:gd name="connsiteY2" fmla="*/ 135559 h 716595"/>
              <a:gd name="connsiteX3" fmla="*/ 410075 w 992127"/>
              <a:gd name="connsiteY3" fmla="*/ 44010 h 716595"/>
              <a:gd name="connsiteX4" fmla="*/ 238108 w 992127"/>
              <a:gd name="connsiteY4" fmla="*/ 30250 h 716595"/>
              <a:gd name="connsiteX5" fmla="*/ 0 w 992127"/>
              <a:gd name="connsiteY5" fmla="*/ 9618 h 716595"/>
              <a:gd name="connsiteX0" fmla="*/ 992127 w 992127"/>
              <a:gd name="connsiteY0" fmla="*/ 716595 h 716595"/>
              <a:gd name="connsiteX1" fmla="*/ 862486 w 992127"/>
              <a:gd name="connsiteY1" fmla="*/ 386387 h 716595"/>
              <a:gd name="connsiteX2" fmla="*/ 614848 w 992127"/>
              <a:gd name="connsiteY2" fmla="*/ 135559 h 716595"/>
              <a:gd name="connsiteX3" fmla="*/ 441825 w 992127"/>
              <a:gd name="connsiteY3" fmla="*/ 107510 h 716595"/>
              <a:gd name="connsiteX4" fmla="*/ 238108 w 992127"/>
              <a:gd name="connsiteY4" fmla="*/ 30250 h 716595"/>
              <a:gd name="connsiteX5" fmla="*/ 0 w 992127"/>
              <a:gd name="connsiteY5" fmla="*/ 9618 h 716595"/>
              <a:gd name="connsiteX0" fmla="*/ 992127 w 992127"/>
              <a:gd name="connsiteY0" fmla="*/ 716595 h 716595"/>
              <a:gd name="connsiteX1" fmla="*/ 862486 w 992127"/>
              <a:gd name="connsiteY1" fmla="*/ 386387 h 716595"/>
              <a:gd name="connsiteX2" fmla="*/ 665648 w 992127"/>
              <a:gd name="connsiteY2" fmla="*/ 205409 h 716595"/>
              <a:gd name="connsiteX3" fmla="*/ 441825 w 992127"/>
              <a:gd name="connsiteY3" fmla="*/ 107510 h 716595"/>
              <a:gd name="connsiteX4" fmla="*/ 238108 w 992127"/>
              <a:gd name="connsiteY4" fmla="*/ 30250 h 716595"/>
              <a:gd name="connsiteX5" fmla="*/ 0 w 992127"/>
              <a:gd name="connsiteY5" fmla="*/ 9618 h 716595"/>
              <a:gd name="connsiteX0" fmla="*/ 992127 w 992127"/>
              <a:gd name="connsiteY0" fmla="*/ 716595 h 716595"/>
              <a:gd name="connsiteX1" fmla="*/ 862486 w 992127"/>
              <a:gd name="connsiteY1" fmla="*/ 386387 h 716595"/>
              <a:gd name="connsiteX2" fmla="*/ 665648 w 992127"/>
              <a:gd name="connsiteY2" fmla="*/ 205409 h 716595"/>
              <a:gd name="connsiteX3" fmla="*/ 441825 w 992127"/>
              <a:gd name="connsiteY3" fmla="*/ 107510 h 716595"/>
              <a:gd name="connsiteX4" fmla="*/ 238108 w 992127"/>
              <a:gd name="connsiteY4" fmla="*/ 30250 h 716595"/>
              <a:gd name="connsiteX5" fmla="*/ 0 w 992127"/>
              <a:gd name="connsiteY5" fmla="*/ 9618 h 716595"/>
              <a:gd name="connsiteX0" fmla="*/ 992127 w 992127"/>
              <a:gd name="connsiteY0" fmla="*/ 716595 h 716595"/>
              <a:gd name="connsiteX1" fmla="*/ 932336 w 992127"/>
              <a:gd name="connsiteY1" fmla="*/ 449887 h 716595"/>
              <a:gd name="connsiteX2" fmla="*/ 665648 w 992127"/>
              <a:gd name="connsiteY2" fmla="*/ 205409 h 716595"/>
              <a:gd name="connsiteX3" fmla="*/ 441825 w 992127"/>
              <a:gd name="connsiteY3" fmla="*/ 107510 h 716595"/>
              <a:gd name="connsiteX4" fmla="*/ 238108 w 992127"/>
              <a:gd name="connsiteY4" fmla="*/ 30250 h 716595"/>
              <a:gd name="connsiteX5" fmla="*/ 0 w 992127"/>
              <a:gd name="connsiteY5" fmla="*/ 9618 h 716595"/>
              <a:gd name="connsiteX0" fmla="*/ 992127 w 992127"/>
              <a:gd name="connsiteY0" fmla="*/ 713347 h 713347"/>
              <a:gd name="connsiteX1" fmla="*/ 932336 w 992127"/>
              <a:gd name="connsiteY1" fmla="*/ 446639 h 713347"/>
              <a:gd name="connsiteX2" fmla="*/ 665648 w 992127"/>
              <a:gd name="connsiteY2" fmla="*/ 202161 h 713347"/>
              <a:gd name="connsiteX3" fmla="*/ 441825 w 992127"/>
              <a:gd name="connsiteY3" fmla="*/ 104262 h 713347"/>
              <a:gd name="connsiteX4" fmla="*/ 212708 w 992127"/>
              <a:gd name="connsiteY4" fmla="*/ 52402 h 713347"/>
              <a:gd name="connsiteX5" fmla="*/ 0 w 992127"/>
              <a:gd name="connsiteY5" fmla="*/ 6370 h 713347"/>
              <a:gd name="connsiteX0" fmla="*/ 1055627 w 1055627"/>
              <a:gd name="connsiteY0" fmla="*/ 681573 h 681573"/>
              <a:gd name="connsiteX1" fmla="*/ 995836 w 1055627"/>
              <a:gd name="connsiteY1" fmla="*/ 414865 h 681573"/>
              <a:gd name="connsiteX2" fmla="*/ 729148 w 1055627"/>
              <a:gd name="connsiteY2" fmla="*/ 170387 h 681573"/>
              <a:gd name="connsiteX3" fmla="*/ 505325 w 1055627"/>
              <a:gd name="connsiteY3" fmla="*/ 72488 h 681573"/>
              <a:gd name="connsiteX4" fmla="*/ 276208 w 1055627"/>
              <a:gd name="connsiteY4" fmla="*/ 20628 h 681573"/>
              <a:gd name="connsiteX5" fmla="*/ 0 w 1055627"/>
              <a:gd name="connsiteY5" fmla="*/ 12696 h 681573"/>
              <a:gd name="connsiteX0" fmla="*/ 1055627 w 1055627"/>
              <a:gd name="connsiteY0" fmla="*/ 681573 h 681573"/>
              <a:gd name="connsiteX1" fmla="*/ 951386 w 1055627"/>
              <a:gd name="connsiteY1" fmla="*/ 427565 h 681573"/>
              <a:gd name="connsiteX2" fmla="*/ 729148 w 1055627"/>
              <a:gd name="connsiteY2" fmla="*/ 170387 h 681573"/>
              <a:gd name="connsiteX3" fmla="*/ 505325 w 1055627"/>
              <a:gd name="connsiteY3" fmla="*/ 72488 h 681573"/>
              <a:gd name="connsiteX4" fmla="*/ 276208 w 1055627"/>
              <a:gd name="connsiteY4" fmla="*/ 20628 h 681573"/>
              <a:gd name="connsiteX5" fmla="*/ 0 w 1055627"/>
              <a:gd name="connsiteY5" fmla="*/ 12696 h 681573"/>
              <a:gd name="connsiteX0" fmla="*/ 1055627 w 1055627"/>
              <a:gd name="connsiteY0" fmla="*/ 681573 h 681573"/>
              <a:gd name="connsiteX1" fmla="*/ 951386 w 1055627"/>
              <a:gd name="connsiteY1" fmla="*/ 427565 h 681573"/>
              <a:gd name="connsiteX2" fmla="*/ 729148 w 1055627"/>
              <a:gd name="connsiteY2" fmla="*/ 170387 h 681573"/>
              <a:gd name="connsiteX3" fmla="*/ 505325 w 1055627"/>
              <a:gd name="connsiteY3" fmla="*/ 72488 h 681573"/>
              <a:gd name="connsiteX4" fmla="*/ 276208 w 1055627"/>
              <a:gd name="connsiteY4" fmla="*/ 20628 h 681573"/>
              <a:gd name="connsiteX5" fmla="*/ 0 w 1055627"/>
              <a:gd name="connsiteY5" fmla="*/ 12696 h 681573"/>
              <a:gd name="connsiteX0" fmla="*/ 1055627 w 1055627"/>
              <a:gd name="connsiteY0" fmla="*/ 681573 h 681573"/>
              <a:gd name="connsiteX1" fmla="*/ 951386 w 1055627"/>
              <a:gd name="connsiteY1" fmla="*/ 427565 h 681573"/>
              <a:gd name="connsiteX2" fmla="*/ 729148 w 1055627"/>
              <a:gd name="connsiteY2" fmla="*/ 170387 h 681573"/>
              <a:gd name="connsiteX3" fmla="*/ 530725 w 1055627"/>
              <a:gd name="connsiteY3" fmla="*/ 104238 h 681573"/>
              <a:gd name="connsiteX4" fmla="*/ 276208 w 1055627"/>
              <a:gd name="connsiteY4" fmla="*/ 20628 h 681573"/>
              <a:gd name="connsiteX5" fmla="*/ 0 w 1055627"/>
              <a:gd name="connsiteY5" fmla="*/ 12696 h 681573"/>
              <a:gd name="connsiteX0" fmla="*/ 1055627 w 1055627"/>
              <a:gd name="connsiteY0" fmla="*/ 681573 h 681573"/>
              <a:gd name="connsiteX1" fmla="*/ 951386 w 1055627"/>
              <a:gd name="connsiteY1" fmla="*/ 427565 h 681573"/>
              <a:gd name="connsiteX2" fmla="*/ 729148 w 1055627"/>
              <a:gd name="connsiteY2" fmla="*/ 170387 h 681573"/>
              <a:gd name="connsiteX3" fmla="*/ 530725 w 1055627"/>
              <a:gd name="connsiteY3" fmla="*/ 104238 h 681573"/>
              <a:gd name="connsiteX4" fmla="*/ 276208 w 1055627"/>
              <a:gd name="connsiteY4" fmla="*/ 20628 h 681573"/>
              <a:gd name="connsiteX5" fmla="*/ 0 w 1055627"/>
              <a:gd name="connsiteY5" fmla="*/ 12696 h 681573"/>
              <a:gd name="connsiteX0" fmla="*/ 1055627 w 1055627"/>
              <a:gd name="connsiteY0" fmla="*/ 681573 h 681573"/>
              <a:gd name="connsiteX1" fmla="*/ 951386 w 1055627"/>
              <a:gd name="connsiteY1" fmla="*/ 427565 h 681573"/>
              <a:gd name="connsiteX2" fmla="*/ 735498 w 1055627"/>
              <a:gd name="connsiteY2" fmla="*/ 189437 h 681573"/>
              <a:gd name="connsiteX3" fmla="*/ 530725 w 1055627"/>
              <a:gd name="connsiteY3" fmla="*/ 104238 h 681573"/>
              <a:gd name="connsiteX4" fmla="*/ 276208 w 1055627"/>
              <a:gd name="connsiteY4" fmla="*/ 20628 h 681573"/>
              <a:gd name="connsiteX5" fmla="*/ 0 w 1055627"/>
              <a:gd name="connsiteY5" fmla="*/ 12696 h 681573"/>
              <a:gd name="connsiteX0" fmla="*/ 1055627 w 1055627"/>
              <a:gd name="connsiteY0" fmla="*/ 680315 h 680315"/>
              <a:gd name="connsiteX1" fmla="*/ 951386 w 1055627"/>
              <a:gd name="connsiteY1" fmla="*/ 426307 h 680315"/>
              <a:gd name="connsiteX2" fmla="*/ 735498 w 1055627"/>
              <a:gd name="connsiteY2" fmla="*/ 188179 h 680315"/>
              <a:gd name="connsiteX3" fmla="*/ 530725 w 1055627"/>
              <a:gd name="connsiteY3" fmla="*/ 102980 h 680315"/>
              <a:gd name="connsiteX4" fmla="*/ 276208 w 1055627"/>
              <a:gd name="connsiteY4" fmla="*/ 19370 h 680315"/>
              <a:gd name="connsiteX5" fmla="*/ 220608 w 1055627"/>
              <a:gd name="connsiteY5" fmla="*/ 96 h 680315"/>
              <a:gd name="connsiteX6" fmla="*/ 0 w 1055627"/>
              <a:gd name="connsiteY6" fmla="*/ 11438 h 680315"/>
              <a:gd name="connsiteX0" fmla="*/ 1055627 w 1055627"/>
              <a:gd name="connsiteY0" fmla="*/ 684420 h 684420"/>
              <a:gd name="connsiteX1" fmla="*/ 951386 w 1055627"/>
              <a:gd name="connsiteY1" fmla="*/ 430412 h 684420"/>
              <a:gd name="connsiteX2" fmla="*/ 735498 w 1055627"/>
              <a:gd name="connsiteY2" fmla="*/ 192284 h 684420"/>
              <a:gd name="connsiteX3" fmla="*/ 530725 w 1055627"/>
              <a:gd name="connsiteY3" fmla="*/ 107085 h 684420"/>
              <a:gd name="connsiteX4" fmla="*/ 276208 w 1055627"/>
              <a:gd name="connsiteY4" fmla="*/ 23475 h 684420"/>
              <a:gd name="connsiteX5" fmla="*/ 220608 w 1055627"/>
              <a:gd name="connsiteY5" fmla="*/ 4201 h 684420"/>
              <a:gd name="connsiteX6" fmla="*/ 0 w 1055627"/>
              <a:gd name="connsiteY6" fmla="*/ 15543 h 684420"/>
              <a:gd name="connsiteX0" fmla="*/ 1055627 w 1055627"/>
              <a:gd name="connsiteY0" fmla="*/ 684420 h 684420"/>
              <a:gd name="connsiteX1" fmla="*/ 951386 w 1055627"/>
              <a:gd name="connsiteY1" fmla="*/ 430412 h 684420"/>
              <a:gd name="connsiteX2" fmla="*/ 735498 w 1055627"/>
              <a:gd name="connsiteY2" fmla="*/ 192284 h 684420"/>
              <a:gd name="connsiteX3" fmla="*/ 530725 w 1055627"/>
              <a:gd name="connsiteY3" fmla="*/ 107085 h 684420"/>
              <a:gd name="connsiteX4" fmla="*/ 352408 w 1055627"/>
              <a:gd name="connsiteY4" fmla="*/ 42525 h 684420"/>
              <a:gd name="connsiteX5" fmla="*/ 220608 w 1055627"/>
              <a:gd name="connsiteY5" fmla="*/ 4201 h 684420"/>
              <a:gd name="connsiteX6" fmla="*/ 0 w 1055627"/>
              <a:gd name="connsiteY6" fmla="*/ 15543 h 684420"/>
              <a:gd name="connsiteX0" fmla="*/ 1055627 w 1055627"/>
              <a:gd name="connsiteY0" fmla="*/ 684420 h 684420"/>
              <a:gd name="connsiteX1" fmla="*/ 951386 w 1055627"/>
              <a:gd name="connsiteY1" fmla="*/ 430412 h 684420"/>
              <a:gd name="connsiteX2" fmla="*/ 729148 w 1055627"/>
              <a:gd name="connsiteY2" fmla="*/ 198634 h 684420"/>
              <a:gd name="connsiteX3" fmla="*/ 530725 w 1055627"/>
              <a:gd name="connsiteY3" fmla="*/ 107085 h 684420"/>
              <a:gd name="connsiteX4" fmla="*/ 352408 w 1055627"/>
              <a:gd name="connsiteY4" fmla="*/ 42525 h 684420"/>
              <a:gd name="connsiteX5" fmla="*/ 220608 w 1055627"/>
              <a:gd name="connsiteY5" fmla="*/ 4201 h 684420"/>
              <a:gd name="connsiteX6" fmla="*/ 0 w 1055627"/>
              <a:gd name="connsiteY6" fmla="*/ 15543 h 684420"/>
              <a:gd name="connsiteX0" fmla="*/ 1055627 w 1055627"/>
              <a:gd name="connsiteY0" fmla="*/ 684420 h 684420"/>
              <a:gd name="connsiteX1" fmla="*/ 951386 w 1055627"/>
              <a:gd name="connsiteY1" fmla="*/ 430412 h 684420"/>
              <a:gd name="connsiteX2" fmla="*/ 729148 w 1055627"/>
              <a:gd name="connsiteY2" fmla="*/ 198634 h 684420"/>
              <a:gd name="connsiteX3" fmla="*/ 530725 w 1055627"/>
              <a:gd name="connsiteY3" fmla="*/ 107085 h 684420"/>
              <a:gd name="connsiteX4" fmla="*/ 352408 w 1055627"/>
              <a:gd name="connsiteY4" fmla="*/ 42525 h 684420"/>
              <a:gd name="connsiteX5" fmla="*/ 220608 w 1055627"/>
              <a:gd name="connsiteY5" fmla="*/ 4201 h 684420"/>
              <a:gd name="connsiteX6" fmla="*/ 0 w 1055627"/>
              <a:gd name="connsiteY6" fmla="*/ 15543 h 684420"/>
              <a:gd name="connsiteX0" fmla="*/ 1055627 w 1055627"/>
              <a:gd name="connsiteY0" fmla="*/ 684420 h 684420"/>
              <a:gd name="connsiteX1" fmla="*/ 951386 w 1055627"/>
              <a:gd name="connsiteY1" fmla="*/ 430412 h 684420"/>
              <a:gd name="connsiteX2" fmla="*/ 729148 w 1055627"/>
              <a:gd name="connsiteY2" fmla="*/ 198634 h 684420"/>
              <a:gd name="connsiteX3" fmla="*/ 530725 w 1055627"/>
              <a:gd name="connsiteY3" fmla="*/ 107085 h 684420"/>
              <a:gd name="connsiteX4" fmla="*/ 352408 w 1055627"/>
              <a:gd name="connsiteY4" fmla="*/ 42525 h 684420"/>
              <a:gd name="connsiteX5" fmla="*/ 220608 w 1055627"/>
              <a:gd name="connsiteY5" fmla="*/ 4201 h 684420"/>
              <a:gd name="connsiteX6" fmla="*/ 0 w 1055627"/>
              <a:gd name="connsiteY6" fmla="*/ 15543 h 684420"/>
              <a:gd name="connsiteX0" fmla="*/ 1055627 w 1055627"/>
              <a:gd name="connsiteY0" fmla="*/ 684420 h 684420"/>
              <a:gd name="connsiteX1" fmla="*/ 951386 w 1055627"/>
              <a:gd name="connsiteY1" fmla="*/ 430412 h 684420"/>
              <a:gd name="connsiteX2" fmla="*/ 729148 w 1055627"/>
              <a:gd name="connsiteY2" fmla="*/ 198634 h 684420"/>
              <a:gd name="connsiteX3" fmla="*/ 530725 w 1055627"/>
              <a:gd name="connsiteY3" fmla="*/ 107085 h 684420"/>
              <a:gd name="connsiteX4" fmla="*/ 352408 w 1055627"/>
              <a:gd name="connsiteY4" fmla="*/ 42525 h 684420"/>
              <a:gd name="connsiteX5" fmla="*/ 220608 w 1055627"/>
              <a:gd name="connsiteY5" fmla="*/ 4201 h 684420"/>
              <a:gd name="connsiteX6" fmla="*/ 0 w 1055627"/>
              <a:gd name="connsiteY6" fmla="*/ 15543 h 684420"/>
              <a:gd name="connsiteX0" fmla="*/ 1055627 w 1055627"/>
              <a:gd name="connsiteY0" fmla="*/ 684420 h 684420"/>
              <a:gd name="connsiteX1" fmla="*/ 951386 w 1055627"/>
              <a:gd name="connsiteY1" fmla="*/ 430412 h 684420"/>
              <a:gd name="connsiteX2" fmla="*/ 729148 w 1055627"/>
              <a:gd name="connsiteY2" fmla="*/ 198634 h 684420"/>
              <a:gd name="connsiteX3" fmla="*/ 530725 w 1055627"/>
              <a:gd name="connsiteY3" fmla="*/ 107085 h 684420"/>
              <a:gd name="connsiteX4" fmla="*/ 352408 w 1055627"/>
              <a:gd name="connsiteY4" fmla="*/ 42525 h 684420"/>
              <a:gd name="connsiteX5" fmla="*/ 220608 w 1055627"/>
              <a:gd name="connsiteY5" fmla="*/ 4201 h 684420"/>
              <a:gd name="connsiteX6" fmla="*/ 0 w 1055627"/>
              <a:gd name="connsiteY6" fmla="*/ 15543 h 684420"/>
              <a:gd name="connsiteX0" fmla="*/ 1055627 w 1055627"/>
              <a:gd name="connsiteY0" fmla="*/ 684420 h 684420"/>
              <a:gd name="connsiteX1" fmla="*/ 951386 w 1055627"/>
              <a:gd name="connsiteY1" fmla="*/ 430412 h 684420"/>
              <a:gd name="connsiteX2" fmla="*/ 729148 w 1055627"/>
              <a:gd name="connsiteY2" fmla="*/ 198634 h 684420"/>
              <a:gd name="connsiteX3" fmla="*/ 530725 w 1055627"/>
              <a:gd name="connsiteY3" fmla="*/ 107085 h 684420"/>
              <a:gd name="connsiteX4" fmla="*/ 220608 w 1055627"/>
              <a:gd name="connsiteY4" fmla="*/ 4201 h 684420"/>
              <a:gd name="connsiteX5" fmla="*/ 0 w 1055627"/>
              <a:gd name="connsiteY5" fmla="*/ 15543 h 684420"/>
              <a:gd name="connsiteX0" fmla="*/ 1055627 w 1055627"/>
              <a:gd name="connsiteY0" fmla="*/ 668877 h 668877"/>
              <a:gd name="connsiteX1" fmla="*/ 951386 w 1055627"/>
              <a:gd name="connsiteY1" fmla="*/ 414869 h 668877"/>
              <a:gd name="connsiteX2" fmla="*/ 729148 w 1055627"/>
              <a:gd name="connsiteY2" fmla="*/ 183091 h 668877"/>
              <a:gd name="connsiteX3" fmla="*/ 530725 w 1055627"/>
              <a:gd name="connsiteY3" fmla="*/ 91542 h 668877"/>
              <a:gd name="connsiteX4" fmla="*/ 265058 w 1055627"/>
              <a:gd name="connsiteY4" fmla="*/ 14058 h 668877"/>
              <a:gd name="connsiteX5" fmla="*/ 0 w 1055627"/>
              <a:gd name="connsiteY5" fmla="*/ 0 h 668877"/>
              <a:gd name="connsiteX0" fmla="*/ 1055627 w 1055627"/>
              <a:gd name="connsiteY0" fmla="*/ 668877 h 668877"/>
              <a:gd name="connsiteX1" fmla="*/ 951386 w 1055627"/>
              <a:gd name="connsiteY1" fmla="*/ 414869 h 668877"/>
              <a:gd name="connsiteX2" fmla="*/ 729148 w 1055627"/>
              <a:gd name="connsiteY2" fmla="*/ 183091 h 668877"/>
              <a:gd name="connsiteX3" fmla="*/ 543425 w 1055627"/>
              <a:gd name="connsiteY3" fmla="*/ 72492 h 668877"/>
              <a:gd name="connsiteX4" fmla="*/ 265058 w 1055627"/>
              <a:gd name="connsiteY4" fmla="*/ 14058 h 668877"/>
              <a:gd name="connsiteX5" fmla="*/ 0 w 1055627"/>
              <a:gd name="connsiteY5" fmla="*/ 0 h 668877"/>
              <a:gd name="connsiteX0" fmla="*/ 1055627 w 1055627"/>
              <a:gd name="connsiteY0" fmla="*/ 668877 h 668877"/>
              <a:gd name="connsiteX1" fmla="*/ 951386 w 1055627"/>
              <a:gd name="connsiteY1" fmla="*/ 414869 h 668877"/>
              <a:gd name="connsiteX2" fmla="*/ 729148 w 1055627"/>
              <a:gd name="connsiteY2" fmla="*/ 183091 h 668877"/>
              <a:gd name="connsiteX3" fmla="*/ 543425 w 1055627"/>
              <a:gd name="connsiteY3" fmla="*/ 72492 h 668877"/>
              <a:gd name="connsiteX4" fmla="*/ 265058 w 1055627"/>
              <a:gd name="connsiteY4" fmla="*/ 14058 h 668877"/>
              <a:gd name="connsiteX5" fmla="*/ 0 w 1055627"/>
              <a:gd name="connsiteY5" fmla="*/ 0 h 668877"/>
              <a:gd name="connsiteX0" fmla="*/ 1055627 w 1055627"/>
              <a:gd name="connsiteY0" fmla="*/ 669702 h 669702"/>
              <a:gd name="connsiteX1" fmla="*/ 951386 w 1055627"/>
              <a:gd name="connsiteY1" fmla="*/ 415694 h 669702"/>
              <a:gd name="connsiteX2" fmla="*/ 729148 w 1055627"/>
              <a:gd name="connsiteY2" fmla="*/ 183916 h 669702"/>
              <a:gd name="connsiteX3" fmla="*/ 543425 w 1055627"/>
              <a:gd name="connsiteY3" fmla="*/ 73317 h 669702"/>
              <a:gd name="connsiteX4" fmla="*/ 265058 w 1055627"/>
              <a:gd name="connsiteY4" fmla="*/ 14883 h 669702"/>
              <a:gd name="connsiteX5" fmla="*/ 0 w 1055627"/>
              <a:gd name="connsiteY5" fmla="*/ 825 h 669702"/>
              <a:gd name="connsiteX0" fmla="*/ 1055627 w 1055627"/>
              <a:gd name="connsiteY0" fmla="*/ 669702 h 669702"/>
              <a:gd name="connsiteX1" fmla="*/ 951386 w 1055627"/>
              <a:gd name="connsiteY1" fmla="*/ 415694 h 669702"/>
              <a:gd name="connsiteX2" fmla="*/ 729148 w 1055627"/>
              <a:gd name="connsiteY2" fmla="*/ 183916 h 669702"/>
              <a:gd name="connsiteX3" fmla="*/ 543425 w 1055627"/>
              <a:gd name="connsiteY3" fmla="*/ 73317 h 669702"/>
              <a:gd name="connsiteX4" fmla="*/ 265058 w 1055627"/>
              <a:gd name="connsiteY4" fmla="*/ 14883 h 669702"/>
              <a:gd name="connsiteX5" fmla="*/ 0 w 1055627"/>
              <a:gd name="connsiteY5" fmla="*/ 825 h 669702"/>
              <a:gd name="connsiteX0" fmla="*/ 1055627 w 1055627"/>
              <a:gd name="connsiteY0" fmla="*/ 669702 h 669702"/>
              <a:gd name="connsiteX1" fmla="*/ 951386 w 1055627"/>
              <a:gd name="connsiteY1" fmla="*/ 415694 h 669702"/>
              <a:gd name="connsiteX2" fmla="*/ 729148 w 1055627"/>
              <a:gd name="connsiteY2" fmla="*/ 183916 h 669702"/>
              <a:gd name="connsiteX3" fmla="*/ 543425 w 1055627"/>
              <a:gd name="connsiteY3" fmla="*/ 73317 h 669702"/>
              <a:gd name="connsiteX4" fmla="*/ 265058 w 1055627"/>
              <a:gd name="connsiteY4" fmla="*/ 14883 h 669702"/>
              <a:gd name="connsiteX5" fmla="*/ 0 w 1055627"/>
              <a:gd name="connsiteY5" fmla="*/ 825 h 669702"/>
              <a:gd name="connsiteX0" fmla="*/ 1055627 w 1055627"/>
              <a:gd name="connsiteY0" fmla="*/ 681748 h 681748"/>
              <a:gd name="connsiteX1" fmla="*/ 951386 w 1055627"/>
              <a:gd name="connsiteY1" fmla="*/ 427740 h 681748"/>
              <a:gd name="connsiteX2" fmla="*/ 729148 w 1055627"/>
              <a:gd name="connsiteY2" fmla="*/ 195962 h 681748"/>
              <a:gd name="connsiteX3" fmla="*/ 543425 w 1055627"/>
              <a:gd name="connsiteY3" fmla="*/ 85363 h 681748"/>
              <a:gd name="connsiteX4" fmla="*/ 246008 w 1055627"/>
              <a:gd name="connsiteY4" fmla="*/ 7879 h 681748"/>
              <a:gd name="connsiteX5" fmla="*/ 0 w 1055627"/>
              <a:gd name="connsiteY5" fmla="*/ 12871 h 681748"/>
              <a:gd name="connsiteX0" fmla="*/ 1055627 w 1076375"/>
              <a:gd name="connsiteY0" fmla="*/ 681748 h 681748"/>
              <a:gd name="connsiteX1" fmla="*/ 1071508 w 1076375"/>
              <a:gd name="connsiteY1" fmla="*/ 623829 h 681748"/>
              <a:gd name="connsiteX2" fmla="*/ 951386 w 1076375"/>
              <a:gd name="connsiteY2" fmla="*/ 427740 h 681748"/>
              <a:gd name="connsiteX3" fmla="*/ 729148 w 1076375"/>
              <a:gd name="connsiteY3" fmla="*/ 195962 h 681748"/>
              <a:gd name="connsiteX4" fmla="*/ 543425 w 1076375"/>
              <a:gd name="connsiteY4" fmla="*/ 85363 h 681748"/>
              <a:gd name="connsiteX5" fmla="*/ 246008 w 1076375"/>
              <a:gd name="connsiteY5" fmla="*/ 7879 h 681748"/>
              <a:gd name="connsiteX6" fmla="*/ 0 w 1076375"/>
              <a:gd name="connsiteY6" fmla="*/ 12871 h 681748"/>
              <a:gd name="connsiteX0" fmla="*/ 1071508 w 1071508"/>
              <a:gd name="connsiteY0" fmla="*/ 623829 h 623829"/>
              <a:gd name="connsiteX1" fmla="*/ 951386 w 1071508"/>
              <a:gd name="connsiteY1" fmla="*/ 427740 h 623829"/>
              <a:gd name="connsiteX2" fmla="*/ 729148 w 1071508"/>
              <a:gd name="connsiteY2" fmla="*/ 195962 h 623829"/>
              <a:gd name="connsiteX3" fmla="*/ 543425 w 1071508"/>
              <a:gd name="connsiteY3" fmla="*/ 85363 h 623829"/>
              <a:gd name="connsiteX4" fmla="*/ 246008 w 1071508"/>
              <a:gd name="connsiteY4" fmla="*/ 7879 h 623829"/>
              <a:gd name="connsiteX5" fmla="*/ 0 w 1071508"/>
              <a:gd name="connsiteY5" fmla="*/ 12871 h 623829"/>
              <a:gd name="connsiteX0" fmla="*/ 1071508 w 1071508"/>
              <a:gd name="connsiteY0" fmla="*/ 623829 h 623829"/>
              <a:gd name="connsiteX1" fmla="*/ 951386 w 1071508"/>
              <a:gd name="connsiteY1" fmla="*/ 427740 h 623829"/>
              <a:gd name="connsiteX2" fmla="*/ 729148 w 1071508"/>
              <a:gd name="connsiteY2" fmla="*/ 195962 h 623829"/>
              <a:gd name="connsiteX3" fmla="*/ 524375 w 1071508"/>
              <a:gd name="connsiteY3" fmla="*/ 79013 h 623829"/>
              <a:gd name="connsiteX4" fmla="*/ 246008 w 1071508"/>
              <a:gd name="connsiteY4" fmla="*/ 7879 h 623829"/>
              <a:gd name="connsiteX5" fmla="*/ 0 w 1071508"/>
              <a:gd name="connsiteY5" fmla="*/ 12871 h 623829"/>
              <a:gd name="connsiteX0" fmla="*/ 1071508 w 1071508"/>
              <a:gd name="connsiteY0" fmla="*/ 623829 h 623829"/>
              <a:gd name="connsiteX1" fmla="*/ 951386 w 1071508"/>
              <a:gd name="connsiteY1" fmla="*/ 427740 h 623829"/>
              <a:gd name="connsiteX2" fmla="*/ 729148 w 1071508"/>
              <a:gd name="connsiteY2" fmla="*/ 195962 h 623829"/>
              <a:gd name="connsiteX3" fmla="*/ 524375 w 1071508"/>
              <a:gd name="connsiteY3" fmla="*/ 79013 h 623829"/>
              <a:gd name="connsiteX4" fmla="*/ 246008 w 1071508"/>
              <a:gd name="connsiteY4" fmla="*/ 7879 h 623829"/>
              <a:gd name="connsiteX5" fmla="*/ 0 w 1071508"/>
              <a:gd name="connsiteY5" fmla="*/ 12871 h 623829"/>
              <a:gd name="connsiteX0" fmla="*/ 1071508 w 1071508"/>
              <a:gd name="connsiteY0" fmla="*/ 623829 h 623829"/>
              <a:gd name="connsiteX1" fmla="*/ 951386 w 1071508"/>
              <a:gd name="connsiteY1" fmla="*/ 427740 h 623829"/>
              <a:gd name="connsiteX2" fmla="*/ 729148 w 1071508"/>
              <a:gd name="connsiteY2" fmla="*/ 195962 h 623829"/>
              <a:gd name="connsiteX3" fmla="*/ 524375 w 1071508"/>
              <a:gd name="connsiteY3" fmla="*/ 79013 h 623829"/>
              <a:gd name="connsiteX4" fmla="*/ 246008 w 1071508"/>
              <a:gd name="connsiteY4" fmla="*/ 7879 h 623829"/>
              <a:gd name="connsiteX5" fmla="*/ 0 w 1071508"/>
              <a:gd name="connsiteY5" fmla="*/ 12871 h 623829"/>
              <a:gd name="connsiteX0" fmla="*/ 1109608 w 1109608"/>
              <a:gd name="connsiteY0" fmla="*/ 604779 h 604779"/>
              <a:gd name="connsiteX1" fmla="*/ 951386 w 1109608"/>
              <a:gd name="connsiteY1" fmla="*/ 427740 h 604779"/>
              <a:gd name="connsiteX2" fmla="*/ 729148 w 1109608"/>
              <a:gd name="connsiteY2" fmla="*/ 195962 h 604779"/>
              <a:gd name="connsiteX3" fmla="*/ 524375 w 1109608"/>
              <a:gd name="connsiteY3" fmla="*/ 79013 h 604779"/>
              <a:gd name="connsiteX4" fmla="*/ 246008 w 1109608"/>
              <a:gd name="connsiteY4" fmla="*/ 7879 h 604779"/>
              <a:gd name="connsiteX5" fmla="*/ 0 w 1109608"/>
              <a:gd name="connsiteY5" fmla="*/ 12871 h 604779"/>
              <a:gd name="connsiteX0" fmla="*/ 1109608 w 1109608"/>
              <a:gd name="connsiteY0" fmla="*/ 604779 h 604779"/>
              <a:gd name="connsiteX1" fmla="*/ 976786 w 1109608"/>
              <a:gd name="connsiteY1" fmla="*/ 389640 h 604779"/>
              <a:gd name="connsiteX2" fmla="*/ 729148 w 1109608"/>
              <a:gd name="connsiteY2" fmla="*/ 195962 h 604779"/>
              <a:gd name="connsiteX3" fmla="*/ 524375 w 1109608"/>
              <a:gd name="connsiteY3" fmla="*/ 79013 h 604779"/>
              <a:gd name="connsiteX4" fmla="*/ 246008 w 1109608"/>
              <a:gd name="connsiteY4" fmla="*/ 7879 h 604779"/>
              <a:gd name="connsiteX5" fmla="*/ 0 w 1109608"/>
              <a:gd name="connsiteY5" fmla="*/ 12871 h 604779"/>
              <a:gd name="connsiteX0" fmla="*/ 1109608 w 1109608"/>
              <a:gd name="connsiteY0" fmla="*/ 604779 h 604779"/>
              <a:gd name="connsiteX1" fmla="*/ 976786 w 1109608"/>
              <a:gd name="connsiteY1" fmla="*/ 389640 h 604779"/>
              <a:gd name="connsiteX2" fmla="*/ 729148 w 1109608"/>
              <a:gd name="connsiteY2" fmla="*/ 195962 h 604779"/>
              <a:gd name="connsiteX3" fmla="*/ 524375 w 1109608"/>
              <a:gd name="connsiteY3" fmla="*/ 79013 h 604779"/>
              <a:gd name="connsiteX4" fmla="*/ 487308 w 1109608"/>
              <a:gd name="connsiteY4" fmla="*/ 77730 h 604779"/>
              <a:gd name="connsiteX5" fmla="*/ 246008 w 1109608"/>
              <a:gd name="connsiteY5" fmla="*/ 7879 h 604779"/>
              <a:gd name="connsiteX6" fmla="*/ 0 w 1109608"/>
              <a:gd name="connsiteY6" fmla="*/ 12871 h 604779"/>
              <a:gd name="connsiteX0" fmla="*/ 1109608 w 1109608"/>
              <a:gd name="connsiteY0" fmla="*/ 604779 h 604779"/>
              <a:gd name="connsiteX1" fmla="*/ 976786 w 1109608"/>
              <a:gd name="connsiteY1" fmla="*/ 389640 h 604779"/>
              <a:gd name="connsiteX2" fmla="*/ 729148 w 1109608"/>
              <a:gd name="connsiteY2" fmla="*/ 195962 h 604779"/>
              <a:gd name="connsiteX3" fmla="*/ 537075 w 1109608"/>
              <a:gd name="connsiteY3" fmla="*/ 98063 h 604779"/>
              <a:gd name="connsiteX4" fmla="*/ 487308 w 1109608"/>
              <a:gd name="connsiteY4" fmla="*/ 77730 h 604779"/>
              <a:gd name="connsiteX5" fmla="*/ 246008 w 1109608"/>
              <a:gd name="connsiteY5" fmla="*/ 7879 h 604779"/>
              <a:gd name="connsiteX6" fmla="*/ 0 w 1109608"/>
              <a:gd name="connsiteY6" fmla="*/ 12871 h 604779"/>
              <a:gd name="connsiteX0" fmla="*/ 1109608 w 1109608"/>
              <a:gd name="connsiteY0" fmla="*/ 604779 h 604779"/>
              <a:gd name="connsiteX1" fmla="*/ 976786 w 1109608"/>
              <a:gd name="connsiteY1" fmla="*/ 389640 h 604779"/>
              <a:gd name="connsiteX2" fmla="*/ 729148 w 1109608"/>
              <a:gd name="connsiteY2" fmla="*/ 195962 h 604779"/>
              <a:gd name="connsiteX3" fmla="*/ 537075 w 1109608"/>
              <a:gd name="connsiteY3" fmla="*/ 98063 h 604779"/>
              <a:gd name="connsiteX4" fmla="*/ 487308 w 1109608"/>
              <a:gd name="connsiteY4" fmla="*/ 77730 h 604779"/>
              <a:gd name="connsiteX5" fmla="*/ 246008 w 1109608"/>
              <a:gd name="connsiteY5" fmla="*/ 7879 h 604779"/>
              <a:gd name="connsiteX6" fmla="*/ 0 w 1109608"/>
              <a:gd name="connsiteY6" fmla="*/ 12871 h 604779"/>
              <a:gd name="connsiteX0" fmla="*/ 1109608 w 1109608"/>
              <a:gd name="connsiteY0" fmla="*/ 604779 h 604779"/>
              <a:gd name="connsiteX1" fmla="*/ 976786 w 1109608"/>
              <a:gd name="connsiteY1" fmla="*/ 389640 h 604779"/>
              <a:gd name="connsiteX2" fmla="*/ 729148 w 1109608"/>
              <a:gd name="connsiteY2" fmla="*/ 195962 h 604779"/>
              <a:gd name="connsiteX3" fmla="*/ 537075 w 1109608"/>
              <a:gd name="connsiteY3" fmla="*/ 98063 h 604779"/>
              <a:gd name="connsiteX4" fmla="*/ 246008 w 1109608"/>
              <a:gd name="connsiteY4" fmla="*/ 7879 h 604779"/>
              <a:gd name="connsiteX5" fmla="*/ 0 w 1109608"/>
              <a:gd name="connsiteY5" fmla="*/ 12871 h 604779"/>
              <a:gd name="connsiteX0" fmla="*/ 1109608 w 1109608"/>
              <a:gd name="connsiteY0" fmla="*/ 604779 h 604779"/>
              <a:gd name="connsiteX1" fmla="*/ 976786 w 1109608"/>
              <a:gd name="connsiteY1" fmla="*/ 389640 h 604779"/>
              <a:gd name="connsiteX2" fmla="*/ 729148 w 1109608"/>
              <a:gd name="connsiteY2" fmla="*/ 195962 h 604779"/>
              <a:gd name="connsiteX3" fmla="*/ 498975 w 1109608"/>
              <a:gd name="connsiteY3" fmla="*/ 85363 h 604779"/>
              <a:gd name="connsiteX4" fmla="*/ 246008 w 1109608"/>
              <a:gd name="connsiteY4" fmla="*/ 7879 h 604779"/>
              <a:gd name="connsiteX5" fmla="*/ 0 w 1109608"/>
              <a:gd name="connsiteY5" fmla="*/ 12871 h 604779"/>
              <a:gd name="connsiteX0" fmla="*/ 1109608 w 1109608"/>
              <a:gd name="connsiteY0" fmla="*/ 604779 h 604779"/>
              <a:gd name="connsiteX1" fmla="*/ 976786 w 1109608"/>
              <a:gd name="connsiteY1" fmla="*/ 389640 h 604779"/>
              <a:gd name="connsiteX2" fmla="*/ 729148 w 1109608"/>
              <a:gd name="connsiteY2" fmla="*/ 195962 h 604779"/>
              <a:gd name="connsiteX3" fmla="*/ 514850 w 1109608"/>
              <a:gd name="connsiteY3" fmla="*/ 72663 h 604779"/>
              <a:gd name="connsiteX4" fmla="*/ 246008 w 1109608"/>
              <a:gd name="connsiteY4" fmla="*/ 7879 h 604779"/>
              <a:gd name="connsiteX5" fmla="*/ 0 w 1109608"/>
              <a:gd name="connsiteY5" fmla="*/ 12871 h 604779"/>
              <a:gd name="connsiteX0" fmla="*/ 1109608 w 1109608"/>
              <a:gd name="connsiteY0" fmla="*/ 604779 h 604779"/>
              <a:gd name="connsiteX1" fmla="*/ 976786 w 1109608"/>
              <a:gd name="connsiteY1" fmla="*/ 389640 h 604779"/>
              <a:gd name="connsiteX2" fmla="*/ 748198 w 1109608"/>
              <a:gd name="connsiteY2" fmla="*/ 183262 h 604779"/>
              <a:gd name="connsiteX3" fmla="*/ 514850 w 1109608"/>
              <a:gd name="connsiteY3" fmla="*/ 72663 h 604779"/>
              <a:gd name="connsiteX4" fmla="*/ 246008 w 1109608"/>
              <a:gd name="connsiteY4" fmla="*/ 7879 h 604779"/>
              <a:gd name="connsiteX5" fmla="*/ 0 w 1109608"/>
              <a:gd name="connsiteY5" fmla="*/ 12871 h 604779"/>
              <a:gd name="connsiteX0" fmla="*/ 1219675 w 1219675"/>
              <a:gd name="connsiteY0" fmla="*/ 600921 h 600921"/>
              <a:gd name="connsiteX1" fmla="*/ 1086853 w 1219675"/>
              <a:gd name="connsiteY1" fmla="*/ 385782 h 600921"/>
              <a:gd name="connsiteX2" fmla="*/ 858265 w 1219675"/>
              <a:gd name="connsiteY2" fmla="*/ 179404 h 600921"/>
              <a:gd name="connsiteX3" fmla="*/ 624917 w 1219675"/>
              <a:gd name="connsiteY3" fmla="*/ 68805 h 600921"/>
              <a:gd name="connsiteX4" fmla="*/ 356075 w 1219675"/>
              <a:gd name="connsiteY4" fmla="*/ 4021 h 600921"/>
              <a:gd name="connsiteX5" fmla="*/ 0 w 1219675"/>
              <a:gd name="connsiteY5" fmla="*/ 47113 h 600921"/>
              <a:gd name="connsiteX0" fmla="*/ 1219675 w 1219675"/>
              <a:gd name="connsiteY0" fmla="*/ 600784 h 600784"/>
              <a:gd name="connsiteX1" fmla="*/ 1086853 w 1219675"/>
              <a:gd name="connsiteY1" fmla="*/ 385645 h 600784"/>
              <a:gd name="connsiteX2" fmla="*/ 858265 w 1219675"/>
              <a:gd name="connsiteY2" fmla="*/ 179267 h 600784"/>
              <a:gd name="connsiteX3" fmla="*/ 624917 w 1219675"/>
              <a:gd name="connsiteY3" fmla="*/ 68668 h 600784"/>
              <a:gd name="connsiteX4" fmla="*/ 356075 w 1219675"/>
              <a:gd name="connsiteY4" fmla="*/ 3884 h 600784"/>
              <a:gd name="connsiteX5" fmla="*/ 351843 w 1219675"/>
              <a:gd name="connsiteY5" fmla="*/ 16585 h 600784"/>
              <a:gd name="connsiteX6" fmla="*/ 0 w 1219675"/>
              <a:gd name="connsiteY6" fmla="*/ 46976 h 600784"/>
              <a:gd name="connsiteX0" fmla="*/ 1219675 w 1219675"/>
              <a:gd name="connsiteY0" fmla="*/ 599093 h 599093"/>
              <a:gd name="connsiteX1" fmla="*/ 1086853 w 1219675"/>
              <a:gd name="connsiteY1" fmla="*/ 383954 h 599093"/>
              <a:gd name="connsiteX2" fmla="*/ 858265 w 1219675"/>
              <a:gd name="connsiteY2" fmla="*/ 177576 h 599093"/>
              <a:gd name="connsiteX3" fmla="*/ 624917 w 1219675"/>
              <a:gd name="connsiteY3" fmla="*/ 66977 h 599093"/>
              <a:gd name="connsiteX4" fmla="*/ 356075 w 1219675"/>
              <a:gd name="connsiteY4" fmla="*/ 2193 h 599093"/>
              <a:gd name="connsiteX5" fmla="*/ 351843 w 1219675"/>
              <a:gd name="connsiteY5" fmla="*/ 14894 h 599093"/>
              <a:gd name="connsiteX6" fmla="*/ 0 w 1219675"/>
              <a:gd name="connsiteY6" fmla="*/ 45285 h 599093"/>
              <a:gd name="connsiteX0" fmla="*/ 1219675 w 1219675"/>
              <a:gd name="connsiteY0" fmla="*/ 599093 h 599093"/>
              <a:gd name="connsiteX1" fmla="*/ 1086853 w 1219675"/>
              <a:gd name="connsiteY1" fmla="*/ 383954 h 599093"/>
              <a:gd name="connsiteX2" fmla="*/ 858265 w 1219675"/>
              <a:gd name="connsiteY2" fmla="*/ 177576 h 599093"/>
              <a:gd name="connsiteX3" fmla="*/ 624917 w 1219675"/>
              <a:gd name="connsiteY3" fmla="*/ 66977 h 599093"/>
              <a:gd name="connsiteX4" fmla="*/ 356075 w 1219675"/>
              <a:gd name="connsiteY4" fmla="*/ 2193 h 599093"/>
              <a:gd name="connsiteX5" fmla="*/ 351843 w 1219675"/>
              <a:gd name="connsiteY5" fmla="*/ 14894 h 599093"/>
              <a:gd name="connsiteX6" fmla="*/ 0 w 1219675"/>
              <a:gd name="connsiteY6" fmla="*/ 45285 h 599093"/>
              <a:gd name="connsiteX0" fmla="*/ 1219675 w 1219675"/>
              <a:gd name="connsiteY0" fmla="*/ 599093 h 599093"/>
              <a:gd name="connsiteX1" fmla="*/ 1086853 w 1219675"/>
              <a:gd name="connsiteY1" fmla="*/ 383954 h 599093"/>
              <a:gd name="connsiteX2" fmla="*/ 858265 w 1219675"/>
              <a:gd name="connsiteY2" fmla="*/ 177576 h 599093"/>
              <a:gd name="connsiteX3" fmla="*/ 633384 w 1219675"/>
              <a:gd name="connsiteY3" fmla="*/ 54277 h 599093"/>
              <a:gd name="connsiteX4" fmla="*/ 356075 w 1219675"/>
              <a:gd name="connsiteY4" fmla="*/ 2193 h 599093"/>
              <a:gd name="connsiteX5" fmla="*/ 351843 w 1219675"/>
              <a:gd name="connsiteY5" fmla="*/ 14894 h 599093"/>
              <a:gd name="connsiteX6" fmla="*/ 0 w 1219675"/>
              <a:gd name="connsiteY6" fmla="*/ 45285 h 599093"/>
              <a:gd name="connsiteX0" fmla="*/ 1219675 w 1219675"/>
              <a:gd name="connsiteY0" fmla="*/ 596946 h 596946"/>
              <a:gd name="connsiteX1" fmla="*/ 1086853 w 1219675"/>
              <a:gd name="connsiteY1" fmla="*/ 381807 h 596946"/>
              <a:gd name="connsiteX2" fmla="*/ 858265 w 1219675"/>
              <a:gd name="connsiteY2" fmla="*/ 175429 h 596946"/>
              <a:gd name="connsiteX3" fmla="*/ 633384 w 1219675"/>
              <a:gd name="connsiteY3" fmla="*/ 52130 h 596946"/>
              <a:gd name="connsiteX4" fmla="*/ 356075 w 1219675"/>
              <a:gd name="connsiteY4" fmla="*/ 46 h 596946"/>
              <a:gd name="connsiteX5" fmla="*/ 0 w 1219675"/>
              <a:gd name="connsiteY5" fmla="*/ 43138 h 596946"/>
              <a:gd name="connsiteX0" fmla="*/ 1219675 w 1219675"/>
              <a:gd name="connsiteY0" fmla="*/ 588494 h 588494"/>
              <a:gd name="connsiteX1" fmla="*/ 1086853 w 1219675"/>
              <a:gd name="connsiteY1" fmla="*/ 373355 h 588494"/>
              <a:gd name="connsiteX2" fmla="*/ 858265 w 1219675"/>
              <a:gd name="connsiteY2" fmla="*/ 166977 h 588494"/>
              <a:gd name="connsiteX3" fmla="*/ 633384 w 1219675"/>
              <a:gd name="connsiteY3" fmla="*/ 43678 h 588494"/>
              <a:gd name="connsiteX4" fmla="*/ 326442 w 1219675"/>
              <a:gd name="connsiteY4" fmla="*/ 60 h 588494"/>
              <a:gd name="connsiteX5" fmla="*/ 0 w 1219675"/>
              <a:gd name="connsiteY5" fmla="*/ 34686 h 588494"/>
              <a:gd name="connsiteX0" fmla="*/ 1219675 w 1219675"/>
              <a:gd name="connsiteY0" fmla="*/ 588494 h 588494"/>
              <a:gd name="connsiteX1" fmla="*/ 1086853 w 1219675"/>
              <a:gd name="connsiteY1" fmla="*/ 373355 h 588494"/>
              <a:gd name="connsiteX2" fmla="*/ 858265 w 1219675"/>
              <a:gd name="connsiteY2" fmla="*/ 166977 h 588494"/>
              <a:gd name="connsiteX3" fmla="*/ 620684 w 1219675"/>
              <a:gd name="connsiteY3" fmla="*/ 60611 h 588494"/>
              <a:gd name="connsiteX4" fmla="*/ 326442 w 1219675"/>
              <a:gd name="connsiteY4" fmla="*/ 60 h 588494"/>
              <a:gd name="connsiteX5" fmla="*/ 0 w 1219675"/>
              <a:gd name="connsiteY5" fmla="*/ 34686 h 588494"/>
              <a:gd name="connsiteX0" fmla="*/ 1245075 w 1245075"/>
              <a:gd name="connsiteY0" fmla="*/ 588456 h 588456"/>
              <a:gd name="connsiteX1" fmla="*/ 1112253 w 1245075"/>
              <a:gd name="connsiteY1" fmla="*/ 373317 h 588456"/>
              <a:gd name="connsiteX2" fmla="*/ 883665 w 1245075"/>
              <a:gd name="connsiteY2" fmla="*/ 166939 h 588456"/>
              <a:gd name="connsiteX3" fmla="*/ 646084 w 1245075"/>
              <a:gd name="connsiteY3" fmla="*/ 60573 h 588456"/>
              <a:gd name="connsiteX4" fmla="*/ 351842 w 1245075"/>
              <a:gd name="connsiteY4" fmla="*/ 22 h 588456"/>
              <a:gd name="connsiteX5" fmla="*/ 0 w 1245075"/>
              <a:gd name="connsiteY5" fmla="*/ 85448 h 588456"/>
              <a:gd name="connsiteX0" fmla="*/ 1245075 w 1245075"/>
              <a:gd name="connsiteY0" fmla="*/ 588474 h 588474"/>
              <a:gd name="connsiteX1" fmla="*/ 1112253 w 1245075"/>
              <a:gd name="connsiteY1" fmla="*/ 373335 h 588474"/>
              <a:gd name="connsiteX2" fmla="*/ 883665 w 1245075"/>
              <a:gd name="connsiteY2" fmla="*/ 166957 h 588474"/>
              <a:gd name="connsiteX3" fmla="*/ 646084 w 1245075"/>
              <a:gd name="connsiteY3" fmla="*/ 60591 h 588474"/>
              <a:gd name="connsiteX4" fmla="*/ 351842 w 1245075"/>
              <a:gd name="connsiteY4" fmla="*/ 40 h 588474"/>
              <a:gd name="connsiteX5" fmla="*/ 0 w 1245075"/>
              <a:gd name="connsiteY5" fmla="*/ 85466 h 588474"/>
              <a:gd name="connsiteX0" fmla="*/ 1245075 w 1245075"/>
              <a:gd name="connsiteY0" fmla="*/ 571570 h 571570"/>
              <a:gd name="connsiteX1" fmla="*/ 1112253 w 1245075"/>
              <a:gd name="connsiteY1" fmla="*/ 356431 h 571570"/>
              <a:gd name="connsiteX2" fmla="*/ 883665 w 1245075"/>
              <a:gd name="connsiteY2" fmla="*/ 150053 h 571570"/>
              <a:gd name="connsiteX3" fmla="*/ 646084 w 1245075"/>
              <a:gd name="connsiteY3" fmla="*/ 43687 h 571570"/>
              <a:gd name="connsiteX4" fmla="*/ 313742 w 1245075"/>
              <a:gd name="connsiteY4" fmla="*/ 70 h 571570"/>
              <a:gd name="connsiteX5" fmla="*/ 0 w 1245075"/>
              <a:gd name="connsiteY5" fmla="*/ 68562 h 571570"/>
              <a:gd name="connsiteX0" fmla="*/ 1245075 w 1245075"/>
              <a:gd name="connsiteY0" fmla="*/ 573926 h 573926"/>
              <a:gd name="connsiteX1" fmla="*/ 1112253 w 1245075"/>
              <a:gd name="connsiteY1" fmla="*/ 358787 h 573926"/>
              <a:gd name="connsiteX2" fmla="*/ 883665 w 1245075"/>
              <a:gd name="connsiteY2" fmla="*/ 152409 h 573926"/>
              <a:gd name="connsiteX3" fmla="*/ 646084 w 1245075"/>
              <a:gd name="connsiteY3" fmla="*/ 46043 h 573926"/>
              <a:gd name="connsiteX4" fmla="*/ 313742 w 1245075"/>
              <a:gd name="connsiteY4" fmla="*/ 2426 h 573926"/>
              <a:gd name="connsiteX5" fmla="*/ 0 w 1245075"/>
              <a:gd name="connsiteY5" fmla="*/ 70918 h 573926"/>
              <a:gd name="connsiteX0" fmla="*/ 1245075 w 1245075"/>
              <a:gd name="connsiteY0" fmla="*/ 571570 h 571570"/>
              <a:gd name="connsiteX1" fmla="*/ 1112253 w 1245075"/>
              <a:gd name="connsiteY1" fmla="*/ 356431 h 571570"/>
              <a:gd name="connsiteX2" fmla="*/ 883665 w 1245075"/>
              <a:gd name="connsiteY2" fmla="*/ 150053 h 571570"/>
              <a:gd name="connsiteX3" fmla="*/ 646084 w 1245075"/>
              <a:gd name="connsiteY3" fmla="*/ 43687 h 571570"/>
              <a:gd name="connsiteX4" fmla="*/ 313742 w 1245075"/>
              <a:gd name="connsiteY4" fmla="*/ 70 h 571570"/>
              <a:gd name="connsiteX5" fmla="*/ 0 w 1245075"/>
              <a:gd name="connsiteY5" fmla="*/ 68562 h 571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45075" h="571570">
                <a:moveTo>
                  <a:pt x="1245075" y="571570"/>
                </a:moveTo>
                <a:cubicBezTo>
                  <a:pt x="1227702" y="529235"/>
                  <a:pt x="1172488" y="426684"/>
                  <a:pt x="1112253" y="356431"/>
                </a:cubicBezTo>
                <a:cubicBezTo>
                  <a:pt x="1052018" y="286178"/>
                  <a:pt x="1006692" y="237807"/>
                  <a:pt x="883665" y="150053"/>
                </a:cubicBezTo>
                <a:cubicBezTo>
                  <a:pt x="779688" y="94049"/>
                  <a:pt x="741071" y="68684"/>
                  <a:pt x="646084" y="43687"/>
                </a:cubicBezTo>
                <a:cubicBezTo>
                  <a:pt x="551097" y="18690"/>
                  <a:pt x="440473" y="1569"/>
                  <a:pt x="313742" y="70"/>
                </a:cubicBezTo>
                <a:cubicBezTo>
                  <a:pt x="208178" y="-1429"/>
                  <a:pt x="91116" y="21485"/>
                  <a:pt x="0" y="68562"/>
                </a:cubicBezTo>
              </a:path>
            </a:pathLst>
          </a:cu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3" name="Group 52"/>
          <p:cNvGrpSpPr/>
          <p:nvPr/>
        </p:nvGrpSpPr>
        <p:grpSpPr>
          <a:xfrm>
            <a:off x="6902450" y="4690232"/>
            <a:ext cx="408516" cy="462793"/>
            <a:chOff x="6902450" y="4690232"/>
            <a:chExt cx="408516" cy="462793"/>
          </a:xfrm>
        </p:grpSpPr>
        <p:cxnSp>
          <p:nvCxnSpPr>
            <p:cNvPr id="50" name="Straight Connector 49"/>
            <p:cNvCxnSpPr/>
            <p:nvPr/>
          </p:nvCxnSpPr>
          <p:spPr>
            <a:xfrm>
              <a:off x="7099300" y="4867275"/>
              <a:ext cx="211666" cy="285750"/>
            </a:xfrm>
            <a:prstGeom prst="line">
              <a:avLst/>
            </a:prstGeom>
            <a:ln w="38100" cmpd="sng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6902450" y="4690232"/>
              <a:ext cx="196850" cy="177043"/>
            </a:xfrm>
            <a:prstGeom prst="line">
              <a:avLst/>
            </a:prstGeom>
            <a:ln w="38100" cmpd="sng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TextBox 53"/>
          <p:cNvSpPr txBox="1"/>
          <p:nvPr/>
        </p:nvSpPr>
        <p:spPr>
          <a:xfrm>
            <a:off x="6756216" y="4326461"/>
            <a:ext cx="2924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q</a:t>
            </a:r>
            <a:endParaRPr lang="en-US" sz="1600" dirty="0"/>
          </a:p>
        </p:txBody>
      </p:sp>
      <p:cxnSp>
        <p:nvCxnSpPr>
          <p:cNvPr id="56" name="Straight Connector 55"/>
          <p:cNvCxnSpPr/>
          <p:nvPr/>
        </p:nvCxnSpPr>
        <p:spPr>
          <a:xfrm flipH="1">
            <a:off x="5960537" y="4174068"/>
            <a:ext cx="321257" cy="232834"/>
          </a:xfrm>
          <a:prstGeom prst="line">
            <a:avLst/>
          </a:prstGeom>
          <a:ln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H="1">
            <a:off x="6438899" y="4863042"/>
            <a:ext cx="241300" cy="652992"/>
          </a:xfrm>
          <a:prstGeom prst="line">
            <a:avLst/>
          </a:prstGeom>
          <a:ln w="381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875867" y="4364567"/>
            <a:ext cx="1248833" cy="112818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7103536" y="4723042"/>
            <a:ext cx="143932" cy="140000"/>
          </a:xfrm>
          <a:prstGeom prst="line">
            <a:avLst/>
          </a:prstGeom>
          <a:ln w="762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flipV="1">
            <a:off x="6351058" y="4374092"/>
            <a:ext cx="66676" cy="42335"/>
          </a:xfrm>
          <a:prstGeom prst="line">
            <a:avLst/>
          </a:prstGeom>
          <a:ln w="285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11" idx="5"/>
          </p:cNvCxnSpPr>
          <p:nvPr/>
        </p:nvCxnSpPr>
        <p:spPr>
          <a:xfrm flipH="1">
            <a:off x="6417734" y="4799242"/>
            <a:ext cx="118058" cy="72102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6627865" y="4833406"/>
            <a:ext cx="107368" cy="35986"/>
          </a:xfrm>
          <a:prstGeom prst="line">
            <a:avLst/>
          </a:prstGeom>
          <a:ln w="285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flipV="1">
            <a:off x="7371877" y="5230214"/>
            <a:ext cx="66676" cy="65686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7167034" y="4727275"/>
            <a:ext cx="143932" cy="140000"/>
          </a:xfrm>
          <a:prstGeom prst="line">
            <a:avLst/>
          </a:prstGeom>
          <a:ln w="762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2587307" y="1928128"/>
            <a:ext cx="4143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90"/>
                </a:solidFill>
                <a:latin typeface="Times New Roman"/>
                <a:cs typeface="Times New Roman"/>
              </a:rPr>
              <a:t>Similarly, KQD maps onto </a:t>
            </a:r>
            <a:r>
              <a:rPr lang="en-US" sz="2400" dirty="0" err="1" smtClean="0">
                <a:solidFill>
                  <a:srgbClr val="000090"/>
                </a:solidFill>
                <a:latin typeface="Times New Roman"/>
                <a:cs typeface="Times New Roman"/>
              </a:rPr>
              <a:t>kqd</a:t>
            </a:r>
            <a:r>
              <a:rPr lang="en-US" sz="2400" dirty="0" smtClean="0">
                <a:solidFill>
                  <a:srgbClr val="000090"/>
                </a:solidFill>
                <a:latin typeface="Times New Roman"/>
                <a:cs typeface="Times New Roman"/>
              </a:rPr>
              <a:t>.</a:t>
            </a:r>
            <a:endParaRPr lang="en-US" sz="2400" dirty="0">
              <a:solidFill>
                <a:srgbClr val="000090"/>
              </a:solidFill>
              <a:latin typeface="Times New Roman"/>
              <a:cs typeface="Times New Roman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3693476" y="2264986"/>
            <a:ext cx="50377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90"/>
                </a:solidFill>
                <a:latin typeface="Times New Roman"/>
                <a:cs typeface="Times New Roman"/>
              </a:rPr>
              <a:t>Intersection at q shows </a:t>
            </a:r>
            <a:r>
              <a:rPr lang="en-US" sz="2400" i="1" dirty="0" err="1" smtClean="0">
                <a:solidFill>
                  <a:srgbClr val="000090"/>
                </a:solidFill>
                <a:latin typeface="Symbol" charset="2"/>
                <a:cs typeface="Symbol" charset="2"/>
              </a:rPr>
              <a:t>s</a:t>
            </a:r>
            <a:r>
              <a:rPr lang="en-US" sz="2400" baseline="-25000" dirty="0" err="1" smtClean="0">
                <a:solidFill>
                  <a:srgbClr val="000090"/>
                </a:solidFill>
                <a:latin typeface="Times New Roman"/>
                <a:cs typeface="Times New Roman"/>
              </a:rPr>
              <a:t>N</a:t>
            </a:r>
            <a:r>
              <a:rPr lang="en-US" sz="2400" dirty="0" smtClean="0">
                <a:solidFill>
                  <a:srgbClr val="000090"/>
                </a:solidFill>
                <a:latin typeface="Times New Roman"/>
                <a:cs typeface="Times New Roman"/>
              </a:rPr>
              <a:t> and </a:t>
            </a:r>
            <a:r>
              <a:rPr lang="en-US" sz="2400" i="1" dirty="0" err="1" smtClean="0">
                <a:solidFill>
                  <a:srgbClr val="000090"/>
                </a:solidFill>
                <a:latin typeface="Symbol" charset="2"/>
                <a:cs typeface="Symbol" charset="2"/>
              </a:rPr>
              <a:t>s</a:t>
            </a:r>
            <a:r>
              <a:rPr lang="en-US" sz="2400" baseline="-25000" dirty="0" err="1" smtClean="0">
                <a:solidFill>
                  <a:srgbClr val="000090"/>
                </a:solidFill>
                <a:latin typeface="Times New Roman"/>
                <a:cs typeface="Times New Roman"/>
              </a:rPr>
              <a:t>s</a:t>
            </a:r>
            <a:r>
              <a:rPr lang="en-US" sz="2400" dirty="0" smtClean="0">
                <a:solidFill>
                  <a:srgbClr val="000090"/>
                </a:solidFill>
                <a:latin typeface="Times New Roman"/>
                <a:cs typeface="Times New Roman"/>
              </a:rPr>
              <a:t> on plane defined by normal vector </a:t>
            </a:r>
            <a:r>
              <a:rPr lang="en-US" sz="2400" i="1" dirty="0" err="1" smtClean="0">
                <a:solidFill>
                  <a:srgbClr val="000090"/>
                </a:solidFill>
                <a:latin typeface="Times New Roman"/>
                <a:cs typeface="Times New Roman"/>
              </a:rPr>
              <a:t>n</a:t>
            </a:r>
            <a:r>
              <a:rPr lang="en-US" sz="2400" baseline="-25000" dirty="0" err="1" smtClean="0">
                <a:solidFill>
                  <a:srgbClr val="000090"/>
                </a:solidFill>
                <a:latin typeface="Times New Roman"/>
                <a:cs typeface="Times New Roman"/>
              </a:rPr>
              <a:t>i</a:t>
            </a:r>
            <a:r>
              <a:rPr lang="en-US" sz="2400" dirty="0" smtClean="0">
                <a:solidFill>
                  <a:srgbClr val="000090"/>
                </a:solidFill>
                <a:latin typeface="Times New Roman"/>
                <a:cs typeface="Times New Roman"/>
              </a:rPr>
              <a:t> at Q.</a:t>
            </a:r>
            <a:endParaRPr lang="en-US" sz="2400" dirty="0">
              <a:solidFill>
                <a:srgbClr val="000090"/>
              </a:solidFill>
              <a:latin typeface="Times New Roman"/>
              <a:cs typeface="Times New Roman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4775200" y="3025616"/>
            <a:ext cx="39560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0090"/>
                </a:solidFill>
                <a:latin typeface="Times New Roman"/>
                <a:cs typeface="Times New Roman"/>
              </a:rPr>
              <a:t>(I have attempted to (sort of) correct the stress-plane figure below. </a:t>
            </a:r>
            <a:r>
              <a:rPr lang="en-US" sz="2000" dirty="0" smtClean="0">
                <a:solidFill>
                  <a:srgbClr val="000090"/>
                </a:solidFill>
                <a:latin typeface="Times New Roman"/>
                <a:cs typeface="Times New Roman"/>
                <a:sym typeface="Wingdings"/>
              </a:rPr>
              <a:t></a:t>
            </a:r>
            <a:r>
              <a:rPr lang="en-US" sz="2000" dirty="0" smtClean="0">
                <a:solidFill>
                  <a:srgbClr val="000090"/>
                </a:solidFill>
                <a:latin typeface="Times New Roman"/>
                <a:cs typeface="Times New Roman"/>
              </a:rPr>
              <a:t> )</a:t>
            </a:r>
            <a:endParaRPr lang="en-US" sz="2000" dirty="0">
              <a:solidFill>
                <a:srgbClr val="000090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946162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91687"/>
          </a:xfrm>
        </p:spPr>
        <p:txBody>
          <a:bodyPr>
            <a:normAutofit/>
          </a:bodyPr>
          <a:lstStyle/>
          <a:p>
            <a:r>
              <a:rPr lang="en-US" sz="2000" dirty="0" smtClean="0">
                <a:solidFill>
                  <a:srgbClr val="000090"/>
                </a:solidFill>
              </a:rPr>
              <a:t>ESS 411/511 Geophysical Continuum Mechanics</a:t>
            </a:r>
            <a:endParaRPr lang="en-US" sz="2000" dirty="0">
              <a:solidFill>
                <a:srgbClr val="00009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1172" y="1064552"/>
            <a:ext cx="7925628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90"/>
                </a:solidFill>
              </a:rPr>
              <a:t>Broad Outline for the Quarter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rgbClr val="000090"/>
                </a:solidFill>
              </a:rPr>
              <a:t>Continuum mechanics in 1-D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rgbClr val="000090"/>
                </a:solidFill>
              </a:rPr>
              <a:t>1-D models with springs, dashpots, sliding blocks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rgbClr val="000090"/>
                </a:solidFill>
              </a:rPr>
              <a:t>Attenuation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rgbClr val="000090"/>
                </a:solidFill>
              </a:rPr>
              <a:t>Mathematical tools – vectors, tensors, coordinate changes 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rgbClr val="000090"/>
                </a:solidFill>
              </a:rPr>
              <a:t>Stress – principal values,  </a:t>
            </a:r>
            <a:r>
              <a:rPr lang="en-US" sz="2000" dirty="0" smtClean="0">
                <a:solidFill>
                  <a:srgbClr val="FF0000"/>
                </a:solidFill>
              </a:rPr>
              <a:t>Mohr’s circles for 3-D stress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>
                <a:solidFill>
                  <a:srgbClr val="000090"/>
                </a:solidFill>
              </a:rPr>
              <a:t>C</a:t>
            </a:r>
            <a:r>
              <a:rPr lang="en-US" sz="2000" dirty="0" smtClean="0">
                <a:solidFill>
                  <a:srgbClr val="000090"/>
                </a:solidFill>
              </a:rPr>
              <a:t>oulomb failure, pore pressure, crustal strength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rgbClr val="000090"/>
                </a:solidFill>
              </a:rPr>
              <a:t>Measuring stress in the Earth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rgbClr val="000090"/>
                </a:solidFill>
              </a:rPr>
              <a:t>Strain – Finite strain; infinitesimal strains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rgbClr val="000090"/>
                </a:solidFill>
              </a:rPr>
              <a:t>Moments – lithosphere bending; Earthquake moment magnitude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rgbClr val="000090"/>
                </a:solidFill>
              </a:rPr>
              <a:t>Conservation laws 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rgbClr val="000090"/>
                </a:solidFill>
              </a:rPr>
              <a:t>Constitutive relations for elastic and viscous materials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rgbClr val="000090"/>
                </a:solidFill>
              </a:rPr>
              <a:t>Elastic waves; kinematic waves</a:t>
            </a:r>
          </a:p>
          <a:p>
            <a:pPr marL="342900" indent="-342900">
              <a:buFont typeface="Arial"/>
              <a:buChar char="•"/>
            </a:pPr>
            <a:endParaRPr lang="en-US" sz="2000" dirty="0">
              <a:solidFill>
                <a:srgbClr val="0000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72477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42464"/>
          </a:xfrm>
        </p:spPr>
        <p:txBody>
          <a:bodyPr>
            <a:normAutofit/>
          </a:bodyPr>
          <a:lstStyle/>
          <a:p>
            <a:r>
              <a:rPr lang="en-US" sz="2000" dirty="0" smtClean="0">
                <a:solidFill>
                  <a:srgbClr val="000090"/>
                </a:solidFill>
              </a:rPr>
              <a:t>ESS 411/511 Geophysical Continuum Mechanics  Class #12</a:t>
            </a:r>
            <a:endParaRPr lang="en-US" sz="2000" dirty="0">
              <a:solidFill>
                <a:srgbClr val="00009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55502" y="870299"/>
            <a:ext cx="651849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srgbClr val="000090"/>
                </a:solidFill>
              </a:rPr>
              <a:t>Class-prep questions for today </a:t>
            </a:r>
            <a:r>
              <a:rPr lang="en-US" sz="2200" b="1" dirty="0">
                <a:solidFill>
                  <a:srgbClr val="000090"/>
                </a:solidFill>
              </a:rPr>
              <a:t>(break-out rooms</a:t>
            </a:r>
            <a:r>
              <a:rPr lang="en-US" sz="2200" b="1" dirty="0" smtClean="0">
                <a:solidFill>
                  <a:srgbClr val="000090"/>
                </a:solidFill>
              </a:rPr>
              <a:t>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125245" y="1760104"/>
            <a:ext cx="756155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0090"/>
                </a:solidFill>
              </a:rPr>
              <a:t>Traction vectors on principal planes,  Mohr’s circles </a:t>
            </a:r>
            <a:endParaRPr lang="en-US" dirty="0">
              <a:solidFill>
                <a:srgbClr val="000090"/>
              </a:solidFill>
            </a:endParaRPr>
          </a:p>
          <a:p>
            <a:r>
              <a:rPr lang="en-US" dirty="0">
                <a:solidFill>
                  <a:srgbClr val="000090"/>
                </a:solidFill>
              </a:rPr>
              <a:t>The traction vector  </a:t>
            </a:r>
            <a:r>
              <a:rPr lang="en-US" i="1" dirty="0" err="1">
                <a:solidFill>
                  <a:srgbClr val="000090"/>
                </a:solidFill>
              </a:rPr>
              <a:t>tj</a:t>
            </a:r>
            <a:r>
              <a:rPr lang="en-US" i="1" dirty="0">
                <a:solidFill>
                  <a:srgbClr val="000090"/>
                </a:solidFill>
              </a:rPr>
              <a:t>(n)</a:t>
            </a:r>
            <a:r>
              <a:rPr lang="en-US" dirty="0">
                <a:solidFill>
                  <a:srgbClr val="000090"/>
                </a:solidFill>
              </a:rPr>
              <a:t> expresses the force per unit area of the plane defined by </a:t>
            </a:r>
            <a:r>
              <a:rPr lang="en-US" i="1" dirty="0" err="1">
                <a:solidFill>
                  <a:srgbClr val="000090"/>
                </a:solidFill>
              </a:rPr>
              <a:t>n</a:t>
            </a:r>
            <a:r>
              <a:rPr lang="en-US" baseline="-25000" dirty="0" err="1">
                <a:solidFill>
                  <a:srgbClr val="000090"/>
                </a:solidFill>
              </a:rPr>
              <a:t>i</a:t>
            </a:r>
            <a:r>
              <a:rPr lang="en-US" dirty="0">
                <a:solidFill>
                  <a:srgbClr val="000090"/>
                </a:solidFill>
              </a:rPr>
              <a:t>.   Section 3.7 explains how to resolve the traction vector into its components </a:t>
            </a:r>
            <a:r>
              <a:rPr lang="en-US" i="1" dirty="0" err="1">
                <a:solidFill>
                  <a:srgbClr val="000090"/>
                </a:solidFill>
                <a:latin typeface="Symbol" charset="2"/>
                <a:cs typeface="Symbol" charset="2"/>
              </a:rPr>
              <a:t>s</a:t>
            </a:r>
            <a:r>
              <a:rPr lang="en-US" baseline="-25000" dirty="0" err="1">
                <a:solidFill>
                  <a:srgbClr val="000090"/>
                </a:solidFill>
              </a:rPr>
              <a:t>N</a:t>
            </a:r>
            <a:r>
              <a:rPr lang="en-US" dirty="0">
                <a:solidFill>
                  <a:srgbClr val="000090"/>
                </a:solidFill>
              </a:rPr>
              <a:t> and </a:t>
            </a:r>
            <a:r>
              <a:rPr lang="en-US" i="1" dirty="0" err="1">
                <a:solidFill>
                  <a:srgbClr val="000090"/>
                </a:solidFill>
                <a:latin typeface="Symbol" charset="2"/>
                <a:cs typeface="Symbol" charset="2"/>
              </a:rPr>
              <a:t>s</a:t>
            </a:r>
            <a:r>
              <a:rPr lang="en-US" baseline="-25000" dirty="0" err="1">
                <a:solidFill>
                  <a:srgbClr val="000090"/>
                </a:solidFill>
              </a:rPr>
              <a:t>S</a:t>
            </a:r>
            <a:r>
              <a:rPr lang="en-US" dirty="0" smtClean="0">
                <a:solidFill>
                  <a:srgbClr val="000090"/>
                </a:solidFill>
              </a:rPr>
              <a:t> </a:t>
            </a:r>
            <a:r>
              <a:rPr lang="en-US" dirty="0">
                <a:solidFill>
                  <a:srgbClr val="000090"/>
                </a:solidFill>
              </a:rPr>
              <a:t>normal and parallel to the plane respectively, and shows how to find the maximum and minimum values of </a:t>
            </a:r>
            <a:r>
              <a:rPr lang="en-US" i="1" dirty="0" err="1">
                <a:solidFill>
                  <a:srgbClr val="000090"/>
                </a:solidFill>
                <a:latin typeface="Symbol" charset="2"/>
                <a:cs typeface="Symbol" charset="2"/>
              </a:rPr>
              <a:t>s</a:t>
            </a:r>
            <a:r>
              <a:rPr lang="en-US" baseline="-25000" dirty="0" err="1">
                <a:solidFill>
                  <a:srgbClr val="000090"/>
                </a:solidFill>
              </a:rPr>
              <a:t>N</a:t>
            </a:r>
            <a:r>
              <a:rPr lang="en-US" dirty="0">
                <a:solidFill>
                  <a:srgbClr val="000090"/>
                </a:solidFill>
              </a:rPr>
              <a:t> and </a:t>
            </a:r>
            <a:r>
              <a:rPr lang="en-US" i="1" dirty="0" err="1">
                <a:solidFill>
                  <a:srgbClr val="000090"/>
                </a:solidFill>
                <a:latin typeface="Symbol" charset="2"/>
                <a:cs typeface="Symbol" charset="2"/>
              </a:rPr>
              <a:t>s</a:t>
            </a:r>
            <a:r>
              <a:rPr lang="en-US" baseline="-25000" dirty="0" err="1">
                <a:solidFill>
                  <a:srgbClr val="000090"/>
                </a:solidFill>
              </a:rPr>
              <a:t>S</a:t>
            </a:r>
            <a:r>
              <a:rPr lang="en-US" dirty="0" err="1">
                <a:solidFill>
                  <a:srgbClr val="000090"/>
                </a:solidFill>
              </a:rPr>
              <a:t>.</a:t>
            </a:r>
            <a:endParaRPr lang="en-US" dirty="0">
              <a:solidFill>
                <a:srgbClr val="000090"/>
              </a:solidFill>
            </a:endParaRPr>
          </a:p>
          <a:p>
            <a:pPr lvl="0"/>
            <a:r>
              <a:rPr lang="en-US" dirty="0">
                <a:solidFill>
                  <a:srgbClr val="000090"/>
                </a:solidFill>
              </a:rPr>
              <a:t>With respect to faults at km scales, or layered rocks such as </a:t>
            </a:r>
            <a:r>
              <a:rPr lang="en-US" dirty="0" err="1">
                <a:solidFill>
                  <a:srgbClr val="000090"/>
                </a:solidFill>
              </a:rPr>
              <a:t>shales</a:t>
            </a:r>
            <a:r>
              <a:rPr lang="en-US" dirty="0">
                <a:solidFill>
                  <a:srgbClr val="000090"/>
                </a:solidFill>
              </a:rPr>
              <a:t> at the meter describe how you think this might be useful.</a:t>
            </a:r>
          </a:p>
          <a:p>
            <a:r>
              <a:rPr lang="en-US" dirty="0">
                <a:solidFill>
                  <a:srgbClr val="000090"/>
                </a:solidFill>
              </a:rPr>
              <a:t> </a:t>
            </a:r>
          </a:p>
          <a:p>
            <a:r>
              <a:rPr lang="en-US" dirty="0">
                <a:solidFill>
                  <a:srgbClr val="000090"/>
                </a:solidFill>
              </a:rPr>
              <a:t>Section 3.8 explains how to represent the state of stress at a point with Mohr’s circles.</a:t>
            </a:r>
          </a:p>
          <a:p>
            <a:pPr lvl="0"/>
            <a:r>
              <a:rPr lang="en-US" dirty="0">
                <a:solidFill>
                  <a:srgbClr val="000090"/>
                </a:solidFill>
              </a:rPr>
              <a:t>How do you think the Mohr’s circle representation of stress </a:t>
            </a:r>
            <a:r>
              <a:rPr lang="en-US" dirty="0" err="1" smtClean="0">
                <a:solidFill>
                  <a:srgbClr val="000090"/>
                </a:solidFill>
              </a:rPr>
              <a:t>t</a:t>
            </a:r>
            <a:r>
              <a:rPr lang="en-US" baseline="-25000" dirty="0" err="1" smtClean="0">
                <a:solidFill>
                  <a:srgbClr val="000090"/>
                </a:solidFill>
              </a:rPr>
              <a:t>ij</a:t>
            </a:r>
            <a:r>
              <a:rPr lang="en-US" dirty="0" err="1" smtClean="0">
                <a:solidFill>
                  <a:srgbClr val="000090"/>
                </a:solidFill>
              </a:rPr>
              <a:t>in</a:t>
            </a:r>
            <a:r>
              <a:rPr lang="en-US" dirty="0" smtClean="0">
                <a:solidFill>
                  <a:srgbClr val="000090"/>
                </a:solidFill>
              </a:rPr>
              <a:t> terms of </a:t>
            </a:r>
            <a:r>
              <a:rPr lang="en-US" i="1" dirty="0" err="1">
                <a:solidFill>
                  <a:srgbClr val="000090"/>
                </a:solidFill>
                <a:latin typeface="Symbol" charset="2"/>
                <a:cs typeface="Symbol" charset="2"/>
              </a:rPr>
              <a:t>s</a:t>
            </a:r>
            <a:r>
              <a:rPr lang="en-US" baseline="-25000" dirty="0" err="1">
                <a:solidFill>
                  <a:srgbClr val="000090"/>
                </a:solidFill>
              </a:rPr>
              <a:t>N</a:t>
            </a:r>
            <a:r>
              <a:rPr lang="en-US" dirty="0">
                <a:solidFill>
                  <a:srgbClr val="000090"/>
                </a:solidFill>
              </a:rPr>
              <a:t> and </a:t>
            </a:r>
            <a:r>
              <a:rPr lang="en-US" i="1" dirty="0" err="1" smtClean="0">
                <a:solidFill>
                  <a:srgbClr val="000090"/>
                </a:solidFill>
                <a:latin typeface="Symbol" charset="2"/>
                <a:cs typeface="Symbol" charset="2"/>
              </a:rPr>
              <a:t>s</a:t>
            </a:r>
            <a:r>
              <a:rPr lang="en-US" baseline="-25000" dirty="0" err="1" smtClean="0">
                <a:solidFill>
                  <a:srgbClr val="000090"/>
                </a:solidFill>
              </a:rPr>
              <a:t>S</a:t>
            </a:r>
            <a:r>
              <a:rPr lang="en-US" dirty="0" smtClean="0">
                <a:solidFill>
                  <a:srgbClr val="000090"/>
                </a:solidFill>
              </a:rPr>
              <a:t> </a:t>
            </a:r>
            <a:r>
              <a:rPr lang="en-US" dirty="0">
                <a:solidFill>
                  <a:srgbClr val="000090"/>
                </a:solidFill>
              </a:rPr>
              <a:t>might give potentially more insight than just the stress tensor </a:t>
            </a:r>
            <a:r>
              <a:rPr lang="en-US" dirty="0" err="1">
                <a:solidFill>
                  <a:srgbClr val="000090"/>
                </a:solidFill>
              </a:rPr>
              <a:t>t</a:t>
            </a:r>
            <a:r>
              <a:rPr lang="en-US" baseline="-25000" dirty="0" err="1">
                <a:solidFill>
                  <a:srgbClr val="000090"/>
                </a:solidFill>
              </a:rPr>
              <a:t>ij</a:t>
            </a:r>
            <a:r>
              <a:rPr lang="en-US" dirty="0">
                <a:solidFill>
                  <a:srgbClr val="000090"/>
                </a:solidFill>
              </a:rPr>
              <a:t> itself?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2105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000090"/>
                </a:solidFill>
              </a:rPr>
              <a:t>Definition of a tensor</a:t>
            </a:r>
            <a:endParaRPr lang="en-US" sz="2800" dirty="0">
              <a:solidFill>
                <a:srgbClr val="000090"/>
              </a:solidFill>
            </a:endParaRPr>
          </a:p>
        </p:txBody>
      </p:sp>
      <p:pic>
        <p:nvPicPr>
          <p:cNvPr id="4" name="Picture 3" descr="Screen Shot 2020-10-14 at 10.11.3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04048" y="2062504"/>
            <a:ext cx="4879771" cy="630846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588210" y="1257103"/>
            <a:ext cx="7472948" cy="2646748"/>
            <a:chOff x="588210" y="1257103"/>
            <a:chExt cx="7472948" cy="2646748"/>
          </a:xfrm>
        </p:grpSpPr>
        <p:sp>
          <p:nvSpPr>
            <p:cNvPr id="3" name="TextBox 2"/>
            <p:cNvSpPr txBox="1"/>
            <p:nvPr/>
          </p:nvSpPr>
          <p:spPr>
            <a:xfrm>
              <a:off x="588210" y="1257103"/>
              <a:ext cx="7472948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000090"/>
                  </a:solidFill>
                </a:rPr>
                <a:t>In any rectangular coordinate system, a tensor is defined by 9 components that transform according to the rule</a:t>
              </a:r>
            </a:p>
            <a:p>
              <a:endParaRPr lang="en-US" sz="2400" dirty="0">
                <a:solidFill>
                  <a:srgbClr val="000090"/>
                </a:solidFill>
              </a:endParaRPr>
            </a:p>
            <a:p>
              <a:endParaRPr lang="en-US" sz="2400" dirty="0">
                <a:solidFill>
                  <a:srgbClr val="000090"/>
                </a:solidFill>
              </a:endParaRPr>
            </a:p>
            <a:p>
              <a:r>
                <a:rPr lang="en-US" sz="2400" dirty="0">
                  <a:solidFill>
                    <a:srgbClr val="000090"/>
                  </a:solidFill>
                </a:rPr>
                <a:t>a</a:t>
              </a:r>
              <a:r>
                <a:rPr lang="en-US" sz="2400" dirty="0" smtClean="0">
                  <a:solidFill>
                    <a:srgbClr val="000090"/>
                  </a:solidFill>
                </a:rPr>
                <a:t>nd where the basis vectors are related by </a:t>
              </a:r>
            </a:p>
          </p:txBody>
        </p:sp>
        <p:pic>
          <p:nvPicPr>
            <p:cNvPr id="5" name="Picture 4" descr="Screen Shot 2020-10-13 at 22.00.58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226468" y="3406254"/>
              <a:ext cx="1612900" cy="497597"/>
            </a:xfrm>
            <a:prstGeom prst="rect">
              <a:avLst/>
            </a:prstGeom>
          </p:spPr>
        </p:pic>
      </p:grpSp>
      <p:sp>
        <p:nvSpPr>
          <p:cNvPr id="6" name="TextBox 5"/>
          <p:cNvSpPr txBox="1"/>
          <p:nvPr/>
        </p:nvSpPr>
        <p:spPr>
          <a:xfrm>
            <a:off x="588210" y="4392706"/>
            <a:ext cx="7674261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90"/>
                </a:solidFill>
              </a:rPr>
              <a:t>In Section 3.3 Equations (3.19) (-3.22) MSM show that stress transforms into new coordinate systems following this rule, and so stress is a tensor</a:t>
            </a:r>
            <a:r>
              <a:rPr lang="en-US" sz="2400" dirty="0" smtClean="0">
                <a:solidFill>
                  <a:srgbClr val="00009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914966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20-10-23 at 15.50.0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2345" y="1745395"/>
            <a:ext cx="3309418" cy="3303722"/>
          </a:xfrm>
          <a:prstGeom prst="rect">
            <a:avLst/>
          </a:prstGeom>
        </p:spPr>
      </p:pic>
      <p:pic>
        <p:nvPicPr>
          <p:cNvPr id="4" name="Picture 3" descr="Screen Shot 2020-10-23 at 09.53.23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05" t="3392" r="5685" b="11714"/>
          <a:stretch/>
        </p:blipFill>
        <p:spPr>
          <a:xfrm>
            <a:off x="388474" y="2435408"/>
            <a:ext cx="3750236" cy="379505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 flipH="1">
            <a:off x="478120" y="280807"/>
            <a:ext cx="823258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90"/>
                </a:solidFill>
              </a:rPr>
              <a:t>If  a  stress tensor </a:t>
            </a:r>
            <a:r>
              <a:rPr lang="en-US" sz="2400" b="1" i="1" dirty="0" smtClean="0">
                <a:solidFill>
                  <a:srgbClr val="000090"/>
                </a:solidFill>
              </a:rPr>
              <a:t>is not</a:t>
            </a:r>
            <a:r>
              <a:rPr lang="en-US" sz="2400" dirty="0" smtClean="0">
                <a:solidFill>
                  <a:srgbClr val="000090"/>
                </a:solidFill>
              </a:rPr>
              <a:t> expressed in its principal coordinates 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>
                <a:solidFill>
                  <a:srgbClr val="000090"/>
                </a:solidFill>
              </a:rPr>
              <a:t>the traction vectors        on the coordinate planes may </a:t>
            </a:r>
            <a:r>
              <a:rPr lang="en-US" sz="2400" b="1" i="1" dirty="0" smtClean="0">
                <a:solidFill>
                  <a:srgbClr val="000090"/>
                </a:solidFill>
              </a:rPr>
              <a:t>not</a:t>
            </a:r>
            <a:r>
              <a:rPr lang="en-US" sz="2400" dirty="0" smtClean="0">
                <a:solidFill>
                  <a:srgbClr val="000090"/>
                </a:solidFill>
              </a:rPr>
              <a:t> be parallel to the coordinate vectors    , </a:t>
            </a:r>
            <a:r>
              <a:rPr lang="en-US" sz="2400" dirty="0">
                <a:solidFill>
                  <a:srgbClr val="000090"/>
                </a:solidFill>
              </a:rPr>
              <a:t>and </a:t>
            </a:r>
            <a:endParaRPr lang="en-US" sz="2400" dirty="0" smtClean="0">
              <a:solidFill>
                <a:srgbClr val="000090"/>
              </a:solidFill>
            </a:endParaRPr>
          </a:p>
          <a:p>
            <a:pPr marL="342900" indent="-342900">
              <a:buFont typeface="Arial"/>
              <a:buChar char="•"/>
            </a:pPr>
            <a:r>
              <a:rPr lang="en-US" sz="2400" dirty="0" smtClean="0">
                <a:solidFill>
                  <a:srgbClr val="000090"/>
                </a:solidFill>
              </a:rPr>
              <a:t>off-diagonal elements of </a:t>
            </a:r>
            <a:r>
              <a:rPr lang="en-US" sz="2400" dirty="0" err="1" smtClean="0">
                <a:solidFill>
                  <a:srgbClr val="000090"/>
                </a:solidFill>
              </a:rPr>
              <a:t>t</a:t>
            </a:r>
            <a:r>
              <a:rPr lang="en-US" sz="2800" baseline="-25000" dirty="0" err="1" smtClean="0">
                <a:solidFill>
                  <a:srgbClr val="000090"/>
                </a:solidFill>
              </a:rPr>
              <a:t>ij</a:t>
            </a:r>
            <a:r>
              <a:rPr lang="en-US" sz="2400" dirty="0" smtClean="0">
                <a:solidFill>
                  <a:srgbClr val="000090"/>
                </a:solidFill>
              </a:rPr>
              <a:t> may be nonzero.</a:t>
            </a:r>
            <a:endParaRPr lang="en-US" sz="2400" dirty="0">
              <a:solidFill>
                <a:srgbClr val="000090"/>
              </a:solidFill>
            </a:endParaRPr>
          </a:p>
        </p:txBody>
      </p:sp>
      <p:pic>
        <p:nvPicPr>
          <p:cNvPr id="6" name="Picture 5" descr="Screen Shot 2020-10-23 at 15.56.13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2474" y="5047792"/>
            <a:ext cx="2420471" cy="1412403"/>
          </a:xfrm>
          <a:prstGeom prst="rect">
            <a:avLst/>
          </a:prstGeom>
        </p:spPr>
      </p:pic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913366"/>
              </p:ext>
            </p:extLst>
          </p:nvPr>
        </p:nvGraphicFramePr>
        <p:xfrm>
          <a:off x="3392433" y="627530"/>
          <a:ext cx="531867" cy="5614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9" name="Equation" r:id="rId6" imgW="228600" imgH="241300" progId="Equation.3">
                  <p:embed/>
                </p:oleObj>
              </mc:Choice>
              <mc:Fallback>
                <p:oleObj name="Equation" r:id="rId6" imgW="2286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392433" y="627530"/>
                        <a:ext cx="531867" cy="5614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8744278"/>
              </p:ext>
            </p:extLst>
          </p:nvPr>
        </p:nvGraphicFramePr>
        <p:xfrm>
          <a:off x="5056188" y="1068388"/>
          <a:ext cx="328612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0" name="Equation" r:id="rId8" imgW="165100" imgH="228600" progId="Equation.3">
                  <p:embed/>
                </p:oleObj>
              </mc:Choice>
              <mc:Fallback>
                <p:oleObj name="Equation" r:id="rId8" imgW="1651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056188" y="1068388"/>
                        <a:ext cx="328612" cy="454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521941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creen Shot 2020-10-23 at 09.54.06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7" r="5044" b="15161"/>
          <a:stretch/>
        </p:blipFill>
        <p:spPr>
          <a:xfrm>
            <a:off x="373532" y="2561947"/>
            <a:ext cx="3526118" cy="3459344"/>
          </a:xfrm>
          <a:prstGeom prst="rect">
            <a:avLst/>
          </a:prstGeom>
        </p:spPr>
      </p:pic>
      <p:grpSp>
        <p:nvGrpSpPr>
          <p:cNvPr id="38" name="Group 37"/>
          <p:cNvGrpSpPr/>
          <p:nvPr/>
        </p:nvGrpSpPr>
        <p:grpSpPr>
          <a:xfrm>
            <a:off x="478120" y="280807"/>
            <a:ext cx="8232586" cy="1569660"/>
            <a:chOff x="478120" y="280807"/>
            <a:chExt cx="8232586" cy="1569660"/>
          </a:xfrm>
        </p:grpSpPr>
        <p:sp>
          <p:nvSpPr>
            <p:cNvPr id="5" name="TextBox 4"/>
            <p:cNvSpPr txBox="1"/>
            <p:nvPr/>
          </p:nvSpPr>
          <p:spPr>
            <a:xfrm flipH="1">
              <a:off x="478120" y="280807"/>
              <a:ext cx="8232586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000090"/>
                  </a:solidFill>
                </a:rPr>
                <a:t>If  a  stress tensor </a:t>
              </a:r>
              <a:r>
                <a:rPr lang="en-US" sz="2400" b="1" i="1" dirty="0" smtClean="0">
                  <a:solidFill>
                    <a:srgbClr val="000090"/>
                  </a:solidFill>
                </a:rPr>
                <a:t>is</a:t>
              </a:r>
              <a:r>
                <a:rPr lang="en-US" sz="2400" dirty="0" smtClean="0">
                  <a:solidFill>
                    <a:srgbClr val="000090"/>
                  </a:solidFill>
                </a:rPr>
                <a:t> expressed in its principal coordinates </a:t>
              </a:r>
            </a:p>
            <a:p>
              <a:pPr marL="342900" indent="-342900">
                <a:buFont typeface="Arial"/>
                <a:buChar char="•"/>
              </a:pPr>
              <a:r>
                <a:rPr lang="en-US" sz="2400" dirty="0" smtClean="0">
                  <a:solidFill>
                    <a:srgbClr val="000090"/>
                  </a:solidFill>
                </a:rPr>
                <a:t>the traction vectors         on the coordinate planes </a:t>
              </a:r>
              <a:r>
                <a:rPr lang="en-US" sz="2400" b="1" i="1" dirty="0" smtClean="0">
                  <a:solidFill>
                    <a:srgbClr val="000090"/>
                  </a:solidFill>
                </a:rPr>
                <a:t>must</a:t>
              </a:r>
              <a:r>
                <a:rPr lang="en-US" sz="2400" dirty="0" smtClean="0">
                  <a:solidFill>
                    <a:srgbClr val="000090"/>
                  </a:solidFill>
                </a:rPr>
                <a:t> be parallel to the coordinate vectors    , </a:t>
              </a:r>
              <a:r>
                <a:rPr lang="en-US" sz="2400" dirty="0">
                  <a:solidFill>
                    <a:srgbClr val="000090"/>
                  </a:solidFill>
                </a:rPr>
                <a:t>and </a:t>
              </a:r>
              <a:endParaRPr lang="en-US" sz="2400" dirty="0" smtClean="0">
                <a:solidFill>
                  <a:srgbClr val="000090"/>
                </a:solidFill>
              </a:endParaRPr>
            </a:p>
            <a:p>
              <a:pPr marL="342900" indent="-342900">
                <a:buFont typeface="Arial"/>
                <a:buChar char="•"/>
              </a:pPr>
              <a:r>
                <a:rPr lang="en-US" sz="2400" dirty="0" smtClean="0">
                  <a:solidFill>
                    <a:srgbClr val="000090"/>
                  </a:solidFill>
                </a:rPr>
                <a:t>off-diagonal elements t*</a:t>
              </a:r>
              <a:r>
                <a:rPr lang="en-US" sz="2800" baseline="-25000" dirty="0" err="1" smtClean="0">
                  <a:solidFill>
                    <a:srgbClr val="000090"/>
                  </a:solidFill>
                </a:rPr>
                <a:t>ij</a:t>
              </a:r>
              <a:r>
                <a:rPr lang="en-US" sz="2400" dirty="0" smtClean="0">
                  <a:solidFill>
                    <a:srgbClr val="000090"/>
                  </a:solidFill>
                </a:rPr>
                <a:t> must be zero.</a:t>
              </a:r>
              <a:endParaRPr lang="en-US" sz="2400" dirty="0">
                <a:solidFill>
                  <a:srgbClr val="000090"/>
                </a:solidFill>
              </a:endParaRPr>
            </a:p>
          </p:txBody>
        </p:sp>
        <p:graphicFrame>
          <p:nvGraphicFramePr>
            <p:cNvPr id="8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5191960"/>
                </p:ext>
              </p:extLst>
            </p:nvPr>
          </p:nvGraphicFramePr>
          <p:xfrm>
            <a:off x="3392433" y="627530"/>
            <a:ext cx="531867" cy="5614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32" name="Equation" r:id="rId4" imgW="228600" imgH="241300" progId="Equation.3">
                    <p:embed/>
                  </p:oleObj>
                </mc:Choice>
                <mc:Fallback>
                  <p:oleObj name="Equation" r:id="rId4" imgW="228600" imgH="2413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3392433" y="627530"/>
                          <a:ext cx="531867" cy="56141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5483863"/>
              </p:ext>
            </p:extLst>
          </p:nvPr>
        </p:nvGraphicFramePr>
        <p:xfrm>
          <a:off x="5963233" y="4614687"/>
          <a:ext cx="2022475" cy="18845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3" name="Equation" r:id="rId6" imgW="1016000" imgH="889000" progId="Equation.3">
                  <p:embed/>
                </p:oleObj>
              </mc:Choice>
              <mc:Fallback>
                <p:oleObj name="Equation" r:id="rId6" imgW="1016000" imgH="889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963233" y="4614687"/>
                        <a:ext cx="2022475" cy="188454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6" name="Group 35"/>
          <p:cNvGrpSpPr/>
          <p:nvPr/>
        </p:nvGrpSpPr>
        <p:grpSpPr>
          <a:xfrm>
            <a:off x="5545721" y="1752350"/>
            <a:ext cx="2734732" cy="2748037"/>
            <a:chOff x="4165600" y="1735416"/>
            <a:chExt cx="2734732" cy="2748037"/>
          </a:xfrm>
        </p:grpSpPr>
        <p:grpSp>
          <p:nvGrpSpPr>
            <p:cNvPr id="29" name="Group 28"/>
            <p:cNvGrpSpPr/>
            <p:nvPr/>
          </p:nvGrpSpPr>
          <p:grpSpPr>
            <a:xfrm>
              <a:off x="4165600" y="1850467"/>
              <a:ext cx="2527300" cy="2391333"/>
              <a:chOff x="4165600" y="1850467"/>
              <a:chExt cx="2527300" cy="2391333"/>
            </a:xfrm>
          </p:grpSpPr>
          <p:grpSp>
            <p:nvGrpSpPr>
              <p:cNvPr id="19" name="Group 18"/>
              <p:cNvGrpSpPr/>
              <p:nvPr/>
            </p:nvGrpSpPr>
            <p:grpSpPr>
              <a:xfrm>
                <a:off x="4165600" y="1850467"/>
                <a:ext cx="2419350" cy="2391333"/>
                <a:chOff x="3536950" y="1850467"/>
                <a:chExt cx="2419350" cy="2391333"/>
              </a:xfrm>
              <a:noFill/>
            </p:grpSpPr>
            <p:sp>
              <p:nvSpPr>
                <p:cNvPr id="12" name="Cube 11"/>
                <p:cNvSpPr/>
                <p:nvPr/>
              </p:nvSpPr>
              <p:spPr>
                <a:xfrm>
                  <a:off x="3759200" y="2247900"/>
                  <a:ext cx="1841500" cy="1724152"/>
                </a:xfrm>
                <a:prstGeom prst="cube">
                  <a:avLst/>
                </a:prstGeom>
                <a:grpFill/>
                <a:ln w="19050" cmpd="sng"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4" name="Straight Connector 13"/>
                <p:cNvCxnSpPr/>
                <p:nvPr/>
              </p:nvCxnSpPr>
              <p:spPr>
                <a:xfrm flipH="1" flipV="1">
                  <a:off x="4165600" y="1850467"/>
                  <a:ext cx="12700" cy="397433"/>
                </a:xfrm>
                <a:prstGeom prst="line">
                  <a:avLst/>
                </a:prstGeom>
                <a:grpFill/>
                <a:ln w="28575" cmpd="sng">
                  <a:solidFill>
                    <a:srgbClr val="00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/>
                <p:cNvCxnSpPr/>
                <p:nvPr/>
              </p:nvCxnSpPr>
              <p:spPr>
                <a:xfrm flipH="1" flipV="1">
                  <a:off x="5600700" y="3556000"/>
                  <a:ext cx="355600" cy="1"/>
                </a:xfrm>
                <a:prstGeom prst="line">
                  <a:avLst/>
                </a:prstGeom>
                <a:grpFill/>
                <a:ln w="28575" cmpd="sng">
                  <a:solidFill>
                    <a:srgbClr val="00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/>
                <p:cNvCxnSpPr/>
                <p:nvPr/>
              </p:nvCxnSpPr>
              <p:spPr>
                <a:xfrm flipV="1">
                  <a:off x="3536950" y="3972053"/>
                  <a:ext cx="222250" cy="269747"/>
                </a:xfrm>
                <a:prstGeom prst="line">
                  <a:avLst/>
                </a:prstGeom>
                <a:grpFill/>
                <a:ln w="28575" cmpd="sng">
                  <a:solidFill>
                    <a:srgbClr val="00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" name="Group 27"/>
              <p:cNvGrpSpPr/>
              <p:nvPr/>
            </p:nvGrpSpPr>
            <p:grpSpPr>
              <a:xfrm>
                <a:off x="4794250" y="1850467"/>
                <a:ext cx="1898650" cy="1972586"/>
                <a:chOff x="4794250" y="1850467"/>
                <a:chExt cx="1898650" cy="1972586"/>
              </a:xfrm>
            </p:grpSpPr>
            <p:cxnSp>
              <p:nvCxnSpPr>
                <p:cNvPr id="21" name="Straight Connector 20"/>
                <p:cNvCxnSpPr/>
                <p:nvPr/>
              </p:nvCxnSpPr>
              <p:spPr>
                <a:xfrm flipV="1">
                  <a:off x="5264150" y="1850467"/>
                  <a:ext cx="0" cy="596150"/>
                </a:xfrm>
                <a:prstGeom prst="line">
                  <a:avLst/>
                </a:prstGeom>
                <a:noFill/>
                <a:ln w="28575" cmpd="sng">
                  <a:solidFill>
                    <a:srgbClr val="000000"/>
                  </a:solidFill>
                  <a:headEnd type="none"/>
                  <a:tailEnd type="triangl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/>
                <p:cNvCxnSpPr/>
                <p:nvPr/>
              </p:nvCxnSpPr>
              <p:spPr>
                <a:xfrm flipH="1">
                  <a:off x="4794250" y="3284817"/>
                  <a:ext cx="304800" cy="538236"/>
                </a:xfrm>
                <a:prstGeom prst="line">
                  <a:avLst/>
                </a:prstGeom>
                <a:noFill/>
                <a:ln w="28575" cmpd="sng">
                  <a:solidFill>
                    <a:srgbClr val="000000"/>
                  </a:solidFill>
                  <a:headEnd type="none"/>
                  <a:tailEnd type="triangl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/>
                <p:cNvCxnSpPr/>
                <p:nvPr/>
              </p:nvCxnSpPr>
              <p:spPr>
                <a:xfrm>
                  <a:off x="6038850" y="3158097"/>
                  <a:ext cx="654050" cy="0"/>
                </a:xfrm>
                <a:prstGeom prst="line">
                  <a:avLst/>
                </a:prstGeom>
                <a:noFill/>
                <a:ln w="28575" cmpd="sng">
                  <a:solidFill>
                    <a:srgbClr val="000000"/>
                  </a:solidFill>
                  <a:headEnd type="none"/>
                  <a:tailEnd type="triangl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aphicFrame>
          <p:nvGraphicFramePr>
            <p:cNvPr id="30" name="Object 2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821399"/>
                </p:ext>
              </p:extLst>
            </p:nvPr>
          </p:nvGraphicFramePr>
          <p:xfrm>
            <a:off x="4946649" y="3543300"/>
            <a:ext cx="277284" cy="3839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34" name="Equation" r:id="rId8" imgW="165100" imgH="228600" progId="Equation.3">
                    <p:embed/>
                  </p:oleObj>
                </mc:Choice>
                <mc:Fallback>
                  <p:oleObj name="Equation" r:id="rId8" imgW="165100" imgH="2286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4946649" y="3543300"/>
                          <a:ext cx="277284" cy="38393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" name="Object 3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97744189"/>
                </p:ext>
              </p:extLst>
            </p:nvPr>
          </p:nvGraphicFramePr>
          <p:xfrm>
            <a:off x="6616699" y="2765909"/>
            <a:ext cx="283633" cy="3646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35" name="Equation" r:id="rId10" imgW="177800" imgH="228600" progId="Equation.3">
                    <p:embed/>
                  </p:oleObj>
                </mc:Choice>
                <mc:Fallback>
                  <p:oleObj name="Equation" r:id="rId10" imgW="177800" imgH="2286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6616699" y="2765909"/>
                          <a:ext cx="283633" cy="36467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" name="Object 3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93749469"/>
                </p:ext>
              </p:extLst>
            </p:nvPr>
          </p:nvGraphicFramePr>
          <p:xfrm>
            <a:off x="5509683" y="1735416"/>
            <a:ext cx="311150" cy="4209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36" name="Equation" r:id="rId12" imgW="177800" imgH="241300" progId="Equation.3">
                    <p:embed/>
                  </p:oleObj>
                </mc:Choice>
                <mc:Fallback>
                  <p:oleObj name="Equation" r:id="rId12" imgW="177800" imgH="2413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5509683" y="1735416"/>
                          <a:ext cx="311150" cy="42096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" name="Object 3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15173386"/>
                </p:ext>
              </p:extLst>
            </p:nvPr>
          </p:nvGraphicFramePr>
          <p:xfrm>
            <a:off x="6565897" y="3458382"/>
            <a:ext cx="283633" cy="3646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37" name="Equation" r:id="rId14" imgW="177800" imgH="228600" progId="Equation.3">
                    <p:embed/>
                  </p:oleObj>
                </mc:Choice>
                <mc:Fallback>
                  <p:oleObj name="Equation" r:id="rId14" imgW="177800" imgH="2286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6565897" y="3458382"/>
                          <a:ext cx="283633" cy="36467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" name="Object 3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73503774"/>
                </p:ext>
              </p:extLst>
            </p:nvPr>
          </p:nvGraphicFramePr>
          <p:xfrm>
            <a:off x="4165600" y="4118782"/>
            <a:ext cx="283633" cy="3646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38" name="Equation" r:id="rId16" imgW="177800" imgH="228600" progId="Equation.3">
                    <p:embed/>
                  </p:oleObj>
                </mc:Choice>
                <mc:Fallback>
                  <p:oleObj name="Equation" r:id="rId16" imgW="177800" imgH="2286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4165600" y="4118782"/>
                          <a:ext cx="283633" cy="36467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" name="Object 3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27575908"/>
                </p:ext>
              </p:extLst>
            </p:nvPr>
          </p:nvGraphicFramePr>
          <p:xfrm>
            <a:off x="4392613" y="1763713"/>
            <a:ext cx="282575" cy="3857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39" name="Equation" r:id="rId18" imgW="177800" imgH="241300" progId="Equation.3">
                    <p:embed/>
                  </p:oleObj>
                </mc:Choice>
                <mc:Fallback>
                  <p:oleObj name="Equation" r:id="rId18" imgW="177800" imgH="2413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9"/>
                        <a:stretch>
                          <a:fillRect/>
                        </a:stretch>
                      </p:blipFill>
                      <p:spPr>
                        <a:xfrm>
                          <a:off x="4392613" y="1763713"/>
                          <a:ext cx="282575" cy="3857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9" name="Objec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6941635"/>
              </p:ext>
            </p:extLst>
          </p:nvPr>
        </p:nvGraphicFramePr>
        <p:xfrm>
          <a:off x="5056188" y="1030288"/>
          <a:ext cx="328612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0" name="Equation" r:id="rId20" imgW="165100" imgH="241300" progId="Equation.3">
                  <p:embed/>
                </p:oleObj>
              </mc:Choice>
              <mc:Fallback>
                <p:oleObj name="Equation" r:id="rId20" imgW="1651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5056188" y="1030288"/>
                        <a:ext cx="328612" cy="479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209008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creen Shot 2020-10-23 at 10.00.3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94" y="294801"/>
            <a:ext cx="3359406" cy="26621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73" y="147638"/>
            <a:ext cx="5730528" cy="636774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rgbClr val="000090"/>
                </a:solidFill>
              </a:rPr>
              <a:t>Momentum Conservation Equation</a:t>
            </a:r>
            <a:endParaRPr lang="en-US" sz="2800" dirty="0">
              <a:solidFill>
                <a:srgbClr val="000090"/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680572" y="4476436"/>
            <a:ext cx="3142128" cy="1166556"/>
            <a:chOff x="705972" y="3748174"/>
            <a:chExt cx="3142128" cy="1166556"/>
          </a:xfrm>
        </p:grpSpPr>
        <p:pic>
          <p:nvPicPr>
            <p:cNvPr id="7" name="Picture 6" descr="Screen Shot 2020-10-23 at 10.01.41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5500" y="4175220"/>
              <a:ext cx="3022600" cy="739510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705972" y="3748174"/>
              <a:ext cx="261898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 smtClean="0">
                  <a:solidFill>
                    <a:srgbClr val="000090"/>
                  </a:solidFill>
                </a:rPr>
                <a:t>Collect volume terms</a:t>
              </a:r>
              <a:endParaRPr lang="en-US" sz="2200" dirty="0">
                <a:solidFill>
                  <a:srgbClr val="000090"/>
                </a:soli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06772" y="5693792"/>
            <a:ext cx="6756740" cy="877017"/>
            <a:chOff x="606772" y="5312792"/>
            <a:chExt cx="6756740" cy="877017"/>
          </a:xfrm>
        </p:grpSpPr>
        <p:sp>
          <p:nvSpPr>
            <p:cNvPr id="10" name="TextBox 9"/>
            <p:cNvSpPr txBox="1"/>
            <p:nvPr/>
          </p:nvSpPr>
          <p:spPr>
            <a:xfrm>
              <a:off x="606772" y="5312792"/>
              <a:ext cx="675674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 smtClean="0">
                  <a:solidFill>
                    <a:srgbClr val="000090"/>
                  </a:solidFill>
                </a:rPr>
                <a:t>Volume </a:t>
              </a:r>
              <a:r>
                <a:rPr lang="en-US" sz="2200" i="1" dirty="0" smtClean="0">
                  <a:solidFill>
                    <a:srgbClr val="000090"/>
                  </a:solidFill>
                </a:rPr>
                <a:t>V</a:t>
              </a:r>
              <a:r>
                <a:rPr lang="en-US" sz="2200" dirty="0" smtClean="0">
                  <a:solidFill>
                    <a:srgbClr val="000090"/>
                  </a:solidFill>
                </a:rPr>
                <a:t> is arbitrary, so integrand must vanish for any </a:t>
              </a:r>
              <a:r>
                <a:rPr lang="en-US" sz="2200" i="1" dirty="0" smtClean="0">
                  <a:solidFill>
                    <a:srgbClr val="000090"/>
                  </a:solidFill>
                </a:rPr>
                <a:t>V</a:t>
              </a:r>
              <a:endParaRPr lang="en-US" sz="2200" i="1" dirty="0">
                <a:solidFill>
                  <a:srgbClr val="000090"/>
                </a:solidFill>
              </a:endParaRPr>
            </a:p>
          </p:txBody>
        </p:sp>
        <p:pic>
          <p:nvPicPr>
            <p:cNvPr id="11" name="Picture 10" descr="Screen Shot 2020-10-23 at 10.05.37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6801" y="5744919"/>
              <a:ext cx="2095499" cy="444890"/>
            </a:xfrm>
            <a:prstGeom prst="rect">
              <a:avLst/>
            </a:prstGeom>
          </p:spPr>
        </p:pic>
      </p:grpSp>
      <p:grpSp>
        <p:nvGrpSpPr>
          <p:cNvPr id="23" name="Group 22"/>
          <p:cNvGrpSpPr/>
          <p:nvPr/>
        </p:nvGrpSpPr>
        <p:grpSpPr>
          <a:xfrm>
            <a:off x="648452" y="820271"/>
            <a:ext cx="4097981" cy="1163905"/>
            <a:chOff x="648452" y="820271"/>
            <a:chExt cx="4097981" cy="1163905"/>
          </a:xfrm>
        </p:grpSpPr>
        <p:sp>
          <p:nvSpPr>
            <p:cNvPr id="9" name="TextBox 8"/>
            <p:cNvSpPr txBox="1"/>
            <p:nvPr/>
          </p:nvSpPr>
          <p:spPr>
            <a:xfrm>
              <a:off x="4247679" y="1277938"/>
              <a:ext cx="49875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 smtClean="0">
                  <a:solidFill>
                    <a:srgbClr val="000090"/>
                  </a:solidFill>
                </a:rPr>
                <a:t>(1)</a:t>
              </a:r>
              <a:endParaRPr lang="en-US" sz="2200" dirty="0">
                <a:solidFill>
                  <a:srgbClr val="000090"/>
                </a:solidFill>
              </a:endParaRPr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648452" y="820271"/>
              <a:ext cx="3377448" cy="1163905"/>
              <a:chOff x="648452" y="896471"/>
              <a:chExt cx="3377448" cy="1163905"/>
            </a:xfrm>
          </p:grpSpPr>
          <p:pic>
            <p:nvPicPr>
              <p:cNvPr id="3" name="Picture 2" descr="Screen Shot 2020-10-23 at 09.56.47.png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5500" y="1249608"/>
                <a:ext cx="3200400" cy="810768"/>
              </a:xfrm>
              <a:prstGeom prst="rect">
                <a:avLst/>
              </a:prstGeom>
            </p:spPr>
          </p:pic>
          <p:sp>
            <p:nvSpPr>
              <p:cNvPr id="12" name="TextBox 11"/>
              <p:cNvSpPr txBox="1"/>
              <p:nvPr/>
            </p:nvSpPr>
            <p:spPr>
              <a:xfrm>
                <a:off x="648452" y="896471"/>
                <a:ext cx="2200893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200" dirty="0">
                    <a:solidFill>
                      <a:srgbClr val="000090"/>
                    </a:solidFill>
                  </a:rPr>
                  <a:t>Force equilibrium</a:t>
                </a:r>
                <a:endParaRPr lang="en-US" sz="2200" dirty="0"/>
              </a:p>
            </p:txBody>
          </p:sp>
        </p:grpSp>
      </p:grpSp>
      <p:grpSp>
        <p:nvGrpSpPr>
          <p:cNvPr id="22" name="Group 21"/>
          <p:cNvGrpSpPr/>
          <p:nvPr/>
        </p:nvGrpSpPr>
        <p:grpSpPr>
          <a:xfrm>
            <a:off x="670347" y="1995117"/>
            <a:ext cx="5077695" cy="921804"/>
            <a:chOff x="670347" y="1995117"/>
            <a:chExt cx="5077695" cy="921804"/>
          </a:xfrm>
        </p:grpSpPr>
        <p:grpSp>
          <p:nvGrpSpPr>
            <p:cNvPr id="19" name="Group 18"/>
            <p:cNvGrpSpPr/>
            <p:nvPr/>
          </p:nvGrpSpPr>
          <p:grpSpPr>
            <a:xfrm>
              <a:off x="670347" y="1995117"/>
              <a:ext cx="5077695" cy="921804"/>
              <a:chOff x="670347" y="2160217"/>
              <a:chExt cx="5077695" cy="921804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670347" y="2160217"/>
                <a:ext cx="5077695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200" dirty="0" smtClean="0">
                    <a:solidFill>
                      <a:srgbClr val="000090"/>
                    </a:solidFill>
                  </a:rPr>
                  <a:t>Replace traction vector with stress tensor</a:t>
                </a:r>
              </a:p>
            </p:txBody>
          </p:sp>
          <p:pic>
            <p:nvPicPr>
              <p:cNvPr id="18" name="Picture 17" descr="Screen Shot 2020-10-23 at 17.03.21.png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79500" y="2590554"/>
                <a:ext cx="1408383" cy="491467"/>
              </a:xfrm>
              <a:prstGeom prst="rect">
                <a:avLst/>
              </a:prstGeom>
            </p:spPr>
          </p:pic>
        </p:grpSp>
        <p:sp>
          <p:nvSpPr>
            <p:cNvPr id="20" name="TextBox 19"/>
            <p:cNvSpPr txBox="1"/>
            <p:nvPr/>
          </p:nvSpPr>
          <p:spPr>
            <a:xfrm>
              <a:off x="2999936" y="2455256"/>
              <a:ext cx="49875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 smtClean="0">
                  <a:solidFill>
                    <a:srgbClr val="000090"/>
                  </a:solidFill>
                </a:rPr>
                <a:t>(2)</a:t>
              </a:r>
              <a:endParaRPr lang="en-US" sz="2200" dirty="0">
                <a:solidFill>
                  <a:srgbClr val="000090"/>
                </a:solidFill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668955" y="3024979"/>
            <a:ext cx="6565148" cy="1512164"/>
            <a:chOff x="668955" y="3037679"/>
            <a:chExt cx="6565148" cy="1512164"/>
          </a:xfrm>
        </p:grpSpPr>
        <p:grpSp>
          <p:nvGrpSpPr>
            <p:cNvPr id="13" name="Group 12"/>
            <p:cNvGrpSpPr/>
            <p:nvPr/>
          </p:nvGrpSpPr>
          <p:grpSpPr>
            <a:xfrm>
              <a:off x="668955" y="3037679"/>
              <a:ext cx="6565148" cy="1512164"/>
              <a:chOff x="651595" y="2233704"/>
              <a:chExt cx="6565148" cy="1512164"/>
            </a:xfrm>
          </p:grpSpPr>
          <p:pic>
            <p:nvPicPr>
              <p:cNvPr id="4" name="Picture 3" descr="Screen Shot 2020-10-23 at 09.57.58.png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2000" y="2900626"/>
                <a:ext cx="2908300" cy="845242"/>
              </a:xfrm>
              <a:prstGeom prst="rect">
                <a:avLst/>
              </a:prstGeom>
            </p:spPr>
          </p:pic>
          <p:sp>
            <p:nvSpPr>
              <p:cNvPr id="5" name="TextBox 4"/>
              <p:cNvSpPr txBox="1"/>
              <p:nvPr/>
            </p:nvSpPr>
            <p:spPr>
              <a:xfrm>
                <a:off x="651595" y="2233704"/>
                <a:ext cx="6565148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dirty="0">
                    <a:solidFill>
                      <a:srgbClr val="000090"/>
                    </a:solidFill>
                  </a:rPr>
                  <a:t>A</a:t>
                </a:r>
                <a:r>
                  <a:rPr lang="en-US" sz="2200" dirty="0" smtClean="0">
                    <a:solidFill>
                      <a:srgbClr val="000090"/>
                    </a:solidFill>
                  </a:rPr>
                  <a:t>pply Divergence Theorem (3) to change surface integral into volume integral</a:t>
                </a:r>
                <a:endParaRPr lang="en-US" sz="2200" dirty="0">
                  <a:solidFill>
                    <a:srgbClr val="000090"/>
                  </a:solidFill>
                </a:endParaRPr>
              </a:p>
            </p:txBody>
          </p:sp>
        </p:grpSp>
        <p:sp>
          <p:nvSpPr>
            <p:cNvPr id="21" name="TextBox 20"/>
            <p:cNvSpPr txBox="1"/>
            <p:nvPr/>
          </p:nvSpPr>
          <p:spPr>
            <a:xfrm>
              <a:off x="4054036" y="3890356"/>
              <a:ext cx="49875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 smtClean="0">
                  <a:solidFill>
                    <a:srgbClr val="000090"/>
                  </a:solidFill>
                </a:rPr>
                <a:t>(3)</a:t>
              </a:r>
              <a:endParaRPr lang="en-US" sz="2200" dirty="0">
                <a:solidFill>
                  <a:srgbClr val="00009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637602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000090"/>
                </a:solidFill>
              </a:rPr>
              <a:t>Symmetry of stress tensor</a:t>
            </a:r>
            <a:endParaRPr lang="en-US" sz="2800" dirty="0">
              <a:solidFill>
                <a:srgbClr val="00009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71500" y="1765756"/>
            <a:ext cx="7950200" cy="3939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rgbClr val="000090"/>
                </a:solidFill>
              </a:rPr>
              <a:t>As discussed in Class 11 on Friday, the stress tensor is symmetric because the moment on an infinitesimal surface element </a:t>
            </a:r>
            <a:r>
              <a:rPr lang="en-US" sz="2200" dirty="0" err="1" smtClean="0">
                <a:solidFill>
                  <a:srgbClr val="000090"/>
                </a:solidFill>
              </a:rPr>
              <a:t>d</a:t>
            </a:r>
            <a:r>
              <a:rPr lang="en-US" sz="2200" i="1" dirty="0" err="1" smtClean="0">
                <a:solidFill>
                  <a:srgbClr val="000090"/>
                </a:solidFill>
              </a:rPr>
              <a:t>S</a:t>
            </a:r>
            <a:r>
              <a:rPr lang="en-US" sz="2200" dirty="0" smtClean="0">
                <a:solidFill>
                  <a:srgbClr val="000090"/>
                </a:solidFill>
              </a:rPr>
              <a:t> must go to zero.  </a:t>
            </a:r>
          </a:p>
          <a:p>
            <a:r>
              <a:rPr lang="en-US" sz="2200" dirty="0" smtClean="0">
                <a:solidFill>
                  <a:srgbClr val="000090"/>
                </a:solidFill>
              </a:rPr>
              <a:t>The text derives this more rigorously in Section 3.4.</a:t>
            </a:r>
          </a:p>
          <a:p>
            <a:r>
              <a:rPr lang="en-US" sz="2200" dirty="0" smtClean="0">
                <a:solidFill>
                  <a:srgbClr val="000090"/>
                </a:solidFill>
              </a:rPr>
              <a:t>The message to remember is that for stress -</a:t>
            </a:r>
          </a:p>
          <a:p>
            <a:endParaRPr lang="en-US" sz="2800" dirty="0" smtClean="0">
              <a:solidFill>
                <a:srgbClr val="000090"/>
              </a:solidFill>
            </a:endParaRPr>
          </a:p>
          <a:p>
            <a:r>
              <a:rPr lang="en-US" sz="2800" dirty="0">
                <a:solidFill>
                  <a:srgbClr val="000090"/>
                </a:solidFill>
              </a:rPr>
              <a:t>	</a:t>
            </a:r>
            <a:r>
              <a:rPr lang="en-US" sz="2800" dirty="0" smtClean="0">
                <a:solidFill>
                  <a:srgbClr val="000090"/>
                </a:solidFill>
              </a:rPr>
              <a:t>					</a:t>
            </a:r>
            <a:r>
              <a:rPr lang="en-US" sz="2800" dirty="0" err="1" smtClean="0">
                <a:solidFill>
                  <a:srgbClr val="000090"/>
                </a:solidFill>
              </a:rPr>
              <a:t>t</a:t>
            </a:r>
            <a:r>
              <a:rPr lang="en-US" sz="2800" baseline="-25000" dirty="0" err="1" smtClean="0">
                <a:solidFill>
                  <a:srgbClr val="000090"/>
                </a:solidFill>
              </a:rPr>
              <a:t>ij</a:t>
            </a:r>
            <a:r>
              <a:rPr lang="en-US" sz="2800" dirty="0" smtClean="0">
                <a:solidFill>
                  <a:srgbClr val="000090"/>
                </a:solidFill>
              </a:rPr>
              <a:t> = </a:t>
            </a:r>
            <a:r>
              <a:rPr lang="en-US" sz="2800" dirty="0" err="1" smtClean="0">
                <a:solidFill>
                  <a:srgbClr val="000090"/>
                </a:solidFill>
              </a:rPr>
              <a:t>t</a:t>
            </a:r>
            <a:r>
              <a:rPr lang="en-US" sz="2800" baseline="-25000" dirty="0" err="1" smtClean="0">
                <a:solidFill>
                  <a:srgbClr val="000090"/>
                </a:solidFill>
              </a:rPr>
              <a:t>ji</a:t>
            </a:r>
            <a:r>
              <a:rPr lang="en-US" sz="2800" dirty="0" smtClean="0">
                <a:solidFill>
                  <a:srgbClr val="000090"/>
                </a:solidFill>
              </a:rPr>
              <a:t> </a:t>
            </a:r>
            <a:endParaRPr lang="en-US" sz="2800" dirty="0" smtClean="0">
              <a:solidFill>
                <a:srgbClr val="000090"/>
              </a:solidFill>
            </a:endParaRPr>
          </a:p>
          <a:p>
            <a:endParaRPr lang="en-US" sz="2800" dirty="0">
              <a:solidFill>
                <a:srgbClr val="000090"/>
              </a:solidFill>
            </a:endParaRPr>
          </a:p>
          <a:p>
            <a:r>
              <a:rPr lang="en-US" sz="2800" dirty="0" smtClean="0">
                <a:solidFill>
                  <a:srgbClr val="000090"/>
                </a:solidFill>
              </a:rPr>
              <a:t>Th</a:t>
            </a:r>
            <a:r>
              <a:rPr lang="en-US" sz="2400" dirty="0" smtClean="0">
                <a:solidFill>
                  <a:srgbClr val="000090"/>
                </a:solidFill>
              </a:rPr>
              <a:t>e stress tensor can be reflected across its diagonal without changing.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406437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000090"/>
                </a:solidFill>
              </a:rPr>
              <a:t>Transformation laws for stress tensor</a:t>
            </a:r>
            <a:endParaRPr lang="en-US" sz="2800" dirty="0">
              <a:solidFill>
                <a:srgbClr val="00009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71500" y="1473656"/>
            <a:ext cx="81153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rgbClr val="000090"/>
                </a:solidFill>
              </a:rPr>
              <a:t>Section 3.5 goes over how to express the stress tensor (</a:t>
            </a:r>
            <a:r>
              <a:rPr lang="en-US" sz="2200" dirty="0" err="1" smtClean="0">
                <a:solidFill>
                  <a:srgbClr val="000090"/>
                </a:solidFill>
              </a:rPr>
              <a:t>t</a:t>
            </a:r>
            <a:r>
              <a:rPr lang="en-US" sz="2400" baseline="-25000" dirty="0" err="1" smtClean="0">
                <a:solidFill>
                  <a:srgbClr val="000090"/>
                </a:solidFill>
              </a:rPr>
              <a:t>ij</a:t>
            </a:r>
            <a:r>
              <a:rPr lang="en-US" sz="2200" dirty="0" smtClean="0">
                <a:solidFill>
                  <a:srgbClr val="000090"/>
                </a:solidFill>
              </a:rPr>
              <a:t> or </a:t>
            </a:r>
            <a:r>
              <a:rPr lang="en-US" sz="2200" i="1" dirty="0" err="1" smtClean="0">
                <a:solidFill>
                  <a:srgbClr val="000090"/>
                </a:solidFill>
                <a:latin typeface="Symbol" charset="2"/>
                <a:cs typeface="Symbol" charset="2"/>
              </a:rPr>
              <a:t>s</a:t>
            </a:r>
            <a:r>
              <a:rPr lang="en-US" sz="2400" baseline="-25000" dirty="0" err="1" smtClean="0">
                <a:solidFill>
                  <a:srgbClr val="000090"/>
                </a:solidFill>
              </a:rPr>
              <a:t>ij</a:t>
            </a:r>
            <a:r>
              <a:rPr lang="en-US" sz="2200" dirty="0" smtClean="0">
                <a:solidFill>
                  <a:srgbClr val="000090"/>
                </a:solidFill>
              </a:rPr>
              <a:t>) in different coordinate systems.</a:t>
            </a:r>
          </a:p>
          <a:p>
            <a:r>
              <a:rPr lang="en-US" sz="2200" dirty="0" smtClean="0">
                <a:solidFill>
                  <a:srgbClr val="000090"/>
                </a:solidFill>
              </a:rPr>
              <a:t>This is mainly a repeat of earlier ideas in Chapter 2 about transforming any tensor.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71500" y="3099256"/>
            <a:ext cx="811530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rgbClr val="000090"/>
                </a:solidFill>
              </a:rPr>
              <a:t>Section 3.6 goes over how to find the principal values (eigenvalues) of the stress tensor, how to find the principal directions </a:t>
            </a:r>
            <a:r>
              <a:rPr lang="en-US" sz="2200" dirty="0">
                <a:solidFill>
                  <a:srgbClr val="000090"/>
                </a:solidFill>
              </a:rPr>
              <a:t>(</a:t>
            </a:r>
            <a:r>
              <a:rPr lang="en-US" sz="2200" dirty="0" smtClean="0">
                <a:solidFill>
                  <a:srgbClr val="000090"/>
                </a:solidFill>
              </a:rPr>
              <a:t>eigenvectors), and how to find the 3 scalar invariants of the stress tensor.</a:t>
            </a:r>
          </a:p>
          <a:p>
            <a:r>
              <a:rPr lang="en-US" sz="2200" dirty="0" smtClean="0">
                <a:solidFill>
                  <a:srgbClr val="000090"/>
                </a:solidFill>
              </a:rPr>
              <a:t>This is also mainly a repeat of earlier ideas in Chapter 2 about transforming any tensor.</a:t>
            </a:r>
          </a:p>
        </p:txBody>
      </p:sp>
    </p:spTree>
    <p:extLst>
      <p:ext uri="{BB962C8B-B14F-4D97-AF65-F5344CB8AC3E}">
        <p14:creationId xmlns:p14="http://schemas.microsoft.com/office/powerpoint/2010/main" val="19357950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5556</TotalTime>
  <Words>1034</Words>
  <Application>Microsoft Macintosh PowerPoint</Application>
  <PresentationFormat>On-screen Show (4:3)</PresentationFormat>
  <Paragraphs>115</Paragraphs>
  <Slides>16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Office Theme</vt:lpstr>
      <vt:lpstr>Equation</vt:lpstr>
      <vt:lpstr>Microsoft Equation</vt:lpstr>
      <vt:lpstr>ESS 411/511 Geophysical Continuum Mechanics  Class #12</vt:lpstr>
      <vt:lpstr>ESS 411/511 Geophysical Continuum Mechanics</vt:lpstr>
      <vt:lpstr>ESS 411/511 Geophysical Continuum Mechanics  Class #12</vt:lpstr>
      <vt:lpstr>Definition of a tensor</vt:lpstr>
      <vt:lpstr>PowerPoint Presentation</vt:lpstr>
      <vt:lpstr>PowerPoint Presentation</vt:lpstr>
      <vt:lpstr>Momentum Conservation Equation</vt:lpstr>
      <vt:lpstr>Symmetry of stress tensor</vt:lpstr>
      <vt:lpstr>Transformation laws for stress tensor</vt:lpstr>
      <vt:lpstr>Notation</vt:lpstr>
      <vt:lpstr>Notation</vt:lpstr>
      <vt:lpstr>Section 3.7 – Normal and shear traction on a plane</vt:lpstr>
      <vt:lpstr>Section 3.7 – Minimum and maximum stress values</vt:lpstr>
      <vt:lpstr>Section 3.7 – Minimum and maximum stress values</vt:lpstr>
      <vt:lpstr>Cartesian Space  vs  Stress Space</vt:lpstr>
      <vt:lpstr>Cartesian Space vs Stress Space</vt:lpstr>
    </vt:vector>
  </TitlesOfParts>
  <Company>University of Washington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ESS 411/511 Geophysical Continuum Mechanics Class #1</dc:title>
  <dc:creator>Ed Waddington</dc:creator>
  <cp:lastModifiedBy>Ed Waddington</cp:lastModifiedBy>
  <cp:revision>325</cp:revision>
  <cp:lastPrinted>2020-10-21T18:38:09Z</cp:lastPrinted>
  <dcterms:created xsi:type="dcterms:W3CDTF">2020-09-30T16:18:10Z</dcterms:created>
  <dcterms:modified xsi:type="dcterms:W3CDTF">2020-10-26T17:21:00Z</dcterms:modified>
</cp:coreProperties>
</file>