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44" r:id="rId2"/>
    <p:sldId id="274" r:id="rId3"/>
    <p:sldId id="356" r:id="rId4"/>
    <p:sldId id="375" r:id="rId5"/>
    <p:sldId id="379" r:id="rId6"/>
    <p:sldId id="373" r:id="rId7"/>
    <p:sldId id="370" r:id="rId8"/>
    <p:sldId id="371" r:id="rId9"/>
    <p:sldId id="376" r:id="rId10"/>
    <p:sldId id="37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0" autoAdjust="0"/>
    <p:restoredTop sz="91209" autoAdjust="0"/>
  </p:normalViewPr>
  <p:slideViewPr>
    <p:cSldViewPr snapToGrid="0" snapToObjects="1">
      <p:cViewPr>
        <p:scale>
          <a:sx n="100" d="100"/>
          <a:sy n="100" d="100"/>
        </p:scale>
        <p:origin x="-664" y="-192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50EB-25D9-9644-B8DF-CEA5CAE7D9C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50EB-25D9-9644-B8DF-CEA5CAE7D9CA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#13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7266" y="95206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#12            –   </a:t>
            </a:r>
            <a:r>
              <a:rPr lang="en-US" sz="2000" dirty="0" err="1">
                <a:solidFill>
                  <a:srgbClr val="000090"/>
                </a:solidFill>
              </a:rPr>
              <a:t>Xinyu</a:t>
            </a:r>
            <a:r>
              <a:rPr lang="en-US" sz="2000" dirty="0">
                <a:solidFill>
                  <a:srgbClr val="000090"/>
                </a:solidFill>
              </a:rPr>
              <a:t> Wan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Friday       – </a:t>
            </a:r>
            <a:r>
              <a:rPr lang="en-US" sz="2000" dirty="0" smtClean="0">
                <a:solidFill>
                  <a:srgbClr val="000090"/>
                </a:solidFill>
              </a:rPr>
              <a:t>  </a:t>
            </a:r>
            <a:r>
              <a:rPr lang="en-US" sz="2000" dirty="0" err="1" smtClean="0">
                <a:solidFill>
                  <a:srgbClr val="000090"/>
                </a:solidFill>
              </a:rPr>
              <a:t>Maleen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 err="1" smtClean="0">
                <a:solidFill>
                  <a:srgbClr val="000090"/>
                </a:solidFill>
              </a:rPr>
              <a:t>Kidiwela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642" y="2228594"/>
            <a:ext cx="8081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0090"/>
                </a:solidFill>
              </a:rPr>
              <a:t>For Friday </a:t>
            </a:r>
            <a:r>
              <a:rPr lang="en-US" sz="2000" dirty="0" smtClean="0">
                <a:solidFill>
                  <a:srgbClr val="000090"/>
                </a:solidFill>
              </a:rPr>
              <a:t>class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Please read </a:t>
            </a:r>
            <a:r>
              <a:rPr lang="en-US" sz="2000" dirty="0" err="1" smtClean="0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>
                <a:solidFill>
                  <a:srgbClr val="000090"/>
                </a:solidFill>
              </a:rPr>
              <a:t>Smelser</a:t>
            </a:r>
            <a:r>
              <a:rPr lang="en-US" sz="2000" dirty="0">
                <a:solidFill>
                  <a:srgbClr val="000090"/>
                </a:solidFill>
              </a:rPr>
              <a:t>, and </a:t>
            </a:r>
            <a:r>
              <a:rPr lang="en-US" sz="2000" dirty="0" err="1">
                <a:solidFill>
                  <a:srgbClr val="000090"/>
                </a:solidFill>
              </a:rPr>
              <a:t>Mase</a:t>
            </a:r>
            <a:r>
              <a:rPr lang="en-US" sz="2000" dirty="0">
                <a:solidFill>
                  <a:srgbClr val="000090"/>
                </a:solidFill>
              </a:rPr>
              <a:t>, </a:t>
            </a:r>
            <a:r>
              <a:rPr lang="en-US" sz="2000" dirty="0" err="1" smtClean="0">
                <a:solidFill>
                  <a:srgbClr val="000090"/>
                </a:solidFill>
              </a:rPr>
              <a:t>Ch</a:t>
            </a:r>
            <a:r>
              <a:rPr lang="en-US" sz="2000" dirty="0" smtClean="0">
                <a:solidFill>
                  <a:srgbClr val="000090"/>
                </a:solidFill>
              </a:rPr>
              <a:t> 3 </a:t>
            </a:r>
            <a:r>
              <a:rPr lang="en-US" sz="2000" dirty="0">
                <a:solidFill>
                  <a:srgbClr val="000090"/>
                </a:solidFill>
              </a:rPr>
              <a:t>through </a:t>
            </a:r>
            <a:r>
              <a:rPr lang="en-US" sz="2000" dirty="0" smtClean="0">
                <a:solidFill>
                  <a:srgbClr val="000090"/>
                </a:solidFill>
              </a:rPr>
              <a:t>Section 3.8 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Your short </a:t>
            </a:r>
            <a:r>
              <a:rPr lang="en-US" sz="2000" dirty="0">
                <a:solidFill>
                  <a:srgbClr val="000090"/>
                </a:solidFill>
              </a:rPr>
              <a:t>CR/NC Pre-class prep writing assignment (1 point) in Canvas 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It </a:t>
            </a:r>
            <a:r>
              <a:rPr lang="en-US" sz="2000" dirty="0">
                <a:solidFill>
                  <a:srgbClr val="000090"/>
                </a:solidFill>
              </a:rPr>
              <a:t>will be due in Canvas at the start of class.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I will send another message when it is </a:t>
            </a:r>
            <a:r>
              <a:rPr lang="en-US" sz="2000" dirty="0" smtClean="0">
                <a:solidFill>
                  <a:srgbClr val="000090"/>
                </a:solidFill>
              </a:rPr>
              <a:t>posted in Canvas. 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Mohr-Coulomb Fracture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7760" y="5065067"/>
            <a:ext cx="7547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- </a:t>
            </a:r>
            <a:r>
              <a:rPr lang="en-US" sz="3200" dirty="0" smtClean="0">
                <a:solidFill>
                  <a:srgbClr val="800000"/>
                </a:solidFill>
                <a:latin typeface="Calibri"/>
                <a:cs typeface="Calibri"/>
              </a:rPr>
              <a:t>n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  <a:latin typeface="Calibri"/>
                <a:cs typeface="Calibri"/>
              </a:rPr>
              <a:t>   </a:t>
            </a:r>
            <a:r>
              <a:rPr lang="en-US" sz="2800" dirty="0" smtClean="0">
                <a:solidFill>
                  <a:srgbClr val="000090"/>
                </a:solidFill>
                <a:latin typeface="Calibri"/>
                <a:cs typeface="Calibri"/>
              </a:rPr>
              <a:t>n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cohesion</a:t>
            </a:r>
            <a:r>
              <a:rPr lang="en-US" sz="2800" dirty="0" smtClean="0">
                <a:solidFill>
                  <a:srgbClr val="000090"/>
                </a:solidFill>
              </a:rPr>
              <a:t>, or internal friction</a:t>
            </a:r>
          </a:p>
          <a:p>
            <a:pPr marL="2120900"/>
            <a:r>
              <a:rPr lang="en-US" sz="2800" dirty="0">
                <a:solidFill>
                  <a:srgbClr val="000090"/>
                </a:solidFill>
              </a:rPr>
              <a:t>o</a:t>
            </a:r>
            <a:r>
              <a:rPr lang="en-US" sz="2800" dirty="0" smtClean="0">
                <a:solidFill>
                  <a:srgbClr val="000090"/>
                </a:solidFill>
              </a:rPr>
              <a:t>pposing rupture in unbroken material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0400" y="1278795"/>
            <a:ext cx="7924800" cy="3125914"/>
            <a:chOff x="660400" y="1469295"/>
            <a:chExt cx="7924800" cy="3125914"/>
          </a:xfrm>
        </p:grpSpPr>
        <p:grpSp>
          <p:nvGrpSpPr>
            <p:cNvPr id="30" name="Group 29"/>
            <p:cNvGrpSpPr/>
            <p:nvPr/>
          </p:nvGrpSpPr>
          <p:grpSpPr>
            <a:xfrm>
              <a:off x="2626167" y="1816100"/>
              <a:ext cx="5959033" cy="1216152"/>
              <a:chOff x="2016567" y="1257300"/>
              <a:chExt cx="5959033" cy="1216152"/>
            </a:xfrm>
          </p:grpSpPr>
          <p:sp>
            <p:nvSpPr>
              <p:cNvPr id="28" name="Cube 27"/>
              <p:cNvSpPr/>
              <p:nvPr/>
            </p:nvSpPr>
            <p:spPr>
              <a:xfrm>
                <a:off x="2016567" y="1257300"/>
                <a:ext cx="4876800" cy="1216152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731000" y="18415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60400" y="1469295"/>
              <a:ext cx="5994400" cy="3125914"/>
              <a:chOff x="660400" y="1469295"/>
              <a:chExt cx="5994400" cy="312591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778000" y="1469295"/>
                <a:ext cx="4876800" cy="3125914"/>
                <a:chOff x="1905000" y="1519238"/>
                <a:chExt cx="4876800" cy="3125914"/>
              </a:xfrm>
            </p:grpSpPr>
            <p:sp>
              <p:nvSpPr>
                <p:cNvPr id="3" name="Cube 2"/>
                <p:cNvSpPr/>
                <p:nvPr/>
              </p:nvSpPr>
              <p:spPr>
                <a:xfrm>
                  <a:off x="1905000" y="3429000"/>
                  <a:ext cx="4876800" cy="1216152"/>
                </a:xfrm>
                <a:prstGeom prst="cube">
                  <a:avLst/>
                </a:prstGeom>
                <a:solidFill>
                  <a:srgbClr val="C4BD97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365500" y="1519238"/>
                  <a:ext cx="1955800" cy="2049462"/>
                  <a:chOff x="3365500" y="1519238"/>
                  <a:chExt cx="1955800" cy="2049462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3987800" y="1519238"/>
                    <a:ext cx="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4051300" y="1557338"/>
                    <a:ext cx="127000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3987800" y="3543300"/>
                    <a:ext cx="1244600" cy="0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365500" y="2573010"/>
                    <a:ext cx="55571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N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241800" y="2905780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s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60400" y="40767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620067" y="2042461"/>
              <a:ext cx="648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800000"/>
                  </a:solidFill>
                </a:rPr>
                <a:t>t</a:t>
              </a:r>
              <a:r>
                <a:rPr lang="en-US" sz="3200" baseline="30000" dirty="0" smtClean="0">
                  <a:solidFill>
                    <a:srgbClr val="800000"/>
                  </a:solidFill>
                </a:rPr>
                <a:t>(n)</a:t>
              </a:r>
              <a:endParaRPr lang="en-US" sz="3200" baseline="-250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15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</a:t>
            </a:r>
            <a:r>
              <a:rPr lang="en-US" sz="2000" dirty="0" smtClean="0">
                <a:solidFill>
                  <a:srgbClr val="FF0000"/>
                </a:solidFill>
              </a:rPr>
              <a:t>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Class-prep questions for today (break-out rooms)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8545" y="718704"/>
            <a:ext cx="75615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Mohr’s circles </a:t>
            </a:r>
            <a:endParaRPr lang="en-US" sz="2000" dirty="0">
              <a:solidFill>
                <a:srgbClr val="000090"/>
              </a:solidFill>
            </a:endParaRPr>
          </a:p>
          <a:p>
            <a:pPr lvl="0"/>
            <a:r>
              <a:rPr lang="en-US" sz="2000" dirty="0">
                <a:solidFill>
                  <a:srgbClr val="000090"/>
                </a:solidFill>
              </a:rPr>
              <a:t>Why are Mohr’s circles actually </a:t>
            </a:r>
            <a:r>
              <a:rPr lang="en-US" sz="2000" i="1" dirty="0">
                <a:solidFill>
                  <a:srgbClr val="000090"/>
                </a:solidFill>
              </a:rPr>
              <a:t>circles</a:t>
            </a:r>
            <a:r>
              <a:rPr lang="en-US" sz="2000" dirty="0">
                <a:solidFill>
                  <a:srgbClr val="000090"/>
                </a:solidFill>
              </a:rPr>
              <a:t> in stress space, and not some other shape, such as general ellipses for example?</a:t>
            </a:r>
          </a:p>
          <a:p>
            <a:r>
              <a:rPr lang="en-US" sz="2000" dirty="0">
                <a:solidFill>
                  <a:srgbClr val="000090"/>
                </a:solidFill>
              </a:rPr>
              <a:t> </a:t>
            </a:r>
          </a:p>
          <a:p>
            <a:r>
              <a:rPr lang="en-US" sz="2000" dirty="0">
                <a:solidFill>
                  <a:srgbClr val="000090"/>
                </a:solidFill>
              </a:rPr>
              <a:t>For a given stress tensor </a:t>
            </a:r>
            <a:r>
              <a:rPr lang="en-US" sz="2000" dirty="0" err="1">
                <a:solidFill>
                  <a:srgbClr val="000090"/>
                </a:solidFill>
              </a:rPr>
              <a:t>t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in stress space, with principal stresses </a:t>
            </a:r>
          </a:p>
          <a:p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 &gt; 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II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&gt; 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III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the normal and shear components of </a:t>
            </a:r>
            <a:r>
              <a:rPr lang="en-US" sz="2000" dirty="0" err="1">
                <a:solidFill>
                  <a:srgbClr val="000090"/>
                </a:solidFill>
              </a:rPr>
              <a:t>t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i="1" dirty="0">
                <a:solidFill>
                  <a:srgbClr val="000090"/>
                </a:solidFill>
              </a:rPr>
              <a:t>, 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N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and 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S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for all possible planes with normal vectors </a:t>
            </a:r>
            <a:r>
              <a:rPr lang="en-US" sz="2000" i="1" dirty="0" err="1">
                <a:solidFill>
                  <a:srgbClr val="000090"/>
                </a:solidFill>
              </a:rPr>
              <a:t>n</a:t>
            </a:r>
            <a:r>
              <a:rPr lang="en-US" sz="2000" i="1" baseline="-25000" dirty="0" err="1">
                <a:solidFill>
                  <a:srgbClr val="000090"/>
                </a:solidFill>
              </a:rPr>
              <a:t>i</a:t>
            </a:r>
            <a:r>
              <a:rPr lang="en-US" sz="2000" dirty="0">
                <a:solidFill>
                  <a:srgbClr val="000090"/>
                </a:solidFill>
              </a:rPr>
              <a:t> plot in a restricted areas in stress space, and all other areas are “out of bounds”. </a:t>
            </a:r>
          </a:p>
          <a:p>
            <a:pPr lvl="0"/>
            <a:r>
              <a:rPr lang="en-US" sz="2000" dirty="0">
                <a:solidFill>
                  <a:srgbClr val="000090"/>
                </a:solidFill>
              </a:rPr>
              <a:t>In which area do </a:t>
            </a:r>
            <a:r>
              <a:rPr lang="en-US" sz="2000" i="1" dirty="0">
                <a:solidFill>
                  <a:srgbClr val="000090"/>
                </a:solidFill>
              </a:rPr>
              <a:t>all</a:t>
            </a:r>
            <a:r>
              <a:rPr lang="en-US" sz="2000" dirty="0">
                <a:solidFill>
                  <a:srgbClr val="000090"/>
                </a:solidFill>
              </a:rPr>
              <a:t> the possible stress states </a:t>
            </a:r>
            <a:r>
              <a:rPr lang="en-US" sz="2000" dirty="0" smtClean="0">
                <a:solidFill>
                  <a:srgbClr val="000090"/>
                </a:solidFill>
              </a:rPr>
              <a:t>(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N</a:t>
            </a:r>
            <a:r>
              <a:rPr lang="en-US" sz="2000" dirty="0" smtClean="0">
                <a:solidFill>
                  <a:srgbClr val="000090"/>
                </a:solidFill>
              </a:rPr>
              <a:t>,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 </a:t>
            </a:r>
            <a:r>
              <a:rPr lang="en-US" sz="2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) plot in the stress-space diagram?</a:t>
            </a:r>
          </a:p>
          <a:p>
            <a:pPr lvl="0"/>
            <a:r>
              <a:rPr lang="en-US" sz="2000" dirty="0">
                <a:solidFill>
                  <a:srgbClr val="000090"/>
                </a:solidFill>
              </a:rPr>
              <a:t>Why do Mohr’s circles always seem to stop at</a:t>
            </a:r>
            <a:r>
              <a:rPr lang="en-US" sz="2000" i="1" dirty="0">
                <a:solidFill>
                  <a:srgbClr val="000090"/>
                </a:solidFill>
              </a:rPr>
              <a:t> </a:t>
            </a:r>
            <a:r>
              <a:rPr lang="en-US" sz="20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S</a:t>
            </a:r>
            <a:r>
              <a:rPr lang="en-US" sz="2000" dirty="0">
                <a:solidFill>
                  <a:srgbClr val="000090"/>
                </a:solidFill>
              </a:rPr>
              <a:t> = 0?  Is a negative shear component impossible</a:t>
            </a:r>
            <a:r>
              <a:rPr lang="en-US" sz="2000" dirty="0" smtClean="0">
                <a:solidFill>
                  <a:srgbClr val="000090"/>
                </a:solidFill>
              </a:rPr>
              <a:t>?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508501"/>
            <a:ext cx="3499944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1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Screen Shot 2018-10-19 at 10.26.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" r="51496" b="17721"/>
          <a:stretch/>
        </p:blipFill>
        <p:spPr>
          <a:xfrm>
            <a:off x="106812" y="4117345"/>
            <a:ext cx="2701592" cy="2648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Mohr’s circles in 4</a:t>
            </a:r>
            <a:r>
              <a:rPr lang="en-US" sz="2800" baseline="30000" dirty="0" smtClean="0">
                <a:solidFill>
                  <a:srgbClr val="000090"/>
                </a:solidFill>
              </a:rPr>
              <a:t>th</a:t>
            </a:r>
            <a:r>
              <a:rPr lang="en-US" sz="2800" dirty="0" smtClean="0">
                <a:solidFill>
                  <a:srgbClr val="000090"/>
                </a:solidFill>
              </a:rPr>
              <a:t> quadrant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137392">
            <a:off x="6264163" y="3764023"/>
            <a:ext cx="108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Plane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6016" y="4960544"/>
            <a:ext cx="56082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Normal vectors </a:t>
            </a:r>
            <a:r>
              <a:rPr lang="en-US" sz="2400" i="1" dirty="0" err="1" smtClean="0">
                <a:solidFill>
                  <a:srgbClr val="000090"/>
                </a:solidFill>
                <a:latin typeface="Calibri"/>
                <a:cs typeface="Calibri"/>
              </a:rPr>
              <a:t>n</a:t>
            </a:r>
            <a:r>
              <a:rPr lang="en-US" sz="2800" i="1" baseline="-25000" dirty="0" err="1" smtClean="0">
                <a:solidFill>
                  <a:srgbClr val="000090"/>
                </a:solidFill>
                <a:latin typeface="Calibri"/>
                <a:cs typeface="Calibri"/>
              </a:rPr>
              <a:t>j</a:t>
            </a:r>
            <a:r>
              <a:rPr lang="en-US" sz="2400" dirty="0" smtClean="0">
                <a:solidFill>
                  <a:srgbClr val="000090"/>
                </a:solidFill>
                <a:latin typeface="Calibri"/>
                <a:cs typeface="Calibri"/>
              </a:rPr>
              <a:t>  defining a plane can point in either direction, e.g. into opposite octant in Cartesian space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570240" y="1216655"/>
            <a:ext cx="5144752" cy="3423910"/>
            <a:chOff x="1231900" y="1943100"/>
            <a:chExt cx="5144752" cy="342391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231900" y="1943100"/>
              <a:ext cx="4495800" cy="3271445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3644900" y="2855837"/>
              <a:ext cx="2082800" cy="812082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2673350" y="3016250"/>
              <a:ext cx="841469" cy="651669"/>
            </a:xfrm>
            <a:prstGeom prst="straightConnector1">
              <a:avLst/>
            </a:prstGeom>
            <a:ln w="57150" cmpd="sng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90831" y="2405390"/>
              <a:ext cx="55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-25000" dirty="0" err="1" smtClean="0">
                  <a:solidFill>
                    <a:srgbClr val="800000"/>
                  </a:solidFill>
                </a:rPr>
                <a:t>N</a:t>
              </a:r>
              <a:endParaRPr lang="en-US" sz="2800" baseline="-25000" dirty="0">
                <a:solidFill>
                  <a:srgbClr val="8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0167" y="3610769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-25000" dirty="0" err="1" smtClean="0">
                  <a:solidFill>
                    <a:srgbClr val="800000"/>
                  </a:solidFill>
                </a:rPr>
                <a:t>s</a:t>
              </a:r>
              <a:endParaRPr lang="en-US" sz="2800" baseline="-25000" dirty="0">
                <a:solidFill>
                  <a:srgbClr val="8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27700" y="2532671"/>
              <a:ext cx="648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800000"/>
                  </a:solidFill>
                </a:rPr>
                <a:t>t</a:t>
              </a:r>
              <a:r>
                <a:rPr lang="en-US" sz="3200" baseline="30000" dirty="0" smtClean="0">
                  <a:solidFill>
                    <a:srgbClr val="800000"/>
                  </a:solidFill>
                </a:rPr>
                <a:t>(n)</a:t>
              </a:r>
              <a:endParaRPr lang="en-US" sz="3200" baseline="-25000" dirty="0">
                <a:solidFill>
                  <a:srgbClr val="80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562100" y="3667919"/>
              <a:ext cx="2082800" cy="812082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457608" y="3733224"/>
              <a:ext cx="790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800000"/>
                  </a:solidFill>
                </a:rPr>
                <a:t>-t</a:t>
              </a:r>
              <a:r>
                <a:rPr lang="en-US" sz="3200" baseline="30000" dirty="0" smtClean="0">
                  <a:solidFill>
                    <a:srgbClr val="800000"/>
                  </a:solidFill>
                </a:rPr>
                <a:t>(n)</a:t>
              </a:r>
              <a:endParaRPr lang="en-US" sz="3200" baseline="-25000" dirty="0">
                <a:solidFill>
                  <a:srgbClr val="8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644900" y="3676386"/>
              <a:ext cx="1000219" cy="726403"/>
            </a:xfrm>
            <a:prstGeom prst="straightConnector1">
              <a:avLst/>
            </a:prstGeom>
            <a:ln w="57150" cmpd="sng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3657788" y="2121292"/>
              <a:ext cx="987331" cy="1469089"/>
            </a:xfrm>
            <a:prstGeom prst="straightConnector1">
              <a:avLst/>
            </a:prstGeom>
            <a:ln w="57150" cmpd="sng"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603500" y="3745456"/>
              <a:ext cx="987331" cy="1469089"/>
            </a:xfrm>
            <a:prstGeom prst="straightConnector1">
              <a:avLst/>
            </a:prstGeom>
            <a:ln w="57150" cmpd="sng">
              <a:solidFill>
                <a:srgbClr val="8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70040" y="4843790"/>
              <a:ext cx="55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-25000" dirty="0" err="1" smtClean="0">
                  <a:solidFill>
                    <a:srgbClr val="800000"/>
                  </a:solidFill>
                </a:rPr>
                <a:t>N</a:t>
              </a:r>
              <a:endParaRPr lang="en-US" sz="2800" baseline="-25000" dirty="0">
                <a:solidFill>
                  <a:srgbClr val="8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4809" y="3131999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800000"/>
                  </a:solidFill>
                  <a:latin typeface="Symbol" charset="2"/>
                  <a:cs typeface="Symbol" charset="2"/>
                </a:rPr>
                <a:t>s</a:t>
              </a:r>
              <a:r>
                <a:rPr lang="en-US" sz="2800" baseline="-25000" dirty="0" err="1" smtClean="0">
                  <a:solidFill>
                    <a:srgbClr val="800000"/>
                  </a:solidFill>
                </a:rPr>
                <a:t>s</a:t>
              </a:r>
              <a:endParaRPr lang="en-US" sz="2800" baseline="-25000" dirty="0">
                <a:solidFill>
                  <a:srgbClr val="8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915833" y="3263900"/>
              <a:ext cx="203655" cy="639233"/>
            </a:xfrm>
            <a:custGeom>
              <a:avLst/>
              <a:gdLst>
                <a:gd name="connsiteX0" fmla="*/ 0 w 203200"/>
                <a:gd name="connsiteY0" fmla="*/ 0 h 647700"/>
                <a:gd name="connsiteX1" fmla="*/ 63500 w 203200"/>
                <a:gd name="connsiteY1" fmla="*/ 38100 h 647700"/>
                <a:gd name="connsiteX2" fmla="*/ 127000 w 203200"/>
                <a:gd name="connsiteY2" fmla="*/ 114300 h 647700"/>
                <a:gd name="connsiteX3" fmla="*/ 177800 w 203200"/>
                <a:gd name="connsiteY3" fmla="*/ 228600 h 647700"/>
                <a:gd name="connsiteX4" fmla="*/ 203200 w 203200"/>
                <a:gd name="connsiteY4" fmla="*/ 342900 h 647700"/>
                <a:gd name="connsiteX5" fmla="*/ 190500 w 203200"/>
                <a:gd name="connsiteY5" fmla="*/ 419100 h 647700"/>
                <a:gd name="connsiteX6" fmla="*/ 177800 w 203200"/>
                <a:gd name="connsiteY6" fmla="*/ 482600 h 647700"/>
                <a:gd name="connsiteX7" fmla="*/ 101600 w 203200"/>
                <a:gd name="connsiteY7" fmla="*/ 635000 h 647700"/>
                <a:gd name="connsiteX8" fmla="*/ 76200 w 203200"/>
                <a:gd name="connsiteY8" fmla="*/ 647700 h 647700"/>
                <a:gd name="connsiteX0" fmla="*/ 0 w 206399"/>
                <a:gd name="connsiteY0" fmla="*/ 0 h 647700"/>
                <a:gd name="connsiteX1" fmla="*/ 63500 w 206399"/>
                <a:gd name="connsiteY1" fmla="*/ 38100 h 647700"/>
                <a:gd name="connsiteX2" fmla="*/ 127000 w 206399"/>
                <a:gd name="connsiteY2" fmla="*/ 114300 h 647700"/>
                <a:gd name="connsiteX3" fmla="*/ 203200 w 206399"/>
                <a:gd name="connsiteY3" fmla="*/ 342900 h 647700"/>
                <a:gd name="connsiteX4" fmla="*/ 190500 w 206399"/>
                <a:gd name="connsiteY4" fmla="*/ 419100 h 647700"/>
                <a:gd name="connsiteX5" fmla="*/ 177800 w 206399"/>
                <a:gd name="connsiteY5" fmla="*/ 482600 h 647700"/>
                <a:gd name="connsiteX6" fmla="*/ 101600 w 206399"/>
                <a:gd name="connsiteY6" fmla="*/ 635000 h 647700"/>
                <a:gd name="connsiteX7" fmla="*/ 76200 w 206399"/>
                <a:gd name="connsiteY7" fmla="*/ 647700 h 647700"/>
                <a:gd name="connsiteX0" fmla="*/ 0 w 206399"/>
                <a:gd name="connsiteY0" fmla="*/ 0 h 647700"/>
                <a:gd name="connsiteX1" fmla="*/ 63500 w 206399"/>
                <a:gd name="connsiteY1" fmla="*/ 38100 h 647700"/>
                <a:gd name="connsiteX2" fmla="*/ 127000 w 206399"/>
                <a:gd name="connsiteY2" fmla="*/ 114300 h 647700"/>
                <a:gd name="connsiteX3" fmla="*/ 203200 w 206399"/>
                <a:gd name="connsiteY3" fmla="*/ 342900 h 647700"/>
                <a:gd name="connsiteX4" fmla="*/ 190500 w 206399"/>
                <a:gd name="connsiteY4" fmla="*/ 419100 h 647700"/>
                <a:gd name="connsiteX5" fmla="*/ 177800 w 206399"/>
                <a:gd name="connsiteY5" fmla="*/ 482600 h 647700"/>
                <a:gd name="connsiteX6" fmla="*/ 76200 w 206399"/>
                <a:gd name="connsiteY6" fmla="*/ 647700 h 647700"/>
                <a:gd name="connsiteX0" fmla="*/ 0 w 206399"/>
                <a:gd name="connsiteY0" fmla="*/ 0 h 482600"/>
                <a:gd name="connsiteX1" fmla="*/ 63500 w 206399"/>
                <a:gd name="connsiteY1" fmla="*/ 38100 h 482600"/>
                <a:gd name="connsiteX2" fmla="*/ 127000 w 206399"/>
                <a:gd name="connsiteY2" fmla="*/ 114300 h 482600"/>
                <a:gd name="connsiteX3" fmla="*/ 203200 w 206399"/>
                <a:gd name="connsiteY3" fmla="*/ 342900 h 482600"/>
                <a:gd name="connsiteX4" fmla="*/ 190500 w 206399"/>
                <a:gd name="connsiteY4" fmla="*/ 419100 h 482600"/>
                <a:gd name="connsiteX5" fmla="*/ 177800 w 206399"/>
                <a:gd name="connsiteY5" fmla="*/ 482600 h 482600"/>
                <a:gd name="connsiteX0" fmla="*/ 0 w 203358"/>
                <a:gd name="connsiteY0" fmla="*/ 0 h 580695"/>
                <a:gd name="connsiteX1" fmla="*/ 63500 w 203358"/>
                <a:gd name="connsiteY1" fmla="*/ 38100 h 580695"/>
                <a:gd name="connsiteX2" fmla="*/ 127000 w 203358"/>
                <a:gd name="connsiteY2" fmla="*/ 114300 h 580695"/>
                <a:gd name="connsiteX3" fmla="*/ 203200 w 203358"/>
                <a:gd name="connsiteY3" fmla="*/ 342900 h 580695"/>
                <a:gd name="connsiteX4" fmla="*/ 148167 w 203358"/>
                <a:gd name="connsiteY4" fmla="*/ 579967 h 580695"/>
                <a:gd name="connsiteX5" fmla="*/ 190500 w 203358"/>
                <a:gd name="connsiteY5" fmla="*/ 419100 h 580695"/>
                <a:gd name="connsiteX6" fmla="*/ 177800 w 203358"/>
                <a:gd name="connsiteY6" fmla="*/ 482600 h 580695"/>
                <a:gd name="connsiteX0" fmla="*/ 0 w 206358"/>
                <a:gd name="connsiteY0" fmla="*/ 0 h 482600"/>
                <a:gd name="connsiteX1" fmla="*/ 63500 w 206358"/>
                <a:gd name="connsiteY1" fmla="*/ 38100 h 482600"/>
                <a:gd name="connsiteX2" fmla="*/ 127000 w 206358"/>
                <a:gd name="connsiteY2" fmla="*/ 114300 h 482600"/>
                <a:gd name="connsiteX3" fmla="*/ 203200 w 206358"/>
                <a:gd name="connsiteY3" fmla="*/ 342900 h 482600"/>
                <a:gd name="connsiteX4" fmla="*/ 190500 w 206358"/>
                <a:gd name="connsiteY4" fmla="*/ 419100 h 482600"/>
                <a:gd name="connsiteX5" fmla="*/ 177800 w 206358"/>
                <a:gd name="connsiteY5" fmla="*/ 482600 h 482600"/>
                <a:gd name="connsiteX0" fmla="*/ 0 w 204757"/>
                <a:gd name="connsiteY0" fmla="*/ 0 h 482600"/>
                <a:gd name="connsiteX1" fmla="*/ 63500 w 204757"/>
                <a:gd name="connsiteY1" fmla="*/ 38100 h 482600"/>
                <a:gd name="connsiteX2" fmla="*/ 127000 w 204757"/>
                <a:gd name="connsiteY2" fmla="*/ 114300 h 482600"/>
                <a:gd name="connsiteX3" fmla="*/ 203200 w 204757"/>
                <a:gd name="connsiteY3" fmla="*/ 342900 h 482600"/>
                <a:gd name="connsiteX4" fmla="*/ 177800 w 204757"/>
                <a:gd name="connsiteY4" fmla="*/ 482600 h 482600"/>
                <a:gd name="connsiteX0" fmla="*/ 0 w 204757"/>
                <a:gd name="connsiteY0" fmla="*/ 0 h 482600"/>
                <a:gd name="connsiteX1" fmla="*/ 127000 w 204757"/>
                <a:gd name="connsiteY1" fmla="*/ 114300 h 482600"/>
                <a:gd name="connsiteX2" fmla="*/ 203200 w 204757"/>
                <a:gd name="connsiteY2" fmla="*/ 342900 h 482600"/>
                <a:gd name="connsiteX3" fmla="*/ 177800 w 204757"/>
                <a:gd name="connsiteY3" fmla="*/ 482600 h 482600"/>
                <a:gd name="connsiteX0" fmla="*/ 0 w 203655"/>
                <a:gd name="connsiteY0" fmla="*/ 0 h 639233"/>
                <a:gd name="connsiteX1" fmla="*/ 127000 w 203655"/>
                <a:gd name="connsiteY1" fmla="*/ 114300 h 639233"/>
                <a:gd name="connsiteX2" fmla="*/ 203200 w 203655"/>
                <a:gd name="connsiteY2" fmla="*/ 342900 h 639233"/>
                <a:gd name="connsiteX3" fmla="*/ 93134 w 203655"/>
                <a:gd name="connsiteY3" fmla="*/ 639233 h 63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55" h="639233">
                  <a:moveTo>
                    <a:pt x="0" y="0"/>
                  </a:moveTo>
                  <a:cubicBezTo>
                    <a:pt x="26458" y="23812"/>
                    <a:pt x="93133" y="57150"/>
                    <a:pt x="127000" y="114300"/>
                  </a:cubicBezTo>
                  <a:cubicBezTo>
                    <a:pt x="160867" y="171450"/>
                    <a:pt x="208844" y="255411"/>
                    <a:pt x="203200" y="342900"/>
                  </a:cubicBezTo>
                  <a:cubicBezTo>
                    <a:pt x="197556" y="430389"/>
                    <a:pt x="98426" y="610129"/>
                    <a:pt x="93134" y="639233"/>
                  </a:cubicBezTo>
                </a:path>
              </a:pathLst>
            </a:custGeom>
            <a:ln>
              <a:solidFill>
                <a:srgbClr val="000090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9924136">
              <a:off x="3136900" y="3437086"/>
              <a:ext cx="203655" cy="639233"/>
            </a:xfrm>
            <a:custGeom>
              <a:avLst/>
              <a:gdLst>
                <a:gd name="connsiteX0" fmla="*/ 0 w 203200"/>
                <a:gd name="connsiteY0" fmla="*/ 0 h 647700"/>
                <a:gd name="connsiteX1" fmla="*/ 63500 w 203200"/>
                <a:gd name="connsiteY1" fmla="*/ 38100 h 647700"/>
                <a:gd name="connsiteX2" fmla="*/ 127000 w 203200"/>
                <a:gd name="connsiteY2" fmla="*/ 114300 h 647700"/>
                <a:gd name="connsiteX3" fmla="*/ 177800 w 203200"/>
                <a:gd name="connsiteY3" fmla="*/ 228600 h 647700"/>
                <a:gd name="connsiteX4" fmla="*/ 203200 w 203200"/>
                <a:gd name="connsiteY4" fmla="*/ 342900 h 647700"/>
                <a:gd name="connsiteX5" fmla="*/ 190500 w 203200"/>
                <a:gd name="connsiteY5" fmla="*/ 419100 h 647700"/>
                <a:gd name="connsiteX6" fmla="*/ 177800 w 203200"/>
                <a:gd name="connsiteY6" fmla="*/ 482600 h 647700"/>
                <a:gd name="connsiteX7" fmla="*/ 101600 w 203200"/>
                <a:gd name="connsiteY7" fmla="*/ 635000 h 647700"/>
                <a:gd name="connsiteX8" fmla="*/ 76200 w 203200"/>
                <a:gd name="connsiteY8" fmla="*/ 647700 h 647700"/>
                <a:gd name="connsiteX0" fmla="*/ 0 w 206399"/>
                <a:gd name="connsiteY0" fmla="*/ 0 h 647700"/>
                <a:gd name="connsiteX1" fmla="*/ 63500 w 206399"/>
                <a:gd name="connsiteY1" fmla="*/ 38100 h 647700"/>
                <a:gd name="connsiteX2" fmla="*/ 127000 w 206399"/>
                <a:gd name="connsiteY2" fmla="*/ 114300 h 647700"/>
                <a:gd name="connsiteX3" fmla="*/ 203200 w 206399"/>
                <a:gd name="connsiteY3" fmla="*/ 342900 h 647700"/>
                <a:gd name="connsiteX4" fmla="*/ 190500 w 206399"/>
                <a:gd name="connsiteY4" fmla="*/ 419100 h 647700"/>
                <a:gd name="connsiteX5" fmla="*/ 177800 w 206399"/>
                <a:gd name="connsiteY5" fmla="*/ 482600 h 647700"/>
                <a:gd name="connsiteX6" fmla="*/ 101600 w 206399"/>
                <a:gd name="connsiteY6" fmla="*/ 635000 h 647700"/>
                <a:gd name="connsiteX7" fmla="*/ 76200 w 206399"/>
                <a:gd name="connsiteY7" fmla="*/ 647700 h 647700"/>
                <a:gd name="connsiteX0" fmla="*/ 0 w 206399"/>
                <a:gd name="connsiteY0" fmla="*/ 0 h 647700"/>
                <a:gd name="connsiteX1" fmla="*/ 63500 w 206399"/>
                <a:gd name="connsiteY1" fmla="*/ 38100 h 647700"/>
                <a:gd name="connsiteX2" fmla="*/ 127000 w 206399"/>
                <a:gd name="connsiteY2" fmla="*/ 114300 h 647700"/>
                <a:gd name="connsiteX3" fmla="*/ 203200 w 206399"/>
                <a:gd name="connsiteY3" fmla="*/ 342900 h 647700"/>
                <a:gd name="connsiteX4" fmla="*/ 190500 w 206399"/>
                <a:gd name="connsiteY4" fmla="*/ 419100 h 647700"/>
                <a:gd name="connsiteX5" fmla="*/ 177800 w 206399"/>
                <a:gd name="connsiteY5" fmla="*/ 482600 h 647700"/>
                <a:gd name="connsiteX6" fmla="*/ 76200 w 206399"/>
                <a:gd name="connsiteY6" fmla="*/ 647700 h 647700"/>
                <a:gd name="connsiteX0" fmla="*/ 0 w 206399"/>
                <a:gd name="connsiteY0" fmla="*/ 0 h 482600"/>
                <a:gd name="connsiteX1" fmla="*/ 63500 w 206399"/>
                <a:gd name="connsiteY1" fmla="*/ 38100 h 482600"/>
                <a:gd name="connsiteX2" fmla="*/ 127000 w 206399"/>
                <a:gd name="connsiteY2" fmla="*/ 114300 h 482600"/>
                <a:gd name="connsiteX3" fmla="*/ 203200 w 206399"/>
                <a:gd name="connsiteY3" fmla="*/ 342900 h 482600"/>
                <a:gd name="connsiteX4" fmla="*/ 190500 w 206399"/>
                <a:gd name="connsiteY4" fmla="*/ 419100 h 482600"/>
                <a:gd name="connsiteX5" fmla="*/ 177800 w 206399"/>
                <a:gd name="connsiteY5" fmla="*/ 482600 h 482600"/>
                <a:gd name="connsiteX0" fmla="*/ 0 w 203358"/>
                <a:gd name="connsiteY0" fmla="*/ 0 h 580695"/>
                <a:gd name="connsiteX1" fmla="*/ 63500 w 203358"/>
                <a:gd name="connsiteY1" fmla="*/ 38100 h 580695"/>
                <a:gd name="connsiteX2" fmla="*/ 127000 w 203358"/>
                <a:gd name="connsiteY2" fmla="*/ 114300 h 580695"/>
                <a:gd name="connsiteX3" fmla="*/ 203200 w 203358"/>
                <a:gd name="connsiteY3" fmla="*/ 342900 h 580695"/>
                <a:gd name="connsiteX4" fmla="*/ 148167 w 203358"/>
                <a:gd name="connsiteY4" fmla="*/ 579967 h 580695"/>
                <a:gd name="connsiteX5" fmla="*/ 190500 w 203358"/>
                <a:gd name="connsiteY5" fmla="*/ 419100 h 580695"/>
                <a:gd name="connsiteX6" fmla="*/ 177800 w 203358"/>
                <a:gd name="connsiteY6" fmla="*/ 482600 h 580695"/>
                <a:gd name="connsiteX0" fmla="*/ 0 w 206358"/>
                <a:gd name="connsiteY0" fmla="*/ 0 h 482600"/>
                <a:gd name="connsiteX1" fmla="*/ 63500 w 206358"/>
                <a:gd name="connsiteY1" fmla="*/ 38100 h 482600"/>
                <a:gd name="connsiteX2" fmla="*/ 127000 w 206358"/>
                <a:gd name="connsiteY2" fmla="*/ 114300 h 482600"/>
                <a:gd name="connsiteX3" fmla="*/ 203200 w 206358"/>
                <a:gd name="connsiteY3" fmla="*/ 342900 h 482600"/>
                <a:gd name="connsiteX4" fmla="*/ 190500 w 206358"/>
                <a:gd name="connsiteY4" fmla="*/ 419100 h 482600"/>
                <a:gd name="connsiteX5" fmla="*/ 177800 w 206358"/>
                <a:gd name="connsiteY5" fmla="*/ 482600 h 482600"/>
                <a:gd name="connsiteX0" fmla="*/ 0 w 204757"/>
                <a:gd name="connsiteY0" fmla="*/ 0 h 482600"/>
                <a:gd name="connsiteX1" fmla="*/ 63500 w 204757"/>
                <a:gd name="connsiteY1" fmla="*/ 38100 h 482600"/>
                <a:gd name="connsiteX2" fmla="*/ 127000 w 204757"/>
                <a:gd name="connsiteY2" fmla="*/ 114300 h 482600"/>
                <a:gd name="connsiteX3" fmla="*/ 203200 w 204757"/>
                <a:gd name="connsiteY3" fmla="*/ 342900 h 482600"/>
                <a:gd name="connsiteX4" fmla="*/ 177800 w 204757"/>
                <a:gd name="connsiteY4" fmla="*/ 482600 h 482600"/>
                <a:gd name="connsiteX0" fmla="*/ 0 w 204757"/>
                <a:gd name="connsiteY0" fmla="*/ 0 h 482600"/>
                <a:gd name="connsiteX1" fmla="*/ 127000 w 204757"/>
                <a:gd name="connsiteY1" fmla="*/ 114300 h 482600"/>
                <a:gd name="connsiteX2" fmla="*/ 203200 w 204757"/>
                <a:gd name="connsiteY2" fmla="*/ 342900 h 482600"/>
                <a:gd name="connsiteX3" fmla="*/ 177800 w 204757"/>
                <a:gd name="connsiteY3" fmla="*/ 482600 h 482600"/>
                <a:gd name="connsiteX0" fmla="*/ 0 w 203655"/>
                <a:gd name="connsiteY0" fmla="*/ 0 h 639233"/>
                <a:gd name="connsiteX1" fmla="*/ 127000 w 203655"/>
                <a:gd name="connsiteY1" fmla="*/ 114300 h 639233"/>
                <a:gd name="connsiteX2" fmla="*/ 203200 w 203655"/>
                <a:gd name="connsiteY2" fmla="*/ 342900 h 639233"/>
                <a:gd name="connsiteX3" fmla="*/ 93134 w 203655"/>
                <a:gd name="connsiteY3" fmla="*/ 639233 h 63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55" h="639233">
                  <a:moveTo>
                    <a:pt x="0" y="0"/>
                  </a:moveTo>
                  <a:cubicBezTo>
                    <a:pt x="26458" y="23812"/>
                    <a:pt x="93133" y="57150"/>
                    <a:pt x="127000" y="114300"/>
                  </a:cubicBezTo>
                  <a:cubicBezTo>
                    <a:pt x="160867" y="171450"/>
                    <a:pt x="208844" y="255411"/>
                    <a:pt x="203200" y="342900"/>
                  </a:cubicBezTo>
                  <a:cubicBezTo>
                    <a:pt x="197556" y="430389"/>
                    <a:pt x="98426" y="610129"/>
                    <a:pt x="93134" y="639233"/>
                  </a:cubicBezTo>
                </a:path>
              </a:pathLst>
            </a:custGeom>
            <a:ln>
              <a:solidFill>
                <a:srgbClr val="000090"/>
              </a:solidFill>
              <a:headEnd type="triangle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Screen Shot 2020-10-28 at 10.1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6" y="1511090"/>
            <a:ext cx="2806700" cy="22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Problem Set #1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7601" y="1536700"/>
            <a:ext cx="7366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Remember to include </a:t>
            </a:r>
            <a:r>
              <a:rPr lang="en-US" sz="2000" i="1" dirty="0" smtClean="0">
                <a:solidFill>
                  <a:srgbClr val="000090"/>
                </a:solidFill>
              </a:rPr>
              <a:t>units</a:t>
            </a:r>
            <a:r>
              <a:rPr lang="en-US" sz="2000" dirty="0" smtClean="0">
                <a:solidFill>
                  <a:srgbClr val="000090"/>
                </a:solidFill>
              </a:rPr>
              <a:t> when you evaluate expressions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Some of you interpreted 1(f) to be about shearing the lithosphere.</a:t>
            </a:r>
          </a:p>
          <a:p>
            <a:pPr marL="342900"/>
            <a:r>
              <a:rPr lang="en-US" sz="2000" dirty="0" smtClean="0">
                <a:solidFill>
                  <a:srgbClr val="000090"/>
                </a:solidFill>
              </a:rPr>
              <a:t>If you used the thickness of the asthenosphere (~200 km), you would have found that the strain rate fell below the minimum strain rate needed for failure.</a:t>
            </a:r>
          </a:p>
          <a:p>
            <a:pPr marL="342900"/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Question 2 </a:t>
            </a:r>
            <a:r>
              <a:rPr lang="mr-IN" sz="2000" dirty="0" smtClean="0">
                <a:solidFill>
                  <a:srgbClr val="000090"/>
                </a:solidFill>
              </a:rPr>
              <a:t>–</a:t>
            </a:r>
            <a:r>
              <a:rPr lang="en-US" sz="2000" dirty="0" smtClean="0">
                <a:solidFill>
                  <a:srgbClr val="000090"/>
                </a:solidFill>
              </a:rPr>
              <a:t> viscosity of silly putty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Some of you are clearly theoreticians rather than experimentalists.  You never told me how </a:t>
            </a:r>
            <a:r>
              <a:rPr lang="en-US" sz="2000" dirty="0">
                <a:solidFill>
                  <a:srgbClr val="000090"/>
                </a:solidFill>
              </a:rPr>
              <a:t>y</a:t>
            </a:r>
            <a:r>
              <a:rPr lang="en-US" sz="2000" dirty="0" smtClean="0">
                <a:solidFill>
                  <a:srgbClr val="000090"/>
                </a:solidFill>
              </a:rPr>
              <a:t>ou would set up an experiment in your Lab.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2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795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Section 3.7 – Minimum and maximum stress values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2226733" y="2784117"/>
            <a:ext cx="46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3366FF"/>
                </a:solidFill>
                <a:latin typeface="Symbol" charset="2"/>
                <a:cs typeface="Symbol" charset="2"/>
              </a:rPr>
              <a:t>s</a:t>
            </a:r>
            <a:r>
              <a:rPr lang="en-US" sz="2000" i="1" baseline="-25000" dirty="0" err="1" smtClean="0">
                <a:solidFill>
                  <a:srgbClr val="3366FF"/>
                </a:solidFill>
              </a:rPr>
              <a:t>N</a:t>
            </a:r>
            <a:endParaRPr lang="en-US" sz="2000" i="1" baseline="-25000" dirty="0">
              <a:solidFill>
                <a:srgbClr val="3366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37118" y="14859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flipH="1">
            <a:off x="1595803" y="1148081"/>
            <a:ext cx="50210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i="1" baseline="-25000" dirty="0" err="1" smtClean="0">
                <a:solidFill>
                  <a:srgbClr val="000090"/>
                </a:solidFill>
              </a:rPr>
              <a:t>N</a:t>
            </a:r>
            <a:r>
              <a:rPr lang="en-US" sz="2000" dirty="0" smtClean="0">
                <a:solidFill>
                  <a:srgbClr val="000090"/>
                </a:solidFill>
              </a:rPr>
              <a:t> and </a:t>
            </a:r>
            <a:r>
              <a:rPr lang="en-US" sz="20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i="1" baseline="-25000" dirty="0" err="1" smtClean="0">
                <a:solidFill>
                  <a:srgbClr val="000090"/>
                </a:solidFill>
              </a:rPr>
              <a:t>S</a:t>
            </a:r>
            <a:r>
              <a:rPr lang="en-US" sz="2000" i="1" baseline="-25000" dirty="0" smtClean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can vary dramatically depending on which plane the traction vector        is resolved onto.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 </a:t>
            </a:r>
            <a:endParaRPr lang="en-US" dirty="0">
              <a:solidFill>
                <a:srgbClr val="00009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57200" y="1954761"/>
            <a:ext cx="1837852" cy="2367520"/>
            <a:chOff x="457200" y="1954761"/>
            <a:chExt cx="1837852" cy="2367520"/>
          </a:xfrm>
        </p:grpSpPr>
        <p:grpSp>
          <p:nvGrpSpPr>
            <p:cNvPr id="47" name="Group 46"/>
            <p:cNvGrpSpPr/>
            <p:nvPr/>
          </p:nvGrpSpPr>
          <p:grpSpPr>
            <a:xfrm>
              <a:off x="457200" y="2250260"/>
              <a:ext cx="1837852" cy="2072021"/>
              <a:chOff x="457200" y="2250260"/>
              <a:chExt cx="1837852" cy="2072021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969270" y="3275130"/>
                <a:ext cx="1325782" cy="104715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1500465" y="3163731"/>
                <a:ext cx="449215" cy="523575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flipH="1">
                <a:off x="1478184" y="3036480"/>
                <a:ext cx="358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 smtClean="0"/>
                  <a:t>n</a:t>
                </a:r>
                <a:r>
                  <a:rPr lang="en-US" sz="2000" i="1" baseline="-25000" dirty="0" err="1" smtClean="0"/>
                  <a:t>i</a:t>
                </a:r>
                <a:endParaRPr lang="en-US" sz="2000" i="1" baseline="-250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1169808" y="2250260"/>
                <a:ext cx="330657" cy="1437046"/>
              </a:xfrm>
              <a:prstGeom prst="line">
                <a:avLst/>
              </a:prstGeom>
              <a:ln w="28575" cmpd="sng">
                <a:solidFill>
                  <a:srgbClr val="800000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457200" y="2851814"/>
                <a:ext cx="1076689" cy="824354"/>
              </a:xfrm>
              <a:prstGeom prst="line">
                <a:avLst/>
              </a:prstGeom>
              <a:ln w="28575" cmpd="sng">
                <a:solidFill>
                  <a:srgbClr val="3366FF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1533889" y="2882900"/>
                <a:ext cx="692844" cy="817260"/>
              </a:xfrm>
              <a:prstGeom prst="line">
                <a:avLst/>
              </a:prstGeom>
              <a:ln w="28575" cmpd="sng">
                <a:solidFill>
                  <a:srgbClr val="3366FF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flipH="1">
                <a:off x="791633" y="3364502"/>
                <a:ext cx="460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 smtClean="0">
                    <a:solidFill>
                      <a:srgbClr val="3366FF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i="1" baseline="-25000" dirty="0" err="1" smtClean="0">
                    <a:solidFill>
                      <a:srgbClr val="3366FF"/>
                    </a:solidFill>
                  </a:rPr>
                  <a:t>S</a:t>
                </a:r>
                <a:endParaRPr lang="en-US" sz="2000" i="1" baseline="-25000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252045" y="3709916"/>
              <a:ext cx="41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en-US" sz="2400" dirty="0"/>
            </a:p>
          </p:txBody>
        </p:sp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649871"/>
                </p:ext>
              </p:extLst>
            </p:nvPr>
          </p:nvGraphicFramePr>
          <p:xfrm>
            <a:off x="783166" y="1954761"/>
            <a:ext cx="503237" cy="590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Equation" r:id="rId3" imgW="215900" imgH="241300" progId="Equation.3">
                    <p:embed/>
                  </p:oleObj>
                </mc:Choice>
                <mc:Fallback>
                  <p:oleObj name="Equation" r:id="rId3" imgW="2159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83166" y="1954761"/>
                          <a:ext cx="503237" cy="5909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55"/>
          <p:cNvGrpSpPr/>
          <p:nvPr/>
        </p:nvGrpSpPr>
        <p:grpSpPr>
          <a:xfrm>
            <a:off x="3714486" y="2197426"/>
            <a:ext cx="1717609" cy="2139445"/>
            <a:chOff x="3714486" y="2197426"/>
            <a:chExt cx="1717609" cy="2139445"/>
          </a:xfrm>
        </p:grpSpPr>
        <p:grpSp>
          <p:nvGrpSpPr>
            <p:cNvPr id="46" name="Group 45"/>
            <p:cNvGrpSpPr/>
            <p:nvPr/>
          </p:nvGrpSpPr>
          <p:grpSpPr>
            <a:xfrm>
              <a:off x="3760940" y="2478860"/>
              <a:ext cx="1671155" cy="1858011"/>
              <a:chOff x="3531706" y="2912533"/>
              <a:chExt cx="1671155" cy="1858011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3531706" y="4233161"/>
                <a:ext cx="1671155" cy="36405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4177886" y="3687306"/>
                <a:ext cx="159967" cy="720535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flipH="1">
                <a:off x="4237584" y="3692015"/>
                <a:ext cx="358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 smtClean="0"/>
                  <a:t>n</a:t>
                </a:r>
                <a:r>
                  <a:rPr lang="en-US" sz="2000" i="1" baseline="-25000" dirty="0" err="1" smtClean="0"/>
                  <a:t>i</a:t>
                </a:r>
                <a:endParaRPr lang="en-US" sz="2000" i="1" baseline="-250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3877078" y="2968783"/>
                <a:ext cx="460775" cy="1437046"/>
              </a:xfrm>
              <a:prstGeom prst="line">
                <a:avLst/>
              </a:prstGeom>
              <a:ln w="28575" cmpd="sng">
                <a:solidFill>
                  <a:srgbClr val="800000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988489" y="4374422"/>
                <a:ext cx="327084" cy="81537"/>
              </a:xfrm>
              <a:prstGeom prst="line">
                <a:avLst/>
              </a:prstGeom>
              <a:ln w="28575" cmpd="sng">
                <a:solidFill>
                  <a:srgbClr val="3366FF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4030133" y="2912533"/>
                <a:ext cx="307720" cy="1495308"/>
              </a:xfrm>
              <a:prstGeom prst="line">
                <a:avLst/>
              </a:prstGeom>
              <a:ln w="28575" cmpd="sng">
                <a:solidFill>
                  <a:srgbClr val="3366FF"/>
                </a:solidFill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 flipH="1">
                <a:off x="4136106" y="2979065"/>
                <a:ext cx="460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 smtClean="0">
                    <a:solidFill>
                      <a:srgbClr val="3366FF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i="1" baseline="-25000" dirty="0" err="1" smtClean="0">
                    <a:solidFill>
                      <a:srgbClr val="3366FF"/>
                    </a:solidFill>
                  </a:rPr>
                  <a:t>N</a:t>
                </a:r>
                <a:endParaRPr lang="en-US" sz="2000" i="1" baseline="-250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flipH="1">
                <a:off x="3960815" y="4401212"/>
                <a:ext cx="460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 smtClean="0">
                    <a:solidFill>
                      <a:srgbClr val="3366FF"/>
                    </a:solidFill>
                    <a:latin typeface="Symbol" charset="2"/>
                    <a:cs typeface="Symbol" charset="2"/>
                  </a:rPr>
                  <a:t>s</a:t>
                </a:r>
                <a:r>
                  <a:rPr lang="en-US" sz="2000" i="1" baseline="-25000" dirty="0" err="1" smtClean="0">
                    <a:solidFill>
                      <a:srgbClr val="3366FF"/>
                    </a:solidFill>
                  </a:rPr>
                  <a:t>S</a:t>
                </a:r>
                <a:endParaRPr lang="en-US" sz="2000" i="1" baseline="-25000" dirty="0">
                  <a:solidFill>
                    <a:srgbClr val="3366FF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4533847" y="3875206"/>
              <a:ext cx="41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en-US" sz="2400" dirty="0"/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727291"/>
                </p:ext>
              </p:extLst>
            </p:nvPr>
          </p:nvGraphicFramePr>
          <p:xfrm>
            <a:off x="3714486" y="2197426"/>
            <a:ext cx="503237" cy="5909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Equation" r:id="rId5" imgW="215900" imgH="241300" progId="Equation.3">
                    <p:embed/>
                  </p:oleObj>
                </mc:Choice>
                <mc:Fallback>
                  <p:oleObj name="Equation" r:id="rId5" imgW="2159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14486" y="2197426"/>
                          <a:ext cx="503237" cy="5909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931079"/>
              </p:ext>
            </p:extLst>
          </p:nvPr>
        </p:nvGraphicFramePr>
        <p:xfrm>
          <a:off x="4928858" y="1402190"/>
          <a:ext cx="503237" cy="59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6" imgW="215900" imgH="241300" progId="Equation.3">
                  <p:embed/>
                </p:oleObj>
              </mc:Choice>
              <mc:Fallback>
                <p:oleObj name="Equation" r:id="rId6" imgW="215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8858" y="1402190"/>
                        <a:ext cx="503237" cy="590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23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0-19 at 10.26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65" y="2110828"/>
            <a:ext cx="9144000" cy="48126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58" y="50290"/>
            <a:ext cx="7505753" cy="70512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90"/>
                </a:solidFill>
              </a:rPr>
              <a:t>Cartesian Space  </a:t>
            </a:r>
            <a:r>
              <a:rPr lang="en-US" sz="3200" dirty="0" err="1" smtClean="0">
                <a:solidFill>
                  <a:srgbClr val="000090"/>
                </a:solidFill>
              </a:rPr>
              <a:t>vs</a:t>
            </a:r>
            <a:r>
              <a:rPr lang="en-US" sz="3200" dirty="0" smtClean="0">
                <a:solidFill>
                  <a:srgbClr val="000090"/>
                </a:solidFill>
              </a:rPr>
              <a:t>  Stress Space</a:t>
            </a:r>
            <a:endParaRPr lang="en-US" sz="3200" dirty="0">
              <a:solidFill>
                <a:srgbClr val="00009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9374" y="590317"/>
            <a:ext cx="7293965" cy="511242"/>
            <a:chOff x="730880" y="5686172"/>
            <a:chExt cx="7293965" cy="598056"/>
          </a:xfrm>
        </p:grpSpPr>
        <p:sp>
          <p:nvSpPr>
            <p:cNvPr id="6" name="TextBox 5"/>
            <p:cNvSpPr txBox="1"/>
            <p:nvPr/>
          </p:nvSpPr>
          <p:spPr>
            <a:xfrm>
              <a:off x="1048356" y="5744168"/>
              <a:ext cx="6976489" cy="5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are principal directions defining principal planes at </a:t>
              </a:r>
              <a:r>
                <a:rPr lang="en-US" sz="2400" b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P</a:t>
              </a:r>
              <a:r>
                <a:rPr lang="en-US" sz="2400" i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.</a:t>
              </a:r>
              <a:endParaRPr lang="en-US" sz="2400" i="1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5975739"/>
                </p:ext>
              </p:extLst>
            </p:nvPr>
          </p:nvGraphicFramePr>
          <p:xfrm>
            <a:off x="730880" y="5686172"/>
            <a:ext cx="409196" cy="598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quation" r:id="rId4" imgW="165100" imgH="241300" progId="Equation.3">
                    <p:embed/>
                  </p:oleObj>
                </mc:Choice>
                <mc:Fallback>
                  <p:oleObj name="Equation" r:id="rId4" imgW="165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0880" y="5686172"/>
                          <a:ext cx="409196" cy="598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3479801" y="1451623"/>
            <a:ext cx="5283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End point </a:t>
            </a:r>
            <a:r>
              <a:rPr lang="en-US" sz="24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Q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of unit vector </a:t>
            </a:r>
            <a:r>
              <a:rPr lang="en-US" sz="2400" i="1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i="1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can fall anywhere on unit sphere centered at </a:t>
            </a:r>
            <a:r>
              <a:rPr lang="en-US" sz="24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.</a:t>
            </a:r>
          </a:p>
          <a:p>
            <a:r>
              <a:rPr lang="en-US" sz="24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f, b, q 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relate Q to coordinate axes. 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625" y="974257"/>
            <a:ext cx="824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Lower-case letters in stress space correspond to upper-case letters in Cartesian space. 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3537" y="2559787"/>
            <a:ext cx="4641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 3 circles correspond to Q lying in a principal plane. 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67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SM_Fig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2460252"/>
            <a:ext cx="8686800" cy="4444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18"/>
            <a:ext cx="8229600" cy="97934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0"/>
                </a:solidFill>
              </a:rPr>
              <a:t>Cartesian Space </a:t>
            </a:r>
            <a:r>
              <a:rPr lang="en-US" sz="3600" i="1" dirty="0" err="1" smtClean="0">
                <a:solidFill>
                  <a:srgbClr val="000090"/>
                </a:solidFill>
              </a:rPr>
              <a:t>vs</a:t>
            </a:r>
            <a:r>
              <a:rPr lang="en-US" sz="3600" dirty="0" smtClean="0">
                <a:solidFill>
                  <a:srgbClr val="000090"/>
                </a:solidFill>
              </a:rPr>
              <a:t> Stress Space</a:t>
            </a:r>
            <a:endParaRPr lang="en-US" sz="3600" dirty="0">
              <a:solidFill>
                <a:srgbClr val="00009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3792" y="857873"/>
            <a:ext cx="7241053" cy="513406"/>
            <a:chOff x="783792" y="4749811"/>
            <a:chExt cx="7241053" cy="600587"/>
          </a:xfrm>
        </p:grpSpPr>
        <p:sp>
          <p:nvSpPr>
            <p:cNvPr id="4" name="TextBox 3"/>
            <p:cNvSpPr txBox="1"/>
            <p:nvPr/>
          </p:nvSpPr>
          <p:spPr>
            <a:xfrm>
              <a:off x="1048356" y="4749811"/>
              <a:ext cx="6976489" cy="540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are principal directions defining principal planes at </a:t>
              </a:r>
              <a:r>
                <a:rPr lang="en-US" sz="2400" b="1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P</a:t>
              </a:r>
              <a:r>
                <a:rPr lang="en-US" sz="2400" dirty="0" smtClean="0">
                  <a:solidFill>
                    <a:srgbClr val="000090"/>
                  </a:solidFill>
                  <a:latin typeface="Times New Roman"/>
                  <a:cs typeface="Times New Roman"/>
                </a:rPr>
                <a:t>.</a:t>
              </a:r>
              <a:endParaRPr lang="en-US" sz="2400" dirty="0">
                <a:solidFill>
                  <a:srgbClr val="000090"/>
                </a:solidFill>
                <a:latin typeface="Times New Roman"/>
                <a:cs typeface="Times New Roman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037126"/>
                </p:ext>
              </p:extLst>
            </p:nvPr>
          </p:nvGraphicFramePr>
          <p:xfrm>
            <a:off x="783792" y="4752342"/>
            <a:ext cx="409196" cy="598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Equation" r:id="rId4" imgW="165100" imgH="241300" progId="Equation.3">
                    <p:embed/>
                  </p:oleObj>
                </mc:Choice>
                <mc:Fallback>
                  <p:oleObj name="Equation" r:id="rId4" imgW="1651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83792" y="4752342"/>
                          <a:ext cx="409196" cy="5980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707706" y="1236831"/>
            <a:ext cx="789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Small circles in Cartesian space (e.g. EQG) map onto circles </a:t>
            </a:r>
            <a:r>
              <a:rPr lang="en-US" sz="2400" dirty="0">
                <a:solidFill>
                  <a:srgbClr val="000090"/>
                </a:solidFill>
                <a:latin typeface="Times New Roman"/>
                <a:cs typeface="Times New Roman"/>
              </a:rPr>
              <a:t>(e.g.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eqg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) concentric with primary Mohr’s circles (e.g.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akc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).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230992" y="4211245"/>
            <a:ext cx="893708" cy="1281505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14141" y="5177366"/>
            <a:ext cx="388409" cy="338668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7340599" y="5118101"/>
            <a:ext cx="381001" cy="374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535792" y="4649396"/>
            <a:ext cx="1030227" cy="329773"/>
          </a:xfrm>
          <a:custGeom>
            <a:avLst/>
            <a:gdLst>
              <a:gd name="connsiteX0" fmla="*/ 958934 w 972162"/>
              <a:gd name="connsiteY0" fmla="*/ 330745 h 330745"/>
              <a:gd name="connsiteX1" fmla="*/ 972162 w 972162"/>
              <a:gd name="connsiteY1" fmla="*/ 264596 h 330745"/>
              <a:gd name="connsiteX2" fmla="*/ 932478 w 972162"/>
              <a:gd name="connsiteY2" fmla="*/ 185217 h 330745"/>
              <a:gd name="connsiteX3" fmla="*/ 892793 w 972162"/>
              <a:gd name="connsiteY3" fmla="*/ 171987 h 330745"/>
              <a:gd name="connsiteX4" fmla="*/ 853109 w 972162"/>
              <a:gd name="connsiteY4" fmla="*/ 145528 h 330745"/>
              <a:gd name="connsiteX5" fmla="*/ 813424 w 972162"/>
              <a:gd name="connsiteY5" fmla="*/ 132298 h 330745"/>
              <a:gd name="connsiteX6" fmla="*/ 734055 w 972162"/>
              <a:gd name="connsiteY6" fmla="*/ 92609 h 330745"/>
              <a:gd name="connsiteX7" fmla="*/ 601773 w 972162"/>
              <a:gd name="connsiteY7" fmla="*/ 39689 h 330745"/>
              <a:gd name="connsiteX8" fmla="*/ 535632 w 972162"/>
              <a:gd name="connsiteY8" fmla="*/ 26460 h 330745"/>
              <a:gd name="connsiteX9" fmla="*/ 443034 w 972162"/>
              <a:gd name="connsiteY9" fmla="*/ 13230 h 330745"/>
              <a:gd name="connsiteX10" fmla="*/ 363665 w 972162"/>
              <a:gd name="connsiteY10" fmla="*/ 0 h 330745"/>
              <a:gd name="connsiteX11" fmla="*/ 165242 w 972162"/>
              <a:gd name="connsiteY11" fmla="*/ 26460 h 330745"/>
              <a:gd name="connsiteX12" fmla="*/ 85872 w 972162"/>
              <a:gd name="connsiteY12" fmla="*/ 52919 h 330745"/>
              <a:gd name="connsiteX13" fmla="*/ 6503 w 972162"/>
              <a:gd name="connsiteY13" fmla="*/ 105838 h 330745"/>
              <a:gd name="connsiteX14" fmla="*/ 85872 w 972162"/>
              <a:gd name="connsiteY14" fmla="*/ 79379 h 330745"/>
              <a:gd name="connsiteX15" fmla="*/ 125557 w 972162"/>
              <a:gd name="connsiteY15" fmla="*/ 119068 h 330745"/>
              <a:gd name="connsiteX0" fmla="*/ 880700 w 893928"/>
              <a:gd name="connsiteY0" fmla="*/ 330745 h 330745"/>
              <a:gd name="connsiteX1" fmla="*/ 893928 w 893928"/>
              <a:gd name="connsiteY1" fmla="*/ 264596 h 330745"/>
              <a:gd name="connsiteX2" fmla="*/ 854244 w 893928"/>
              <a:gd name="connsiteY2" fmla="*/ 185217 h 330745"/>
              <a:gd name="connsiteX3" fmla="*/ 814559 w 893928"/>
              <a:gd name="connsiteY3" fmla="*/ 171987 h 330745"/>
              <a:gd name="connsiteX4" fmla="*/ 774875 w 893928"/>
              <a:gd name="connsiteY4" fmla="*/ 145528 h 330745"/>
              <a:gd name="connsiteX5" fmla="*/ 735190 w 893928"/>
              <a:gd name="connsiteY5" fmla="*/ 132298 h 330745"/>
              <a:gd name="connsiteX6" fmla="*/ 655821 w 893928"/>
              <a:gd name="connsiteY6" fmla="*/ 92609 h 330745"/>
              <a:gd name="connsiteX7" fmla="*/ 523539 w 893928"/>
              <a:gd name="connsiteY7" fmla="*/ 39689 h 330745"/>
              <a:gd name="connsiteX8" fmla="*/ 457398 w 893928"/>
              <a:gd name="connsiteY8" fmla="*/ 26460 h 330745"/>
              <a:gd name="connsiteX9" fmla="*/ 364800 w 893928"/>
              <a:gd name="connsiteY9" fmla="*/ 13230 h 330745"/>
              <a:gd name="connsiteX10" fmla="*/ 285431 w 893928"/>
              <a:gd name="connsiteY10" fmla="*/ 0 h 330745"/>
              <a:gd name="connsiteX11" fmla="*/ 87008 w 893928"/>
              <a:gd name="connsiteY11" fmla="*/ 26460 h 330745"/>
              <a:gd name="connsiteX12" fmla="*/ 7638 w 893928"/>
              <a:gd name="connsiteY12" fmla="*/ 52919 h 330745"/>
              <a:gd name="connsiteX13" fmla="*/ 7638 w 893928"/>
              <a:gd name="connsiteY13" fmla="*/ 79379 h 330745"/>
              <a:gd name="connsiteX14" fmla="*/ 47323 w 893928"/>
              <a:gd name="connsiteY14" fmla="*/ 119068 h 330745"/>
              <a:gd name="connsiteX0" fmla="*/ 873831 w 887059"/>
              <a:gd name="connsiteY0" fmla="*/ 330745 h 330745"/>
              <a:gd name="connsiteX1" fmla="*/ 887059 w 887059"/>
              <a:gd name="connsiteY1" fmla="*/ 264596 h 330745"/>
              <a:gd name="connsiteX2" fmla="*/ 847375 w 887059"/>
              <a:gd name="connsiteY2" fmla="*/ 185217 h 330745"/>
              <a:gd name="connsiteX3" fmla="*/ 807690 w 887059"/>
              <a:gd name="connsiteY3" fmla="*/ 171987 h 330745"/>
              <a:gd name="connsiteX4" fmla="*/ 768006 w 887059"/>
              <a:gd name="connsiteY4" fmla="*/ 145528 h 330745"/>
              <a:gd name="connsiteX5" fmla="*/ 728321 w 887059"/>
              <a:gd name="connsiteY5" fmla="*/ 132298 h 330745"/>
              <a:gd name="connsiteX6" fmla="*/ 648952 w 887059"/>
              <a:gd name="connsiteY6" fmla="*/ 92609 h 330745"/>
              <a:gd name="connsiteX7" fmla="*/ 516670 w 887059"/>
              <a:gd name="connsiteY7" fmla="*/ 39689 h 330745"/>
              <a:gd name="connsiteX8" fmla="*/ 450529 w 887059"/>
              <a:gd name="connsiteY8" fmla="*/ 26460 h 330745"/>
              <a:gd name="connsiteX9" fmla="*/ 357931 w 887059"/>
              <a:gd name="connsiteY9" fmla="*/ 13230 h 330745"/>
              <a:gd name="connsiteX10" fmla="*/ 278562 w 887059"/>
              <a:gd name="connsiteY10" fmla="*/ 0 h 330745"/>
              <a:gd name="connsiteX11" fmla="*/ 80139 w 887059"/>
              <a:gd name="connsiteY11" fmla="*/ 26460 h 330745"/>
              <a:gd name="connsiteX12" fmla="*/ 769 w 887059"/>
              <a:gd name="connsiteY12" fmla="*/ 52919 h 330745"/>
              <a:gd name="connsiteX13" fmla="*/ 40454 w 887059"/>
              <a:gd name="connsiteY13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317477 w 846605"/>
              <a:gd name="connsiteY9" fmla="*/ 13230 h 330745"/>
              <a:gd name="connsiteX10" fmla="*/ 238108 w 846605"/>
              <a:gd name="connsiteY10" fmla="*/ 0 h 330745"/>
              <a:gd name="connsiteX11" fmla="*/ 39685 w 846605"/>
              <a:gd name="connsiteY11" fmla="*/ 26460 h 330745"/>
              <a:gd name="connsiteX12" fmla="*/ 0 w 846605"/>
              <a:gd name="connsiteY12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238108 w 846605"/>
              <a:gd name="connsiteY9" fmla="*/ 0 h 330745"/>
              <a:gd name="connsiteX10" fmla="*/ 39685 w 846605"/>
              <a:gd name="connsiteY10" fmla="*/ 26460 h 330745"/>
              <a:gd name="connsiteX11" fmla="*/ 0 w 846605"/>
              <a:gd name="connsiteY11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10075 w 846605"/>
              <a:gd name="connsiteY7" fmla="*/ 26460 h 330745"/>
              <a:gd name="connsiteX8" fmla="*/ 238108 w 846605"/>
              <a:gd name="connsiteY8" fmla="*/ 0 h 330745"/>
              <a:gd name="connsiteX9" fmla="*/ 39685 w 846605"/>
              <a:gd name="connsiteY9" fmla="*/ 26460 h 330745"/>
              <a:gd name="connsiteX10" fmla="*/ 0 w 846605"/>
              <a:gd name="connsiteY10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687867 w 846605"/>
              <a:gd name="connsiteY4" fmla="*/ 132298 h 330745"/>
              <a:gd name="connsiteX5" fmla="*/ 608498 w 846605"/>
              <a:gd name="connsiteY5" fmla="*/ 92609 h 330745"/>
              <a:gd name="connsiteX6" fmla="*/ 410075 w 846605"/>
              <a:gd name="connsiteY6" fmla="*/ 26460 h 330745"/>
              <a:gd name="connsiteX7" fmla="*/ 238108 w 846605"/>
              <a:gd name="connsiteY7" fmla="*/ 0 h 330745"/>
              <a:gd name="connsiteX8" fmla="*/ 39685 w 846605"/>
              <a:gd name="connsiteY8" fmla="*/ 26460 h 330745"/>
              <a:gd name="connsiteX9" fmla="*/ 0 w 846605"/>
              <a:gd name="connsiteY9" fmla="*/ 119068 h 330745"/>
              <a:gd name="connsiteX0" fmla="*/ 833377 w 833377"/>
              <a:gd name="connsiteY0" fmla="*/ 330745 h 330745"/>
              <a:gd name="connsiteX1" fmla="*/ 806921 w 833377"/>
              <a:gd name="connsiteY1" fmla="*/ 185217 h 330745"/>
              <a:gd name="connsiteX2" fmla="*/ 767236 w 833377"/>
              <a:gd name="connsiteY2" fmla="*/ 171987 h 330745"/>
              <a:gd name="connsiteX3" fmla="*/ 687867 w 833377"/>
              <a:gd name="connsiteY3" fmla="*/ 132298 h 330745"/>
              <a:gd name="connsiteX4" fmla="*/ 608498 w 833377"/>
              <a:gd name="connsiteY4" fmla="*/ 92609 h 330745"/>
              <a:gd name="connsiteX5" fmla="*/ 410075 w 833377"/>
              <a:gd name="connsiteY5" fmla="*/ 26460 h 330745"/>
              <a:gd name="connsiteX6" fmla="*/ 238108 w 833377"/>
              <a:gd name="connsiteY6" fmla="*/ 0 h 330745"/>
              <a:gd name="connsiteX7" fmla="*/ 39685 w 833377"/>
              <a:gd name="connsiteY7" fmla="*/ 26460 h 330745"/>
              <a:gd name="connsiteX8" fmla="*/ 0 w 833377"/>
              <a:gd name="connsiteY8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87867 w 833377"/>
              <a:gd name="connsiteY2" fmla="*/ 132298 h 330745"/>
              <a:gd name="connsiteX3" fmla="*/ 608498 w 833377"/>
              <a:gd name="connsiteY3" fmla="*/ 92609 h 330745"/>
              <a:gd name="connsiteX4" fmla="*/ 410075 w 833377"/>
              <a:gd name="connsiteY4" fmla="*/ 26460 h 330745"/>
              <a:gd name="connsiteX5" fmla="*/ 238108 w 833377"/>
              <a:gd name="connsiteY5" fmla="*/ 0 h 330745"/>
              <a:gd name="connsiteX6" fmla="*/ 39685 w 833377"/>
              <a:gd name="connsiteY6" fmla="*/ 26460 h 330745"/>
              <a:gd name="connsiteX7" fmla="*/ 0 w 833377"/>
              <a:gd name="connsiteY7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39685 w 833377"/>
              <a:gd name="connsiteY5" fmla="*/ 26460 h 330745"/>
              <a:gd name="connsiteX6" fmla="*/ 0 w 833377"/>
              <a:gd name="connsiteY6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317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69868 h 330745"/>
              <a:gd name="connsiteX0" fmla="*/ 833377 w 833377"/>
              <a:gd name="connsiteY0" fmla="*/ 307738 h 307738"/>
              <a:gd name="connsiteX1" fmla="*/ 767236 w 833377"/>
              <a:gd name="connsiteY1" fmla="*/ 148980 h 307738"/>
              <a:gd name="connsiteX2" fmla="*/ 608498 w 833377"/>
              <a:gd name="connsiteY2" fmla="*/ 69602 h 307738"/>
              <a:gd name="connsiteX3" fmla="*/ 410075 w 833377"/>
              <a:gd name="connsiteY3" fmla="*/ 3453 h 307738"/>
              <a:gd name="connsiteX4" fmla="*/ 276208 w 833377"/>
              <a:gd name="connsiteY4" fmla="*/ 8743 h 307738"/>
              <a:gd name="connsiteX5" fmla="*/ 0 w 833377"/>
              <a:gd name="connsiteY5" fmla="*/ 146861 h 307738"/>
              <a:gd name="connsiteX0" fmla="*/ 877827 w 877827"/>
              <a:gd name="connsiteY0" fmla="*/ 314088 h 314088"/>
              <a:gd name="connsiteX1" fmla="*/ 767236 w 877827"/>
              <a:gd name="connsiteY1" fmla="*/ 148980 h 314088"/>
              <a:gd name="connsiteX2" fmla="*/ 608498 w 877827"/>
              <a:gd name="connsiteY2" fmla="*/ 69602 h 314088"/>
              <a:gd name="connsiteX3" fmla="*/ 410075 w 877827"/>
              <a:gd name="connsiteY3" fmla="*/ 3453 h 314088"/>
              <a:gd name="connsiteX4" fmla="*/ 276208 w 877827"/>
              <a:gd name="connsiteY4" fmla="*/ 8743 h 314088"/>
              <a:gd name="connsiteX5" fmla="*/ 0 w 877827"/>
              <a:gd name="connsiteY5" fmla="*/ 146861 h 314088"/>
              <a:gd name="connsiteX0" fmla="*/ 877827 w 877827"/>
              <a:gd name="connsiteY0" fmla="*/ 305345 h 305345"/>
              <a:gd name="connsiteX1" fmla="*/ 767236 w 877827"/>
              <a:gd name="connsiteY1" fmla="*/ 140237 h 305345"/>
              <a:gd name="connsiteX2" fmla="*/ 608498 w 877827"/>
              <a:gd name="connsiteY2" fmla="*/ 60859 h 305345"/>
              <a:gd name="connsiteX3" fmla="*/ 448175 w 877827"/>
              <a:gd name="connsiteY3" fmla="*/ 13760 h 305345"/>
              <a:gd name="connsiteX4" fmla="*/ 276208 w 877827"/>
              <a:gd name="connsiteY4" fmla="*/ 0 h 305345"/>
              <a:gd name="connsiteX5" fmla="*/ 0 w 877827"/>
              <a:gd name="connsiteY5" fmla="*/ 138118 h 305345"/>
              <a:gd name="connsiteX0" fmla="*/ 877827 w 877827"/>
              <a:gd name="connsiteY0" fmla="*/ 293728 h 293728"/>
              <a:gd name="connsiteX1" fmla="*/ 767236 w 877827"/>
              <a:gd name="connsiteY1" fmla="*/ 128620 h 293728"/>
              <a:gd name="connsiteX2" fmla="*/ 608498 w 877827"/>
              <a:gd name="connsiteY2" fmla="*/ 49242 h 293728"/>
              <a:gd name="connsiteX3" fmla="*/ 448175 w 877827"/>
              <a:gd name="connsiteY3" fmla="*/ 2143 h 293728"/>
              <a:gd name="connsiteX4" fmla="*/ 225408 w 877827"/>
              <a:gd name="connsiteY4" fmla="*/ 7433 h 293728"/>
              <a:gd name="connsiteX5" fmla="*/ 0 w 877827"/>
              <a:gd name="connsiteY5" fmla="*/ 126501 h 293728"/>
              <a:gd name="connsiteX0" fmla="*/ 877827 w 877827"/>
              <a:gd name="connsiteY0" fmla="*/ 301247 h 301247"/>
              <a:gd name="connsiteX1" fmla="*/ 767236 w 877827"/>
              <a:gd name="connsiteY1" fmla="*/ 136139 h 301247"/>
              <a:gd name="connsiteX2" fmla="*/ 608498 w 877827"/>
              <a:gd name="connsiteY2" fmla="*/ 56761 h 301247"/>
              <a:gd name="connsiteX3" fmla="*/ 448175 w 877827"/>
              <a:gd name="connsiteY3" fmla="*/ 9662 h 301247"/>
              <a:gd name="connsiteX4" fmla="*/ 225408 w 877827"/>
              <a:gd name="connsiteY4" fmla="*/ 14952 h 301247"/>
              <a:gd name="connsiteX5" fmla="*/ 0 w 877827"/>
              <a:gd name="connsiteY5" fmla="*/ 134020 h 301247"/>
              <a:gd name="connsiteX0" fmla="*/ 877827 w 877827"/>
              <a:gd name="connsiteY0" fmla="*/ 300242 h 300242"/>
              <a:gd name="connsiteX1" fmla="*/ 767236 w 877827"/>
              <a:gd name="connsiteY1" fmla="*/ 135134 h 300242"/>
              <a:gd name="connsiteX2" fmla="*/ 621198 w 877827"/>
              <a:gd name="connsiteY2" fmla="*/ 36706 h 300242"/>
              <a:gd name="connsiteX3" fmla="*/ 448175 w 877827"/>
              <a:gd name="connsiteY3" fmla="*/ 8657 h 300242"/>
              <a:gd name="connsiteX4" fmla="*/ 225408 w 877827"/>
              <a:gd name="connsiteY4" fmla="*/ 13947 h 300242"/>
              <a:gd name="connsiteX5" fmla="*/ 0 w 877827"/>
              <a:gd name="connsiteY5" fmla="*/ 133015 h 300242"/>
              <a:gd name="connsiteX0" fmla="*/ 877827 w 877827"/>
              <a:gd name="connsiteY0" fmla="*/ 312020 h 312020"/>
              <a:gd name="connsiteX1" fmla="*/ 767236 w 877827"/>
              <a:gd name="connsiteY1" fmla="*/ 146912 h 312020"/>
              <a:gd name="connsiteX2" fmla="*/ 621198 w 877827"/>
              <a:gd name="connsiteY2" fmla="*/ 48484 h 312020"/>
              <a:gd name="connsiteX3" fmla="*/ 429125 w 877827"/>
              <a:gd name="connsiteY3" fmla="*/ 1385 h 312020"/>
              <a:gd name="connsiteX4" fmla="*/ 225408 w 877827"/>
              <a:gd name="connsiteY4" fmla="*/ 25725 h 312020"/>
              <a:gd name="connsiteX5" fmla="*/ 0 w 877827"/>
              <a:gd name="connsiteY5" fmla="*/ 144793 h 312020"/>
              <a:gd name="connsiteX0" fmla="*/ 890527 w 890527"/>
              <a:gd name="connsiteY0" fmla="*/ 312020 h 312020"/>
              <a:gd name="connsiteX1" fmla="*/ 779936 w 890527"/>
              <a:gd name="connsiteY1" fmla="*/ 146912 h 312020"/>
              <a:gd name="connsiteX2" fmla="*/ 633898 w 890527"/>
              <a:gd name="connsiteY2" fmla="*/ 48484 h 312020"/>
              <a:gd name="connsiteX3" fmla="*/ 441825 w 890527"/>
              <a:gd name="connsiteY3" fmla="*/ 1385 h 312020"/>
              <a:gd name="connsiteX4" fmla="*/ 238108 w 890527"/>
              <a:gd name="connsiteY4" fmla="*/ 25725 h 312020"/>
              <a:gd name="connsiteX5" fmla="*/ 0 w 890527"/>
              <a:gd name="connsiteY5" fmla="*/ 151143 h 312020"/>
              <a:gd name="connsiteX0" fmla="*/ 890527 w 890527"/>
              <a:gd name="connsiteY0" fmla="*/ 316600 h 316600"/>
              <a:gd name="connsiteX1" fmla="*/ 779936 w 890527"/>
              <a:gd name="connsiteY1" fmla="*/ 15149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6600 h 316600"/>
              <a:gd name="connsiteX1" fmla="*/ 767236 w 890527"/>
              <a:gd name="connsiteY1" fmla="*/ 15784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418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291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2898 h 312898"/>
              <a:gd name="connsiteX1" fmla="*/ 767236 w 890527"/>
              <a:gd name="connsiteY1" fmla="*/ 154140 h 312898"/>
              <a:gd name="connsiteX2" fmla="*/ 621198 w 890527"/>
              <a:gd name="connsiteY2" fmla="*/ 62062 h 312898"/>
              <a:gd name="connsiteX3" fmla="*/ 429125 w 890527"/>
              <a:gd name="connsiteY3" fmla="*/ 2263 h 312898"/>
              <a:gd name="connsiteX4" fmla="*/ 200008 w 890527"/>
              <a:gd name="connsiteY4" fmla="*/ 26603 h 312898"/>
              <a:gd name="connsiteX5" fmla="*/ 0 w 890527"/>
              <a:gd name="connsiteY5" fmla="*/ 152021 h 312898"/>
              <a:gd name="connsiteX0" fmla="*/ 947677 w 947677"/>
              <a:gd name="connsiteY0" fmla="*/ 312898 h 312898"/>
              <a:gd name="connsiteX1" fmla="*/ 824386 w 947677"/>
              <a:gd name="connsiteY1" fmla="*/ 154140 h 312898"/>
              <a:gd name="connsiteX2" fmla="*/ 678348 w 947677"/>
              <a:gd name="connsiteY2" fmla="*/ 62062 h 312898"/>
              <a:gd name="connsiteX3" fmla="*/ 486275 w 947677"/>
              <a:gd name="connsiteY3" fmla="*/ 2263 h 312898"/>
              <a:gd name="connsiteX4" fmla="*/ 257158 w 947677"/>
              <a:gd name="connsiteY4" fmla="*/ 26603 h 312898"/>
              <a:gd name="connsiteX5" fmla="*/ 0 w 947677"/>
              <a:gd name="connsiteY5" fmla="*/ 145671 h 312898"/>
              <a:gd name="connsiteX0" fmla="*/ 947677 w 947677"/>
              <a:gd name="connsiteY0" fmla="*/ 312021 h 312021"/>
              <a:gd name="connsiteX1" fmla="*/ 824386 w 947677"/>
              <a:gd name="connsiteY1" fmla="*/ 153263 h 312021"/>
              <a:gd name="connsiteX2" fmla="*/ 671998 w 947677"/>
              <a:gd name="connsiteY2" fmla="*/ 48485 h 312021"/>
              <a:gd name="connsiteX3" fmla="*/ 486275 w 947677"/>
              <a:gd name="connsiteY3" fmla="*/ 1386 h 312021"/>
              <a:gd name="connsiteX4" fmla="*/ 257158 w 947677"/>
              <a:gd name="connsiteY4" fmla="*/ 25726 h 312021"/>
              <a:gd name="connsiteX5" fmla="*/ 0 w 947677"/>
              <a:gd name="connsiteY5" fmla="*/ 144794 h 312021"/>
              <a:gd name="connsiteX0" fmla="*/ 947677 w 947677"/>
              <a:gd name="connsiteY0" fmla="*/ 311144 h 311144"/>
              <a:gd name="connsiteX1" fmla="*/ 824386 w 947677"/>
              <a:gd name="connsiteY1" fmla="*/ 152386 h 311144"/>
              <a:gd name="connsiteX2" fmla="*/ 671998 w 947677"/>
              <a:gd name="connsiteY2" fmla="*/ 47608 h 311144"/>
              <a:gd name="connsiteX3" fmla="*/ 486275 w 947677"/>
              <a:gd name="connsiteY3" fmla="*/ 509 h 311144"/>
              <a:gd name="connsiteX4" fmla="*/ 200008 w 947677"/>
              <a:gd name="connsiteY4" fmla="*/ 31199 h 311144"/>
              <a:gd name="connsiteX5" fmla="*/ 0 w 947677"/>
              <a:gd name="connsiteY5" fmla="*/ 143917 h 311144"/>
              <a:gd name="connsiteX0" fmla="*/ 947677 w 947677"/>
              <a:gd name="connsiteY0" fmla="*/ 311144 h 311144"/>
              <a:gd name="connsiteX1" fmla="*/ 824386 w 947677"/>
              <a:gd name="connsiteY1" fmla="*/ 152386 h 311144"/>
              <a:gd name="connsiteX2" fmla="*/ 671998 w 947677"/>
              <a:gd name="connsiteY2" fmla="*/ 47608 h 311144"/>
              <a:gd name="connsiteX3" fmla="*/ 486275 w 947677"/>
              <a:gd name="connsiteY3" fmla="*/ 509 h 311144"/>
              <a:gd name="connsiteX4" fmla="*/ 200008 w 947677"/>
              <a:gd name="connsiteY4" fmla="*/ 31199 h 311144"/>
              <a:gd name="connsiteX5" fmla="*/ 0 w 947677"/>
              <a:gd name="connsiteY5" fmla="*/ 143917 h 311144"/>
              <a:gd name="connsiteX0" fmla="*/ 947677 w 947677"/>
              <a:gd name="connsiteY0" fmla="*/ 312414 h 312414"/>
              <a:gd name="connsiteX1" fmla="*/ 824386 w 947677"/>
              <a:gd name="connsiteY1" fmla="*/ 153656 h 312414"/>
              <a:gd name="connsiteX2" fmla="*/ 671998 w 947677"/>
              <a:gd name="connsiteY2" fmla="*/ 48878 h 312414"/>
              <a:gd name="connsiteX3" fmla="*/ 486275 w 947677"/>
              <a:gd name="connsiteY3" fmla="*/ 1779 h 312414"/>
              <a:gd name="connsiteX4" fmla="*/ 200008 w 947677"/>
              <a:gd name="connsiteY4" fmla="*/ 32469 h 312414"/>
              <a:gd name="connsiteX5" fmla="*/ 0 w 947677"/>
              <a:gd name="connsiteY5" fmla="*/ 145187 h 312414"/>
              <a:gd name="connsiteX0" fmla="*/ 998477 w 998477"/>
              <a:gd name="connsiteY0" fmla="*/ 325114 h 325114"/>
              <a:gd name="connsiteX1" fmla="*/ 824386 w 998477"/>
              <a:gd name="connsiteY1" fmla="*/ 153656 h 325114"/>
              <a:gd name="connsiteX2" fmla="*/ 671998 w 998477"/>
              <a:gd name="connsiteY2" fmla="*/ 48878 h 325114"/>
              <a:gd name="connsiteX3" fmla="*/ 486275 w 998477"/>
              <a:gd name="connsiteY3" fmla="*/ 1779 h 325114"/>
              <a:gd name="connsiteX4" fmla="*/ 200008 w 998477"/>
              <a:gd name="connsiteY4" fmla="*/ 32469 h 325114"/>
              <a:gd name="connsiteX5" fmla="*/ 0 w 998477"/>
              <a:gd name="connsiteY5" fmla="*/ 145187 h 325114"/>
              <a:gd name="connsiteX0" fmla="*/ 998477 w 998477"/>
              <a:gd name="connsiteY0" fmla="*/ 325114 h 325114"/>
              <a:gd name="connsiteX1" fmla="*/ 843436 w 998477"/>
              <a:gd name="connsiteY1" fmla="*/ 134606 h 325114"/>
              <a:gd name="connsiteX2" fmla="*/ 671998 w 998477"/>
              <a:gd name="connsiteY2" fmla="*/ 48878 h 325114"/>
              <a:gd name="connsiteX3" fmla="*/ 486275 w 998477"/>
              <a:gd name="connsiteY3" fmla="*/ 1779 h 325114"/>
              <a:gd name="connsiteX4" fmla="*/ 200008 w 998477"/>
              <a:gd name="connsiteY4" fmla="*/ 32469 h 325114"/>
              <a:gd name="connsiteX5" fmla="*/ 0 w 998477"/>
              <a:gd name="connsiteY5" fmla="*/ 145187 h 325114"/>
              <a:gd name="connsiteX0" fmla="*/ 998477 w 998477"/>
              <a:gd name="connsiteY0" fmla="*/ 324186 h 324186"/>
              <a:gd name="connsiteX1" fmla="*/ 843436 w 998477"/>
              <a:gd name="connsiteY1" fmla="*/ 133678 h 324186"/>
              <a:gd name="connsiteX2" fmla="*/ 652948 w 998477"/>
              <a:gd name="connsiteY2" fmla="*/ 35250 h 324186"/>
              <a:gd name="connsiteX3" fmla="*/ 486275 w 998477"/>
              <a:gd name="connsiteY3" fmla="*/ 851 h 324186"/>
              <a:gd name="connsiteX4" fmla="*/ 200008 w 998477"/>
              <a:gd name="connsiteY4" fmla="*/ 31541 h 324186"/>
              <a:gd name="connsiteX5" fmla="*/ 0 w 998477"/>
              <a:gd name="connsiteY5" fmla="*/ 144259 h 324186"/>
              <a:gd name="connsiteX0" fmla="*/ 998477 w 998477"/>
              <a:gd name="connsiteY0" fmla="*/ 329833 h 329833"/>
              <a:gd name="connsiteX1" fmla="*/ 843436 w 998477"/>
              <a:gd name="connsiteY1" fmla="*/ 139325 h 329833"/>
              <a:gd name="connsiteX2" fmla="*/ 652948 w 998477"/>
              <a:gd name="connsiteY2" fmla="*/ 40897 h 329833"/>
              <a:gd name="connsiteX3" fmla="*/ 435475 w 998477"/>
              <a:gd name="connsiteY3" fmla="*/ 148 h 329833"/>
              <a:gd name="connsiteX4" fmla="*/ 200008 w 998477"/>
              <a:gd name="connsiteY4" fmla="*/ 37188 h 329833"/>
              <a:gd name="connsiteX5" fmla="*/ 0 w 998477"/>
              <a:gd name="connsiteY5" fmla="*/ 149906 h 329833"/>
              <a:gd name="connsiteX0" fmla="*/ 998477 w 998477"/>
              <a:gd name="connsiteY0" fmla="*/ 329773 h 329773"/>
              <a:gd name="connsiteX1" fmla="*/ 843436 w 998477"/>
              <a:gd name="connsiteY1" fmla="*/ 139265 h 329773"/>
              <a:gd name="connsiteX2" fmla="*/ 652948 w 998477"/>
              <a:gd name="connsiteY2" fmla="*/ 40837 h 329773"/>
              <a:gd name="connsiteX3" fmla="*/ 435475 w 998477"/>
              <a:gd name="connsiteY3" fmla="*/ 88 h 329773"/>
              <a:gd name="connsiteX4" fmla="*/ 155558 w 998477"/>
              <a:gd name="connsiteY4" fmla="*/ 49828 h 329773"/>
              <a:gd name="connsiteX5" fmla="*/ 0 w 998477"/>
              <a:gd name="connsiteY5" fmla="*/ 149846 h 329773"/>
              <a:gd name="connsiteX0" fmla="*/ 1030227 w 1030227"/>
              <a:gd name="connsiteY0" fmla="*/ 329773 h 329773"/>
              <a:gd name="connsiteX1" fmla="*/ 875186 w 1030227"/>
              <a:gd name="connsiteY1" fmla="*/ 139265 h 329773"/>
              <a:gd name="connsiteX2" fmla="*/ 684698 w 1030227"/>
              <a:gd name="connsiteY2" fmla="*/ 40837 h 329773"/>
              <a:gd name="connsiteX3" fmla="*/ 467225 w 1030227"/>
              <a:gd name="connsiteY3" fmla="*/ 88 h 329773"/>
              <a:gd name="connsiteX4" fmla="*/ 187308 w 1030227"/>
              <a:gd name="connsiteY4" fmla="*/ 49828 h 329773"/>
              <a:gd name="connsiteX5" fmla="*/ 0 w 1030227"/>
              <a:gd name="connsiteY5" fmla="*/ 149846 h 32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0227" h="329773">
                <a:moveTo>
                  <a:pt x="1030227" y="329773"/>
                </a:moveTo>
                <a:cubicBezTo>
                  <a:pt x="1016448" y="296699"/>
                  <a:pt x="932774" y="187421"/>
                  <a:pt x="875186" y="139265"/>
                </a:cubicBezTo>
                <a:cubicBezTo>
                  <a:pt x="817598" y="91109"/>
                  <a:pt x="744225" y="65091"/>
                  <a:pt x="684698" y="40837"/>
                </a:cubicBezTo>
                <a:cubicBezTo>
                  <a:pt x="625171" y="16583"/>
                  <a:pt x="550123" y="-1410"/>
                  <a:pt x="467225" y="88"/>
                </a:cubicBezTo>
                <a:cubicBezTo>
                  <a:pt x="384327" y="1586"/>
                  <a:pt x="306190" y="11728"/>
                  <a:pt x="187308" y="49828"/>
                </a:cubicBezTo>
                <a:cubicBezTo>
                  <a:pt x="99912" y="77963"/>
                  <a:pt x="49606" y="125040"/>
                  <a:pt x="0" y="149846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756216" y="4842931"/>
            <a:ext cx="443096" cy="68495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99312" y="4911426"/>
            <a:ext cx="336021" cy="68495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00800" y="4402664"/>
            <a:ext cx="452966" cy="242499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6095524" y="4546531"/>
            <a:ext cx="1245075" cy="571570"/>
          </a:xfrm>
          <a:custGeom>
            <a:avLst/>
            <a:gdLst>
              <a:gd name="connsiteX0" fmla="*/ 958934 w 972162"/>
              <a:gd name="connsiteY0" fmla="*/ 330745 h 330745"/>
              <a:gd name="connsiteX1" fmla="*/ 972162 w 972162"/>
              <a:gd name="connsiteY1" fmla="*/ 264596 h 330745"/>
              <a:gd name="connsiteX2" fmla="*/ 932478 w 972162"/>
              <a:gd name="connsiteY2" fmla="*/ 185217 h 330745"/>
              <a:gd name="connsiteX3" fmla="*/ 892793 w 972162"/>
              <a:gd name="connsiteY3" fmla="*/ 171987 h 330745"/>
              <a:gd name="connsiteX4" fmla="*/ 853109 w 972162"/>
              <a:gd name="connsiteY4" fmla="*/ 145528 h 330745"/>
              <a:gd name="connsiteX5" fmla="*/ 813424 w 972162"/>
              <a:gd name="connsiteY5" fmla="*/ 132298 h 330745"/>
              <a:gd name="connsiteX6" fmla="*/ 734055 w 972162"/>
              <a:gd name="connsiteY6" fmla="*/ 92609 h 330745"/>
              <a:gd name="connsiteX7" fmla="*/ 601773 w 972162"/>
              <a:gd name="connsiteY7" fmla="*/ 39689 h 330745"/>
              <a:gd name="connsiteX8" fmla="*/ 535632 w 972162"/>
              <a:gd name="connsiteY8" fmla="*/ 26460 h 330745"/>
              <a:gd name="connsiteX9" fmla="*/ 443034 w 972162"/>
              <a:gd name="connsiteY9" fmla="*/ 13230 h 330745"/>
              <a:gd name="connsiteX10" fmla="*/ 363665 w 972162"/>
              <a:gd name="connsiteY10" fmla="*/ 0 h 330745"/>
              <a:gd name="connsiteX11" fmla="*/ 165242 w 972162"/>
              <a:gd name="connsiteY11" fmla="*/ 26460 h 330745"/>
              <a:gd name="connsiteX12" fmla="*/ 85872 w 972162"/>
              <a:gd name="connsiteY12" fmla="*/ 52919 h 330745"/>
              <a:gd name="connsiteX13" fmla="*/ 6503 w 972162"/>
              <a:gd name="connsiteY13" fmla="*/ 105838 h 330745"/>
              <a:gd name="connsiteX14" fmla="*/ 85872 w 972162"/>
              <a:gd name="connsiteY14" fmla="*/ 79379 h 330745"/>
              <a:gd name="connsiteX15" fmla="*/ 125557 w 972162"/>
              <a:gd name="connsiteY15" fmla="*/ 119068 h 330745"/>
              <a:gd name="connsiteX0" fmla="*/ 880700 w 893928"/>
              <a:gd name="connsiteY0" fmla="*/ 330745 h 330745"/>
              <a:gd name="connsiteX1" fmla="*/ 893928 w 893928"/>
              <a:gd name="connsiteY1" fmla="*/ 264596 h 330745"/>
              <a:gd name="connsiteX2" fmla="*/ 854244 w 893928"/>
              <a:gd name="connsiteY2" fmla="*/ 185217 h 330745"/>
              <a:gd name="connsiteX3" fmla="*/ 814559 w 893928"/>
              <a:gd name="connsiteY3" fmla="*/ 171987 h 330745"/>
              <a:gd name="connsiteX4" fmla="*/ 774875 w 893928"/>
              <a:gd name="connsiteY4" fmla="*/ 145528 h 330745"/>
              <a:gd name="connsiteX5" fmla="*/ 735190 w 893928"/>
              <a:gd name="connsiteY5" fmla="*/ 132298 h 330745"/>
              <a:gd name="connsiteX6" fmla="*/ 655821 w 893928"/>
              <a:gd name="connsiteY6" fmla="*/ 92609 h 330745"/>
              <a:gd name="connsiteX7" fmla="*/ 523539 w 893928"/>
              <a:gd name="connsiteY7" fmla="*/ 39689 h 330745"/>
              <a:gd name="connsiteX8" fmla="*/ 457398 w 893928"/>
              <a:gd name="connsiteY8" fmla="*/ 26460 h 330745"/>
              <a:gd name="connsiteX9" fmla="*/ 364800 w 893928"/>
              <a:gd name="connsiteY9" fmla="*/ 13230 h 330745"/>
              <a:gd name="connsiteX10" fmla="*/ 285431 w 893928"/>
              <a:gd name="connsiteY10" fmla="*/ 0 h 330745"/>
              <a:gd name="connsiteX11" fmla="*/ 87008 w 893928"/>
              <a:gd name="connsiteY11" fmla="*/ 26460 h 330745"/>
              <a:gd name="connsiteX12" fmla="*/ 7638 w 893928"/>
              <a:gd name="connsiteY12" fmla="*/ 52919 h 330745"/>
              <a:gd name="connsiteX13" fmla="*/ 7638 w 893928"/>
              <a:gd name="connsiteY13" fmla="*/ 79379 h 330745"/>
              <a:gd name="connsiteX14" fmla="*/ 47323 w 893928"/>
              <a:gd name="connsiteY14" fmla="*/ 119068 h 330745"/>
              <a:gd name="connsiteX0" fmla="*/ 873831 w 887059"/>
              <a:gd name="connsiteY0" fmla="*/ 330745 h 330745"/>
              <a:gd name="connsiteX1" fmla="*/ 887059 w 887059"/>
              <a:gd name="connsiteY1" fmla="*/ 264596 h 330745"/>
              <a:gd name="connsiteX2" fmla="*/ 847375 w 887059"/>
              <a:gd name="connsiteY2" fmla="*/ 185217 h 330745"/>
              <a:gd name="connsiteX3" fmla="*/ 807690 w 887059"/>
              <a:gd name="connsiteY3" fmla="*/ 171987 h 330745"/>
              <a:gd name="connsiteX4" fmla="*/ 768006 w 887059"/>
              <a:gd name="connsiteY4" fmla="*/ 145528 h 330745"/>
              <a:gd name="connsiteX5" fmla="*/ 728321 w 887059"/>
              <a:gd name="connsiteY5" fmla="*/ 132298 h 330745"/>
              <a:gd name="connsiteX6" fmla="*/ 648952 w 887059"/>
              <a:gd name="connsiteY6" fmla="*/ 92609 h 330745"/>
              <a:gd name="connsiteX7" fmla="*/ 516670 w 887059"/>
              <a:gd name="connsiteY7" fmla="*/ 39689 h 330745"/>
              <a:gd name="connsiteX8" fmla="*/ 450529 w 887059"/>
              <a:gd name="connsiteY8" fmla="*/ 26460 h 330745"/>
              <a:gd name="connsiteX9" fmla="*/ 357931 w 887059"/>
              <a:gd name="connsiteY9" fmla="*/ 13230 h 330745"/>
              <a:gd name="connsiteX10" fmla="*/ 278562 w 887059"/>
              <a:gd name="connsiteY10" fmla="*/ 0 h 330745"/>
              <a:gd name="connsiteX11" fmla="*/ 80139 w 887059"/>
              <a:gd name="connsiteY11" fmla="*/ 26460 h 330745"/>
              <a:gd name="connsiteX12" fmla="*/ 769 w 887059"/>
              <a:gd name="connsiteY12" fmla="*/ 52919 h 330745"/>
              <a:gd name="connsiteX13" fmla="*/ 40454 w 887059"/>
              <a:gd name="connsiteY13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317477 w 846605"/>
              <a:gd name="connsiteY9" fmla="*/ 13230 h 330745"/>
              <a:gd name="connsiteX10" fmla="*/ 238108 w 846605"/>
              <a:gd name="connsiteY10" fmla="*/ 0 h 330745"/>
              <a:gd name="connsiteX11" fmla="*/ 39685 w 846605"/>
              <a:gd name="connsiteY11" fmla="*/ 26460 h 330745"/>
              <a:gd name="connsiteX12" fmla="*/ 0 w 846605"/>
              <a:gd name="connsiteY12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76216 w 846605"/>
              <a:gd name="connsiteY7" fmla="*/ 39689 h 330745"/>
              <a:gd name="connsiteX8" fmla="*/ 410075 w 846605"/>
              <a:gd name="connsiteY8" fmla="*/ 26460 h 330745"/>
              <a:gd name="connsiteX9" fmla="*/ 238108 w 846605"/>
              <a:gd name="connsiteY9" fmla="*/ 0 h 330745"/>
              <a:gd name="connsiteX10" fmla="*/ 39685 w 846605"/>
              <a:gd name="connsiteY10" fmla="*/ 26460 h 330745"/>
              <a:gd name="connsiteX11" fmla="*/ 0 w 846605"/>
              <a:gd name="connsiteY11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727552 w 846605"/>
              <a:gd name="connsiteY4" fmla="*/ 145528 h 330745"/>
              <a:gd name="connsiteX5" fmla="*/ 687867 w 846605"/>
              <a:gd name="connsiteY5" fmla="*/ 132298 h 330745"/>
              <a:gd name="connsiteX6" fmla="*/ 608498 w 846605"/>
              <a:gd name="connsiteY6" fmla="*/ 92609 h 330745"/>
              <a:gd name="connsiteX7" fmla="*/ 410075 w 846605"/>
              <a:gd name="connsiteY7" fmla="*/ 26460 h 330745"/>
              <a:gd name="connsiteX8" fmla="*/ 238108 w 846605"/>
              <a:gd name="connsiteY8" fmla="*/ 0 h 330745"/>
              <a:gd name="connsiteX9" fmla="*/ 39685 w 846605"/>
              <a:gd name="connsiteY9" fmla="*/ 26460 h 330745"/>
              <a:gd name="connsiteX10" fmla="*/ 0 w 846605"/>
              <a:gd name="connsiteY10" fmla="*/ 119068 h 330745"/>
              <a:gd name="connsiteX0" fmla="*/ 833377 w 846605"/>
              <a:gd name="connsiteY0" fmla="*/ 330745 h 330745"/>
              <a:gd name="connsiteX1" fmla="*/ 846605 w 846605"/>
              <a:gd name="connsiteY1" fmla="*/ 264596 h 330745"/>
              <a:gd name="connsiteX2" fmla="*/ 806921 w 846605"/>
              <a:gd name="connsiteY2" fmla="*/ 185217 h 330745"/>
              <a:gd name="connsiteX3" fmla="*/ 767236 w 846605"/>
              <a:gd name="connsiteY3" fmla="*/ 171987 h 330745"/>
              <a:gd name="connsiteX4" fmla="*/ 687867 w 846605"/>
              <a:gd name="connsiteY4" fmla="*/ 132298 h 330745"/>
              <a:gd name="connsiteX5" fmla="*/ 608498 w 846605"/>
              <a:gd name="connsiteY5" fmla="*/ 92609 h 330745"/>
              <a:gd name="connsiteX6" fmla="*/ 410075 w 846605"/>
              <a:gd name="connsiteY6" fmla="*/ 26460 h 330745"/>
              <a:gd name="connsiteX7" fmla="*/ 238108 w 846605"/>
              <a:gd name="connsiteY7" fmla="*/ 0 h 330745"/>
              <a:gd name="connsiteX8" fmla="*/ 39685 w 846605"/>
              <a:gd name="connsiteY8" fmla="*/ 26460 h 330745"/>
              <a:gd name="connsiteX9" fmla="*/ 0 w 846605"/>
              <a:gd name="connsiteY9" fmla="*/ 119068 h 330745"/>
              <a:gd name="connsiteX0" fmla="*/ 833377 w 833377"/>
              <a:gd name="connsiteY0" fmla="*/ 330745 h 330745"/>
              <a:gd name="connsiteX1" fmla="*/ 806921 w 833377"/>
              <a:gd name="connsiteY1" fmla="*/ 185217 h 330745"/>
              <a:gd name="connsiteX2" fmla="*/ 767236 w 833377"/>
              <a:gd name="connsiteY2" fmla="*/ 171987 h 330745"/>
              <a:gd name="connsiteX3" fmla="*/ 687867 w 833377"/>
              <a:gd name="connsiteY3" fmla="*/ 132298 h 330745"/>
              <a:gd name="connsiteX4" fmla="*/ 608498 w 833377"/>
              <a:gd name="connsiteY4" fmla="*/ 92609 h 330745"/>
              <a:gd name="connsiteX5" fmla="*/ 410075 w 833377"/>
              <a:gd name="connsiteY5" fmla="*/ 26460 h 330745"/>
              <a:gd name="connsiteX6" fmla="*/ 238108 w 833377"/>
              <a:gd name="connsiteY6" fmla="*/ 0 h 330745"/>
              <a:gd name="connsiteX7" fmla="*/ 39685 w 833377"/>
              <a:gd name="connsiteY7" fmla="*/ 26460 h 330745"/>
              <a:gd name="connsiteX8" fmla="*/ 0 w 833377"/>
              <a:gd name="connsiteY8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87867 w 833377"/>
              <a:gd name="connsiteY2" fmla="*/ 132298 h 330745"/>
              <a:gd name="connsiteX3" fmla="*/ 608498 w 833377"/>
              <a:gd name="connsiteY3" fmla="*/ 92609 h 330745"/>
              <a:gd name="connsiteX4" fmla="*/ 410075 w 833377"/>
              <a:gd name="connsiteY4" fmla="*/ 26460 h 330745"/>
              <a:gd name="connsiteX5" fmla="*/ 238108 w 833377"/>
              <a:gd name="connsiteY5" fmla="*/ 0 h 330745"/>
              <a:gd name="connsiteX6" fmla="*/ 39685 w 833377"/>
              <a:gd name="connsiteY6" fmla="*/ 26460 h 330745"/>
              <a:gd name="connsiteX7" fmla="*/ 0 w 833377"/>
              <a:gd name="connsiteY7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39685 w 833377"/>
              <a:gd name="connsiteY5" fmla="*/ 26460 h 330745"/>
              <a:gd name="connsiteX6" fmla="*/ 0 w 833377"/>
              <a:gd name="connsiteY6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190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31768 h 330745"/>
              <a:gd name="connsiteX0" fmla="*/ 833377 w 833377"/>
              <a:gd name="connsiteY0" fmla="*/ 330745 h 330745"/>
              <a:gd name="connsiteX1" fmla="*/ 767236 w 833377"/>
              <a:gd name="connsiteY1" fmla="*/ 171987 h 330745"/>
              <a:gd name="connsiteX2" fmla="*/ 608498 w 833377"/>
              <a:gd name="connsiteY2" fmla="*/ 92609 h 330745"/>
              <a:gd name="connsiteX3" fmla="*/ 410075 w 833377"/>
              <a:gd name="connsiteY3" fmla="*/ 26460 h 330745"/>
              <a:gd name="connsiteX4" fmla="*/ 238108 w 833377"/>
              <a:gd name="connsiteY4" fmla="*/ 0 h 330745"/>
              <a:gd name="connsiteX5" fmla="*/ 0 w 833377"/>
              <a:gd name="connsiteY5" fmla="*/ 169868 h 330745"/>
              <a:gd name="connsiteX0" fmla="*/ 833377 w 833377"/>
              <a:gd name="connsiteY0" fmla="*/ 307738 h 307738"/>
              <a:gd name="connsiteX1" fmla="*/ 767236 w 833377"/>
              <a:gd name="connsiteY1" fmla="*/ 148980 h 307738"/>
              <a:gd name="connsiteX2" fmla="*/ 608498 w 833377"/>
              <a:gd name="connsiteY2" fmla="*/ 69602 h 307738"/>
              <a:gd name="connsiteX3" fmla="*/ 410075 w 833377"/>
              <a:gd name="connsiteY3" fmla="*/ 3453 h 307738"/>
              <a:gd name="connsiteX4" fmla="*/ 276208 w 833377"/>
              <a:gd name="connsiteY4" fmla="*/ 8743 h 307738"/>
              <a:gd name="connsiteX5" fmla="*/ 0 w 833377"/>
              <a:gd name="connsiteY5" fmla="*/ 146861 h 307738"/>
              <a:gd name="connsiteX0" fmla="*/ 877827 w 877827"/>
              <a:gd name="connsiteY0" fmla="*/ 314088 h 314088"/>
              <a:gd name="connsiteX1" fmla="*/ 767236 w 877827"/>
              <a:gd name="connsiteY1" fmla="*/ 148980 h 314088"/>
              <a:gd name="connsiteX2" fmla="*/ 608498 w 877827"/>
              <a:gd name="connsiteY2" fmla="*/ 69602 h 314088"/>
              <a:gd name="connsiteX3" fmla="*/ 410075 w 877827"/>
              <a:gd name="connsiteY3" fmla="*/ 3453 h 314088"/>
              <a:gd name="connsiteX4" fmla="*/ 276208 w 877827"/>
              <a:gd name="connsiteY4" fmla="*/ 8743 h 314088"/>
              <a:gd name="connsiteX5" fmla="*/ 0 w 877827"/>
              <a:gd name="connsiteY5" fmla="*/ 146861 h 314088"/>
              <a:gd name="connsiteX0" fmla="*/ 877827 w 877827"/>
              <a:gd name="connsiteY0" fmla="*/ 305345 h 305345"/>
              <a:gd name="connsiteX1" fmla="*/ 767236 w 877827"/>
              <a:gd name="connsiteY1" fmla="*/ 140237 h 305345"/>
              <a:gd name="connsiteX2" fmla="*/ 608498 w 877827"/>
              <a:gd name="connsiteY2" fmla="*/ 60859 h 305345"/>
              <a:gd name="connsiteX3" fmla="*/ 448175 w 877827"/>
              <a:gd name="connsiteY3" fmla="*/ 13760 h 305345"/>
              <a:gd name="connsiteX4" fmla="*/ 276208 w 877827"/>
              <a:gd name="connsiteY4" fmla="*/ 0 h 305345"/>
              <a:gd name="connsiteX5" fmla="*/ 0 w 877827"/>
              <a:gd name="connsiteY5" fmla="*/ 138118 h 305345"/>
              <a:gd name="connsiteX0" fmla="*/ 877827 w 877827"/>
              <a:gd name="connsiteY0" fmla="*/ 293728 h 293728"/>
              <a:gd name="connsiteX1" fmla="*/ 767236 w 877827"/>
              <a:gd name="connsiteY1" fmla="*/ 128620 h 293728"/>
              <a:gd name="connsiteX2" fmla="*/ 608498 w 877827"/>
              <a:gd name="connsiteY2" fmla="*/ 49242 h 293728"/>
              <a:gd name="connsiteX3" fmla="*/ 448175 w 877827"/>
              <a:gd name="connsiteY3" fmla="*/ 2143 h 293728"/>
              <a:gd name="connsiteX4" fmla="*/ 225408 w 877827"/>
              <a:gd name="connsiteY4" fmla="*/ 7433 h 293728"/>
              <a:gd name="connsiteX5" fmla="*/ 0 w 877827"/>
              <a:gd name="connsiteY5" fmla="*/ 126501 h 293728"/>
              <a:gd name="connsiteX0" fmla="*/ 877827 w 877827"/>
              <a:gd name="connsiteY0" fmla="*/ 301247 h 301247"/>
              <a:gd name="connsiteX1" fmla="*/ 767236 w 877827"/>
              <a:gd name="connsiteY1" fmla="*/ 136139 h 301247"/>
              <a:gd name="connsiteX2" fmla="*/ 608498 w 877827"/>
              <a:gd name="connsiteY2" fmla="*/ 56761 h 301247"/>
              <a:gd name="connsiteX3" fmla="*/ 448175 w 877827"/>
              <a:gd name="connsiteY3" fmla="*/ 9662 h 301247"/>
              <a:gd name="connsiteX4" fmla="*/ 225408 w 877827"/>
              <a:gd name="connsiteY4" fmla="*/ 14952 h 301247"/>
              <a:gd name="connsiteX5" fmla="*/ 0 w 877827"/>
              <a:gd name="connsiteY5" fmla="*/ 134020 h 301247"/>
              <a:gd name="connsiteX0" fmla="*/ 877827 w 877827"/>
              <a:gd name="connsiteY0" fmla="*/ 300242 h 300242"/>
              <a:gd name="connsiteX1" fmla="*/ 767236 w 877827"/>
              <a:gd name="connsiteY1" fmla="*/ 135134 h 300242"/>
              <a:gd name="connsiteX2" fmla="*/ 621198 w 877827"/>
              <a:gd name="connsiteY2" fmla="*/ 36706 h 300242"/>
              <a:gd name="connsiteX3" fmla="*/ 448175 w 877827"/>
              <a:gd name="connsiteY3" fmla="*/ 8657 h 300242"/>
              <a:gd name="connsiteX4" fmla="*/ 225408 w 877827"/>
              <a:gd name="connsiteY4" fmla="*/ 13947 h 300242"/>
              <a:gd name="connsiteX5" fmla="*/ 0 w 877827"/>
              <a:gd name="connsiteY5" fmla="*/ 133015 h 300242"/>
              <a:gd name="connsiteX0" fmla="*/ 877827 w 877827"/>
              <a:gd name="connsiteY0" fmla="*/ 312020 h 312020"/>
              <a:gd name="connsiteX1" fmla="*/ 767236 w 877827"/>
              <a:gd name="connsiteY1" fmla="*/ 146912 h 312020"/>
              <a:gd name="connsiteX2" fmla="*/ 621198 w 877827"/>
              <a:gd name="connsiteY2" fmla="*/ 48484 h 312020"/>
              <a:gd name="connsiteX3" fmla="*/ 429125 w 877827"/>
              <a:gd name="connsiteY3" fmla="*/ 1385 h 312020"/>
              <a:gd name="connsiteX4" fmla="*/ 225408 w 877827"/>
              <a:gd name="connsiteY4" fmla="*/ 25725 h 312020"/>
              <a:gd name="connsiteX5" fmla="*/ 0 w 877827"/>
              <a:gd name="connsiteY5" fmla="*/ 144793 h 312020"/>
              <a:gd name="connsiteX0" fmla="*/ 890527 w 890527"/>
              <a:gd name="connsiteY0" fmla="*/ 312020 h 312020"/>
              <a:gd name="connsiteX1" fmla="*/ 779936 w 890527"/>
              <a:gd name="connsiteY1" fmla="*/ 146912 h 312020"/>
              <a:gd name="connsiteX2" fmla="*/ 633898 w 890527"/>
              <a:gd name="connsiteY2" fmla="*/ 48484 h 312020"/>
              <a:gd name="connsiteX3" fmla="*/ 441825 w 890527"/>
              <a:gd name="connsiteY3" fmla="*/ 1385 h 312020"/>
              <a:gd name="connsiteX4" fmla="*/ 238108 w 890527"/>
              <a:gd name="connsiteY4" fmla="*/ 25725 h 312020"/>
              <a:gd name="connsiteX5" fmla="*/ 0 w 890527"/>
              <a:gd name="connsiteY5" fmla="*/ 151143 h 312020"/>
              <a:gd name="connsiteX0" fmla="*/ 890527 w 890527"/>
              <a:gd name="connsiteY0" fmla="*/ 316600 h 316600"/>
              <a:gd name="connsiteX1" fmla="*/ 779936 w 890527"/>
              <a:gd name="connsiteY1" fmla="*/ 15149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6600 h 316600"/>
              <a:gd name="connsiteX1" fmla="*/ 767236 w 890527"/>
              <a:gd name="connsiteY1" fmla="*/ 157842 h 316600"/>
              <a:gd name="connsiteX2" fmla="*/ 633898 w 890527"/>
              <a:gd name="connsiteY2" fmla="*/ 53064 h 316600"/>
              <a:gd name="connsiteX3" fmla="*/ 441825 w 890527"/>
              <a:gd name="connsiteY3" fmla="*/ 5965 h 316600"/>
              <a:gd name="connsiteX4" fmla="*/ 212708 w 890527"/>
              <a:gd name="connsiteY4" fmla="*/ 17605 h 316600"/>
              <a:gd name="connsiteX5" fmla="*/ 0 w 890527"/>
              <a:gd name="connsiteY5" fmla="*/ 155723 h 31660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418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7450 h 317450"/>
              <a:gd name="connsiteX1" fmla="*/ 767236 w 890527"/>
              <a:gd name="connsiteY1" fmla="*/ 158692 h 317450"/>
              <a:gd name="connsiteX2" fmla="*/ 621198 w 890527"/>
              <a:gd name="connsiteY2" fmla="*/ 66614 h 317450"/>
              <a:gd name="connsiteX3" fmla="*/ 429125 w 890527"/>
              <a:gd name="connsiteY3" fmla="*/ 6815 h 317450"/>
              <a:gd name="connsiteX4" fmla="*/ 212708 w 890527"/>
              <a:gd name="connsiteY4" fmla="*/ 18455 h 317450"/>
              <a:gd name="connsiteX5" fmla="*/ 0 w 890527"/>
              <a:gd name="connsiteY5" fmla="*/ 156573 h 317450"/>
              <a:gd name="connsiteX0" fmla="*/ 890527 w 890527"/>
              <a:gd name="connsiteY0" fmla="*/ 312898 h 312898"/>
              <a:gd name="connsiteX1" fmla="*/ 767236 w 890527"/>
              <a:gd name="connsiteY1" fmla="*/ 154140 h 312898"/>
              <a:gd name="connsiteX2" fmla="*/ 621198 w 890527"/>
              <a:gd name="connsiteY2" fmla="*/ 62062 h 312898"/>
              <a:gd name="connsiteX3" fmla="*/ 429125 w 890527"/>
              <a:gd name="connsiteY3" fmla="*/ 2263 h 312898"/>
              <a:gd name="connsiteX4" fmla="*/ 200008 w 890527"/>
              <a:gd name="connsiteY4" fmla="*/ 26603 h 312898"/>
              <a:gd name="connsiteX5" fmla="*/ 0 w 890527"/>
              <a:gd name="connsiteY5" fmla="*/ 152021 h 312898"/>
              <a:gd name="connsiteX0" fmla="*/ 947677 w 947677"/>
              <a:gd name="connsiteY0" fmla="*/ 312898 h 312898"/>
              <a:gd name="connsiteX1" fmla="*/ 824386 w 947677"/>
              <a:gd name="connsiteY1" fmla="*/ 154140 h 312898"/>
              <a:gd name="connsiteX2" fmla="*/ 678348 w 947677"/>
              <a:gd name="connsiteY2" fmla="*/ 62062 h 312898"/>
              <a:gd name="connsiteX3" fmla="*/ 486275 w 947677"/>
              <a:gd name="connsiteY3" fmla="*/ 2263 h 312898"/>
              <a:gd name="connsiteX4" fmla="*/ 257158 w 947677"/>
              <a:gd name="connsiteY4" fmla="*/ 26603 h 312898"/>
              <a:gd name="connsiteX5" fmla="*/ 0 w 947677"/>
              <a:gd name="connsiteY5" fmla="*/ 145671 h 312898"/>
              <a:gd name="connsiteX0" fmla="*/ 947677 w 947677"/>
              <a:gd name="connsiteY0" fmla="*/ 312021 h 312021"/>
              <a:gd name="connsiteX1" fmla="*/ 824386 w 947677"/>
              <a:gd name="connsiteY1" fmla="*/ 153263 h 312021"/>
              <a:gd name="connsiteX2" fmla="*/ 671998 w 947677"/>
              <a:gd name="connsiteY2" fmla="*/ 48485 h 312021"/>
              <a:gd name="connsiteX3" fmla="*/ 486275 w 947677"/>
              <a:gd name="connsiteY3" fmla="*/ 1386 h 312021"/>
              <a:gd name="connsiteX4" fmla="*/ 257158 w 947677"/>
              <a:gd name="connsiteY4" fmla="*/ 25726 h 312021"/>
              <a:gd name="connsiteX5" fmla="*/ 0 w 947677"/>
              <a:gd name="connsiteY5" fmla="*/ 144794 h 312021"/>
              <a:gd name="connsiteX0" fmla="*/ 896877 w 896877"/>
              <a:gd name="connsiteY0" fmla="*/ 934321 h 934321"/>
              <a:gd name="connsiteX1" fmla="*/ 824386 w 896877"/>
              <a:gd name="connsiteY1" fmla="*/ 153263 h 934321"/>
              <a:gd name="connsiteX2" fmla="*/ 671998 w 896877"/>
              <a:gd name="connsiteY2" fmla="*/ 48485 h 934321"/>
              <a:gd name="connsiteX3" fmla="*/ 486275 w 896877"/>
              <a:gd name="connsiteY3" fmla="*/ 1386 h 934321"/>
              <a:gd name="connsiteX4" fmla="*/ 257158 w 896877"/>
              <a:gd name="connsiteY4" fmla="*/ 25726 h 934321"/>
              <a:gd name="connsiteX5" fmla="*/ 0 w 896877"/>
              <a:gd name="connsiteY5" fmla="*/ 144794 h 934321"/>
              <a:gd name="connsiteX0" fmla="*/ 896877 w 896877"/>
              <a:gd name="connsiteY0" fmla="*/ 934321 h 934321"/>
              <a:gd name="connsiteX1" fmla="*/ 862486 w 896877"/>
              <a:gd name="connsiteY1" fmla="*/ 521563 h 934321"/>
              <a:gd name="connsiteX2" fmla="*/ 671998 w 896877"/>
              <a:gd name="connsiteY2" fmla="*/ 48485 h 934321"/>
              <a:gd name="connsiteX3" fmla="*/ 486275 w 896877"/>
              <a:gd name="connsiteY3" fmla="*/ 1386 h 934321"/>
              <a:gd name="connsiteX4" fmla="*/ 257158 w 896877"/>
              <a:gd name="connsiteY4" fmla="*/ 25726 h 934321"/>
              <a:gd name="connsiteX5" fmla="*/ 0 w 896877"/>
              <a:gd name="connsiteY5" fmla="*/ 144794 h 934321"/>
              <a:gd name="connsiteX0" fmla="*/ 896877 w 896877"/>
              <a:gd name="connsiteY0" fmla="*/ 950501 h 950501"/>
              <a:gd name="connsiteX1" fmla="*/ 862486 w 896877"/>
              <a:gd name="connsiteY1" fmla="*/ 537743 h 950501"/>
              <a:gd name="connsiteX2" fmla="*/ 614848 w 896877"/>
              <a:gd name="connsiteY2" fmla="*/ 286915 h 950501"/>
              <a:gd name="connsiteX3" fmla="*/ 486275 w 896877"/>
              <a:gd name="connsiteY3" fmla="*/ 17566 h 950501"/>
              <a:gd name="connsiteX4" fmla="*/ 257158 w 896877"/>
              <a:gd name="connsiteY4" fmla="*/ 41906 h 950501"/>
              <a:gd name="connsiteX5" fmla="*/ 0 w 896877"/>
              <a:gd name="connsiteY5" fmla="*/ 160974 h 950501"/>
              <a:gd name="connsiteX0" fmla="*/ 896877 w 896877"/>
              <a:gd name="connsiteY0" fmla="*/ 911692 h 911692"/>
              <a:gd name="connsiteX1" fmla="*/ 862486 w 896877"/>
              <a:gd name="connsiteY1" fmla="*/ 498934 h 911692"/>
              <a:gd name="connsiteX2" fmla="*/ 614848 w 896877"/>
              <a:gd name="connsiteY2" fmla="*/ 248106 h 911692"/>
              <a:gd name="connsiteX3" fmla="*/ 410075 w 896877"/>
              <a:gd name="connsiteY3" fmla="*/ 156557 h 911692"/>
              <a:gd name="connsiteX4" fmla="*/ 257158 w 896877"/>
              <a:gd name="connsiteY4" fmla="*/ 3097 h 911692"/>
              <a:gd name="connsiteX5" fmla="*/ 0 w 896877"/>
              <a:gd name="connsiteY5" fmla="*/ 122165 h 911692"/>
              <a:gd name="connsiteX0" fmla="*/ 896877 w 896877"/>
              <a:gd name="connsiteY0" fmla="*/ 795548 h 795548"/>
              <a:gd name="connsiteX1" fmla="*/ 862486 w 896877"/>
              <a:gd name="connsiteY1" fmla="*/ 382790 h 795548"/>
              <a:gd name="connsiteX2" fmla="*/ 614848 w 896877"/>
              <a:gd name="connsiteY2" fmla="*/ 131962 h 795548"/>
              <a:gd name="connsiteX3" fmla="*/ 410075 w 896877"/>
              <a:gd name="connsiteY3" fmla="*/ 40413 h 795548"/>
              <a:gd name="connsiteX4" fmla="*/ 238108 w 896877"/>
              <a:gd name="connsiteY4" fmla="*/ 26653 h 795548"/>
              <a:gd name="connsiteX5" fmla="*/ 0 w 896877"/>
              <a:gd name="connsiteY5" fmla="*/ 6021 h 795548"/>
              <a:gd name="connsiteX0" fmla="*/ 896877 w 896877"/>
              <a:gd name="connsiteY0" fmla="*/ 795548 h 795548"/>
              <a:gd name="connsiteX1" fmla="*/ 862486 w 896877"/>
              <a:gd name="connsiteY1" fmla="*/ 382790 h 795548"/>
              <a:gd name="connsiteX2" fmla="*/ 614848 w 896877"/>
              <a:gd name="connsiteY2" fmla="*/ 131962 h 795548"/>
              <a:gd name="connsiteX3" fmla="*/ 410075 w 896877"/>
              <a:gd name="connsiteY3" fmla="*/ 40413 h 795548"/>
              <a:gd name="connsiteX4" fmla="*/ 238108 w 896877"/>
              <a:gd name="connsiteY4" fmla="*/ 26653 h 795548"/>
              <a:gd name="connsiteX5" fmla="*/ 0 w 896877"/>
              <a:gd name="connsiteY5" fmla="*/ 6021 h 795548"/>
              <a:gd name="connsiteX0" fmla="*/ 896877 w 896877"/>
              <a:gd name="connsiteY0" fmla="*/ 799145 h 799145"/>
              <a:gd name="connsiteX1" fmla="*/ 862486 w 896877"/>
              <a:gd name="connsiteY1" fmla="*/ 386387 h 799145"/>
              <a:gd name="connsiteX2" fmla="*/ 614848 w 896877"/>
              <a:gd name="connsiteY2" fmla="*/ 135559 h 799145"/>
              <a:gd name="connsiteX3" fmla="*/ 410075 w 896877"/>
              <a:gd name="connsiteY3" fmla="*/ 44010 h 799145"/>
              <a:gd name="connsiteX4" fmla="*/ 238108 w 896877"/>
              <a:gd name="connsiteY4" fmla="*/ 30250 h 799145"/>
              <a:gd name="connsiteX5" fmla="*/ 0 w 896877"/>
              <a:gd name="connsiteY5" fmla="*/ 9618 h 79914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14848 w 992127"/>
              <a:gd name="connsiteY2" fmla="*/ 135559 h 716595"/>
              <a:gd name="connsiteX3" fmla="*/ 410075 w 992127"/>
              <a:gd name="connsiteY3" fmla="*/ 440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14848 w 992127"/>
              <a:gd name="connsiteY2" fmla="*/ 13555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862486 w 992127"/>
              <a:gd name="connsiteY1" fmla="*/ 3863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6595 h 716595"/>
              <a:gd name="connsiteX1" fmla="*/ 932336 w 992127"/>
              <a:gd name="connsiteY1" fmla="*/ 449887 h 716595"/>
              <a:gd name="connsiteX2" fmla="*/ 665648 w 992127"/>
              <a:gd name="connsiteY2" fmla="*/ 205409 h 716595"/>
              <a:gd name="connsiteX3" fmla="*/ 441825 w 992127"/>
              <a:gd name="connsiteY3" fmla="*/ 107510 h 716595"/>
              <a:gd name="connsiteX4" fmla="*/ 238108 w 992127"/>
              <a:gd name="connsiteY4" fmla="*/ 30250 h 716595"/>
              <a:gd name="connsiteX5" fmla="*/ 0 w 992127"/>
              <a:gd name="connsiteY5" fmla="*/ 9618 h 716595"/>
              <a:gd name="connsiteX0" fmla="*/ 992127 w 992127"/>
              <a:gd name="connsiteY0" fmla="*/ 713347 h 713347"/>
              <a:gd name="connsiteX1" fmla="*/ 932336 w 992127"/>
              <a:gd name="connsiteY1" fmla="*/ 446639 h 713347"/>
              <a:gd name="connsiteX2" fmla="*/ 665648 w 992127"/>
              <a:gd name="connsiteY2" fmla="*/ 202161 h 713347"/>
              <a:gd name="connsiteX3" fmla="*/ 441825 w 992127"/>
              <a:gd name="connsiteY3" fmla="*/ 104262 h 713347"/>
              <a:gd name="connsiteX4" fmla="*/ 212708 w 992127"/>
              <a:gd name="connsiteY4" fmla="*/ 52402 h 713347"/>
              <a:gd name="connsiteX5" fmla="*/ 0 w 992127"/>
              <a:gd name="connsiteY5" fmla="*/ 6370 h 713347"/>
              <a:gd name="connsiteX0" fmla="*/ 1055627 w 1055627"/>
              <a:gd name="connsiteY0" fmla="*/ 681573 h 681573"/>
              <a:gd name="connsiteX1" fmla="*/ 995836 w 1055627"/>
              <a:gd name="connsiteY1" fmla="*/ 4148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05325 w 1055627"/>
              <a:gd name="connsiteY3" fmla="*/ 7248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29148 w 1055627"/>
              <a:gd name="connsiteY2" fmla="*/ 17038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1573 h 681573"/>
              <a:gd name="connsiteX1" fmla="*/ 951386 w 1055627"/>
              <a:gd name="connsiteY1" fmla="*/ 427565 h 681573"/>
              <a:gd name="connsiteX2" fmla="*/ 735498 w 1055627"/>
              <a:gd name="connsiteY2" fmla="*/ 189437 h 681573"/>
              <a:gd name="connsiteX3" fmla="*/ 530725 w 1055627"/>
              <a:gd name="connsiteY3" fmla="*/ 104238 h 681573"/>
              <a:gd name="connsiteX4" fmla="*/ 276208 w 1055627"/>
              <a:gd name="connsiteY4" fmla="*/ 20628 h 681573"/>
              <a:gd name="connsiteX5" fmla="*/ 0 w 1055627"/>
              <a:gd name="connsiteY5" fmla="*/ 12696 h 681573"/>
              <a:gd name="connsiteX0" fmla="*/ 1055627 w 1055627"/>
              <a:gd name="connsiteY0" fmla="*/ 680315 h 680315"/>
              <a:gd name="connsiteX1" fmla="*/ 951386 w 1055627"/>
              <a:gd name="connsiteY1" fmla="*/ 426307 h 680315"/>
              <a:gd name="connsiteX2" fmla="*/ 735498 w 1055627"/>
              <a:gd name="connsiteY2" fmla="*/ 188179 h 680315"/>
              <a:gd name="connsiteX3" fmla="*/ 530725 w 1055627"/>
              <a:gd name="connsiteY3" fmla="*/ 102980 h 680315"/>
              <a:gd name="connsiteX4" fmla="*/ 276208 w 1055627"/>
              <a:gd name="connsiteY4" fmla="*/ 19370 h 680315"/>
              <a:gd name="connsiteX5" fmla="*/ 220608 w 1055627"/>
              <a:gd name="connsiteY5" fmla="*/ 96 h 680315"/>
              <a:gd name="connsiteX6" fmla="*/ 0 w 1055627"/>
              <a:gd name="connsiteY6" fmla="*/ 11438 h 680315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35498 w 1055627"/>
              <a:gd name="connsiteY2" fmla="*/ 192284 h 684420"/>
              <a:gd name="connsiteX3" fmla="*/ 530725 w 1055627"/>
              <a:gd name="connsiteY3" fmla="*/ 107085 h 684420"/>
              <a:gd name="connsiteX4" fmla="*/ 276208 w 1055627"/>
              <a:gd name="connsiteY4" fmla="*/ 2347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35498 w 1055627"/>
              <a:gd name="connsiteY2" fmla="*/ 19228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352408 w 1055627"/>
              <a:gd name="connsiteY4" fmla="*/ 42525 h 684420"/>
              <a:gd name="connsiteX5" fmla="*/ 220608 w 1055627"/>
              <a:gd name="connsiteY5" fmla="*/ 4201 h 684420"/>
              <a:gd name="connsiteX6" fmla="*/ 0 w 1055627"/>
              <a:gd name="connsiteY6" fmla="*/ 15543 h 684420"/>
              <a:gd name="connsiteX0" fmla="*/ 1055627 w 1055627"/>
              <a:gd name="connsiteY0" fmla="*/ 684420 h 684420"/>
              <a:gd name="connsiteX1" fmla="*/ 951386 w 1055627"/>
              <a:gd name="connsiteY1" fmla="*/ 430412 h 684420"/>
              <a:gd name="connsiteX2" fmla="*/ 729148 w 1055627"/>
              <a:gd name="connsiteY2" fmla="*/ 198634 h 684420"/>
              <a:gd name="connsiteX3" fmla="*/ 530725 w 1055627"/>
              <a:gd name="connsiteY3" fmla="*/ 107085 h 684420"/>
              <a:gd name="connsiteX4" fmla="*/ 220608 w 1055627"/>
              <a:gd name="connsiteY4" fmla="*/ 4201 h 684420"/>
              <a:gd name="connsiteX5" fmla="*/ 0 w 1055627"/>
              <a:gd name="connsiteY5" fmla="*/ 15543 h 684420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30725 w 1055627"/>
              <a:gd name="connsiteY3" fmla="*/ 9154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43425 w 1055627"/>
              <a:gd name="connsiteY3" fmla="*/ 7249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8877 h 668877"/>
              <a:gd name="connsiteX1" fmla="*/ 951386 w 1055627"/>
              <a:gd name="connsiteY1" fmla="*/ 414869 h 668877"/>
              <a:gd name="connsiteX2" fmla="*/ 729148 w 1055627"/>
              <a:gd name="connsiteY2" fmla="*/ 183091 h 668877"/>
              <a:gd name="connsiteX3" fmla="*/ 543425 w 1055627"/>
              <a:gd name="connsiteY3" fmla="*/ 72492 h 668877"/>
              <a:gd name="connsiteX4" fmla="*/ 265058 w 1055627"/>
              <a:gd name="connsiteY4" fmla="*/ 14058 h 668877"/>
              <a:gd name="connsiteX5" fmla="*/ 0 w 1055627"/>
              <a:gd name="connsiteY5" fmla="*/ 0 h 668877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69702 h 669702"/>
              <a:gd name="connsiteX1" fmla="*/ 951386 w 1055627"/>
              <a:gd name="connsiteY1" fmla="*/ 415694 h 669702"/>
              <a:gd name="connsiteX2" fmla="*/ 729148 w 1055627"/>
              <a:gd name="connsiteY2" fmla="*/ 183916 h 669702"/>
              <a:gd name="connsiteX3" fmla="*/ 543425 w 1055627"/>
              <a:gd name="connsiteY3" fmla="*/ 73317 h 669702"/>
              <a:gd name="connsiteX4" fmla="*/ 265058 w 1055627"/>
              <a:gd name="connsiteY4" fmla="*/ 14883 h 669702"/>
              <a:gd name="connsiteX5" fmla="*/ 0 w 1055627"/>
              <a:gd name="connsiteY5" fmla="*/ 825 h 669702"/>
              <a:gd name="connsiteX0" fmla="*/ 1055627 w 1055627"/>
              <a:gd name="connsiteY0" fmla="*/ 681748 h 681748"/>
              <a:gd name="connsiteX1" fmla="*/ 951386 w 1055627"/>
              <a:gd name="connsiteY1" fmla="*/ 427740 h 681748"/>
              <a:gd name="connsiteX2" fmla="*/ 729148 w 1055627"/>
              <a:gd name="connsiteY2" fmla="*/ 195962 h 681748"/>
              <a:gd name="connsiteX3" fmla="*/ 543425 w 1055627"/>
              <a:gd name="connsiteY3" fmla="*/ 85363 h 681748"/>
              <a:gd name="connsiteX4" fmla="*/ 246008 w 1055627"/>
              <a:gd name="connsiteY4" fmla="*/ 7879 h 681748"/>
              <a:gd name="connsiteX5" fmla="*/ 0 w 1055627"/>
              <a:gd name="connsiteY5" fmla="*/ 12871 h 681748"/>
              <a:gd name="connsiteX0" fmla="*/ 1055627 w 1076375"/>
              <a:gd name="connsiteY0" fmla="*/ 681748 h 681748"/>
              <a:gd name="connsiteX1" fmla="*/ 1071508 w 1076375"/>
              <a:gd name="connsiteY1" fmla="*/ 623829 h 681748"/>
              <a:gd name="connsiteX2" fmla="*/ 951386 w 1076375"/>
              <a:gd name="connsiteY2" fmla="*/ 427740 h 681748"/>
              <a:gd name="connsiteX3" fmla="*/ 729148 w 1076375"/>
              <a:gd name="connsiteY3" fmla="*/ 195962 h 681748"/>
              <a:gd name="connsiteX4" fmla="*/ 543425 w 1076375"/>
              <a:gd name="connsiteY4" fmla="*/ 85363 h 681748"/>
              <a:gd name="connsiteX5" fmla="*/ 246008 w 1076375"/>
              <a:gd name="connsiteY5" fmla="*/ 7879 h 681748"/>
              <a:gd name="connsiteX6" fmla="*/ 0 w 1076375"/>
              <a:gd name="connsiteY6" fmla="*/ 12871 h 681748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43425 w 1071508"/>
              <a:gd name="connsiteY3" fmla="*/ 8536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071508 w 1071508"/>
              <a:gd name="connsiteY0" fmla="*/ 623829 h 623829"/>
              <a:gd name="connsiteX1" fmla="*/ 951386 w 1071508"/>
              <a:gd name="connsiteY1" fmla="*/ 427740 h 623829"/>
              <a:gd name="connsiteX2" fmla="*/ 729148 w 1071508"/>
              <a:gd name="connsiteY2" fmla="*/ 195962 h 623829"/>
              <a:gd name="connsiteX3" fmla="*/ 524375 w 1071508"/>
              <a:gd name="connsiteY3" fmla="*/ 79013 h 623829"/>
              <a:gd name="connsiteX4" fmla="*/ 246008 w 1071508"/>
              <a:gd name="connsiteY4" fmla="*/ 7879 h 623829"/>
              <a:gd name="connsiteX5" fmla="*/ 0 w 1071508"/>
              <a:gd name="connsiteY5" fmla="*/ 12871 h 623829"/>
              <a:gd name="connsiteX0" fmla="*/ 1109608 w 1109608"/>
              <a:gd name="connsiteY0" fmla="*/ 604779 h 604779"/>
              <a:gd name="connsiteX1" fmla="*/ 951386 w 1109608"/>
              <a:gd name="connsiteY1" fmla="*/ 4277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24375 w 1109608"/>
              <a:gd name="connsiteY3" fmla="*/ 7901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487308 w 1109608"/>
              <a:gd name="connsiteY4" fmla="*/ 77730 h 604779"/>
              <a:gd name="connsiteX5" fmla="*/ 246008 w 1109608"/>
              <a:gd name="connsiteY5" fmla="*/ 7879 h 604779"/>
              <a:gd name="connsiteX6" fmla="*/ 0 w 1109608"/>
              <a:gd name="connsiteY6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37075 w 1109608"/>
              <a:gd name="connsiteY3" fmla="*/ 980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498975 w 1109608"/>
              <a:gd name="connsiteY3" fmla="*/ 853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29148 w 1109608"/>
              <a:gd name="connsiteY2" fmla="*/ 195962 h 604779"/>
              <a:gd name="connsiteX3" fmla="*/ 514850 w 1109608"/>
              <a:gd name="connsiteY3" fmla="*/ 726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109608 w 1109608"/>
              <a:gd name="connsiteY0" fmla="*/ 604779 h 604779"/>
              <a:gd name="connsiteX1" fmla="*/ 976786 w 1109608"/>
              <a:gd name="connsiteY1" fmla="*/ 389640 h 604779"/>
              <a:gd name="connsiteX2" fmla="*/ 748198 w 1109608"/>
              <a:gd name="connsiteY2" fmla="*/ 183262 h 604779"/>
              <a:gd name="connsiteX3" fmla="*/ 514850 w 1109608"/>
              <a:gd name="connsiteY3" fmla="*/ 72663 h 604779"/>
              <a:gd name="connsiteX4" fmla="*/ 246008 w 1109608"/>
              <a:gd name="connsiteY4" fmla="*/ 7879 h 604779"/>
              <a:gd name="connsiteX5" fmla="*/ 0 w 1109608"/>
              <a:gd name="connsiteY5" fmla="*/ 12871 h 604779"/>
              <a:gd name="connsiteX0" fmla="*/ 1219675 w 1219675"/>
              <a:gd name="connsiteY0" fmla="*/ 600921 h 600921"/>
              <a:gd name="connsiteX1" fmla="*/ 1086853 w 1219675"/>
              <a:gd name="connsiteY1" fmla="*/ 385782 h 600921"/>
              <a:gd name="connsiteX2" fmla="*/ 858265 w 1219675"/>
              <a:gd name="connsiteY2" fmla="*/ 179404 h 600921"/>
              <a:gd name="connsiteX3" fmla="*/ 624917 w 1219675"/>
              <a:gd name="connsiteY3" fmla="*/ 68805 h 600921"/>
              <a:gd name="connsiteX4" fmla="*/ 356075 w 1219675"/>
              <a:gd name="connsiteY4" fmla="*/ 4021 h 600921"/>
              <a:gd name="connsiteX5" fmla="*/ 0 w 1219675"/>
              <a:gd name="connsiteY5" fmla="*/ 47113 h 600921"/>
              <a:gd name="connsiteX0" fmla="*/ 1219675 w 1219675"/>
              <a:gd name="connsiteY0" fmla="*/ 600784 h 600784"/>
              <a:gd name="connsiteX1" fmla="*/ 1086853 w 1219675"/>
              <a:gd name="connsiteY1" fmla="*/ 385645 h 600784"/>
              <a:gd name="connsiteX2" fmla="*/ 858265 w 1219675"/>
              <a:gd name="connsiteY2" fmla="*/ 179267 h 600784"/>
              <a:gd name="connsiteX3" fmla="*/ 624917 w 1219675"/>
              <a:gd name="connsiteY3" fmla="*/ 68668 h 600784"/>
              <a:gd name="connsiteX4" fmla="*/ 356075 w 1219675"/>
              <a:gd name="connsiteY4" fmla="*/ 3884 h 600784"/>
              <a:gd name="connsiteX5" fmla="*/ 351843 w 1219675"/>
              <a:gd name="connsiteY5" fmla="*/ 16585 h 600784"/>
              <a:gd name="connsiteX6" fmla="*/ 0 w 1219675"/>
              <a:gd name="connsiteY6" fmla="*/ 46976 h 600784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24917 w 1219675"/>
              <a:gd name="connsiteY3" fmla="*/ 669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24917 w 1219675"/>
              <a:gd name="connsiteY3" fmla="*/ 669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9093 h 599093"/>
              <a:gd name="connsiteX1" fmla="*/ 1086853 w 1219675"/>
              <a:gd name="connsiteY1" fmla="*/ 383954 h 599093"/>
              <a:gd name="connsiteX2" fmla="*/ 858265 w 1219675"/>
              <a:gd name="connsiteY2" fmla="*/ 177576 h 599093"/>
              <a:gd name="connsiteX3" fmla="*/ 633384 w 1219675"/>
              <a:gd name="connsiteY3" fmla="*/ 54277 h 599093"/>
              <a:gd name="connsiteX4" fmla="*/ 356075 w 1219675"/>
              <a:gd name="connsiteY4" fmla="*/ 2193 h 599093"/>
              <a:gd name="connsiteX5" fmla="*/ 351843 w 1219675"/>
              <a:gd name="connsiteY5" fmla="*/ 14894 h 599093"/>
              <a:gd name="connsiteX6" fmla="*/ 0 w 1219675"/>
              <a:gd name="connsiteY6" fmla="*/ 45285 h 599093"/>
              <a:gd name="connsiteX0" fmla="*/ 1219675 w 1219675"/>
              <a:gd name="connsiteY0" fmla="*/ 596946 h 596946"/>
              <a:gd name="connsiteX1" fmla="*/ 1086853 w 1219675"/>
              <a:gd name="connsiteY1" fmla="*/ 381807 h 596946"/>
              <a:gd name="connsiteX2" fmla="*/ 858265 w 1219675"/>
              <a:gd name="connsiteY2" fmla="*/ 175429 h 596946"/>
              <a:gd name="connsiteX3" fmla="*/ 633384 w 1219675"/>
              <a:gd name="connsiteY3" fmla="*/ 52130 h 596946"/>
              <a:gd name="connsiteX4" fmla="*/ 356075 w 1219675"/>
              <a:gd name="connsiteY4" fmla="*/ 46 h 596946"/>
              <a:gd name="connsiteX5" fmla="*/ 0 w 1219675"/>
              <a:gd name="connsiteY5" fmla="*/ 43138 h 596946"/>
              <a:gd name="connsiteX0" fmla="*/ 1219675 w 1219675"/>
              <a:gd name="connsiteY0" fmla="*/ 588494 h 588494"/>
              <a:gd name="connsiteX1" fmla="*/ 1086853 w 1219675"/>
              <a:gd name="connsiteY1" fmla="*/ 373355 h 588494"/>
              <a:gd name="connsiteX2" fmla="*/ 858265 w 1219675"/>
              <a:gd name="connsiteY2" fmla="*/ 166977 h 588494"/>
              <a:gd name="connsiteX3" fmla="*/ 633384 w 1219675"/>
              <a:gd name="connsiteY3" fmla="*/ 43678 h 588494"/>
              <a:gd name="connsiteX4" fmla="*/ 326442 w 1219675"/>
              <a:gd name="connsiteY4" fmla="*/ 60 h 588494"/>
              <a:gd name="connsiteX5" fmla="*/ 0 w 1219675"/>
              <a:gd name="connsiteY5" fmla="*/ 34686 h 588494"/>
              <a:gd name="connsiteX0" fmla="*/ 1219675 w 1219675"/>
              <a:gd name="connsiteY0" fmla="*/ 588494 h 588494"/>
              <a:gd name="connsiteX1" fmla="*/ 1086853 w 1219675"/>
              <a:gd name="connsiteY1" fmla="*/ 373355 h 588494"/>
              <a:gd name="connsiteX2" fmla="*/ 858265 w 1219675"/>
              <a:gd name="connsiteY2" fmla="*/ 166977 h 588494"/>
              <a:gd name="connsiteX3" fmla="*/ 620684 w 1219675"/>
              <a:gd name="connsiteY3" fmla="*/ 60611 h 588494"/>
              <a:gd name="connsiteX4" fmla="*/ 326442 w 1219675"/>
              <a:gd name="connsiteY4" fmla="*/ 60 h 588494"/>
              <a:gd name="connsiteX5" fmla="*/ 0 w 1219675"/>
              <a:gd name="connsiteY5" fmla="*/ 34686 h 588494"/>
              <a:gd name="connsiteX0" fmla="*/ 1245075 w 1245075"/>
              <a:gd name="connsiteY0" fmla="*/ 588456 h 588456"/>
              <a:gd name="connsiteX1" fmla="*/ 1112253 w 1245075"/>
              <a:gd name="connsiteY1" fmla="*/ 373317 h 588456"/>
              <a:gd name="connsiteX2" fmla="*/ 883665 w 1245075"/>
              <a:gd name="connsiteY2" fmla="*/ 166939 h 588456"/>
              <a:gd name="connsiteX3" fmla="*/ 646084 w 1245075"/>
              <a:gd name="connsiteY3" fmla="*/ 60573 h 588456"/>
              <a:gd name="connsiteX4" fmla="*/ 351842 w 1245075"/>
              <a:gd name="connsiteY4" fmla="*/ 22 h 588456"/>
              <a:gd name="connsiteX5" fmla="*/ 0 w 1245075"/>
              <a:gd name="connsiteY5" fmla="*/ 85448 h 588456"/>
              <a:gd name="connsiteX0" fmla="*/ 1245075 w 1245075"/>
              <a:gd name="connsiteY0" fmla="*/ 588474 h 588474"/>
              <a:gd name="connsiteX1" fmla="*/ 1112253 w 1245075"/>
              <a:gd name="connsiteY1" fmla="*/ 373335 h 588474"/>
              <a:gd name="connsiteX2" fmla="*/ 883665 w 1245075"/>
              <a:gd name="connsiteY2" fmla="*/ 166957 h 588474"/>
              <a:gd name="connsiteX3" fmla="*/ 646084 w 1245075"/>
              <a:gd name="connsiteY3" fmla="*/ 60591 h 588474"/>
              <a:gd name="connsiteX4" fmla="*/ 351842 w 1245075"/>
              <a:gd name="connsiteY4" fmla="*/ 40 h 588474"/>
              <a:gd name="connsiteX5" fmla="*/ 0 w 1245075"/>
              <a:gd name="connsiteY5" fmla="*/ 85466 h 588474"/>
              <a:gd name="connsiteX0" fmla="*/ 1245075 w 1245075"/>
              <a:gd name="connsiteY0" fmla="*/ 571570 h 571570"/>
              <a:gd name="connsiteX1" fmla="*/ 1112253 w 1245075"/>
              <a:gd name="connsiteY1" fmla="*/ 356431 h 571570"/>
              <a:gd name="connsiteX2" fmla="*/ 883665 w 1245075"/>
              <a:gd name="connsiteY2" fmla="*/ 150053 h 571570"/>
              <a:gd name="connsiteX3" fmla="*/ 646084 w 1245075"/>
              <a:gd name="connsiteY3" fmla="*/ 43687 h 571570"/>
              <a:gd name="connsiteX4" fmla="*/ 313742 w 1245075"/>
              <a:gd name="connsiteY4" fmla="*/ 70 h 571570"/>
              <a:gd name="connsiteX5" fmla="*/ 0 w 1245075"/>
              <a:gd name="connsiteY5" fmla="*/ 68562 h 571570"/>
              <a:gd name="connsiteX0" fmla="*/ 1245075 w 1245075"/>
              <a:gd name="connsiteY0" fmla="*/ 573926 h 573926"/>
              <a:gd name="connsiteX1" fmla="*/ 1112253 w 1245075"/>
              <a:gd name="connsiteY1" fmla="*/ 358787 h 573926"/>
              <a:gd name="connsiteX2" fmla="*/ 883665 w 1245075"/>
              <a:gd name="connsiteY2" fmla="*/ 152409 h 573926"/>
              <a:gd name="connsiteX3" fmla="*/ 646084 w 1245075"/>
              <a:gd name="connsiteY3" fmla="*/ 46043 h 573926"/>
              <a:gd name="connsiteX4" fmla="*/ 313742 w 1245075"/>
              <a:gd name="connsiteY4" fmla="*/ 2426 h 573926"/>
              <a:gd name="connsiteX5" fmla="*/ 0 w 1245075"/>
              <a:gd name="connsiteY5" fmla="*/ 70918 h 573926"/>
              <a:gd name="connsiteX0" fmla="*/ 1245075 w 1245075"/>
              <a:gd name="connsiteY0" fmla="*/ 571570 h 571570"/>
              <a:gd name="connsiteX1" fmla="*/ 1112253 w 1245075"/>
              <a:gd name="connsiteY1" fmla="*/ 356431 h 571570"/>
              <a:gd name="connsiteX2" fmla="*/ 883665 w 1245075"/>
              <a:gd name="connsiteY2" fmla="*/ 150053 h 571570"/>
              <a:gd name="connsiteX3" fmla="*/ 646084 w 1245075"/>
              <a:gd name="connsiteY3" fmla="*/ 43687 h 571570"/>
              <a:gd name="connsiteX4" fmla="*/ 313742 w 1245075"/>
              <a:gd name="connsiteY4" fmla="*/ 70 h 571570"/>
              <a:gd name="connsiteX5" fmla="*/ 0 w 1245075"/>
              <a:gd name="connsiteY5" fmla="*/ 68562 h 57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5075" h="571570">
                <a:moveTo>
                  <a:pt x="1245075" y="571570"/>
                </a:moveTo>
                <a:cubicBezTo>
                  <a:pt x="1227702" y="529235"/>
                  <a:pt x="1172488" y="426684"/>
                  <a:pt x="1112253" y="356431"/>
                </a:cubicBezTo>
                <a:cubicBezTo>
                  <a:pt x="1052018" y="286178"/>
                  <a:pt x="1006692" y="237807"/>
                  <a:pt x="883665" y="150053"/>
                </a:cubicBezTo>
                <a:cubicBezTo>
                  <a:pt x="779688" y="94049"/>
                  <a:pt x="741071" y="68684"/>
                  <a:pt x="646084" y="43687"/>
                </a:cubicBezTo>
                <a:cubicBezTo>
                  <a:pt x="551097" y="18690"/>
                  <a:pt x="440473" y="1569"/>
                  <a:pt x="313742" y="70"/>
                </a:cubicBezTo>
                <a:cubicBezTo>
                  <a:pt x="208178" y="-1429"/>
                  <a:pt x="91116" y="21485"/>
                  <a:pt x="0" y="68562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902450" y="4690232"/>
            <a:ext cx="408516" cy="462793"/>
            <a:chOff x="6902450" y="4690232"/>
            <a:chExt cx="408516" cy="46279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7099300" y="4867275"/>
              <a:ext cx="211666" cy="285750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902450" y="4690232"/>
              <a:ext cx="196850" cy="177043"/>
            </a:xfrm>
            <a:prstGeom prst="line">
              <a:avLst/>
            </a:prstGeom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756216" y="4326461"/>
            <a:ext cx="292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960537" y="4174068"/>
            <a:ext cx="321257" cy="23283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438899" y="4863042"/>
            <a:ext cx="241300" cy="652992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75867" y="4364567"/>
            <a:ext cx="1248833" cy="11281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103536" y="4723042"/>
            <a:ext cx="143932" cy="14000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351058" y="4374092"/>
            <a:ext cx="66676" cy="42335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</p:cNvCxnSpPr>
          <p:nvPr/>
        </p:nvCxnSpPr>
        <p:spPr>
          <a:xfrm flipH="1">
            <a:off x="6417734" y="4799242"/>
            <a:ext cx="118058" cy="7210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627865" y="4833406"/>
            <a:ext cx="107368" cy="35986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371877" y="5230214"/>
            <a:ext cx="66676" cy="6568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167034" y="4727275"/>
            <a:ext cx="143932" cy="14000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87307" y="1928128"/>
            <a:ext cx="414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Similarly, KQD maps onto </a:t>
            </a:r>
            <a:r>
              <a:rPr lang="en-US" sz="24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kqd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93476" y="2264986"/>
            <a:ext cx="5037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Intersection at q shows </a:t>
            </a:r>
            <a:r>
              <a:rPr lang="en-US" sz="24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and </a:t>
            </a:r>
            <a:r>
              <a:rPr lang="en-US" sz="2400" i="1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on plane defined by normal vector </a:t>
            </a:r>
            <a:r>
              <a:rPr lang="en-US" sz="2400" i="1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lang="en-US" sz="2400" baseline="-25000" dirty="0" err="1" smtClean="0">
                <a:solidFill>
                  <a:srgbClr val="00009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at Q.</a:t>
            </a:r>
            <a:endParaRPr lang="en-US" sz="24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5200" y="3025616"/>
            <a:ext cx="395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(I have attempted to (sort of) correct the stress-plane figure below. </a:t>
            </a:r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  <a:sym typeface="Wingdings"/>
              </a:rPr>
              <a:t></a:t>
            </a:r>
            <a:r>
              <a:rPr lang="en-US" sz="2000" dirty="0" smtClean="0">
                <a:solidFill>
                  <a:srgbClr val="000090"/>
                </a:solidFill>
                <a:latin typeface="Times New Roman"/>
                <a:cs typeface="Times New Roman"/>
              </a:rPr>
              <a:t> )</a:t>
            </a:r>
            <a:endParaRPr lang="en-US" sz="2000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461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Sliding friction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4234" y="5255567"/>
            <a:ext cx="668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2300" indent="-1892300"/>
            <a:r>
              <a:rPr lang="en-US" sz="28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S</a:t>
            </a:r>
            <a:r>
              <a:rPr lang="en-US" sz="3200" dirty="0" smtClean="0">
                <a:solidFill>
                  <a:srgbClr val="800000"/>
                </a:solidFill>
              </a:rPr>
              <a:t>= - </a:t>
            </a:r>
            <a:r>
              <a:rPr lang="en-US" sz="32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m </a:t>
            </a:r>
            <a:r>
              <a:rPr lang="en-US" sz="32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r>
              <a:rPr lang="en-US" sz="3200" baseline="-25000" dirty="0" err="1" smtClean="0">
                <a:solidFill>
                  <a:srgbClr val="800000"/>
                </a:solidFill>
              </a:rPr>
              <a:t>N</a:t>
            </a:r>
            <a:r>
              <a:rPr lang="en-US" sz="3200" dirty="0" smtClean="0">
                <a:solidFill>
                  <a:srgbClr val="800000"/>
                </a:solidFill>
              </a:rPr>
              <a:t>   </a:t>
            </a:r>
            <a:r>
              <a:rPr lang="en-US" sz="2800" dirty="0" smtClean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800" dirty="0" smtClean="0">
                <a:solidFill>
                  <a:srgbClr val="000090"/>
                </a:solidFill>
              </a:rPr>
              <a:t> is </a:t>
            </a:r>
            <a:r>
              <a:rPr lang="en-US" sz="2800" b="1" i="1" dirty="0" smtClean="0">
                <a:solidFill>
                  <a:srgbClr val="000090"/>
                </a:solidFill>
              </a:rPr>
              <a:t>coefficient of friction </a:t>
            </a:r>
            <a:r>
              <a:rPr lang="en-US" sz="2800" dirty="0" smtClean="0">
                <a:solidFill>
                  <a:srgbClr val="000090"/>
                </a:solidFill>
              </a:rPr>
              <a:t>for sliding on a pre-existing break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0400" y="1469295"/>
            <a:ext cx="7924800" cy="3125914"/>
            <a:chOff x="660400" y="1469295"/>
            <a:chExt cx="7924800" cy="3125914"/>
          </a:xfrm>
        </p:grpSpPr>
        <p:grpSp>
          <p:nvGrpSpPr>
            <p:cNvPr id="30" name="Group 29"/>
            <p:cNvGrpSpPr/>
            <p:nvPr/>
          </p:nvGrpSpPr>
          <p:grpSpPr>
            <a:xfrm>
              <a:off x="2626167" y="1816100"/>
              <a:ext cx="5959033" cy="1216152"/>
              <a:chOff x="2016567" y="1257300"/>
              <a:chExt cx="5959033" cy="1216152"/>
            </a:xfrm>
          </p:grpSpPr>
          <p:sp>
            <p:nvSpPr>
              <p:cNvPr id="28" name="Cube 27"/>
              <p:cNvSpPr/>
              <p:nvPr/>
            </p:nvSpPr>
            <p:spPr>
              <a:xfrm>
                <a:off x="2016567" y="1257300"/>
                <a:ext cx="4876800" cy="1216152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731000" y="18415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60400" y="1469295"/>
              <a:ext cx="5994400" cy="3125914"/>
              <a:chOff x="660400" y="1469295"/>
              <a:chExt cx="5994400" cy="312591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778000" y="1469295"/>
                <a:ext cx="4876800" cy="3125914"/>
                <a:chOff x="1905000" y="1519238"/>
                <a:chExt cx="4876800" cy="3125914"/>
              </a:xfrm>
            </p:grpSpPr>
            <p:sp>
              <p:nvSpPr>
                <p:cNvPr id="3" name="Cube 2"/>
                <p:cNvSpPr/>
                <p:nvPr/>
              </p:nvSpPr>
              <p:spPr>
                <a:xfrm>
                  <a:off x="1905000" y="3429000"/>
                  <a:ext cx="4876800" cy="1216152"/>
                </a:xfrm>
                <a:prstGeom prst="cube">
                  <a:avLst/>
                </a:prstGeom>
                <a:solidFill>
                  <a:srgbClr val="C4BD97"/>
                </a:solidFill>
                <a:ln w="1905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365500" y="1519238"/>
                  <a:ext cx="1955800" cy="2049462"/>
                  <a:chOff x="3365500" y="1519238"/>
                  <a:chExt cx="1955800" cy="2049462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3987800" y="1519238"/>
                    <a:ext cx="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4051300" y="1557338"/>
                    <a:ext cx="1270000" cy="2011362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>
                    <a:off x="3987800" y="3543300"/>
                    <a:ext cx="1244600" cy="0"/>
                  </a:xfrm>
                  <a:prstGeom prst="straightConnector1">
                    <a:avLst/>
                  </a:prstGeom>
                  <a:ln w="57150" cmpd="sng">
                    <a:solidFill>
                      <a:srgbClr val="800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365500" y="2573010"/>
                    <a:ext cx="55571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N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241800" y="2905780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 err="1" smtClean="0">
                        <a:solidFill>
                          <a:srgbClr val="800000"/>
                        </a:solidFill>
                        <a:latin typeface="Symbol" charset="2"/>
                        <a:cs typeface="Symbol" charset="2"/>
                      </a:rPr>
                      <a:t>s</a:t>
                    </a:r>
                    <a:r>
                      <a:rPr lang="en-US" sz="2800" baseline="-25000" dirty="0" err="1" smtClean="0">
                        <a:solidFill>
                          <a:srgbClr val="800000"/>
                        </a:solidFill>
                      </a:rPr>
                      <a:t>s</a:t>
                    </a:r>
                    <a:endParaRPr lang="en-US" sz="2800" baseline="-25000" dirty="0">
                      <a:solidFill>
                        <a:srgbClr val="800000"/>
                      </a:solidFill>
                    </a:endParaRP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60400" y="4076700"/>
                <a:ext cx="1244600" cy="0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620067" y="2042461"/>
              <a:ext cx="648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800000"/>
                  </a:solidFill>
                </a:rPr>
                <a:t>t</a:t>
              </a:r>
              <a:r>
                <a:rPr lang="en-US" sz="3200" baseline="30000" dirty="0" smtClean="0">
                  <a:solidFill>
                    <a:srgbClr val="800000"/>
                  </a:solidFill>
                </a:rPr>
                <a:t>(n)</a:t>
              </a:r>
              <a:endParaRPr lang="en-US" sz="3200" baseline="-250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92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5778</TotalTime>
  <Words>590</Words>
  <Application>Microsoft Macintosh PowerPoint</Application>
  <PresentationFormat>On-screen Show (4:3)</PresentationFormat>
  <Paragraphs>84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ESS 411/511 Geophysical Continuum Mechanics  Class #13</vt:lpstr>
      <vt:lpstr>ESS 411/511 Geophysical Continuum Mechanics</vt:lpstr>
      <vt:lpstr>Class-prep questions for today (break-out rooms)</vt:lpstr>
      <vt:lpstr>Mohr’s circles in 4th quadrant</vt:lpstr>
      <vt:lpstr>Problem Set #1</vt:lpstr>
      <vt:lpstr>Section 3.7 – Minimum and maximum stress values</vt:lpstr>
      <vt:lpstr>Cartesian Space  vs  Stress Space</vt:lpstr>
      <vt:lpstr>Cartesian Space vs Stress Space</vt:lpstr>
      <vt:lpstr>Sliding friction</vt:lpstr>
      <vt:lpstr>_x0010_Mohr-Coulomb Fracture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339</cp:revision>
  <cp:lastPrinted>2020-10-28T17:24:10Z</cp:lastPrinted>
  <dcterms:created xsi:type="dcterms:W3CDTF">2020-09-30T16:18:10Z</dcterms:created>
  <dcterms:modified xsi:type="dcterms:W3CDTF">2020-10-28T18:37:51Z</dcterms:modified>
</cp:coreProperties>
</file>