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4" r:id="rId2"/>
    <p:sldId id="382" r:id="rId3"/>
    <p:sldId id="274" r:id="rId4"/>
    <p:sldId id="356" r:id="rId5"/>
    <p:sldId id="383" r:id="rId6"/>
    <p:sldId id="371" r:id="rId7"/>
    <p:sldId id="376" r:id="rId8"/>
    <p:sldId id="379" r:id="rId9"/>
    <p:sldId id="381" r:id="rId10"/>
    <p:sldId id="384" r:id="rId11"/>
    <p:sldId id="378" r:id="rId12"/>
    <p:sldId id="3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0" autoAdjust="0"/>
    <p:restoredTop sz="91209" autoAdjust="0"/>
  </p:normalViewPr>
  <p:slideViewPr>
    <p:cSldViewPr snapToGrid="0" snapToObjects="1">
      <p:cViewPr>
        <p:scale>
          <a:sx n="100" d="100"/>
          <a:sy n="100" d="100"/>
        </p:scale>
        <p:origin x="-64" y="72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71" d="100"/>
        <a:sy n="171" d="100"/>
      </p:scale>
      <p:origin x="0" y="3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#14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6" y="92666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#13               –   </a:t>
            </a:r>
            <a:r>
              <a:rPr lang="en-US" sz="2000" dirty="0" err="1">
                <a:solidFill>
                  <a:srgbClr val="000090"/>
                </a:solidFill>
              </a:rPr>
              <a:t>Maleen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err="1" smtClean="0">
                <a:solidFill>
                  <a:srgbClr val="000090"/>
                </a:solidFill>
              </a:rPr>
              <a:t>Kidiwela</a:t>
            </a: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Monday       –   Andrew </a:t>
            </a:r>
            <a:r>
              <a:rPr lang="en-US" sz="2000" dirty="0" err="1" smtClean="0">
                <a:solidFill>
                  <a:srgbClr val="000090"/>
                </a:solidFill>
              </a:rPr>
              <a:t>Gregovich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642" y="1872994"/>
            <a:ext cx="80811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Our text doesn’t cover our next topics very thoroughly</a:t>
            </a:r>
            <a:r>
              <a:rPr lang="en-US" sz="2000" dirty="0" smtClean="0">
                <a:solidFill>
                  <a:srgbClr val="000090"/>
                </a:solidFill>
              </a:rPr>
              <a:t>, so </a:t>
            </a:r>
            <a:r>
              <a:rPr lang="en-US" sz="2000" dirty="0">
                <a:solidFill>
                  <a:srgbClr val="000090"/>
                </a:solidFill>
              </a:rPr>
              <a:t>we will </a:t>
            </a:r>
            <a:r>
              <a:rPr lang="en-US" sz="2000" dirty="0" smtClean="0">
                <a:solidFill>
                  <a:srgbClr val="000090"/>
                </a:solidFill>
              </a:rPr>
              <a:t>use a few other sources, which are posted on the class web site under READING &amp; NOTES</a:t>
            </a:r>
            <a:r>
              <a:rPr lang="en-US" sz="2000" dirty="0">
                <a:solidFill>
                  <a:srgbClr val="000090"/>
                </a:solidFill>
              </a:rPr>
              <a:t>. https://</a:t>
            </a:r>
            <a:r>
              <a:rPr lang="en-US" sz="2000" dirty="0" err="1">
                <a:solidFill>
                  <a:srgbClr val="000090"/>
                </a:solidFill>
              </a:rPr>
              <a:t>courses.washington.edu</a:t>
            </a:r>
            <a:r>
              <a:rPr lang="en-US" sz="2000" dirty="0">
                <a:solidFill>
                  <a:srgbClr val="000090"/>
                </a:solidFill>
              </a:rPr>
              <a:t>/ess511/NOTES/</a:t>
            </a:r>
            <a:r>
              <a:rPr lang="en-US" sz="2000" dirty="0" err="1">
                <a:solidFill>
                  <a:srgbClr val="000090"/>
                </a:solidFill>
              </a:rPr>
              <a:t>notes.shtml</a:t>
            </a:r>
            <a:endParaRPr lang="en-US" sz="2000" dirty="0" smtClean="0">
              <a:solidFill>
                <a:srgbClr val="000090"/>
              </a:solidFill>
            </a:endParaRPr>
          </a:p>
          <a:p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For Monday class – Please read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Stein </a:t>
            </a:r>
            <a:r>
              <a:rPr lang="en-US" sz="2000" dirty="0">
                <a:solidFill>
                  <a:srgbClr val="000090"/>
                </a:solidFill>
              </a:rPr>
              <a:t>and </a:t>
            </a:r>
            <a:r>
              <a:rPr lang="en-US" sz="2000" dirty="0" err="1">
                <a:solidFill>
                  <a:srgbClr val="000090"/>
                </a:solidFill>
              </a:rPr>
              <a:t>Wysession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5.7.2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Stein and </a:t>
            </a:r>
            <a:r>
              <a:rPr lang="en-US" sz="2000" dirty="0" err="1">
                <a:solidFill>
                  <a:srgbClr val="000090"/>
                </a:solidFill>
              </a:rPr>
              <a:t>Wysession</a:t>
            </a:r>
            <a:r>
              <a:rPr lang="en-US" sz="2000" dirty="0">
                <a:solidFill>
                  <a:srgbClr val="000090"/>
                </a:solidFill>
              </a:rPr>
              <a:t>  </a:t>
            </a:r>
            <a:r>
              <a:rPr lang="en-US" sz="2000" dirty="0" smtClean="0">
                <a:solidFill>
                  <a:srgbClr val="000090"/>
                </a:solidFill>
              </a:rPr>
              <a:t>5.7.3/4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Raymond </a:t>
            </a:r>
            <a:r>
              <a:rPr lang="en-US" sz="2000" dirty="0">
                <a:solidFill>
                  <a:srgbClr val="000090"/>
                </a:solidFill>
              </a:rPr>
              <a:t>n</a:t>
            </a:r>
            <a:r>
              <a:rPr lang="en-US" sz="2000" dirty="0" smtClean="0">
                <a:solidFill>
                  <a:srgbClr val="000090"/>
                </a:solidFill>
              </a:rPr>
              <a:t>otes on failure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Also see slides about upcoming topics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Failure and Mohr’s circles </a:t>
            </a:r>
            <a:r>
              <a:rPr lang="en-US" sz="2000" dirty="0">
                <a:solidFill>
                  <a:srgbClr val="000090"/>
                </a:solidFill>
              </a:rPr>
              <a:t>–</a:t>
            </a:r>
            <a:r>
              <a:rPr lang="en-US" sz="2000" dirty="0" smtClean="0">
                <a:solidFill>
                  <a:srgbClr val="000090"/>
                </a:solidFill>
              </a:rPr>
              <a:t> slides 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Your short </a:t>
            </a:r>
            <a:r>
              <a:rPr lang="en-US" sz="2000" dirty="0">
                <a:solidFill>
                  <a:srgbClr val="000090"/>
                </a:solidFill>
              </a:rPr>
              <a:t>CR/NC Pre-class prep writing assignment (1 point) in Canvas 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It </a:t>
            </a:r>
            <a:r>
              <a:rPr lang="en-US" sz="2000" dirty="0">
                <a:solidFill>
                  <a:srgbClr val="000090"/>
                </a:solidFill>
              </a:rPr>
              <a:t>will be due in Canvas at the start of class.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 will send another message when it is </a:t>
            </a:r>
            <a:r>
              <a:rPr lang="en-US" sz="2000" dirty="0" smtClean="0">
                <a:solidFill>
                  <a:srgbClr val="000090"/>
                </a:solidFill>
              </a:rPr>
              <a:t>posted in Canvas. 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1" y="274638"/>
            <a:ext cx="342265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Differential stress </a:t>
            </a:r>
            <a:r>
              <a:rPr lang="en-US" sz="32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>
                <a:solidFill>
                  <a:srgbClr val="000090"/>
                </a:solidFill>
              </a:rPr>
              <a:t>III</a:t>
            </a:r>
            <a:r>
              <a:rPr lang="en-US" sz="3200" baseline="-25000" dirty="0">
                <a:solidFill>
                  <a:srgbClr val="000090"/>
                </a:solidFill>
              </a:rPr>
              <a:t> </a:t>
            </a:r>
            <a:r>
              <a:rPr lang="mr-IN" sz="3200" dirty="0" smtClean="0">
                <a:solidFill>
                  <a:srgbClr val="000090"/>
                </a:solidFill>
              </a:rPr>
              <a:t>–</a:t>
            </a:r>
            <a:r>
              <a:rPr lang="en-US" sz="3200" dirty="0" smtClean="0">
                <a:solidFill>
                  <a:srgbClr val="000090"/>
                </a:solidFill>
              </a:rPr>
              <a:t> </a:t>
            </a:r>
            <a:r>
              <a:rPr lang="en-US" sz="32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I</a:t>
            </a:r>
            <a:r>
              <a:rPr lang="en-US" sz="3200" dirty="0">
                <a:solidFill>
                  <a:srgbClr val="000090"/>
                </a:solidFill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3481" y="4059069"/>
            <a:ext cx="74302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But, if </a:t>
            </a:r>
            <a:r>
              <a:rPr lang="en-US" sz="28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III</a:t>
            </a:r>
            <a:r>
              <a:rPr lang="en-US" sz="2800" baseline="-25000" dirty="0" smtClean="0">
                <a:solidFill>
                  <a:srgbClr val="000090"/>
                </a:solidFill>
              </a:rPr>
              <a:t> </a:t>
            </a:r>
            <a:r>
              <a:rPr lang="en-US" sz="2800" dirty="0">
                <a:solidFill>
                  <a:srgbClr val="000090"/>
                </a:solidFill>
              </a:rPr>
              <a:t>=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8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I</a:t>
            </a:r>
            <a:r>
              <a:rPr lang="en-US" sz="2800" dirty="0" smtClean="0">
                <a:solidFill>
                  <a:srgbClr val="000090"/>
                </a:solidFill>
              </a:rPr>
              <a:t>, </a:t>
            </a:r>
            <a:r>
              <a:rPr lang="en-US" sz="2400" dirty="0" smtClean="0">
                <a:solidFill>
                  <a:srgbClr val="000090"/>
                </a:solidFill>
              </a:rPr>
              <a:t>all 3 principal stresses are equal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What do the 3 Mohr’s circle look like?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Describe this state of stress inside the body.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Is frictional failure possible, if differential stress is zero?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35400" y="279749"/>
            <a:ext cx="4938759" cy="3657251"/>
            <a:chOff x="4148600" y="1046490"/>
            <a:chExt cx="4079459" cy="2827010"/>
          </a:xfrm>
        </p:grpSpPr>
        <p:grpSp>
          <p:nvGrpSpPr>
            <p:cNvPr id="4" name="Group 3"/>
            <p:cNvGrpSpPr/>
            <p:nvPr/>
          </p:nvGrpSpPr>
          <p:grpSpPr>
            <a:xfrm>
              <a:off x="4178300" y="1046490"/>
              <a:ext cx="4049759" cy="2827010"/>
              <a:chOff x="3517900" y="1452890"/>
              <a:chExt cx="4049759" cy="282701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517900" y="2484967"/>
                <a:ext cx="4049759" cy="524933"/>
                <a:chOff x="3898900" y="2789767"/>
                <a:chExt cx="4049759" cy="524933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3898900" y="3276600"/>
                  <a:ext cx="3771900" cy="381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7392940" y="2789767"/>
                  <a:ext cx="5557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N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602459" y="1452890"/>
                <a:ext cx="511186" cy="2827010"/>
                <a:chOff x="5827759" y="1757690"/>
                <a:chExt cx="511186" cy="282701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5842000" y="2019300"/>
                  <a:ext cx="0" cy="25654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27759" y="1757690"/>
                  <a:ext cx="5111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S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609881" y="2349500"/>
                <a:ext cx="1798278" cy="1320800"/>
                <a:chOff x="4816381" y="2654300"/>
                <a:chExt cx="1798278" cy="13208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4838700" y="2654300"/>
                  <a:ext cx="1384300" cy="1320800"/>
                </a:xfrm>
                <a:prstGeom prst="ellipse">
                  <a:avLst/>
                </a:prstGeom>
                <a:noFill/>
                <a:ln w="28575" cmpd="sng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816381" y="3108527"/>
                  <a:ext cx="58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0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00"/>
                      </a:solidFill>
                    </a:rPr>
                    <a:t>III</a:t>
                  </a:r>
                  <a:endParaRPr lang="en-US" sz="28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153150" y="3121227"/>
                  <a:ext cx="4615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/>
                    <a:t>I</a:t>
                  </a:r>
                  <a:endParaRPr lang="en-US" sz="2800" baseline="-250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>
                <a:off x="3683000" y="1885950"/>
                <a:ext cx="2971800" cy="1122237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517900" y="3008188"/>
                <a:ext cx="3136900" cy="1138362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 rot="1282342">
                <a:off x="3679943" y="1543734"/>
                <a:ext cx="197790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92300" indent="-1892300"/>
                <a:r>
                  <a:rPr lang="en-US" sz="28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3200" baseline="-25000" dirty="0" err="1" smtClean="0">
                    <a:solidFill>
                      <a:srgbClr val="800000"/>
                    </a:solidFill>
                  </a:rPr>
                  <a:t>S</a:t>
                </a:r>
                <a:r>
                  <a:rPr lang="en-US" sz="3200" dirty="0" smtClean="0">
                    <a:solidFill>
                      <a:srgbClr val="800000"/>
                    </a:solidFill>
                  </a:rPr>
                  <a:t>= - </a:t>
                </a:r>
                <a:r>
                  <a:rPr lang="en-US" sz="3200" dirty="0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m </a:t>
                </a:r>
                <a:r>
                  <a:rPr lang="en-US" sz="32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3200" baseline="-25000" dirty="0" err="1" smtClean="0">
                    <a:solidFill>
                      <a:srgbClr val="800000"/>
                    </a:solidFill>
                  </a:rPr>
                  <a:t>N</a:t>
                </a:r>
                <a:endParaRPr lang="en-US" sz="28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45000" y="2822777"/>
                <a:ext cx="5218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/>
                  <a:t>II</a:t>
                </a:r>
                <a:endParaRPr lang="en-US" sz="2800" baseline="-250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048253" y="2358509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3761" y="2361684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48600" y="2348468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292600" y="2111592"/>
              <a:ext cx="914400" cy="872455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188149" y="2327457"/>
              <a:ext cx="488751" cy="466331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79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Mohr-Coulomb Fracture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0400" y="1278795"/>
            <a:ext cx="7924800" cy="3125914"/>
            <a:chOff x="660400" y="1469295"/>
            <a:chExt cx="7924800" cy="3125914"/>
          </a:xfrm>
        </p:grpSpPr>
        <p:grpSp>
          <p:nvGrpSpPr>
            <p:cNvPr id="30" name="Group 29"/>
            <p:cNvGrpSpPr/>
            <p:nvPr/>
          </p:nvGrpSpPr>
          <p:grpSpPr>
            <a:xfrm>
              <a:off x="2626167" y="1816100"/>
              <a:ext cx="5959033" cy="1216152"/>
              <a:chOff x="2016567" y="1257300"/>
              <a:chExt cx="5959033" cy="1216152"/>
            </a:xfrm>
          </p:grpSpPr>
          <p:sp>
            <p:nvSpPr>
              <p:cNvPr id="28" name="Cube 27"/>
              <p:cNvSpPr/>
              <p:nvPr/>
            </p:nvSpPr>
            <p:spPr>
              <a:xfrm>
                <a:off x="2016567" y="1257300"/>
                <a:ext cx="4876800" cy="1216152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731000" y="18415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60400" y="1469295"/>
              <a:ext cx="5994400" cy="3125914"/>
              <a:chOff x="660400" y="1469295"/>
              <a:chExt cx="5994400" cy="312591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778000" y="1469295"/>
                <a:ext cx="4876800" cy="3125914"/>
                <a:chOff x="1905000" y="1519238"/>
                <a:chExt cx="4876800" cy="3125914"/>
              </a:xfrm>
            </p:grpSpPr>
            <p:sp>
              <p:nvSpPr>
                <p:cNvPr id="3" name="Cube 2"/>
                <p:cNvSpPr/>
                <p:nvPr/>
              </p:nvSpPr>
              <p:spPr>
                <a:xfrm>
                  <a:off x="1905000" y="3429000"/>
                  <a:ext cx="4876800" cy="1216152"/>
                </a:xfrm>
                <a:prstGeom prst="cube">
                  <a:avLst/>
                </a:prstGeom>
                <a:solidFill>
                  <a:srgbClr val="C4BD97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365500" y="1519238"/>
                  <a:ext cx="1955800" cy="2049462"/>
                  <a:chOff x="3365500" y="1519238"/>
                  <a:chExt cx="1955800" cy="2049462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3987800" y="1519238"/>
                    <a:ext cx="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4051300" y="1557338"/>
                    <a:ext cx="127000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3987800" y="3543300"/>
                    <a:ext cx="1244600" cy="0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365500" y="2573010"/>
                    <a:ext cx="55571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N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241800" y="2905780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s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60400" y="40767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620067" y="2042461"/>
              <a:ext cx="648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800000"/>
                  </a:solidFill>
                </a:rPr>
                <a:t>t</a:t>
              </a:r>
              <a:r>
                <a:rPr lang="en-US" sz="3200" baseline="30000" dirty="0" smtClean="0">
                  <a:solidFill>
                    <a:srgbClr val="800000"/>
                  </a:solidFill>
                </a:rPr>
                <a:t>(n)</a:t>
              </a:r>
              <a:endParaRPr lang="en-US" sz="3200" baseline="-25000" dirty="0">
                <a:solidFill>
                  <a:srgbClr val="80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63634" y="4963467"/>
            <a:ext cx="8288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0900" indent="-21209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3200" baseline="-25000" dirty="0" smtClean="0">
                <a:solidFill>
                  <a:srgbClr val="800000"/>
                </a:solidFill>
              </a:rPr>
              <a:t>0</a:t>
            </a:r>
            <a:r>
              <a:rPr lang="en-US" sz="3200" dirty="0" smtClean="0">
                <a:solidFill>
                  <a:srgbClr val="800000"/>
                </a:solidFill>
              </a:rPr>
              <a:t>- </a:t>
            </a:r>
            <a:r>
              <a:rPr lang="en-US" sz="3200" dirty="0" smtClean="0">
                <a:solidFill>
                  <a:srgbClr val="800000"/>
                </a:solidFill>
                <a:latin typeface="Calibri"/>
                <a:cs typeface="Calibri"/>
              </a:rPr>
              <a:t>n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internal friction for </a:t>
            </a:r>
            <a:r>
              <a:rPr lang="en-US" sz="2800" dirty="0" smtClean="0">
                <a:solidFill>
                  <a:srgbClr val="000090"/>
                </a:solidFill>
              </a:rPr>
              <a:t>fracture on a new fault surface</a:t>
            </a:r>
          </a:p>
          <a:p>
            <a:pPr marL="2120900"/>
            <a:r>
              <a:rPr lang="en-US" sz="3200" dirty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3200" baseline="-25000" dirty="0">
                <a:solidFill>
                  <a:srgbClr val="800000"/>
                </a:solidFill>
              </a:rPr>
              <a:t>0</a:t>
            </a:r>
            <a:r>
              <a:rPr lang="en-US" sz="2800" dirty="0" smtClean="0">
                <a:solidFill>
                  <a:srgbClr val="000090"/>
                </a:solidFill>
              </a:rPr>
              <a:t> is cohesion of the material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5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Mohr-Coulomb Fracture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3634" y="5166667"/>
            <a:ext cx="8288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0900" indent="-21209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3200" baseline="-25000" dirty="0" smtClean="0">
                <a:solidFill>
                  <a:srgbClr val="800000"/>
                </a:solidFill>
              </a:rPr>
              <a:t>0</a:t>
            </a:r>
            <a:r>
              <a:rPr lang="en-US" sz="3200" dirty="0" smtClean="0">
                <a:solidFill>
                  <a:srgbClr val="800000"/>
                </a:solidFill>
              </a:rPr>
              <a:t>- </a:t>
            </a:r>
            <a:r>
              <a:rPr lang="en-US" sz="3200" dirty="0" smtClean="0">
                <a:solidFill>
                  <a:srgbClr val="800000"/>
                </a:solidFill>
                <a:latin typeface="Calibri"/>
                <a:cs typeface="Calibri"/>
              </a:rPr>
              <a:t>n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n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internal friction</a:t>
            </a:r>
            <a:r>
              <a:rPr lang="en-US" sz="2800" dirty="0" smtClean="0">
                <a:solidFill>
                  <a:srgbClr val="000090"/>
                </a:solidFill>
              </a:rPr>
              <a:t> for</a:t>
            </a:r>
            <a:r>
              <a:rPr lang="en-US" sz="2800" b="1" i="1" dirty="0" smtClean="0">
                <a:solidFill>
                  <a:srgbClr val="000090"/>
                </a:solidFill>
              </a:rPr>
              <a:t> </a:t>
            </a:r>
            <a:r>
              <a:rPr lang="en-US" sz="2800" dirty="0" smtClean="0">
                <a:solidFill>
                  <a:srgbClr val="000090"/>
                </a:solidFill>
              </a:rPr>
              <a:t>fracture on a new fault surface</a:t>
            </a:r>
          </a:p>
          <a:p>
            <a:pPr marL="2120900"/>
            <a:r>
              <a:rPr lang="en-US" sz="3200" dirty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3200" baseline="-25000" dirty="0">
                <a:solidFill>
                  <a:srgbClr val="800000"/>
                </a:solidFill>
              </a:rPr>
              <a:t>0</a:t>
            </a:r>
            <a:r>
              <a:rPr lang="en-US" sz="2800" dirty="0" smtClean="0">
                <a:solidFill>
                  <a:srgbClr val="000090"/>
                </a:solidFill>
              </a:rPr>
              <a:t> is cohesion of the material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32100" y="1079500"/>
            <a:ext cx="5141960" cy="4203700"/>
            <a:chOff x="4165600" y="1757690"/>
            <a:chExt cx="3801839" cy="282701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222750" y="3276600"/>
              <a:ext cx="3448050" cy="3810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842000" y="2019300"/>
              <a:ext cx="0" cy="256540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411720" y="3242436"/>
              <a:ext cx="55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-25000" dirty="0" err="1" smtClean="0">
                  <a:solidFill>
                    <a:srgbClr val="000090"/>
                  </a:solidFill>
                </a:rPr>
                <a:t>N</a:t>
              </a:r>
              <a:endParaRPr lang="en-US" sz="2800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7759" y="1757690"/>
              <a:ext cx="511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9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-25000" dirty="0" err="1" smtClean="0">
                  <a:solidFill>
                    <a:srgbClr val="000090"/>
                  </a:solidFill>
                </a:rPr>
                <a:t>S</a:t>
              </a:r>
              <a:endParaRPr lang="en-US" sz="2800" baseline="-25000" dirty="0">
                <a:solidFill>
                  <a:srgbClr val="000090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297231" y="2654300"/>
              <a:ext cx="2193198" cy="1320800"/>
              <a:chOff x="4449631" y="2654300"/>
              <a:chExt cx="2193198" cy="13208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838700" y="2654300"/>
                <a:ext cx="1384300" cy="1320800"/>
              </a:xfrm>
              <a:prstGeom prst="ellipse">
                <a:avLst/>
              </a:prstGeom>
              <a:noFill/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49631" y="3172696"/>
                <a:ext cx="5821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rgbClr val="0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>
                    <a:solidFill>
                      <a:srgbClr val="000000"/>
                    </a:solidFill>
                  </a:rPr>
                  <a:t>III</a:t>
                </a:r>
                <a:endParaRPr lang="en-US" sz="2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81320" y="3176854"/>
                <a:ext cx="461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/>
                  <a:t>I</a:t>
                </a:r>
                <a:endParaRPr lang="en-US" sz="2800" baseline="-250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330700" y="2190750"/>
              <a:ext cx="2971800" cy="1122237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165600" y="3312988"/>
              <a:ext cx="3136900" cy="1138362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 rot="2734510">
              <a:off x="6011523" y="2969108"/>
              <a:ext cx="648900" cy="652376"/>
            </a:xfrm>
            <a:custGeom>
              <a:avLst/>
              <a:gdLst>
                <a:gd name="connsiteX0" fmla="*/ 203200 w 228600"/>
                <a:gd name="connsiteY0" fmla="*/ 647700 h 647700"/>
                <a:gd name="connsiteX1" fmla="*/ 228600 w 228600"/>
                <a:gd name="connsiteY1" fmla="*/ 469900 h 647700"/>
                <a:gd name="connsiteX2" fmla="*/ 190500 w 228600"/>
                <a:gd name="connsiteY2" fmla="*/ 266700 h 647700"/>
                <a:gd name="connsiteX3" fmla="*/ 177800 w 228600"/>
                <a:gd name="connsiteY3" fmla="*/ 228600 h 647700"/>
                <a:gd name="connsiteX4" fmla="*/ 165100 w 228600"/>
                <a:gd name="connsiteY4" fmla="*/ 190500 h 647700"/>
                <a:gd name="connsiteX5" fmla="*/ 139700 w 228600"/>
                <a:gd name="connsiteY5" fmla="*/ 152400 h 647700"/>
                <a:gd name="connsiteX6" fmla="*/ 101600 w 228600"/>
                <a:gd name="connsiteY6" fmla="*/ 76200 h 647700"/>
                <a:gd name="connsiteX7" fmla="*/ 63500 w 228600"/>
                <a:gd name="connsiteY7" fmla="*/ 38100 h 647700"/>
                <a:gd name="connsiteX8" fmla="*/ 0 w 228600"/>
                <a:gd name="connsiteY8" fmla="*/ 0 h 647700"/>
                <a:gd name="connsiteX0" fmla="*/ 203200 w 228600"/>
                <a:gd name="connsiteY0" fmla="*/ 647700 h 647700"/>
                <a:gd name="connsiteX1" fmla="*/ 228600 w 228600"/>
                <a:gd name="connsiteY1" fmla="*/ 469900 h 647700"/>
                <a:gd name="connsiteX2" fmla="*/ 190500 w 228600"/>
                <a:gd name="connsiteY2" fmla="*/ 266700 h 647700"/>
                <a:gd name="connsiteX3" fmla="*/ 177800 w 228600"/>
                <a:gd name="connsiteY3" fmla="*/ 228600 h 647700"/>
                <a:gd name="connsiteX4" fmla="*/ 165100 w 228600"/>
                <a:gd name="connsiteY4" fmla="*/ 190500 h 647700"/>
                <a:gd name="connsiteX5" fmla="*/ 101600 w 228600"/>
                <a:gd name="connsiteY5" fmla="*/ 76200 h 647700"/>
                <a:gd name="connsiteX6" fmla="*/ 63500 w 228600"/>
                <a:gd name="connsiteY6" fmla="*/ 38100 h 647700"/>
                <a:gd name="connsiteX7" fmla="*/ 0 w 228600"/>
                <a:gd name="connsiteY7" fmla="*/ 0 h 647700"/>
                <a:gd name="connsiteX0" fmla="*/ 203200 w 228600"/>
                <a:gd name="connsiteY0" fmla="*/ 647700 h 647700"/>
                <a:gd name="connsiteX1" fmla="*/ 228600 w 228600"/>
                <a:gd name="connsiteY1" fmla="*/ 469900 h 647700"/>
                <a:gd name="connsiteX2" fmla="*/ 190500 w 228600"/>
                <a:gd name="connsiteY2" fmla="*/ 266700 h 647700"/>
                <a:gd name="connsiteX3" fmla="*/ 177800 w 228600"/>
                <a:gd name="connsiteY3" fmla="*/ 228600 h 647700"/>
                <a:gd name="connsiteX4" fmla="*/ 165100 w 228600"/>
                <a:gd name="connsiteY4" fmla="*/ 190500 h 647700"/>
                <a:gd name="connsiteX5" fmla="*/ 63500 w 228600"/>
                <a:gd name="connsiteY5" fmla="*/ 38100 h 647700"/>
                <a:gd name="connsiteX6" fmla="*/ 0 w 228600"/>
                <a:gd name="connsiteY6" fmla="*/ 0 h 647700"/>
                <a:gd name="connsiteX0" fmla="*/ 203200 w 229110"/>
                <a:gd name="connsiteY0" fmla="*/ 647700 h 647700"/>
                <a:gd name="connsiteX1" fmla="*/ 228600 w 229110"/>
                <a:gd name="connsiteY1" fmla="*/ 469900 h 647700"/>
                <a:gd name="connsiteX2" fmla="*/ 177800 w 229110"/>
                <a:gd name="connsiteY2" fmla="*/ 228600 h 647700"/>
                <a:gd name="connsiteX3" fmla="*/ 165100 w 229110"/>
                <a:gd name="connsiteY3" fmla="*/ 190500 h 647700"/>
                <a:gd name="connsiteX4" fmla="*/ 63500 w 229110"/>
                <a:gd name="connsiteY4" fmla="*/ 38100 h 647700"/>
                <a:gd name="connsiteX5" fmla="*/ 0 w 229110"/>
                <a:gd name="connsiteY5" fmla="*/ 0 h 647700"/>
                <a:gd name="connsiteX0" fmla="*/ 203200 w 229110"/>
                <a:gd name="connsiteY0" fmla="*/ 647700 h 647700"/>
                <a:gd name="connsiteX1" fmla="*/ 228600 w 229110"/>
                <a:gd name="connsiteY1" fmla="*/ 469900 h 647700"/>
                <a:gd name="connsiteX2" fmla="*/ 177800 w 229110"/>
                <a:gd name="connsiteY2" fmla="*/ 228600 h 647700"/>
                <a:gd name="connsiteX3" fmla="*/ 165100 w 229110"/>
                <a:gd name="connsiteY3" fmla="*/ 190500 h 647700"/>
                <a:gd name="connsiteX4" fmla="*/ 0 w 229110"/>
                <a:gd name="connsiteY4" fmla="*/ 0 h 647700"/>
                <a:gd name="connsiteX0" fmla="*/ 203200 w 229110"/>
                <a:gd name="connsiteY0" fmla="*/ 647700 h 647700"/>
                <a:gd name="connsiteX1" fmla="*/ 228600 w 229110"/>
                <a:gd name="connsiteY1" fmla="*/ 469900 h 647700"/>
                <a:gd name="connsiteX2" fmla="*/ 177800 w 229110"/>
                <a:gd name="connsiteY2" fmla="*/ 228600 h 647700"/>
                <a:gd name="connsiteX3" fmla="*/ 0 w 229110"/>
                <a:gd name="connsiteY3" fmla="*/ 0 h 647700"/>
                <a:gd name="connsiteX0" fmla="*/ 309033 w 334943"/>
                <a:gd name="connsiteY0" fmla="*/ 520700 h 520700"/>
                <a:gd name="connsiteX1" fmla="*/ 334433 w 334943"/>
                <a:gd name="connsiteY1" fmla="*/ 342900 h 520700"/>
                <a:gd name="connsiteX2" fmla="*/ 283633 w 334943"/>
                <a:gd name="connsiteY2" fmla="*/ 101600 h 520700"/>
                <a:gd name="connsiteX3" fmla="*/ 0 w 334943"/>
                <a:gd name="connsiteY3" fmla="*/ 0 h 520700"/>
                <a:gd name="connsiteX0" fmla="*/ 309033 w 338400"/>
                <a:gd name="connsiteY0" fmla="*/ 520700 h 520700"/>
                <a:gd name="connsiteX1" fmla="*/ 334433 w 338400"/>
                <a:gd name="connsiteY1" fmla="*/ 342900 h 520700"/>
                <a:gd name="connsiteX2" fmla="*/ 215899 w 338400"/>
                <a:gd name="connsiteY2" fmla="*/ 156634 h 520700"/>
                <a:gd name="connsiteX3" fmla="*/ 0 w 338400"/>
                <a:gd name="connsiteY3" fmla="*/ 0 h 520700"/>
                <a:gd name="connsiteX0" fmla="*/ 309033 w 311241"/>
                <a:gd name="connsiteY0" fmla="*/ 520700 h 520700"/>
                <a:gd name="connsiteX1" fmla="*/ 292100 w 311241"/>
                <a:gd name="connsiteY1" fmla="*/ 330200 h 520700"/>
                <a:gd name="connsiteX2" fmla="*/ 215899 w 311241"/>
                <a:gd name="connsiteY2" fmla="*/ 156634 h 520700"/>
                <a:gd name="connsiteX3" fmla="*/ 0 w 311241"/>
                <a:gd name="connsiteY3" fmla="*/ 0 h 520700"/>
                <a:gd name="connsiteX0" fmla="*/ 309033 w 312169"/>
                <a:gd name="connsiteY0" fmla="*/ 520700 h 520700"/>
                <a:gd name="connsiteX1" fmla="*/ 292100 w 312169"/>
                <a:gd name="connsiteY1" fmla="*/ 330200 h 520700"/>
                <a:gd name="connsiteX2" fmla="*/ 182032 w 312169"/>
                <a:gd name="connsiteY2" fmla="*/ 131234 h 520700"/>
                <a:gd name="connsiteX3" fmla="*/ 0 w 312169"/>
                <a:gd name="connsiteY3" fmla="*/ 0 h 520700"/>
                <a:gd name="connsiteX0" fmla="*/ 309033 w 312169"/>
                <a:gd name="connsiteY0" fmla="*/ 520700 h 520700"/>
                <a:gd name="connsiteX1" fmla="*/ 292100 w 312169"/>
                <a:gd name="connsiteY1" fmla="*/ 330200 h 520700"/>
                <a:gd name="connsiteX2" fmla="*/ 182032 w 312169"/>
                <a:gd name="connsiteY2" fmla="*/ 131234 h 520700"/>
                <a:gd name="connsiteX3" fmla="*/ 0 w 312169"/>
                <a:gd name="connsiteY3" fmla="*/ 0 h 520700"/>
                <a:gd name="connsiteX0" fmla="*/ 309033 w 312169"/>
                <a:gd name="connsiteY0" fmla="*/ 520700 h 520700"/>
                <a:gd name="connsiteX1" fmla="*/ 292100 w 312169"/>
                <a:gd name="connsiteY1" fmla="*/ 330200 h 520700"/>
                <a:gd name="connsiteX2" fmla="*/ 182032 w 312169"/>
                <a:gd name="connsiteY2" fmla="*/ 131234 h 520700"/>
                <a:gd name="connsiteX3" fmla="*/ 0 w 312169"/>
                <a:gd name="connsiteY3" fmla="*/ 0 h 520700"/>
                <a:gd name="connsiteX0" fmla="*/ 317500 w 319454"/>
                <a:gd name="connsiteY0" fmla="*/ 529166 h 529166"/>
                <a:gd name="connsiteX1" fmla="*/ 292100 w 319454"/>
                <a:gd name="connsiteY1" fmla="*/ 330200 h 529166"/>
                <a:gd name="connsiteX2" fmla="*/ 182032 w 319454"/>
                <a:gd name="connsiteY2" fmla="*/ 131234 h 529166"/>
                <a:gd name="connsiteX3" fmla="*/ 0 w 319454"/>
                <a:gd name="connsiteY3" fmla="*/ 0 h 529166"/>
                <a:gd name="connsiteX0" fmla="*/ 756154 w 758108"/>
                <a:gd name="connsiteY0" fmla="*/ 663101 h 663101"/>
                <a:gd name="connsiteX1" fmla="*/ 730754 w 758108"/>
                <a:gd name="connsiteY1" fmla="*/ 464135 h 663101"/>
                <a:gd name="connsiteX2" fmla="*/ 620686 w 758108"/>
                <a:gd name="connsiteY2" fmla="*/ 265169 h 663101"/>
                <a:gd name="connsiteX3" fmla="*/ 0 w 758108"/>
                <a:gd name="connsiteY3" fmla="*/ 0 h 663101"/>
                <a:gd name="connsiteX0" fmla="*/ 756154 w 758108"/>
                <a:gd name="connsiteY0" fmla="*/ 663101 h 663101"/>
                <a:gd name="connsiteX1" fmla="*/ 730754 w 758108"/>
                <a:gd name="connsiteY1" fmla="*/ 464135 h 663101"/>
                <a:gd name="connsiteX2" fmla="*/ 620686 w 758108"/>
                <a:gd name="connsiteY2" fmla="*/ 265169 h 663101"/>
                <a:gd name="connsiteX3" fmla="*/ 0 w 758108"/>
                <a:gd name="connsiteY3" fmla="*/ 0 h 663101"/>
                <a:gd name="connsiteX0" fmla="*/ 756154 w 766102"/>
                <a:gd name="connsiteY0" fmla="*/ 663101 h 663101"/>
                <a:gd name="connsiteX1" fmla="*/ 730754 w 766102"/>
                <a:gd name="connsiteY1" fmla="*/ 464135 h 663101"/>
                <a:gd name="connsiteX2" fmla="*/ 431931 w 766102"/>
                <a:gd name="connsiteY2" fmla="*/ 178670 h 663101"/>
                <a:gd name="connsiteX3" fmla="*/ 0 w 766102"/>
                <a:gd name="connsiteY3" fmla="*/ 0 h 663101"/>
                <a:gd name="connsiteX0" fmla="*/ 756154 w 756653"/>
                <a:gd name="connsiteY0" fmla="*/ 663101 h 663101"/>
                <a:gd name="connsiteX1" fmla="*/ 653657 w 756653"/>
                <a:gd name="connsiteY1" fmla="*/ 377635 h 663101"/>
                <a:gd name="connsiteX2" fmla="*/ 431931 w 756653"/>
                <a:gd name="connsiteY2" fmla="*/ 178670 h 663101"/>
                <a:gd name="connsiteX3" fmla="*/ 0 w 756653"/>
                <a:gd name="connsiteY3" fmla="*/ 0 h 663101"/>
                <a:gd name="connsiteX0" fmla="*/ 721593 w 722529"/>
                <a:gd name="connsiteY0" fmla="*/ 657521 h 657521"/>
                <a:gd name="connsiteX1" fmla="*/ 653657 w 722529"/>
                <a:gd name="connsiteY1" fmla="*/ 377635 h 657521"/>
                <a:gd name="connsiteX2" fmla="*/ 431931 w 722529"/>
                <a:gd name="connsiteY2" fmla="*/ 178670 h 657521"/>
                <a:gd name="connsiteX3" fmla="*/ 0 w 722529"/>
                <a:gd name="connsiteY3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431931 w 721593"/>
                <a:gd name="connsiteY3" fmla="*/ 178670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384078 w 721593"/>
                <a:gd name="connsiteY3" fmla="*/ 139605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384078 w 721593"/>
                <a:gd name="connsiteY3" fmla="*/ 139605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341542 w 721593"/>
                <a:gd name="connsiteY3" fmla="*/ 92170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341542 w 721593"/>
                <a:gd name="connsiteY3" fmla="*/ 92170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606573 w 721593"/>
                <a:gd name="connsiteY3" fmla="*/ 300361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606573 w 721593"/>
                <a:gd name="connsiteY3" fmla="*/ 300361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606573 w 721593"/>
                <a:gd name="connsiteY3" fmla="*/ 300361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83670 w 721593"/>
                <a:gd name="connsiteY2" fmla="*/ 451038 h 657521"/>
                <a:gd name="connsiteX3" fmla="*/ 629731 w 721593"/>
                <a:gd name="connsiteY3" fmla="*/ 338570 h 657521"/>
                <a:gd name="connsiteX4" fmla="*/ 529476 w 721593"/>
                <a:gd name="connsiteY4" fmla="*/ 219442 h 657521"/>
                <a:gd name="connsiteX5" fmla="*/ 256470 w 721593"/>
                <a:gd name="connsiteY5" fmla="*/ 53105 h 657521"/>
                <a:gd name="connsiteX6" fmla="*/ 0 w 721593"/>
                <a:gd name="connsiteY6" fmla="*/ 0 h 657521"/>
                <a:gd name="connsiteX0" fmla="*/ 718934 w 718934"/>
                <a:gd name="connsiteY0" fmla="*/ 626827 h 626827"/>
                <a:gd name="connsiteX1" fmla="*/ 704938 w 718934"/>
                <a:gd name="connsiteY1" fmla="*/ 520795 h 626827"/>
                <a:gd name="connsiteX2" fmla="*/ 681011 w 718934"/>
                <a:gd name="connsiteY2" fmla="*/ 420344 h 626827"/>
                <a:gd name="connsiteX3" fmla="*/ 627072 w 718934"/>
                <a:gd name="connsiteY3" fmla="*/ 307876 h 626827"/>
                <a:gd name="connsiteX4" fmla="*/ 526817 w 718934"/>
                <a:gd name="connsiteY4" fmla="*/ 188748 h 626827"/>
                <a:gd name="connsiteX5" fmla="*/ 253811 w 718934"/>
                <a:gd name="connsiteY5" fmla="*/ 22411 h 626827"/>
                <a:gd name="connsiteX6" fmla="*/ 0 w 718934"/>
                <a:gd name="connsiteY6" fmla="*/ 0 h 626827"/>
                <a:gd name="connsiteX0" fmla="*/ 718934 w 718934"/>
                <a:gd name="connsiteY0" fmla="*/ 630419 h 630419"/>
                <a:gd name="connsiteX1" fmla="*/ 704938 w 718934"/>
                <a:gd name="connsiteY1" fmla="*/ 524387 h 630419"/>
                <a:gd name="connsiteX2" fmla="*/ 681011 w 718934"/>
                <a:gd name="connsiteY2" fmla="*/ 423936 h 630419"/>
                <a:gd name="connsiteX3" fmla="*/ 627072 w 718934"/>
                <a:gd name="connsiteY3" fmla="*/ 311468 h 630419"/>
                <a:gd name="connsiteX4" fmla="*/ 526817 w 718934"/>
                <a:gd name="connsiteY4" fmla="*/ 192340 h 630419"/>
                <a:gd name="connsiteX5" fmla="*/ 253811 w 718934"/>
                <a:gd name="connsiteY5" fmla="*/ 26003 h 630419"/>
                <a:gd name="connsiteX6" fmla="*/ 0 w 718934"/>
                <a:gd name="connsiteY6" fmla="*/ 3592 h 630419"/>
                <a:gd name="connsiteX0" fmla="*/ 718934 w 718934"/>
                <a:gd name="connsiteY0" fmla="*/ 635372 h 635372"/>
                <a:gd name="connsiteX1" fmla="*/ 704938 w 718934"/>
                <a:gd name="connsiteY1" fmla="*/ 529340 h 635372"/>
                <a:gd name="connsiteX2" fmla="*/ 681011 w 718934"/>
                <a:gd name="connsiteY2" fmla="*/ 428889 h 635372"/>
                <a:gd name="connsiteX3" fmla="*/ 627072 w 718934"/>
                <a:gd name="connsiteY3" fmla="*/ 316421 h 635372"/>
                <a:gd name="connsiteX4" fmla="*/ 526817 w 718934"/>
                <a:gd name="connsiteY4" fmla="*/ 197293 h 635372"/>
                <a:gd name="connsiteX5" fmla="*/ 253811 w 718934"/>
                <a:gd name="connsiteY5" fmla="*/ 30956 h 635372"/>
                <a:gd name="connsiteX6" fmla="*/ 0 w 718934"/>
                <a:gd name="connsiteY6" fmla="*/ 8545 h 635372"/>
                <a:gd name="connsiteX0" fmla="*/ 718934 w 718934"/>
                <a:gd name="connsiteY0" fmla="*/ 634656 h 634656"/>
                <a:gd name="connsiteX1" fmla="*/ 704938 w 718934"/>
                <a:gd name="connsiteY1" fmla="*/ 528624 h 634656"/>
                <a:gd name="connsiteX2" fmla="*/ 681011 w 718934"/>
                <a:gd name="connsiteY2" fmla="*/ 428173 h 634656"/>
                <a:gd name="connsiteX3" fmla="*/ 627072 w 718934"/>
                <a:gd name="connsiteY3" fmla="*/ 315705 h 634656"/>
                <a:gd name="connsiteX4" fmla="*/ 526817 w 718934"/>
                <a:gd name="connsiteY4" fmla="*/ 196577 h 634656"/>
                <a:gd name="connsiteX5" fmla="*/ 283055 w 718934"/>
                <a:gd name="connsiteY5" fmla="*/ 33030 h 634656"/>
                <a:gd name="connsiteX6" fmla="*/ 0 w 718934"/>
                <a:gd name="connsiteY6" fmla="*/ 7829 h 634656"/>
                <a:gd name="connsiteX0" fmla="*/ 718934 w 718934"/>
                <a:gd name="connsiteY0" fmla="*/ 634656 h 634656"/>
                <a:gd name="connsiteX1" fmla="*/ 704938 w 718934"/>
                <a:gd name="connsiteY1" fmla="*/ 528624 h 634656"/>
                <a:gd name="connsiteX2" fmla="*/ 627072 w 718934"/>
                <a:gd name="connsiteY2" fmla="*/ 315705 h 634656"/>
                <a:gd name="connsiteX3" fmla="*/ 526817 w 718934"/>
                <a:gd name="connsiteY3" fmla="*/ 196577 h 634656"/>
                <a:gd name="connsiteX4" fmla="*/ 283055 w 718934"/>
                <a:gd name="connsiteY4" fmla="*/ 33030 h 634656"/>
                <a:gd name="connsiteX5" fmla="*/ 0 w 718934"/>
                <a:gd name="connsiteY5" fmla="*/ 7829 h 634656"/>
                <a:gd name="connsiteX0" fmla="*/ 718934 w 718934"/>
                <a:gd name="connsiteY0" fmla="*/ 634656 h 634656"/>
                <a:gd name="connsiteX1" fmla="*/ 704938 w 718934"/>
                <a:gd name="connsiteY1" fmla="*/ 528624 h 634656"/>
                <a:gd name="connsiteX2" fmla="*/ 627072 w 718934"/>
                <a:gd name="connsiteY2" fmla="*/ 315705 h 634656"/>
                <a:gd name="connsiteX3" fmla="*/ 526817 w 718934"/>
                <a:gd name="connsiteY3" fmla="*/ 196577 h 634656"/>
                <a:gd name="connsiteX4" fmla="*/ 283055 w 718934"/>
                <a:gd name="connsiteY4" fmla="*/ 33030 h 634656"/>
                <a:gd name="connsiteX5" fmla="*/ 0 w 718934"/>
                <a:gd name="connsiteY5" fmla="*/ 7829 h 634656"/>
                <a:gd name="connsiteX0" fmla="*/ 718934 w 718934"/>
                <a:gd name="connsiteY0" fmla="*/ 634014 h 634014"/>
                <a:gd name="connsiteX1" fmla="*/ 704938 w 718934"/>
                <a:gd name="connsiteY1" fmla="*/ 527982 h 634014"/>
                <a:gd name="connsiteX2" fmla="*/ 627072 w 718934"/>
                <a:gd name="connsiteY2" fmla="*/ 315063 h 634014"/>
                <a:gd name="connsiteX3" fmla="*/ 508207 w 718934"/>
                <a:gd name="connsiteY3" fmla="*/ 176403 h 634014"/>
                <a:gd name="connsiteX4" fmla="*/ 283055 w 718934"/>
                <a:gd name="connsiteY4" fmla="*/ 32388 h 634014"/>
                <a:gd name="connsiteX5" fmla="*/ 0 w 718934"/>
                <a:gd name="connsiteY5" fmla="*/ 7187 h 634014"/>
                <a:gd name="connsiteX0" fmla="*/ 718934 w 718934"/>
                <a:gd name="connsiteY0" fmla="*/ 633760 h 633760"/>
                <a:gd name="connsiteX1" fmla="*/ 704938 w 718934"/>
                <a:gd name="connsiteY1" fmla="*/ 527728 h 633760"/>
                <a:gd name="connsiteX2" fmla="*/ 627072 w 718934"/>
                <a:gd name="connsiteY2" fmla="*/ 314809 h 633760"/>
                <a:gd name="connsiteX3" fmla="*/ 516182 w 718934"/>
                <a:gd name="connsiteY3" fmla="*/ 167778 h 633760"/>
                <a:gd name="connsiteX4" fmla="*/ 283055 w 718934"/>
                <a:gd name="connsiteY4" fmla="*/ 32134 h 633760"/>
                <a:gd name="connsiteX5" fmla="*/ 0 w 718934"/>
                <a:gd name="connsiteY5" fmla="*/ 6933 h 633760"/>
                <a:gd name="connsiteX0" fmla="*/ 626894 w 626894"/>
                <a:gd name="connsiteY0" fmla="*/ 601940 h 601940"/>
                <a:gd name="connsiteX1" fmla="*/ 612898 w 626894"/>
                <a:gd name="connsiteY1" fmla="*/ 495908 h 601940"/>
                <a:gd name="connsiteX2" fmla="*/ 535032 w 626894"/>
                <a:gd name="connsiteY2" fmla="*/ 282989 h 601940"/>
                <a:gd name="connsiteX3" fmla="*/ 424142 w 626894"/>
                <a:gd name="connsiteY3" fmla="*/ 135958 h 601940"/>
                <a:gd name="connsiteX4" fmla="*/ 191015 w 626894"/>
                <a:gd name="connsiteY4" fmla="*/ 314 h 601940"/>
                <a:gd name="connsiteX5" fmla="*/ 0 w 626894"/>
                <a:gd name="connsiteY5" fmla="*/ 163565 h 601940"/>
                <a:gd name="connsiteX0" fmla="*/ 626894 w 626894"/>
                <a:gd name="connsiteY0" fmla="*/ 601940 h 601940"/>
                <a:gd name="connsiteX1" fmla="*/ 535032 w 626894"/>
                <a:gd name="connsiteY1" fmla="*/ 282989 h 601940"/>
                <a:gd name="connsiteX2" fmla="*/ 424142 w 626894"/>
                <a:gd name="connsiteY2" fmla="*/ 135958 h 601940"/>
                <a:gd name="connsiteX3" fmla="*/ 191015 w 626894"/>
                <a:gd name="connsiteY3" fmla="*/ 314 h 601940"/>
                <a:gd name="connsiteX4" fmla="*/ 0 w 626894"/>
                <a:gd name="connsiteY4" fmla="*/ 163565 h 601940"/>
                <a:gd name="connsiteX0" fmla="*/ 626894 w 626894"/>
                <a:gd name="connsiteY0" fmla="*/ 601626 h 601626"/>
                <a:gd name="connsiteX1" fmla="*/ 535032 w 626894"/>
                <a:gd name="connsiteY1" fmla="*/ 282675 h 601626"/>
                <a:gd name="connsiteX2" fmla="*/ 191015 w 626894"/>
                <a:gd name="connsiteY2" fmla="*/ 0 h 601626"/>
                <a:gd name="connsiteX3" fmla="*/ 0 w 626894"/>
                <a:gd name="connsiteY3" fmla="*/ 163251 h 601626"/>
                <a:gd name="connsiteX0" fmla="*/ 372392 w 537988"/>
                <a:gd name="connsiteY0" fmla="*/ 527355 h 527355"/>
                <a:gd name="connsiteX1" fmla="*/ 535032 w 537988"/>
                <a:gd name="connsiteY1" fmla="*/ 282675 h 527355"/>
                <a:gd name="connsiteX2" fmla="*/ 191015 w 537988"/>
                <a:gd name="connsiteY2" fmla="*/ 0 h 527355"/>
                <a:gd name="connsiteX3" fmla="*/ 0 w 537988"/>
                <a:gd name="connsiteY3" fmla="*/ 163251 h 527355"/>
                <a:gd name="connsiteX0" fmla="*/ 372392 w 535946"/>
                <a:gd name="connsiteY0" fmla="*/ 403951 h 403951"/>
                <a:gd name="connsiteX1" fmla="*/ 535032 w 535946"/>
                <a:gd name="connsiteY1" fmla="*/ 159271 h 403951"/>
                <a:gd name="connsiteX2" fmla="*/ 276793 w 535946"/>
                <a:gd name="connsiteY2" fmla="*/ 0 h 403951"/>
                <a:gd name="connsiteX3" fmla="*/ 0 w 535946"/>
                <a:gd name="connsiteY3" fmla="*/ 39847 h 403951"/>
                <a:gd name="connsiteX0" fmla="*/ 372392 w 407715"/>
                <a:gd name="connsiteY0" fmla="*/ 408813 h 408813"/>
                <a:gd name="connsiteX1" fmla="*/ 405273 w 407715"/>
                <a:gd name="connsiteY1" fmla="*/ 159580 h 408813"/>
                <a:gd name="connsiteX2" fmla="*/ 276793 w 407715"/>
                <a:gd name="connsiteY2" fmla="*/ 4862 h 408813"/>
                <a:gd name="connsiteX3" fmla="*/ 0 w 407715"/>
                <a:gd name="connsiteY3" fmla="*/ 44709 h 408813"/>
                <a:gd name="connsiteX0" fmla="*/ 372165 w 407488"/>
                <a:gd name="connsiteY0" fmla="*/ 406324 h 406324"/>
                <a:gd name="connsiteX1" fmla="*/ 405046 w 407488"/>
                <a:gd name="connsiteY1" fmla="*/ 157091 h 406324"/>
                <a:gd name="connsiteX2" fmla="*/ 276566 w 407488"/>
                <a:gd name="connsiteY2" fmla="*/ 2373 h 406324"/>
                <a:gd name="connsiteX3" fmla="*/ 0 w 407488"/>
                <a:gd name="connsiteY3" fmla="*/ 65896 h 406324"/>
                <a:gd name="connsiteX0" fmla="*/ 372392 w 407505"/>
                <a:gd name="connsiteY0" fmla="*/ 429999 h 429999"/>
                <a:gd name="connsiteX1" fmla="*/ 405046 w 407505"/>
                <a:gd name="connsiteY1" fmla="*/ 157091 h 429999"/>
                <a:gd name="connsiteX2" fmla="*/ 276566 w 407505"/>
                <a:gd name="connsiteY2" fmla="*/ 2373 h 429999"/>
                <a:gd name="connsiteX3" fmla="*/ 0 w 407505"/>
                <a:gd name="connsiteY3" fmla="*/ 65896 h 42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505" h="429999">
                  <a:moveTo>
                    <a:pt x="372392" y="429999"/>
                  </a:moveTo>
                  <a:cubicBezTo>
                    <a:pt x="353254" y="363551"/>
                    <a:pt x="421017" y="228362"/>
                    <a:pt x="405046" y="157091"/>
                  </a:cubicBezTo>
                  <a:cubicBezTo>
                    <a:pt x="389075" y="85820"/>
                    <a:pt x="344074" y="17572"/>
                    <a:pt x="276566" y="2373"/>
                  </a:cubicBezTo>
                  <a:cubicBezTo>
                    <a:pt x="209058" y="-12826"/>
                    <a:pt x="84895" y="49344"/>
                    <a:pt x="0" y="65896"/>
                  </a:cubicBezTo>
                </a:path>
              </a:pathLst>
            </a:custGeom>
            <a:ln w="28575" cmpd="sng">
              <a:solidFill>
                <a:srgbClr val="00009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38269" y="2430304"/>
              <a:ext cx="4764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90"/>
                  </a:solidFill>
                  <a:latin typeface="Symbol" charset="2"/>
                  <a:cs typeface="Symbol" charset="2"/>
                </a:rPr>
                <a:t>t</a:t>
              </a:r>
              <a:r>
                <a:rPr lang="en-US" sz="2800" baseline="-25000" dirty="0">
                  <a:solidFill>
                    <a:srgbClr val="000090"/>
                  </a:solidFill>
                </a:rPr>
                <a:t>0</a:t>
              </a:r>
              <a:endParaRPr lang="en-US" sz="2800" dirty="0">
                <a:solidFill>
                  <a:srgbClr val="00009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9957" y="2345384"/>
            <a:ext cx="370933" cy="47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536343" y="2794178"/>
            <a:ext cx="1274688" cy="1299639"/>
          </a:xfrm>
          <a:prstGeom prst="ellipse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4811031" y="3073439"/>
            <a:ext cx="591702" cy="603284"/>
          </a:xfrm>
          <a:prstGeom prst="ellipse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353742">
            <a:off x="3103603" y="1551961"/>
            <a:ext cx="1525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2200" baseline="-25000" dirty="0" err="1">
                <a:solidFill>
                  <a:srgbClr val="800000"/>
                </a:solidFill>
              </a:rPr>
              <a:t>S</a:t>
            </a:r>
            <a:r>
              <a:rPr lang="en-US" sz="2200" dirty="0">
                <a:solidFill>
                  <a:srgbClr val="800000"/>
                </a:solidFill>
              </a:rPr>
              <a:t>= </a:t>
            </a:r>
            <a:r>
              <a:rPr lang="en-US" sz="2200" dirty="0">
                <a:solidFill>
                  <a:srgbClr val="800000"/>
                </a:solidFill>
                <a:latin typeface="Symbol" charset="2"/>
                <a:cs typeface="Symbol" charset="2"/>
              </a:rPr>
              <a:t>t</a:t>
            </a:r>
            <a:r>
              <a:rPr lang="en-US" sz="2200" baseline="-25000" dirty="0">
                <a:solidFill>
                  <a:srgbClr val="800000"/>
                </a:solidFill>
              </a:rPr>
              <a:t>0</a:t>
            </a:r>
            <a:r>
              <a:rPr lang="en-US" sz="2200" dirty="0">
                <a:solidFill>
                  <a:srgbClr val="800000"/>
                </a:solidFill>
              </a:rPr>
              <a:t>- </a:t>
            </a:r>
            <a:r>
              <a:rPr lang="en-US" sz="2200" dirty="0">
                <a:solidFill>
                  <a:srgbClr val="800000"/>
                </a:solidFill>
                <a:cs typeface="Calibri"/>
              </a:rPr>
              <a:t>n</a:t>
            </a:r>
            <a:r>
              <a:rPr lang="en-US" sz="2200" dirty="0">
                <a:solidFill>
                  <a:srgbClr val="800000"/>
                </a:solidFill>
                <a:latin typeface="Symbol" charset="2"/>
                <a:cs typeface="Symbol" charset="2"/>
              </a:rPr>
              <a:t> </a:t>
            </a:r>
            <a:r>
              <a:rPr lang="en-US" sz="2200" dirty="0" err="1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2200" baseline="-25000" dirty="0" err="1">
                <a:solidFill>
                  <a:srgbClr val="800000"/>
                </a:solidFill>
              </a:rPr>
              <a:t>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543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54100" y="2222500"/>
            <a:ext cx="1675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Sliding friction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Fracture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Pore pressure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2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</a:t>
            </a:r>
            <a:r>
              <a:rPr lang="en-US" sz="2000" dirty="0" smtClean="0">
                <a:solidFill>
                  <a:srgbClr val="FF0000"/>
                </a:solidFill>
              </a:rPr>
              <a:t>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 smtClean="0">
                <a:solidFill>
                  <a:srgbClr val="FF000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Class-prep questions for today (break-out rooms)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0700" y="769504"/>
            <a:ext cx="8445500" cy="1812724"/>
            <a:chOff x="520700" y="858404"/>
            <a:chExt cx="8445500" cy="1812724"/>
          </a:xfrm>
        </p:grpSpPr>
        <p:sp>
          <p:nvSpPr>
            <p:cNvPr id="2" name="TextBox 1"/>
            <p:cNvSpPr txBox="1"/>
            <p:nvPr/>
          </p:nvSpPr>
          <p:spPr>
            <a:xfrm>
              <a:off x="541045" y="858404"/>
              <a:ext cx="7561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90"/>
                  </a:solidFill>
                </a:rPr>
                <a:t>Failure of materials </a:t>
              </a:r>
              <a:endParaRPr lang="en-US" sz="2000" dirty="0">
                <a:solidFill>
                  <a:srgbClr val="00009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0700" y="1193800"/>
              <a:ext cx="84455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Faults can slip when shear stress </a:t>
              </a:r>
              <a:r>
                <a:rPr lang="en-US" i="1" dirty="0" err="1">
                  <a:solidFill>
                    <a:srgbClr val="000090"/>
                  </a:solidFill>
                  <a:latin typeface="Symbol" charset="2"/>
                  <a:ea typeface="ＭＳ 明朝"/>
                  <a:cs typeface="Symbol" charset="2"/>
                </a:rPr>
                <a:t>s</a:t>
              </a:r>
              <a:r>
                <a:rPr lang="en-US" baseline="-25000" dirty="0" err="1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S</a:t>
              </a:r>
              <a:r>
                <a:rPr lang="en-US" dirty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 is large enough to overcome frictional resistance.  Frictional resistance to failure can be modeled as increasing proportional to the normal traction </a:t>
              </a:r>
              <a:r>
                <a:rPr lang="en-US" i="1" dirty="0" err="1">
                  <a:solidFill>
                    <a:srgbClr val="000090"/>
                  </a:solidFill>
                  <a:latin typeface="Symbol" charset="2"/>
                  <a:ea typeface="ＭＳ 明朝"/>
                  <a:cs typeface="Symbol" charset="2"/>
                </a:rPr>
                <a:t>s</a:t>
              </a:r>
              <a:r>
                <a:rPr lang="en-US" baseline="-25000" dirty="0" err="1" smtClean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N</a:t>
              </a:r>
              <a:r>
                <a:rPr lang="en-US" dirty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.</a:t>
              </a:r>
            </a:p>
            <a:p>
              <a:r>
                <a:rPr lang="en-US" dirty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In stress space, if a stress state </a:t>
              </a:r>
              <a:r>
                <a:rPr lang="en-US" i="1" dirty="0" err="1">
                  <a:solidFill>
                    <a:srgbClr val="000090"/>
                  </a:solidFill>
                  <a:latin typeface="Symbol" charset="2"/>
                  <a:ea typeface="ＭＳ 明朝"/>
                  <a:cs typeface="Symbol" charset="2"/>
                </a:rPr>
                <a:t>s</a:t>
              </a:r>
              <a:r>
                <a:rPr lang="en-US" baseline="-25000" dirty="0" err="1" smtClean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N</a:t>
              </a:r>
              <a:r>
                <a:rPr lang="en-US" dirty="0" smtClean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 </a:t>
              </a:r>
              <a:r>
                <a:rPr lang="en-US" dirty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and </a:t>
              </a:r>
              <a:r>
                <a:rPr lang="en-US" i="1" dirty="0" err="1">
                  <a:solidFill>
                    <a:srgbClr val="000090"/>
                  </a:solidFill>
                  <a:latin typeface="Symbol" charset="2"/>
                  <a:ea typeface="ＭＳ 明朝"/>
                  <a:cs typeface="Symbol" charset="2"/>
                </a:rPr>
                <a:t>s</a:t>
              </a:r>
              <a:r>
                <a:rPr lang="en-US" baseline="-25000" dirty="0" err="1" smtClean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S</a:t>
              </a:r>
              <a:r>
                <a:rPr lang="en-US" dirty="0" smtClean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 </a:t>
              </a:r>
              <a:r>
                <a:rPr lang="en-US" dirty="0">
                  <a:solidFill>
                    <a:srgbClr val="000090"/>
                  </a:solidFill>
                  <a:latin typeface="Calibri"/>
                  <a:ea typeface="ＭＳ 明朝"/>
                  <a:cs typeface="Calibri"/>
                </a:rPr>
                <a:t>exists that intersects or touches the frictional line, then the plane represented at that point can fail. </a:t>
              </a:r>
              <a:r>
                <a:rPr lang="en-US" dirty="0">
                  <a:solidFill>
                    <a:srgbClr val="000090"/>
                  </a:solidFill>
                  <a:latin typeface="Times"/>
                  <a:ea typeface="ＭＳ 明朝"/>
                  <a:cs typeface="Times New Roman"/>
                </a:rPr>
                <a:t>  </a:t>
              </a:r>
              <a:endParaRPr lang="en-US" dirty="0">
                <a:solidFill>
                  <a:srgbClr val="000090"/>
                </a:solidFill>
                <a:latin typeface="Cambria"/>
                <a:ea typeface="ＭＳ 明朝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8436" y="4390952"/>
            <a:ext cx="309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In the second diagram (below):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41045" y="2565399"/>
            <a:ext cx="7383755" cy="2204682"/>
            <a:chOff x="541045" y="2565399"/>
            <a:chExt cx="7383755" cy="2204682"/>
          </a:xfrm>
        </p:grpSpPr>
        <p:sp>
          <p:nvSpPr>
            <p:cNvPr id="9" name="TextBox 8"/>
            <p:cNvSpPr txBox="1"/>
            <p:nvPr/>
          </p:nvSpPr>
          <p:spPr>
            <a:xfrm>
              <a:off x="2895600" y="2738756"/>
              <a:ext cx="50292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  <a:latin typeface="Calibri"/>
                  <a:ea typeface="Times New Roman"/>
                  <a:cs typeface="Calibri"/>
                </a:rPr>
                <a:t>In the diagrams, all principal stresses are negative. 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solidFill>
                    <a:srgbClr val="000090"/>
                  </a:solidFill>
                  <a:latin typeface="Calibri"/>
                  <a:ea typeface="Times New Roman"/>
                  <a:cs typeface="Calibri"/>
                </a:rPr>
                <a:t>Are they compressive or extensile?</a:t>
              </a:r>
              <a:endParaRPr lang="en-US" dirty="0">
                <a:solidFill>
                  <a:srgbClr val="000090"/>
                </a:solidFill>
                <a:latin typeface="Calibri"/>
                <a:ea typeface="ＭＳ 明朝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solidFill>
                    <a:srgbClr val="000090"/>
                  </a:solidFill>
                  <a:latin typeface="Calibri"/>
                  <a:ea typeface="Times New Roman"/>
                  <a:cs typeface="Calibri"/>
                </a:rPr>
                <a:t>In the first diagram, do any stress states exist outside the circle shown?</a:t>
              </a:r>
              <a:endParaRPr lang="en-US" dirty="0">
                <a:solidFill>
                  <a:srgbClr val="000090"/>
                </a:solidFill>
                <a:latin typeface="Calibri"/>
                <a:ea typeface="ＭＳ 明朝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solidFill>
                    <a:srgbClr val="000090"/>
                  </a:solidFill>
                  <a:latin typeface="Calibri"/>
                  <a:ea typeface="Times New Roman"/>
                  <a:cs typeface="Calibri"/>
                </a:rPr>
                <a:t>Can any faults fail in this stress field?</a:t>
              </a:r>
              <a:endParaRPr lang="en-US" dirty="0">
                <a:solidFill>
                  <a:srgbClr val="000090"/>
                </a:solidFill>
                <a:latin typeface="Calibri"/>
                <a:ea typeface="ＭＳ 明朝"/>
                <a:cs typeface="Calibri"/>
              </a:endParaRPr>
            </a:p>
            <a:p>
              <a:endParaRPr lang="en-US" dirty="0"/>
            </a:p>
            <a:p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41045" y="2565399"/>
              <a:ext cx="2362200" cy="1876353"/>
              <a:chOff x="541045" y="2565399"/>
              <a:chExt cx="2362200" cy="1876353"/>
            </a:xfrm>
          </p:grpSpPr>
          <p:pic>
            <p:nvPicPr>
              <p:cNvPr id="6" name="Picture 5" descr="Macintosh HD:Users:edw:Desktop:Mohr_circle_sliding_1.png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045" y="2565399"/>
                <a:ext cx="2362200" cy="18763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Rounded Rectangle 13"/>
              <p:cNvSpPr/>
              <p:nvPr/>
            </p:nvSpPr>
            <p:spPr>
              <a:xfrm rot="20066692">
                <a:off x="825499" y="4038600"/>
                <a:ext cx="1023645" cy="2667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96226" y="4749800"/>
            <a:ext cx="7755574" cy="1942427"/>
            <a:chOff x="296226" y="4749800"/>
            <a:chExt cx="7755574" cy="1942427"/>
          </a:xfrm>
        </p:grpSpPr>
        <p:pic>
          <p:nvPicPr>
            <p:cNvPr id="12" name="Picture 11" descr="Macintosh HD:Users:edw:Desktop:Mohr_circle_sliding.png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53"/>
            <a:stretch/>
          </p:blipFill>
          <p:spPr bwMode="auto">
            <a:xfrm>
              <a:off x="296226" y="4749800"/>
              <a:ext cx="2700973" cy="194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903245" y="4784824"/>
              <a:ext cx="514855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solidFill>
                    <a:srgbClr val="000090"/>
                  </a:solidFill>
                </a:rPr>
                <a:t>What </a:t>
              </a:r>
              <a:r>
                <a:rPr lang="en-US" dirty="0">
                  <a:solidFill>
                    <a:srgbClr val="000090"/>
                  </a:solidFill>
                </a:rPr>
                <a:t>has changed in the stress field? 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solidFill>
                    <a:srgbClr val="000090"/>
                  </a:solidFill>
                </a:rPr>
                <a:t>Can any faults fail in this new stress field? 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solidFill>
                    <a:srgbClr val="000090"/>
                  </a:solidFill>
                </a:rPr>
                <a:t>If yes, how many different faults can fail? 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>
                  <a:solidFill>
                    <a:srgbClr val="000090"/>
                  </a:solidFill>
                </a:rPr>
                <a:t>How could you identify the orientation(s) from the Mohr's circle</a:t>
              </a:r>
              <a:r>
                <a:rPr lang="en-US" dirty="0" smtClean="0">
                  <a:solidFill>
                    <a:srgbClr val="000090"/>
                  </a:solidFill>
                </a:rPr>
                <a:t>?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 rot="20066692">
              <a:off x="800098" y="6281283"/>
              <a:ext cx="1023645" cy="266700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21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Mohr’s circle in 2-D view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2400" y="2489200"/>
            <a:ext cx="2324100" cy="2438401"/>
            <a:chOff x="152400" y="2489200"/>
            <a:chExt cx="2324100" cy="2438401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96333" y="2659136"/>
              <a:ext cx="2099733" cy="2174727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400" y="2489200"/>
              <a:ext cx="1143000" cy="2344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3500" y="3771901"/>
              <a:ext cx="1143000" cy="115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6600" y="1905000"/>
            <a:ext cx="2697486" cy="2326410"/>
            <a:chOff x="736600" y="1905000"/>
            <a:chExt cx="2697486" cy="2326410"/>
          </a:xfrm>
        </p:grpSpPr>
        <p:grpSp>
          <p:nvGrpSpPr>
            <p:cNvPr id="16" name="Group 15"/>
            <p:cNvGrpSpPr/>
            <p:nvPr/>
          </p:nvGrpSpPr>
          <p:grpSpPr>
            <a:xfrm>
              <a:off x="1320800" y="2133600"/>
              <a:ext cx="1778000" cy="1638300"/>
              <a:chOff x="1320800" y="2133600"/>
              <a:chExt cx="1778000" cy="1638300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1320800" y="2133600"/>
                <a:ext cx="12700" cy="16383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H="1">
                <a:off x="1346200" y="3746500"/>
                <a:ext cx="17526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5434440"/>
                </p:ext>
              </p:extLst>
            </p:nvPr>
          </p:nvGraphicFramePr>
          <p:xfrm>
            <a:off x="3098800" y="3743720"/>
            <a:ext cx="335286" cy="48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3" imgW="139700" imgH="203200" progId="Equation.3">
                    <p:embed/>
                  </p:oleObj>
                </mc:Choice>
                <mc:Fallback>
                  <p:oleObj name="Equation" r:id="rId3" imgW="1397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98800" y="3743720"/>
                          <a:ext cx="335286" cy="4876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7269098"/>
                </p:ext>
              </p:extLst>
            </p:nvPr>
          </p:nvGraphicFramePr>
          <p:xfrm>
            <a:off x="1339850" y="1905000"/>
            <a:ext cx="36755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5" imgW="152400" imgH="215900" progId="Equation.3">
                    <p:embed/>
                  </p:oleObj>
                </mc:Choice>
                <mc:Fallback>
                  <p:oleObj name="Equation" r:id="rId5" imgW="1524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9850" y="1905000"/>
                          <a:ext cx="367553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Connector 16"/>
            <p:cNvCxnSpPr/>
            <p:nvPr/>
          </p:nvCxnSpPr>
          <p:spPr>
            <a:xfrm flipH="1">
              <a:off x="1346200" y="2832100"/>
              <a:ext cx="571500" cy="939801"/>
            </a:xfrm>
            <a:prstGeom prst="line">
              <a:avLst/>
            </a:prstGeom>
            <a:ln w="57150" cmpd="sng">
              <a:solidFill>
                <a:srgbClr val="800000"/>
              </a:solidFill>
              <a:headEnd type="triangle" w="lg" len="lg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14155" y="2400300"/>
              <a:ext cx="4896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err="1" smtClean="0">
                  <a:solidFill>
                    <a:srgbClr val="800000"/>
                  </a:solidFill>
                </a:rPr>
                <a:t>n</a:t>
              </a:r>
              <a:r>
                <a:rPr lang="en-US" sz="2800" i="1" baseline="-25000" dirty="0" err="1" smtClean="0">
                  <a:solidFill>
                    <a:srgbClr val="800000"/>
                  </a:solidFill>
                </a:rPr>
                <a:t>i</a:t>
              </a:r>
              <a:endParaRPr lang="en-US" sz="2800" i="1" baseline="-25000" dirty="0">
                <a:solidFill>
                  <a:srgbClr val="8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736600" y="3395737"/>
              <a:ext cx="1181100" cy="668263"/>
            </a:xfrm>
            <a:prstGeom prst="line">
              <a:avLst/>
            </a:prstGeom>
            <a:ln w="57150" cmpd="thickThin">
              <a:solidFill>
                <a:srgbClr val="800000"/>
              </a:solidFill>
              <a:headEnd type="none" w="lg" len="lg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554029" y="3220500"/>
            <a:ext cx="3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q</a:t>
            </a:r>
            <a:endParaRPr lang="en-US" sz="2800" baseline="-25000" dirty="0">
              <a:solidFill>
                <a:srgbClr val="800000"/>
              </a:solidFill>
              <a:latin typeface="Symbol" charset="2"/>
              <a:cs typeface="Symbol" charset="2"/>
            </a:endParaRPr>
          </a:p>
        </p:txBody>
      </p:sp>
      <p:pic>
        <p:nvPicPr>
          <p:cNvPr id="27" name="Picture 26" descr="Macintosh HD:Users:edw:Desktop:Screen Shot 2020-10-26 at 14.38.00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2019299"/>
            <a:ext cx="4102100" cy="290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/>
          <p:cNvSpPr txBox="1"/>
          <p:nvPr/>
        </p:nvSpPr>
        <p:spPr>
          <a:xfrm>
            <a:off x="5301510" y="1637389"/>
            <a:ext cx="1467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800000"/>
                </a:solidFill>
              </a:rPr>
              <a:t>Traction on </a:t>
            </a:r>
            <a:r>
              <a:rPr lang="en-US" sz="2800" i="1" dirty="0" err="1" smtClean="0">
                <a:solidFill>
                  <a:srgbClr val="800000"/>
                </a:solidFill>
              </a:rPr>
              <a:t>n</a:t>
            </a:r>
            <a:r>
              <a:rPr lang="en-US" sz="2800" i="1" baseline="-25000" dirty="0" err="1" smtClean="0">
                <a:solidFill>
                  <a:srgbClr val="800000"/>
                </a:solidFill>
              </a:rPr>
              <a:t>i</a:t>
            </a:r>
            <a:endParaRPr lang="en-US" sz="2800" i="1" baseline="-25000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2001242">
            <a:off x="423966" y="3464867"/>
            <a:ext cx="87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plane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1684867" y="3213100"/>
            <a:ext cx="319454" cy="529166"/>
          </a:xfrm>
          <a:custGeom>
            <a:avLst/>
            <a:gdLst>
              <a:gd name="connsiteX0" fmla="*/ 203200 w 228600"/>
              <a:gd name="connsiteY0" fmla="*/ 647700 h 647700"/>
              <a:gd name="connsiteX1" fmla="*/ 228600 w 228600"/>
              <a:gd name="connsiteY1" fmla="*/ 469900 h 647700"/>
              <a:gd name="connsiteX2" fmla="*/ 190500 w 228600"/>
              <a:gd name="connsiteY2" fmla="*/ 266700 h 647700"/>
              <a:gd name="connsiteX3" fmla="*/ 177800 w 228600"/>
              <a:gd name="connsiteY3" fmla="*/ 228600 h 647700"/>
              <a:gd name="connsiteX4" fmla="*/ 165100 w 228600"/>
              <a:gd name="connsiteY4" fmla="*/ 190500 h 647700"/>
              <a:gd name="connsiteX5" fmla="*/ 139700 w 228600"/>
              <a:gd name="connsiteY5" fmla="*/ 152400 h 647700"/>
              <a:gd name="connsiteX6" fmla="*/ 101600 w 228600"/>
              <a:gd name="connsiteY6" fmla="*/ 76200 h 647700"/>
              <a:gd name="connsiteX7" fmla="*/ 63500 w 228600"/>
              <a:gd name="connsiteY7" fmla="*/ 38100 h 647700"/>
              <a:gd name="connsiteX8" fmla="*/ 0 w 228600"/>
              <a:gd name="connsiteY8" fmla="*/ 0 h 647700"/>
              <a:gd name="connsiteX0" fmla="*/ 203200 w 228600"/>
              <a:gd name="connsiteY0" fmla="*/ 647700 h 647700"/>
              <a:gd name="connsiteX1" fmla="*/ 228600 w 228600"/>
              <a:gd name="connsiteY1" fmla="*/ 469900 h 647700"/>
              <a:gd name="connsiteX2" fmla="*/ 190500 w 228600"/>
              <a:gd name="connsiteY2" fmla="*/ 266700 h 647700"/>
              <a:gd name="connsiteX3" fmla="*/ 177800 w 228600"/>
              <a:gd name="connsiteY3" fmla="*/ 228600 h 647700"/>
              <a:gd name="connsiteX4" fmla="*/ 165100 w 228600"/>
              <a:gd name="connsiteY4" fmla="*/ 190500 h 647700"/>
              <a:gd name="connsiteX5" fmla="*/ 101600 w 228600"/>
              <a:gd name="connsiteY5" fmla="*/ 76200 h 647700"/>
              <a:gd name="connsiteX6" fmla="*/ 63500 w 228600"/>
              <a:gd name="connsiteY6" fmla="*/ 38100 h 647700"/>
              <a:gd name="connsiteX7" fmla="*/ 0 w 228600"/>
              <a:gd name="connsiteY7" fmla="*/ 0 h 647700"/>
              <a:gd name="connsiteX0" fmla="*/ 203200 w 228600"/>
              <a:gd name="connsiteY0" fmla="*/ 647700 h 647700"/>
              <a:gd name="connsiteX1" fmla="*/ 228600 w 228600"/>
              <a:gd name="connsiteY1" fmla="*/ 469900 h 647700"/>
              <a:gd name="connsiteX2" fmla="*/ 190500 w 228600"/>
              <a:gd name="connsiteY2" fmla="*/ 266700 h 647700"/>
              <a:gd name="connsiteX3" fmla="*/ 177800 w 228600"/>
              <a:gd name="connsiteY3" fmla="*/ 228600 h 647700"/>
              <a:gd name="connsiteX4" fmla="*/ 165100 w 228600"/>
              <a:gd name="connsiteY4" fmla="*/ 190500 h 647700"/>
              <a:gd name="connsiteX5" fmla="*/ 63500 w 228600"/>
              <a:gd name="connsiteY5" fmla="*/ 38100 h 647700"/>
              <a:gd name="connsiteX6" fmla="*/ 0 w 228600"/>
              <a:gd name="connsiteY6" fmla="*/ 0 h 647700"/>
              <a:gd name="connsiteX0" fmla="*/ 203200 w 229110"/>
              <a:gd name="connsiteY0" fmla="*/ 647700 h 647700"/>
              <a:gd name="connsiteX1" fmla="*/ 228600 w 229110"/>
              <a:gd name="connsiteY1" fmla="*/ 469900 h 647700"/>
              <a:gd name="connsiteX2" fmla="*/ 177800 w 229110"/>
              <a:gd name="connsiteY2" fmla="*/ 228600 h 647700"/>
              <a:gd name="connsiteX3" fmla="*/ 165100 w 229110"/>
              <a:gd name="connsiteY3" fmla="*/ 190500 h 647700"/>
              <a:gd name="connsiteX4" fmla="*/ 63500 w 229110"/>
              <a:gd name="connsiteY4" fmla="*/ 38100 h 647700"/>
              <a:gd name="connsiteX5" fmla="*/ 0 w 229110"/>
              <a:gd name="connsiteY5" fmla="*/ 0 h 647700"/>
              <a:gd name="connsiteX0" fmla="*/ 203200 w 229110"/>
              <a:gd name="connsiteY0" fmla="*/ 647700 h 647700"/>
              <a:gd name="connsiteX1" fmla="*/ 228600 w 229110"/>
              <a:gd name="connsiteY1" fmla="*/ 469900 h 647700"/>
              <a:gd name="connsiteX2" fmla="*/ 177800 w 229110"/>
              <a:gd name="connsiteY2" fmla="*/ 228600 h 647700"/>
              <a:gd name="connsiteX3" fmla="*/ 165100 w 229110"/>
              <a:gd name="connsiteY3" fmla="*/ 190500 h 647700"/>
              <a:gd name="connsiteX4" fmla="*/ 0 w 229110"/>
              <a:gd name="connsiteY4" fmla="*/ 0 h 647700"/>
              <a:gd name="connsiteX0" fmla="*/ 203200 w 229110"/>
              <a:gd name="connsiteY0" fmla="*/ 647700 h 647700"/>
              <a:gd name="connsiteX1" fmla="*/ 228600 w 229110"/>
              <a:gd name="connsiteY1" fmla="*/ 469900 h 647700"/>
              <a:gd name="connsiteX2" fmla="*/ 177800 w 229110"/>
              <a:gd name="connsiteY2" fmla="*/ 228600 h 647700"/>
              <a:gd name="connsiteX3" fmla="*/ 0 w 229110"/>
              <a:gd name="connsiteY3" fmla="*/ 0 h 647700"/>
              <a:gd name="connsiteX0" fmla="*/ 309033 w 334943"/>
              <a:gd name="connsiteY0" fmla="*/ 520700 h 520700"/>
              <a:gd name="connsiteX1" fmla="*/ 334433 w 334943"/>
              <a:gd name="connsiteY1" fmla="*/ 342900 h 520700"/>
              <a:gd name="connsiteX2" fmla="*/ 283633 w 334943"/>
              <a:gd name="connsiteY2" fmla="*/ 101600 h 520700"/>
              <a:gd name="connsiteX3" fmla="*/ 0 w 334943"/>
              <a:gd name="connsiteY3" fmla="*/ 0 h 520700"/>
              <a:gd name="connsiteX0" fmla="*/ 309033 w 338400"/>
              <a:gd name="connsiteY0" fmla="*/ 520700 h 520700"/>
              <a:gd name="connsiteX1" fmla="*/ 334433 w 338400"/>
              <a:gd name="connsiteY1" fmla="*/ 342900 h 520700"/>
              <a:gd name="connsiteX2" fmla="*/ 215899 w 338400"/>
              <a:gd name="connsiteY2" fmla="*/ 156634 h 520700"/>
              <a:gd name="connsiteX3" fmla="*/ 0 w 338400"/>
              <a:gd name="connsiteY3" fmla="*/ 0 h 520700"/>
              <a:gd name="connsiteX0" fmla="*/ 309033 w 311241"/>
              <a:gd name="connsiteY0" fmla="*/ 520700 h 520700"/>
              <a:gd name="connsiteX1" fmla="*/ 292100 w 311241"/>
              <a:gd name="connsiteY1" fmla="*/ 330200 h 520700"/>
              <a:gd name="connsiteX2" fmla="*/ 215899 w 311241"/>
              <a:gd name="connsiteY2" fmla="*/ 156634 h 520700"/>
              <a:gd name="connsiteX3" fmla="*/ 0 w 311241"/>
              <a:gd name="connsiteY3" fmla="*/ 0 h 520700"/>
              <a:gd name="connsiteX0" fmla="*/ 309033 w 312169"/>
              <a:gd name="connsiteY0" fmla="*/ 520700 h 520700"/>
              <a:gd name="connsiteX1" fmla="*/ 292100 w 312169"/>
              <a:gd name="connsiteY1" fmla="*/ 330200 h 520700"/>
              <a:gd name="connsiteX2" fmla="*/ 182032 w 312169"/>
              <a:gd name="connsiteY2" fmla="*/ 131234 h 520700"/>
              <a:gd name="connsiteX3" fmla="*/ 0 w 312169"/>
              <a:gd name="connsiteY3" fmla="*/ 0 h 520700"/>
              <a:gd name="connsiteX0" fmla="*/ 309033 w 312169"/>
              <a:gd name="connsiteY0" fmla="*/ 520700 h 520700"/>
              <a:gd name="connsiteX1" fmla="*/ 292100 w 312169"/>
              <a:gd name="connsiteY1" fmla="*/ 330200 h 520700"/>
              <a:gd name="connsiteX2" fmla="*/ 182032 w 312169"/>
              <a:gd name="connsiteY2" fmla="*/ 131234 h 520700"/>
              <a:gd name="connsiteX3" fmla="*/ 0 w 312169"/>
              <a:gd name="connsiteY3" fmla="*/ 0 h 520700"/>
              <a:gd name="connsiteX0" fmla="*/ 309033 w 312169"/>
              <a:gd name="connsiteY0" fmla="*/ 520700 h 520700"/>
              <a:gd name="connsiteX1" fmla="*/ 292100 w 312169"/>
              <a:gd name="connsiteY1" fmla="*/ 330200 h 520700"/>
              <a:gd name="connsiteX2" fmla="*/ 182032 w 312169"/>
              <a:gd name="connsiteY2" fmla="*/ 131234 h 520700"/>
              <a:gd name="connsiteX3" fmla="*/ 0 w 312169"/>
              <a:gd name="connsiteY3" fmla="*/ 0 h 520700"/>
              <a:gd name="connsiteX0" fmla="*/ 317500 w 319454"/>
              <a:gd name="connsiteY0" fmla="*/ 529166 h 529166"/>
              <a:gd name="connsiteX1" fmla="*/ 292100 w 319454"/>
              <a:gd name="connsiteY1" fmla="*/ 330200 h 529166"/>
              <a:gd name="connsiteX2" fmla="*/ 182032 w 319454"/>
              <a:gd name="connsiteY2" fmla="*/ 131234 h 529166"/>
              <a:gd name="connsiteX3" fmla="*/ 0 w 319454"/>
              <a:gd name="connsiteY3" fmla="*/ 0 h 52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54" h="529166">
                <a:moveTo>
                  <a:pt x="317500" y="529166"/>
                </a:moveTo>
                <a:cubicBezTo>
                  <a:pt x="323819" y="491250"/>
                  <a:pt x="314678" y="396522"/>
                  <a:pt x="292100" y="330200"/>
                </a:cubicBezTo>
                <a:cubicBezTo>
                  <a:pt x="269522" y="263878"/>
                  <a:pt x="260348" y="228601"/>
                  <a:pt x="182032" y="131234"/>
                </a:cubicBezTo>
                <a:cubicBezTo>
                  <a:pt x="103716" y="33867"/>
                  <a:pt x="37042" y="47625"/>
                  <a:pt x="0" y="0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254501" y="2680396"/>
            <a:ext cx="2638486" cy="1417471"/>
            <a:chOff x="4254501" y="2680396"/>
            <a:chExt cx="2638486" cy="1417471"/>
          </a:xfrm>
        </p:grpSpPr>
        <p:sp>
          <p:nvSpPr>
            <p:cNvPr id="28" name="TextBox 27"/>
            <p:cNvSpPr txBox="1"/>
            <p:nvPr/>
          </p:nvSpPr>
          <p:spPr>
            <a:xfrm>
              <a:off x="6083301" y="2680396"/>
              <a:ext cx="551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2q</a:t>
              </a:r>
              <a:endParaRPr lang="en-US" sz="2800" baseline="-25000" dirty="0">
                <a:solidFill>
                  <a:srgbClr val="800000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664200" y="2751667"/>
              <a:ext cx="393700" cy="1312333"/>
            </a:xfrm>
            <a:prstGeom prst="line">
              <a:avLst/>
            </a:prstGeom>
            <a:ln w="57150" cmpd="sng">
              <a:solidFill>
                <a:srgbClr val="800000"/>
              </a:solidFill>
              <a:headEnd type="triangle" w="lg" len="lg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5748177" y="3089788"/>
              <a:ext cx="1144810" cy="961513"/>
            </a:xfrm>
            <a:custGeom>
              <a:avLst/>
              <a:gdLst>
                <a:gd name="connsiteX0" fmla="*/ 203200 w 228600"/>
                <a:gd name="connsiteY0" fmla="*/ 647700 h 647700"/>
                <a:gd name="connsiteX1" fmla="*/ 228600 w 228600"/>
                <a:gd name="connsiteY1" fmla="*/ 469900 h 647700"/>
                <a:gd name="connsiteX2" fmla="*/ 190500 w 228600"/>
                <a:gd name="connsiteY2" fmla="*/ 266700 h 647700"/>
                <a:gd name="connsiteX3" fmla="*/ 177800 w 228600"/>
                <a:gd name="connsiteY3" fmla="*/ 228600 h 647700"/>
                <a:gd name="connsiteX4" fmla="*/ 165100 w 228600"/>
                <a:gd name="connsiteY4" fmla="*/ 190500 h 647700"/>
                <a:gd name="connsiteX5" fmla="*/ 139700 w 228600"/>
                <a:gd name="connsiteY5" fmla="*/ 152400 h 647700"/>
                <a:gd name="connsiteX6" fmla="*/ 101600 w 228600"/>
                <a:gd name="connsiteY6" fmla="*/ 76200 h 647700"/>
                <a:gd name="connsiteX7" fmla="*/ 63500 w 228600"/>
                <a:gd name="connsiteY7" fmla="*/ 38100 h 647700"/>
                <a:gd name="connsiteX8" fmla="*/ 0 w 228600"/>
                <a:gd name="connsiteY8" fmla="*/ 0 h 647700"/>
                <a:gd name="connsiteX0" fmla="*/ 203200 w 228600"/>
                <a:gd name="connsiteY0" fmla="*/ 647700 h 647700"/>
                <a:gd name="connsiteX1" fmla="*/ 228600 w 228600"/>
                <a:gd name="connsiteY1" fmla="*/ 469900 h 647700"/>
                <a:gd name="connsiteX2" fmla="*/ 190500 w 228600"/>
                <a:gd name="connsiteY2" fmla="*/ 266700 h 647700"/>
                <a:gd name="connsiteX3" fmla="*/ 177800 w 228600"/>
                <a:gd name="connsiteY3" fmla="*/ 228600 h 647700"/>
                <a:gd name="connsiteX4" fmla="*/ 165100 w 228600"/>
                <a:gd name="connsiteY4" fmla="*/ 190500 h 647700"/>
                <a:gd name="connsiteX5" fmla="*/ 101600 w 228600"/>
                <a:gd name="connsiteY5" fmla="*/ 76200 h 647700"/>
                <a:gd name="connsiteX6" fmla="*/ 63500 w 228600"/>
                <a:gd name="connsiteY6" fmla="*/ 38100 h 647700"/>
                <a:gd name="connsiteX7" fmla="*/ 0 w 228600"/>
                <a:gd name="connsiteY7" fmla="*/ 0 h 647700"/>
                <a:gd name="connsiteX0" fmla="*/ 203200 w 228600"/>
                <a:gd name="connsiteY0" fmla="*/ 647700 h 647700"/>
                <a:gd name="connsiteX1" fmla="*/ 228600 w 228600"/>
                <a:gd name="connsiteY1" fmla="*/ 469900 h 647700"/>
                <a:gd name="connsiteX2" fmla="*/ 190500 w 228600"/>
                <a:gd name="connsiteY2" fmla="*/ 266700 h 647700"/>
                <a:gd name="connsiteX3" fmla="*/ 177800 w 228600"/>
                <a:gd name="connsiteY3" fmla="*/ 228600 h 647700"/>
                <a:gd name="connsiteX4" fmla="*/ 165100 w 228600"/>
                <a:gd name="connsiteY4" fmla="*/ 190500 h 647700"/>
                <a:gd name="connsiteX5" fmla="*/ 63500 w 228600"/>
                <a:gd name="connsiteY5" fmla="*/ 38100 h 647700"/>
                <a:gd name="connsiteX6" fmla="*/ 0 w 228600"/>
                <a:gd name="connsiteY6" fmla="*/ 0 h 647700"/>
                <a:gd name="connsiteX0" fmla="*/ 203200 w 229110"/>
                <a:gd name="connsiteY0" fmla="*/ 647700 h 647700"/>
                <a:gd name="connsiteX1" fmla="*/ 228600 w 229110"/>
                <a:gd name="connsiteY1" fmla="*/ 469900 h 647700"/>
                <a:gd name="connsiteX2" fmla="*/ 177800 w 229110"/>
                <a:gd name="connsiteY2" fmla="*/ 228600 h 647700"/>
                <a:gd name="connsiteX3" fmla="*/ 165100 w 229110"/>
                <a:gd name="connsiteY3" fmla="*/ 190500 h 647700"/>
                <a:gd name="connsiteX4" fmla="*/ 63500 w 229110"/>
                <a:gd name="connsiteY4" fmla="*/ 38100 h 647700"/>
                <a:gd name="connsiteX5" fmla="*/ 0 w 229110"/>
                <a:gd name="connsiteY5" fmla="*/ 0 h 647700"/>
                <a:gd name="connsiteX0" fmla="*/ 203200 w 229110"/>
                <a:gd name="connsiteY0" fmla="*/ 647700 h 647700"/>
                <a:gd name="connsiteX1" fmla="*/ 228600 w 229110"/>
                <a:gd name="connsiteY1" fmla="*/ 469900 h 647700"/>
                <a:gd name="connsiteX2" fmla="*/ 177800 w 229110"/>
                <a:gd name="connsiteY2" fmla="*/ 228600 h 647700"/>
                <a:gd name="connsiteX3" fmla="*/ 165100 w 229110"/>
                <a:gd name="connsiteY3" fmla="*/ 190500 h 647700"/>
                <a:gd name="connsiteX4" fmla="*/ 0 w 229110"/>
                <a:gd name="connsiteY4" fmla="*/ 0 h 647700"/>
                <a:gd name="connsiteX0" fmla="*/ 203200 w 229110"/>
                <a:gd name="connsiteY0" fmla="*/ 647700 h 647700"/>
                <a:gd name="connsiteX1" fmla="*/ 228600 w 229110"/>
                <a:gd name="connsiteY1" fmla="*/ 469900 h 647700"/>
                <a:gd name="connsiteX2" fmla="*/ 177800 w 229110"/>
                <a:gd name="connsiteY2" fmla="*/ 228600 h 647700"/>
                <a:gd name="connsiteX3" fmla="*/ 0 w 229110"/>
                <a:gd name="connsiteY3" fmla="*/ 0 h 647700"/>
                <a:gd name="connsiteX0" fmla="*/ 309033 w 334943"/>
                <a:gd name="connsiteY0" fmla="*/ 520700 h 520700"/>
                <a:gd name="connsiteX1" fmla="*/ 334433 w 334943"/>
                <a:gd name="connsiteY1" fmla="*/ 342900 h 520700"/>
                <a:gd name="connsiteX2" fmla="*/ 283633 w 334943"/>
                <a:gd name="connsiteY2" fmla="*/ 101600 h 520700"/>
                <a:gd name="connsiteX3" fmla="*/ 0 w 334943"/>
                <a:gd name="connsiteY3" fmla="*/ 0 h 520700"/>
                <a:gd name="connsiteX0" fmla="*/ 309033 w 338400"/>
                <a:gd name="connsiteY0" fmla="*/ 520700 h 520700"/>
                <a:gd name="connsiteX1" fmla="*/ 334433 w 338400"/>
                <a:gd name="connsiteY1" fmla="*/ 342900 h 520700"/>
                <a:gd name="connsiteX2" fmla="*/ 215899 w 338400"/>
                <a:gd name="connsiteY2" fmla="*/ 156634 h 520700"/>
                <a:gd name="connsiteX3" fmla="*/ 0 w 338400"/>
                <a:gd name="connsiteY3" fmla="*/ 0 h 520700"/>
                <a:gd name="connsiteX0" fmla="*/ 309033 w 311241"/>
                <a:gd name="connsiteY0" fmla="*/ 520700 h 520700"/>
                <a:gd name="connsiteX1" fmla="*/ 292100 w 311241"/>
                <a:gd name="connsiteY1" fmla="*/ 330200 h 520700"/>
                <a:gd name="connsiteX2" fmla="*/ 215899 w 311241"/>
                <a:gd name="connsiteY2" fmla="*/ 156634 h 520700"/>
                <a:gd name="connsiteX3" fmla="*/ 0 w 311241"/>
                <a:gd name="connsiteY3" fmla="*/ 0 h 520700"/>
                <a:gd name="connsiteX0" fmla="*/ 309033 w 312169"/>
                <a:gd name="connsiteY0" fmla="*/ 520700 h 520700"/>
                <a:gd name="connsiteX1" fmla="*/ 292100 w 312169"/>
                <a:gd name="connsiteY1" fmla="*/ 330200 h 520700"/>
                <a:gd name="connsiteX2" fmla="*/ 182032 w 312169"/>
                <a:gd name="connsiteY2" fmla="*/ 131234 h 520700"/>
                <a:gd name="connsiteX3" fmla="*/ 0 w 312169"/>
                <a:gd name="connsiteY3" fmla="*/ 0 h 520700"/>
                <a:gd name="connsiteX0" fmla="*/ 309033 w 312169"/>
                <a:gd name="connsiteY0" fmla="*/ 520700 h 520700"/>
                <a:gd name="connsiteX1" fmla="*/ 292100 w 312169"/>
                <a:gd name="connsiteY1" fmla="*/ 330200 h 520700"/>
                <a:gd name="connsiteX2" fmla="*/ 182032 w 312169"/>
                <a:gd name="connsiteY2" fmla="*/ 131234 h 520700"/>
                <a:gd name="connsiteX3" fmla="*/ 0 w 312169"/>
                <a:gd name="connsiteY3" fmla="*/ 0 h 520700"/>
                <a:gd name="connsiteX0" fmla="*/ 309033 w 312169"/>
                <a:gd name="connsiteY0" fmla="*/ 520700 h 520700"/>
                <a:gd name="connsiteX1" fmla="*/ 292100 w 312169"/>
                <a:gd name="connsiteY1" fmla="*/ 330200 h 520700"/>
                <a:gd name="connsiteX2" fmla="*/ 182032 w 312169"/>
                <a:gd name="connsiteY2" fmla="*/ 131234 h 520700"/>
                <a:gd name="connsiteX3" fmla="*/ 0 w 312169"/>
                <a:gd name="connsiteY3" fmla="*/ 0 h 520700"/>
                <a:gd name="connsiteX0" fmla="*/ 317500 w 319454"/>
                <a:gd name="connsiteY0" fmla="*/ 529166 h 529166"/>
                <a:gd name="connsiteX1" fmla="*/ 292100 w 319454"/>
                <a:gd name="connsiteY1" fmla="*/ 330200 h 529166"/>
                <a:gd name="connsiteX2" fmla="*/ 182032 w 319454"/>
                <a:gd name="connsiteY2" fmla="*/ 131234 h 529166"/>
                <a:gd name="connsiteX3" fmla="*/ 0 w 319454"/>
                <a:gd name="connsiteY3" fmla="*/ 0 h 529166"/>
                <a:gd name="connsiteX0" fmla="*/ 756154 w 758108"/>
                <a:gd name="connsiteY0" fmla="*/ 663101 h 663101"/>
                <a:gd name="connsiteX1" fmla="*/ 730754 w 758108"/>
                <a:gd name="connsiteY1" fmla="*/ 464135 h 663101"/>
                <a:gd name="connsiteX2" fmla="*/ 620686 w 758108"/>
                <a:gd name="connsiteY2" fmla="*/ 265169 h 663101"/>
                <a:gd name="connsiteX3" fmla="*/ 0 w 758108"/>
                <a:gd name="connsiteY3" fmla="*/ 0 h 663101"/>
                <a:gd name="connsiteX0" fmla="*/ 756154 w 758108"/>
                <a:gd name="connsiteY0" fmla="*/ 663101 h 663101"/>
                <a:gd name="connsiteX1" fmla="*/ 730754 w 758108"/>
                <a:gd name="connsiteY1" fmla="*/ 464135 h 663101"/>
                <a:gd name="connsiteX2" fmla="*/ 620686 w 758108"/>
                <a:gd name="connsiteY2" fmla="*/ 265169 h 663101"/>
                <a:gd name="connsiteX3" fmla="*/ 0 w 758108"/>
                <a:gd name="connsiteY3" fmla="*/ 0 h 663101"/>
                <a:gd name="connsiteX0" fmla="*/ 756154 w 766102"/>
                <a:gd name="connsiteY0" fmla="*/ 663101 h 663101"/>
                <a:gd name="connsiteX1" fmla="*/ 730754 w 766102"/>
                <a:gd name="connsiteY1" fmla="*/ 464135 h 663101"/>
                <a:gd name="connsiteX2" fmla="*/ 431931 w 766102"/>
                <a:gd name="connsiteY2" fmla="*/ 178670 h 663101"/>
                <a:gd name="connsiteX3" fmla="*/ 0 w 766102"/>
                <a:gd name="connsiteY3" fmla="*/ 0 h 663101"/>
                <a:gd name="connsiteX0" fmla="*/ 756154 w 756653"/>
                <a:gd name="connsiteY0" fmla="*/ 663101 h 663101"/>
                <a:gd name="connsiteX1" fmla="*/ 653657 w 756653"/>
                <a:gd name="connsiteY1" fmla="*/ 377635 h 663101"/>
                <a:gd name="connsiteX2" fmla="*/ 431931 w 756653"/>
                <a:gd name="connsiteY2" fmla="*/ 178670 h 663101"/>
                <a:gd name="connsiteX3" fmla="*/ 0 w 756653"/>
                <a:gd name="connsiteY3" fmla="*/ 0 h 663101"/>
                <a:gd name="connsiteX0" fmla="*/ 721593 w 722529"/>
                <a:gd name="connsiteY0" fmla="*/ 657521 h 657521"/>
                <a:gd name="connsiteX1" fmla="*/ 653657 w 722529"/>
                <a:gd name="connsiteY1" fmla="*/ 377635 h 657521"/>
                <a:gd name="connsiteX2" fmla="*/ 431931 w 722529"/>
                <a:gd name="connsiteY2" fmla="*/ 178670 h 657521"/>
                <a:gd name="connsiteX3" fmla="*/ 0 w 722529"/>
                <a:gd name="connsiteY3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431931 w 721593"/>
                <a:gd name="connsiteY3" fmla="*/ 178670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384078 w 721593"/>
                <a:gd name="connsiteY3" fmla="*/ 139605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384078 w 721593"/>
                <a:gd name="connsiteY3" fmla="*/ 139605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53657 w 721593"/>
                <a:gd name="connsiteY2" fmla="*/ 377635 h 657521"/>
                <a:gd name="connsiteX3" fmla="*/ 341542 w 721593"/>
                <a:gd name="connsiteY3" fmla="*/ 92170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341542 w 721593"/>
                <a:gd name="connsiteY3" fmla="*/ 92170 h 657521"/>
                <a:gd name="connsiteX4" fmla="*/ 0 w 721593"/>
                <a:gd name="connsiteY4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606573 w 721593"/>
                <a:gd name="connsiteY3" fmla="*/ 300361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606573 w 721593"/>
                <a:gd name="connsiteY3" fmla="*/ 300361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606573 w 721593"/>
                <a:gd name="connsiteY3" fmla="*/ 300361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341542 w 721593"/>
                <a:gd name="connsiteY4" fmla="*/ 92170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29731 w 721593"/>
                <a:gd name="connsiteY2" fmla="*/ 338570 h 657521"/>
                <a:gd name="connsiteX3" fmla="*/ 529476 w 721593"/>
                <a:gd name="connsiteY3" fmla="*/ 219442 h 657521"/>
                <a:gd name="connsiteX4" fmla="*/ 256470 w 721593"/>
                <a:gd name="connsiteY4" fmla="*/ 53105 h 657521"/>
                <a:gd name="connsiteX5" fmla="*/ 0 w 721593"/>
                <a:gd name="connsiteY5" fmla="*/ 0 h 657521"/>
                <a:gd name="connsiteX0" fmla="*/ 721593 w 721593"/>
                <a:gd name="connsiteY0" fmla="*/ 657521 h 657521"/>
                <a:gd name="connsiteX1" fmla="*/ 707597 w 721593"/>
                <a:gd name="connsiteY1" fmla="*/ 551489 h 657521"/>
                <a:gd name="connsiteX2" fmla="*/ 683670 w 721593"/>
                <a:gd name="connsiteY2" fmla="*/ 451038 h 657521"/>
                <a:gd name="connsiteX3" fmla="*/ 629731 w 721593"/>
                <a:gd name="connsiteY3" fmla="*/ 338570 h 657521"/>
                <a:gd name="connsiteX4" fmla="*/ 529476 w 721593"/>
                <a:gd name="connsiteY4" fmla="*/ 219442 h 657521"/>
                <a:gd name="connsiteX5" fmla="*/ 256470 w 721593"/>
                <a:gd name="connsiteY5" fmla="*/ 53105 h 657521"/>
                <a:gd name="connsiteX6" fmla="*/ 0 w 721593"/>
                <a:gd name="connsiteY6" fmla="*/ 0 h 657521"/>
                <a:gd name="connsiteX0" fmla="*/ 718934 w 718934"/>
                <a:gd name="connsiteY0" fmla="*/ 626827 h 626827"/>
                <a:gd name="connsiteX1" fmla="*/ 704938 w 718934"/>
                <a:gd name="connsiteY1" fmla="*/ 520795 h 626827"/>
                <a:gd name="connsiteX2" fmla="*/ 681011 w 718934"/>
                <a:gd name="connsiteY2" fmla="*/ 420344 h 626827"/>
                <a:gd name="connsiteX3" fmla="*/ 627072 w 718934"/>
                <a:gd name="connsiteY3" fmla="*/ 307876 h 626827"/>
                <a:gd name="connsiteX4" fmla="*/ 526817 w 718934"/>
                <a:gd name="connsiteY4" fmla="*/ 188748 h 626827"/>
                <a:gd name="connsiteX5" fmla="*/ 253811 w 718934"/>
                <a:gd name="connsiteY5" fmla="*/ 22411 h 626827"/>
                <a:gd name="connsiteX6" fmla="*/ 0 w 718934"/>
                <a:gd name="connsiteY6" fmla="*/ 0 h 626827"/>
                <a:gd name="connsiteX0" fmla="*/ 718934 w 718934"/>
                <a:gd name="connsiteY0" fmla="*/ 630419 h 630419"/>
                <a:gd name="connsiteX1" fmla="*/ 704938 w 718934"/>
                <a:gd name="connsiteY1" fmla="*/ 524387 h 630419"/>
                <a:gd name="connsiteX2" fmla="*/ 681011 w 718934"/>
                <a:gd name="connsiteY2" fmla="*/ 423936 h 630419"/>
                <a:gd name="connsiteX3" fmla="*/ 627072 w 718934"/>
                <a:gd name="connsiteY3" fmla="*/ 311468 h 630419"/>
                <a:gd name="connsiteX4" fmla="*/ 526817 w 718934"/>
                <a:gd name="connsiteY4" fmla="*/ 192340 h 630419"/>
                <a:gd name="connsiteX5" fmla="*/ 253811 w 718934"/>
                <a:gd name="connsiteY5" fmla="*/ 26003 h 630419"/>
                <a:gd name="connsiteX6" fmla="*/ 0 w 718934"/>
                <a:gd name="connsiteY6" fmla="*/ 3592 h 630419"/>
                <a:gd name="connsiteX0" fmla="*/ 718934 w 718934"/>
                <a:gd name="connsiteY0" fmla="*/ 635372 h 635372"/>
                <a:gd name="connsiteX1" fmla="*/ 704938 w 718934"/>
                <a:gd name="connsiteY1" fmla="*/ 529340 h 635372"/>
                <a:gd name="connsiteX2" fmla="*/ 681011 w 718934"/>
                <a:gd name="connsiteY2" fmla="*/ 428889 h 635372"/>
                <a:gd name="connsiteX3" fmla="*/ 627072 w 718934"/>
                <a:gd name="connsiteY3" fmla="*/ 316421 h 635372"/>
                <a:gd name="connsiteX4" fmla="*/ 526817 w 718934"/>
                <a:gd name="connsiteY4" fmla="*/ 197293 h 635372"/>
                <a:gd name="connsiteX5" fmla="*/ 253811 w 718934"/>
                <a:gd name="connsiteY5" fmla="*/ 30956 h 635372"/>
                <a:gd name="connsiteX6" fmla="*/ 0 w 718934"/>
                <a:gd name="connsiteY6" fmla="*/ 8545 h 635372"/>
                <a:gd name="connsiteX0" fmla="*/ 718934 w 718934"/>
                <a:gd name="connsiteY0" fmla="*/ 634656 h 634656"/>
                <a:gd name="connsiteX1" fmla="*/ 704938 w 718934"/>
                <a:gd name="connsiteY1" fmla="*/ 528624 h 634656"/>
                <a:gd name="connsiteX2" fmla="*/ 681011 w 718934"/>
                <a:gd name="connsiteY2" fmla="*/ 428173 h 634656"/>
                <a:gd name="connsiteX3" fmla="*/ 627072 w 718934"/>
                <a:gd name="connsiteY3" fmla="*/ 315705 h 634656"/>
                <a:gd name="connsiteX4" fmla="*/ 526817 w 718934"/>
                <a:gd name="connsiteY4" fmla="*/ 196577 h 634656"/>
                <a:gd name="connsiteX5" fmla="*/ 283055 w 718934"/>
                <a:gd name="connsiteY5" fmla="*/ 33030 h 634656"/>
                <a:gd name="connsiteX6" fmla="*/ 0 w 718934"/>
                <a:gd name="connsiteY6" fmla="*/ 7829 h 634656"/>
                <a:gd name="connsiteX0" fmla="*/ 718934 w 718934"/>
                <a:gd name="connsiteY0" fmla="*/ 634656 h 634656"/>
                <a:gd name="connsiteX1" fmla="*/ 704938 w 718934"/>
                <a:gd name="connsiteY1" fmla="*/ 528624 h 634656"/>
                <a:gd name="connsiteX2" fmla="*/ 627072 w 718934"/>
                <a:gd name="connsiteY2" fmla="*/ 315705 h 634656"/>
                <a:gd name="connsiteX3" fmla="*/ 526817 w 718934"/>
                <a:gd name="connsiteY3" fmla="*/ 196577 h 634656"/>
                <a:gd name="connsiteX4" fmla="*/ 283055 w 718934"/>
                <a:gd name="connsiteY4" fmla="*/ 33030 h 634656"/>
                <a:gd name="connsiteX5" fmla="*/ 0 w 718934"/>
                <a:gd name="connsiteY5" fmla="*/ 7829 h 634656"/>
                <a:gd name="connsiteX0" fmla="*/ 718934 w 718934"/>
                <a:gd name="connsiteY0" fmla="*/ 634656 h 634656"/>
                <a:gd name="connsiteX1" fmla="*/ 704938 w 718934"/>
                <a:gd name="connsiteY1" fmla="*/ 528624 h 634656"/>
                <a:gd name="connsiteX2" fmla="*/ 627072 w 718934"/>
                <a:gd name="connsiteY2" fmla="*/ 315705 h 634656"/>
                <a:gd name="connsiteX3" fmla="*/ 526817 w 718934"/>
                <a:gd name="connsiteY3" fmla="*/ 196577 h 634656"/>
                <a:gd name="connsiteX4" fmla="*/ 283055 w 718934"/>
                <a:gd name="connsiteY4" fmla="*/ 33030 h 634656"/>
                <a:gd name="connsiteX5" fmla="*/ 0 w 718934"/>
                <a:gd name="connsiteY5" fmla="*/ 7829 h 634656"/>
                <a:gd name="connsiteX0" fmla="*/ 718934 w 718934"/>
                <a:gd name="connsiteY0" fmla="*/ 634014 h 634014"/>
                <a:gd name="connsiteX1" fmla="*/ 704938 w 718934"/>
                <a:gd name="connsiteY1" fmla="*/ 527982 h 634014"/>
                <a:gd name="connsiteX2" fmla="*/ 627072 w 718934"/>
                <a:gd name="connsiteY2" fmla="*/ 315063 h 634014"/>
                <a:gd name="connsiteX3" fmla="*/ 508207 w 718934"/>
                <a:gd name="connsiteY3" fmla="*/ 176403 h 634014"/>
                <a:gd name="connsiteX4" fmla="*/ 283055 w 718934"/>
                <a:gd name="connsiteY4" fmla="*/ 32388 h 634014"/>
                <a:gd name="connsiteX5" fmla="*/ 0 w 718934"/>
                <a:gd name="connsiteY5" fmla="*/ 7187 h 634014"/>
                <a:gd name="connsiteX0" fmla="*/ 718934 w 718934"/>
                <a:gd name="connsiteY0" fmla="*/ 633760 h 633760"/>
                <a:gd name="connsiteX1" fmla="*/ 704938 w 718934"/>
                <a:gd name="connsiteY1" fmla="*/ 527728 h 633760"/>
                <a:gd name="connsiteX2" fmla="*/ 627072 w 718934"/>
                <a:gd name="connsiteY2" fmla="*/ 314809 h 633760"/>
                <a:gd name="connsiteX3" fmla="*/ 516182 w 718934"/>
                <a:gd name="connsiteY3" fmla="*/ 167778 h 633760"/>
                <a:gd name="connsiteX4" fmla="*/ 283055 w 718934"/>
                <a:gd name="connsiteY4" fmla="*/ 32134 h 633760"/>
                <a:gd name="connsiteX5" fmla="*/ 0 w 718934"/>
                <a:gd name="connsiteY5" fmla="*/ 6933 h 63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934" h="633760">
                  <a:moveTo>
                    <a:pt x="718934" y="633760"/>
                  </a:moveTo>
                  <a:cubicBezTo>
                    <a:pt x="718374" y="624924"/>
                    <a:pt x="716261" y="574376"/>
                    <a:pt x="704938" y="527728"/>
                  </a:cubicBezTo>
                  <a:cubicBezTo>
                    <a:pt x="689628" y="474570"/>
                    <a:pt x="658531" y="374801"/>
                    <a:pt x="627072" y="314809"/>
                  </a:cubicBezTo>
                  <a:cubicBezTo>
                    <a:pt x="595613" y="254817"/>
                    <a:pt x="598774" y="256281"/>
                    <a:pt x="516182" y="167778"/>
                  </a:cubicBezTo>
                  <a:cubicBezTo>
                    <a:pt x="407004" y="73694"/>
                    <a:pt x="369085" y="58942"/>
                    <a:pt x="283055" y="32134"/>
                  </a:cubicBezTo>
                  <a:cubicBezTo>
                    <a:pt x="197025" y="5326"/>
                    <a:pt x="84895" y="-9619"/>
                    <a:pt x="0" y="6933"/>
                  </a:cubicBezTo>
                </a:path>
              </a:pathLst>
            </a:cu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4254501" y="2777067"/>
              <a:ext cx="1409700" cy="0"/>
            </a:xfrm>
            <a:prstGeom prst="line">
              <a:avLst/>
            </a:prstGeom>
            <a:ln>
              <a:solidFill>
                <a:srgbClr val="800000"/>
              </a:solidFill>
              <a:prstDash val="dash"/>
              <a:headEnd type="none" w="lg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64200" y="2777067"/>
              <a:ext cx="0" cy="1320800"/>
            </a:xfrm>
            <a:prstGeom prst="line">
              <a:avLst/>
            </a:prstGeom>
            <a:ln>
              <a:solidFill>
                <a:srgbClr val="800000"/>
              </a:solidFill>
              <a:prstDash val="dash"/>
              <a:headEnd type="none" w="lg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94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SM_Fig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2460252"/>
            <a:ext cx="8686800" cy="4444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18"/>
            <a:ext cx="8229600" cy="97934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0"/>
                </a:solidFill>
              </a:rPr>
              <a:t>Cartesian Space </a:t>
            </a:r>
            <a:r>
              <a:rPr lang="en-US" sz="3600" i="1" dirty="0" err="1" smtClean="0">
                <a:solidFill>
                  <a:srgbClr val="000090"/>
                </a:solidFill>
              </a:rPr>
              <a:t>vs</a:t>
            </a:r>
            <a:r>
              <a:rPr lang="en-US" sz="3600" dirty="0" smtClean="0">
                <a:solidFill>
                  <a:srgbClr val="000090"/>
                </a:solidFill>
              </a:rPr>
              <a:t> Stress Space</a:t>
            </a:r>
            <a:endParaRPr lang="en-US" sz="3600" dirty="0">
              <a:solidFill>
                <a:srgbClr val="00009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3792" y="857873"/>
            <a:ext cx="7241053" cy="513406"/>
            <a:chOff x="783792" y="4749811"/>
            <a:chExt cx="7241053" cy="600587"/>
          </a:xfrm>
        </p:grpSpPr>
        <p:sp>
          <p:nvSpPr>
            <p:cNvPr id="4" name="TextBox 3"/>
            <p:cNvSpPr txBox="1"/>
            <p:nvPr/>
          </p:nvSpPr>
          <p:spPr>
            <a:xfrm>
              <a:off x="1048356" y="4749811"/>
              <a:ext cx="6976489" cy="5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are principal directions defining principal planes at </a:t>
              </a:r>
              <a:r>
                <a:rPr lang="en-US" sz="2400" b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P</a:t>
              </a:r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.</a:t>
              </a:r>
              <a:endParaRPr lang="en-US" sz="240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037126"/>
                </p:ext>
              </p:extLst>
            </p:nvPr>
          </p:nvGraphicFramePr>
          <p:xfrm>
            <a:off x="783792" y="4752342"/>
            <a:ext cx="409196" cy="598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Equation" r:id="rId4" imgW="165100" imgH="241300" progId="Equation.3">
                    <p:embed/>
                  </p:oleObj>
                </mc:Choice>
                <mc:Fallback>
                  <p:oleObj name="Equation" r:id="rId4" imgW="165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83792" y="4752342"/>
                          <a:ext cx="409196" cy="598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707706" y="1236831"/>
            <a:ext cx="789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Small circles in Cartesian space (e.g. EQG) map onto circles </a:t>
            </a:r>
            <a:r>
              <a:rPr lang="en-US" sz="2400" dirty="0">
                <a:solidFill>
                  <a:srgbClr val="000090"/>
                </a:solidFill>
                <a:latin typeface="Times New Roman"/>
                <a:cs typeface="Times New Roman"/>
              </a:rPr>
              <a:t>(e.g.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eqg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) concentric with primary Mohr’s circles (e.g.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akc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).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230992" y="4211245"/>
            <a:ext cx="893708" cy="1281505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14141" y="5177366"/>
            <a:ext cx="388409" cy="338668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7340599" y="5118101"/>
            <a:ext cx="381001" cy="374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535792" y="4649396"/>
            <a:ext cx="1030227" cy="329773"/>
          </a:xfrm>
          <a:custGeom>
            <a:avLst/>
            <a:gdLst>
              <a:gd name="connsiteX0" fmla="*/ 958934 w 972162"/>
              <a:gd name="connsiteY0" fmla="*/ 330745 h 330745"/>
              <a:gd name="connsiteX1" fmla="*/ 972162 w 972162"/>
              <a:gd name="connsiteY1" fmla="*/ 264596 h 330745"/>
              <a:gd name="connsiteX2" fmla="*/ 932478 w 972162"/>
              <a:gd name="connsiteY2" fmla="*/ 185217 h 330745"/>
              <a:gd name="connsiteX3" fmla="*/ 892793 w 972162"/>
              <a:gd name="connsiteY3" fmla="*/ 171987 h 330745"/>
              <a:gd name="connsiteX4" fmla="*/ 853109 w 972162"/>
              <a:gd name="connsiteY4" fmla="*/ 145528 h 330745"/>
              <a:gd name="connsiteX5" fmla="*/ 813424 w 972162"/>
              <a:gd name="connsiteY5" fmla="*/ 132298 h 330745"/>
              <a:gd name="connsiteX6" fmla="*/ 734055 w 972162"/>
              <a:gd name="connsiteY6" fmla="*/ 92609 h 330745"/>
              <a:gd name="connsiteX7" fmla="*/ 601773 w 972162"/>
              <a:gd name="connsiteY7" fmla="*/ 39689 h 330745"/>
              <a:gd name="connsiteX8" fmla="*/ 535632 w 972162"/>
              <a:gd name="connsiteY8" fmla="*/ 26460 h 330745"/>
              <a:gd name="connsiteX9" fmla="*/ 443034 w 972162"/>
              <a:gd name="connsiteY9" fmla="*/ 13230 h 330745"/>
              <a:gd name="connsiteX10" fmla="*/ 363665 w 972162"/>
              <a:gd name="connsiteY10" fmla="*/ 0 h 330745"/>
              <a:gd name="connsiteX11" fmla="*/ 165242 w 972162"/>
              <a:gd name="connsiteY11" fmla="*/ 26460 h 330745"/>
              <a:gd name="connsiteX12" fmla="*/ 85872 w 972162"/>
              <a:gd name="connsiteY12" fmla="*/ 52919 h 330745"/>
              <a:gd name="connsiteX13" fmla="*/ 6503 w 972162"/>
              <a:gd name="connsiteY13" fmla="*/ 105838 h 330745"/>
              <a:gd name="connsiteX14" fmla="*/ 85872 w 972162"/>
              <a:gd name="connsiteY14" fmla="*/ 79379 h 330745"/>
              <a:gd name="connsiteX15" fmla="*/ 125557 w 972162"/>
              <a:gd name="connsiteY15" fmla="*/ 119068 h 330745"/>
              <a:gd name="connsiteX0" fmla="*/ 880700 w 893928"/>
              <a:gd name="connsiteY0" fmla="*/ 330745 h 330745"/>
              <a:gd name="connsiteX1" fmla="*/ 893928 w 893928"/>
              <a:gd name="connsiteY1" fmla="*/ 264596 h 330745"/>
              <a:gd name="connsiteX2" fmla="*/ 854244 w 893928"/>
              <a:gd name="connsiteY2" fmla="*/ 185217 h 330745"/>
              <a:gd name="connsiteX3" fmla="*/ 814559 w 893928"/>
              <a:gd name="connsiteY3" fmla="*/ 171987 h 330745"/>
              <a:gd name="connsiteX4" fmla="*/ 774875 w 893928"/>
              <a:gd name="connsiteY4" fmla="*/ 145528 h 330745"/>
              <a:gd name="connsiteX5" fmla="*/ 735190 w 893928"/>
              <a:gd name="connsiteY5" fmla="*/ 132298 h 330745"/>
              <a:gd name="connsiteX6" fmla="*/ 655821 w 893928"/>
              <a:gd name="connsiteY6" fmla="*/ 92609 h 330745"/>
              <a:gd name="connsiteX7" fmla="*/ 523539 w 893928"/>
              <a:gd name="connsiteY7" fmla="*/ 39689 h 330745"/>
              <a:gd name="connsiteX8" fmla="*/ 457398 w 893928"/>
              <a:gd name="connsiteY8" fmla="*/ 26460 h 330745"/>
              <a:gd name="connsiteX9" fmla="*/ 364800 w 893928"/>
              <a:gd name="connsiteY9" fmla="*/ 13230 h 330745"/>
              <a:gd name="connsiteX10" fmla="*/ 285431 w 893928"/>
              <a:gd name="connsiteY10" fmla="*/ 0 h 330745"/>
              <a:gd name="connsiteX11" fmla="*/ 87008 w 893928"/>
              <a:gd name="connsiteY11" fmla="*/ 26460 h 330745"/>
              <a:gd name="connsiteX12" fmla="*/ 7638 w 893928"/>
              <a:gd name="connsiteY12" fmla="*/ 52919 h 330745"/>
              <a:gd name="connsiteX13" fmla="*/ 7638 w 893928"/>
              <a:gd name="connsiteY13" fmla="*/ 79379 h 330745"/>
              <a:gd name="connsiteX14" fmla="*/ 47323 w 893928"/>
              <a:gd name="connsiteY14" fmla="*/ 119068 h 330745"/>
              <a:gd name="connsiteX0" fmla="*/ 873831 w 887059"/>
              <a:gd name="connsiteY0" fmla="*/ 330745 h 330745"/>
              <a:gd name="connsiteX1" fmla="*/ 887059 w 887059"/>
              <a:gd name="connsiteY1" fmla="*/ 264596 h 330745"/>
              <a:gd name="connsiteX2" fmla="*/ 847375 w 887059"/>
              <a:gd name="connsiteY2" fmla="*/ 185217 h 330745"/>
              <a:gd name="connsiteX3" fmla="*/ 807690 w 887059"/>
              <a:gd name="connsiteY3" fmla="*/ 171987 h 330745"/>
              <a:gd name="connsiteX4" fmla="*/ 768006 w 887059"/>
              <a:gd name="connsiteY4" fmla="*/ 145528 h 330745"/>
              <a:gd name="connsiteX5" fmla="*/ 728321 w 887059"/>
              <a:gd name="connsiteY5" fmla="*/ 132298 h 330745"/>
              <a:gd name="connsiteX6" fmla="*/ 648952 w 887059"/>
              <a:gd name="connsiteY6" fmla="*/ 92609 h 330745"/>
              <a:gd name="connsiteX7" fmla="*/ 516670 w 887059"/>
              <a:gd name="connsiteY7" fmla="*/ 39689 h 330745"/>
              <a:gd name="connsiteX8" fmla="*/ 450529 w 887059"/>
              <a:gd name="connsiteY8" fmla="*/ 26460 h 330745"/>
              <a:gd name="connsiteX9" fmla="*/ 357931 w 887059"/>
              <a:gd name="connsiteY9" fmla="*/ 13230 h 330745"/>
              <a:gd name="connsiteX10" fmla="*/ 278562 w 887059"/>
              <a:gd name="connsiteY10" fmla="*/ 0 h 330745"/>
              <a:gd name="connsiteX11" fmla="*/ 80139 w 887059"/>
              <a:gd name="connsiteY11" fmla="*/ 26460 h 330745"/>
              <a:gd name="connsiteX12" fmla="*/ 769 w 887059"/>
              <a:gd name="connsiteY12" fmla="*/ 52919 h 330745"/>
              <a:gd name="connsiteX13" fmla="*/ 40454 w 887059"/>
              <a:gd name="connsiteY13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317477 w 846605"/>
              <a:gd name="connsiteY9" fmla="*/ 13230 h 330745"/>
              <a:gd name="connsiteX10" fmla="*/ 238108 w 846605"/>
              <a:gd name="connsiteY10" fmla="*/ 0 h 330745"/>
              <a:gd name="connsiteX11" fmla="*/ 39685 w 846605"/>
              <a:gd name="connsiteY11" fmla="*/ 26460 h 330745"/>
              <a:gd name="connsiteX12" fmla="*/ 0 w 846605"/>
              <a:gd name="connsiteY12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238108 w 846605"/>
              <a:gd name="connsiteY9" fmla="*/ 0 h 330745"/>
              <a:gd name="connsiteX10" fmla="*/ 39685 w 846605"/>
              <a:gd name="connsiteY10" fmla="*/ 26460 h 330745"/>
              <a:gd name="connsiteX11" fmla="*/ 0 w 846605"/>
              <a:gd name="connsiteY11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10075 w 846605"/>
              <a:gd name="connsiteY7" fmla="*/ 26460 h 330745"/>
              <a:gd name="connsiteX8" fmla="*/ 238108 w 846605"/>
              <a:gd name="connsiteY8" fmla="*/ 0 h 330745"/>
              <a:gd name="connsiteX9" fmla="*/ 39685 w 846605"/>
              <a:gd name="connsiteY9" fmla="*/ 26460 h 330745"/>
              <a:gd name="connsiteX10" fmla="*/ 0 w 846605"/>
              <a:gd name="connsiteY10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687867 w 846605"/>
              <a:gd name="connsiteY4" fmla="*/ 132298 h 330745"/>
              <a:gd name="connsiteX5" fmla="*/ 608498 w 846605"/>
              <a:gd name="connsiteY5" fmla="*/ 92609 h 330745"/>
              <a:gd name="connsiteX6" fmla="*/ 410075 w 846605"/>
              <a:gd name="connsiteY6" fmla="*/ 26460 h 330745"/>
              <a:gd name="connsiteX7" fmla="*/ 238108 w 846605"/>
              <a:gd name="connsiteY7" fmla="*/ 0 h 330745"/>
              <a:gd name="connsiteX8" fmla="*/ 39685 w 846605"/>
              <a:gd name="connsiteY8" fmla="*/ 26460 h 330745"/>
              <a:gd name="connsiteX9" fmla="*/ 0 w 846605"/>
              <a:gd name="connsiteY9" fmla="*/ 119068 h 330745"/>
              <a:gd name="connsiteX0" fmla="*/ 833377 w 833377"/>
              <a:gd name="connsiteY0" fmla="*/ 330745 h 330745"/>
              <a:gd name="connsiteX1" fmla="*/ 806921 w 833377"/>
              <a:gd name="connsiteY1" fmla="*/ 185217 h 330745"/>
              <a:gd name="connsiteX2" fmla="*/ 767236 w 833377"/>
              <a:gd name="connsiteY2" fmla="*/ 171987 h 330745"/>
              <a:gd name="connsiteX3" fmla="*/ 687867 w 833377"/>
              <a:gd name="connsiteY3" fmla="*/ 132298 h 330745"/>
              <a:gd name="connsiteX4" fmla="*/ 608498 w 833377"/>
              <a:gd name="connsiteY4" fmla="*/ 92609 h 330745"/>
              <a:gd name="connsiteX5" fmla="*/ 410075 w 833377"/>
              <a:gd name="connsiteY5" fmla="*/ 26460 h 330745"/>
              <a:gd name="connsiteX6" fmla="*/ 238108 w 833377"/>
              <a:gd name="connsiteY6" fmla="*/ 0 h 330745"/>
              <a:gd name="connsiteX7" fmla="*/ 39685 w 833377"/>
              <a:gd name="connsiteY7" fmla="*/ 26460 h 330745"/>
              <a:gd name="connsiteX8" fmla="*/ 0 w 833377"/>
              <a:gd name="connsiteY8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87867 w 833377"/>
              <a:gd name="connsiteY2" fmla="*/ 132298 h 330745"/>
              <a:gd name="connsiteX3" fmla="*/ 608498 w 833377"/>
              <a:gd name="connsiteY3" fmla="*/ 92609 h 330745"/>
              <a:gd name="connsiteX4" fmla="*/ 410075 w 833377"/>
              <a:gd name="connsiteY4" fmla="*/ 26460 h 330745"/>
              <a:gd name="connsiteX5" fmla="*/ 238108 w 833377"/>
              <a:gd name="connsiteY5" fmla="*/ 0 h 330745"/>
              <a:gd name="connsiteX6" fmla="*/ 39685 w 833377"/>
              <a:gd name="connsiteY6" fmla="*/ 26460 h 330745"/>
              <a:gd name="connsiteX7" fmla="*/ 0 w 833377"/>
              <a:gd name="connsiteY7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39685 w 833377"/>
              <a:gd name="connsiteY5" fmla="*/ 26460 h 330745"/>
              <a:gd name="connsiteX6" fmla="*/ 0 w 833377"/>
              <a:gd name="connsiteY6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317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69868 h 330745"/>
              <a:gd name="connsiteX0" fmla="*/ 833377 w 833377"/>
              <a:gd name="connsiteY0" fmla="*/ 307738 h 307738"/>
              <a:gd name="connsiteX1" fmla="*/ 767236 w 833377"/>
              <a:gd name="connsiteY1" fmla="*/ 148980 h 307738"/>
              <a:gd name="connsiteX2" fmla="*/ 608498 w 833377"/>
              <a:gd name="connsiteY2" fmla="*/ 69602 h 307738"/>
              <a:gd name="connsiteX3" fmla="*/ 410075 w 833377"/>
              <a:gd name="connsiteY3" fmla="*/ 3453 h 307738"/>
              <a:gd name="connsiteX4" fmla="*/ 276208 w 833377"/>
              <a:gd name="connsiteY4" fmla="*/ 8743 h 307738"/>
              <a:gd name="connsiteX5" fmla="*/ 0 w 833377"/>
              <a:gd name="connsiteY5" fmla="*/ 146861 h 307738"/>
              <a:gd name="connsiteX0" fmla="*/ 877827 w 877827"/>
              <a:gd name="connsiteY0" fmla="*/ 314088 h 314088"/>
              <a:gd name="connsiteX1" fmla="*/ 767236 w 877827"/>
              <a:gd name="connsiteY1" fmla="*/ 148980 h 314088"/>
              <a:gd name="connsiteX2" fmla="*/ 608498 w 877827"/>
              <a:gd name="connsiteY2" fmla="*/ 69602 h 314088"/>
              <a:gd name="connsiteX3" fmla="*/ 410075 w 877827"/>
              <a:gd name="connsiteY3" fmla="*/ 3453 h 314088"/>
              <a:gd name="connsiteX4" fmla="*/ 276208 w 877827"/>
              <a:gd name="connsiteY4" fmla="*/ 8743 h 314088"/>
              <a:gd name="connsiteX5" fmla="*/ 0 w 877827"/>
              <a:gd name="connsiteY5" fmla="*/ 146861 h 314088"/>
              <a:gd name="connsiteX0" fmla="*/ 877827 w 877827"/>
              <a:gd name="connsiteY0" fmla="*/ 305345 h 305345"/>
              <a:gd name="connsiteX1" fmla="*/ 767236 w 877827"/>
              <a:gd name="connsiteY1" fmla="*/ 140237 h 305345"/>
              <a:gd name="connsiteX2" fmla="*/ 608498 w 877827"/>
              <a:gd name="connsiteY2" fmla="*/ 60859 h 305345"/>
              <a:gd name="connsiteX3" fmla="*/ 448175 w 877827"/>
              <a:gd name="connsiteY3" fmla="*/ 13760 h 305345"/>
              <a:gd name="connsiteX4" fmla="*/ 276208 w 877827"/>
              <a:gd name="connsiteY4" fmla="*/ 0 h 305345"/>
              <a:gd name="connsiteX5" fmla="*/ 0 w 877827"/>
              <a:gd name="connsiteY5" fmla="*/ 138118 h 305345"/>
              <a:gd name="connsiteX0" fmla="*/ 877827 w 877827"/>
              <a:gd name="connsiteY0" fmla="*/ 293728 h 293728"/>
              <a:gd name="connsiteX1" fmla="*/ 767236 w 877827"/>
              <a:gd name="connsiteY1" fmla="*/ 128620 h 293728"/>
              <a:gd name="connsiteX2" fmla="*/ 608498 w 877827"/>
              <a:gd name="connsiteY2" fmla="*/ 49242 h 293728"/>
              <a:gd name="connsiteX3" fmla="*/ 448175 w 877827"/>
              <a:gd name="connsiteY3" fmla="*/ 2143 h 293728"/>
              <a:gd name="connsiteX4" fmla="*/ 225408 w 877827"/>
              <a:gd name="connsiteY4" fmla="*/ 7433 h 293728"/>
              <a:gd name="connsiteX5" fmla="*/ 0 w 877827"/>
              <a:gd name="connsiteY5" fmla="*/ 126501 h 293728"/>
              <a:gd name="connsiteX0" fmla="*/ 877827 w 877827"/>
              <a:gd name="connsiteY0" fmla="*/ 301247 h 301247"/>
              <a:gd name="connsiteX1" fmla="*/ 767236 w 877827"/>
              <a:gd name="connsiteY1" fmla="*/ 136139 h 301247"/>
              <a:gd name="connsiteX2" fmla="*/ 608498 w 877827"/>
              <a:gd name="connsiteY2" fmla="*/ 56761 h 301247"/>
              <a:gd name="connsiteX3" fmla="*/ 448175 w 877827"/>
              <a:gd name="connsiteY3" fmla="*/ 9662 h 301247"/>
              <a:gd name="connsiteX4" fmla="*/ 225408 w 877827"/>
              <a:gd name="connsiteY4" fmla="*/ 14952 h 301247"/>
              <a:gd name="connsiteX5" fmla="*/ 0 w 877827"/>
              <a:gd name="connsiteY5" fmla="*/ 134020 h 301247"/>
              <a:gd name="connsiteX0" fmla="*/ 877827 w 877827"/>
              <a:gd name="connsiteY0" fmla="*/ 300242 h 300242"/>
              <a:gd name="connsiteX1" fmla="*/ 767236 w 877827"/>
              <a:gd name="connsiteY1" fmla="*/ 135134 h 300242"/>
              <a:gd name="connsiteX2" fmla="*/ 621198 w 877827"/>
              <a:gd name="connsiteY2" fmla="*/ 36706 h 300242"/>
              <a:gd name="connsiteX3" fmla="*/ 448175 w 877827"/>
              <a:gd name="connsiteY3" fmla="*/ 8657 h 300242"/>
              <a:gd name="connsiteX4" fmla="*/ 225408 w 877827"/>
              <a:gd name="connsiteY4" fmla="*/ 13947 h 300242"/>
              <a:gd name="connsiteX5" fmla="*/ 0 w 877827"/>
              <a:gd name="connsiteY5" fmla="*/ 133015 h 300242"/>
              <a:gd name="connsiteX0" fmla="*/ 877827 w 877827"/>
              <a:gd name="connsiteY0" fmla="*/ 312020 h 312020"/>
              <a:gd name="connsiteX1" fmla="*/ 767236 w 877827"/>
              <a:gd name="connsiteY1" fmla="*/ 146912 h 312020"/>
              <a:gd name="connsiteX2" fmla="*/ 621198 w 877827"/>
              <a:gd name="connsiteY2" fmla="*/ 48484 h 312020"/>
              <a:gd name="connsiteX3" fmla="*/ 429125 w 877827"/>
              <a:gd name="connsiteY3" fmla="*/ 1385 h 312020"/>
              <a:gd name="connsiteX4" fmla="*/ 225408 w 877827"/>
              <a:gd name="connsiteY4" fmla="*/ 25725 h 312020"/>
              <a:gd name="connsiteX5" fmla="*/ 0 w 877827"/>
              <a:gd name="connsiteY5" fmla="*/ 144793 h 312020"/>
              <a:gd name="connsiteX0" fmla="*/ 890527 w 890527"/>
              <a:gd name="connsiteY0" fmla="*/ 312020 h 312020"/>
              <a:gd name="connsiteX1" fmla="*/ 779936 w 890527"/>
              <a:gd name="connsiteY1" fmla="*/ 146912 h 312020"/>
              <a:gd name="connsiteX2" fmla="*/ 633898 w 890527"/>
              <a:gd name="connsiteY2" fmla="*/ 48484 h 312020"/>
              <a:gd name="connsiteX3" fmla="*/ 441825 w 890527"/>
              <a:gd name="connsiteY3" fmla="*/ 1385 h 312020"/>
              <a:gd name="connsiteX4" fmla="*/ 238108 w 890527"/>
              <a:gd name="connsiteY4" fmla="*/ 25725 h 312020"/>
              <a:gd name="connsiteX5" fmla="*/ 0 w 890527"/>
              <a:gd name="connsiteY5" fmla="*/ 151143 h 312020"/>
              <a:gd name="connsiteX0" fmla="*/ 890527 w 890527"/>
              <a:gd name="connsiteY0" fmla="*/ 316600 h 316600"/>
              <a:gd name="connsiteX1" fmla="*/ 779936 w 890527"/>
              <a:gd name="connsiteY1" fmla="*/ 15149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6600 h 316600"/>
              <a:gd name="connsiteX1" fmla="*/ 767236 w 890527"/>
              <a:gd name="connsiteY1" fmla="*/ 15784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418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291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2898 h 312898"/>
              <a:gd name="connsiteX1" fmla="*/ 767236 w 890527"/>
              <a:gd name="connsiteY1" fmla="*/ 154140 h 312898"/>
              <a:gd name="connsiteX2" fmla="*/ 621198 w 890527"/>
              <a:gd name="connsiteY2" fmla="*/ 62062 h 312898"/>
              <a:gd name="connsiteX3" fmla="*/ 429125 w 890527"/>
              <a:gd name="connsiteY3" fmla="*/ 2263 h 312898"/>
              <a:gd name="connsiteX4" fmla="*/ 200008 w 890527"/>
              <a:gd name="connsiteY4" fmla="*/ 26603 h 312898"/>
              <a:gd name="connsiteX5" fmla="*/ 0 w 890527"/>
              <a:gd name="connsiteY5" fmla="*/ 152021 h 312898"/>
              <a:gd name="connsiteX0" fmla="*/ 947677 w 947677"/>
              <a:gd name="connsiteY0" fmla="*/ 312898 h 312898"/>
              <a:gd name="connsiteX1" fmla="*/ 824386 w 947677"/>
              <a:gd name="connsiteY1" fmla="*/ 154140 h 312898"/>
              <a:gd name="connsiteX2" fmla="*/ 678348 w 947677"/>
              <a:gd name="connsiteY2" fmla="*/ 62062 h 312898"/>
              <a:gd name="connsiteX3" fmla="*/ 486275 w 947677"/>
              <a:gd name="connsiteY3" fmla="*/ 2263 h 312898"/>
              <a:gd name="connsiteX4" fmla="*/ 257158 w 947677"/>
              <a:gd name="connsiteY4" fmla="*/ 26603 h 312898"/>
              <a:gd name="connsiteX5" fmla="*/ 0 w 947677"/>
              <a:gd name="connsiteY5" fmla="*/ 145671 h 312898"/>
              <a:gd name="connsiteX0" fmla="*/ 947677 w 947677"/>
              <a:gd name="connsiteY0" fmla="*/ 312021 h 312021"/>
              <a:gd name="connsiteX1" fmla="*/ 824386 w 947677"/>
              <a:gd name="connsiteY1" fmla="*/ 153263 h 312021"/>
              <a:gd name="connsiteX2" fmla="*/ 671998 w 947677"/>
              <a:gd name="connsiteY2" fmla="*/ 48485 h 312021"/>
              <a:gd name="connsiteX3" fmla="*/ 486275 w 947677"/>
              <a:gd name="connsiteY3" fmla="*/ 1386 h 312021"/>
              <a:gd name="connsiteX4" fmla="*/ 257158 w 947677"/>
              <a:gd name="connsiteY4" fmla="*/ 25726 h 312021"/>
              <a:gd name="connsiteX5" fmla="*/ 0 w 947677"/>
              <a:gd name="connsiteY5" fmla="*/ 144794 h 312021"/>
              <a:gd name="connsiteX0" fmla="*/ 947677 w 947677"/>
              <a:gd name="connsiteY0" fmla="*/ 311144 h 311144"/>
              <a:gd name="connsiteX1" fmla="*/ 824386 w 947677"/>
              <a:gd name="connsiteY1" fmla="*/ 152386 h 311144"/>
              <a:gd name="connsiteX2" fmla="*/ 671998 w 947677"/>
              <a:gd name="connsiteY2" fmla="*/ 47608 h 311144"/>
              <a:gd name="connsiteX3" fmla="*/ 486275 w 947677"/>
              <a:gd name="connsiteY3" fmla="*/ 509 h 311144"/>
              <a:gd name="connsiteX4" fmla="*/ 200008 w 947677"/>
              <a:gd name="connsiteY4" fmla="*/ 31199 h 311144"/>
              <a:gd name="connsiteX5" fmla="*/ 0 w 947677"/>
              <a:gd name="connsiteY5" fmla="*/ 143917 h 311144"/>
              <a:gd name="connsiteX0" fmla="*/ 947677 w 947677"/>
              <a:gd name="connsiteY0" fmla="*/ 311144 h 311144"/>
              <a:gd name="connsiteX1" fmla="*/ 824386 w 947677"/>
              <a:gd name="connsiteY1" fmla="*/ 152386 h 311144"/>
              <a:gd name="connsiteX2" fmla="*/ 671998 w 947677"/>
              <a:gd name="connsiteY2" fmla="*/ 47608 h 311144"/>
              <a:gd name="connsiteX3" fmla="*/ 486275 w 947677"/>
              <a:gd name="connsiteY3" fmla="*/ 509 h 311144"/>
              <a:gd name="connsiteX4" fmla="*/ 200008 w 947677"/>
              <a:gd name="connsiteY4" fmla="*/ 31199 h 311144"/>
              <a:gd name="connsiteX5" fmla="*/ 0 w 947677"/>
              <a:gd name="connsiteY5" fmla="*/ 143917 h 311144"/>
              <a:gd name="connsiteX0" fmla="*/ 947677 w 947677"/>
              <a:gd name="connsiteY0" fmla="*/ 312414 h 312414"/>
              <a:gd name="connsiteX1" fmla="*/ 824386 w 947677"/>
              <a:gd name="connsiteY1" fmla="*/ 153656 h 312414"/>
              <a:gd name="connsiteX2" fmla="*/ 671998 w 947677"/>
              <a:gd name="connsiteY2" fmla="*/ 48878 h 312414"/>
              <a:gd name="connsiteX3" fmla="*/ 486275 w 947677"/>
              <a:gd name="connsiteY3" fmla="*/ 1779 h 312414"/>
              <a:gd name="connsiteX4" fmla="*/ 200008 w 947677"/>
              <a:gd name="connsiteY4" fmla="*/ 32469 h 312414"/>
              <a:gd name="connsiteX5" fmla="*/ 0 w 947677"/>
              <a:gd name="connsiteY5" fmla="*/ 145187 h 312414"/>
              <a:gd name="connsiteX0" fmla="*/ 998477 w 998477"/>
              <a:gd name="connsiteY0" fmla="*/ 325114 h 325114"/>
              <a:gd name="connsiteX1" fmla="*/ 824386 w 998477"/>
              <a:gd name="connsiteY1" fmla="*/ 153656 h 325114"/>
              <a:gd name="connsiteX2" fmla="*/ 671998 w 998477"/>
              <a:gd name="connsiteY2" fmla="*/ 48878 h 325114"/>
              <a:gd name="connsiteX3" fmla="*/ 486275 w 998477"/>
              <a:gd name="connsiteY3" fmla="*/ 1779 h 325114"/>
              <a:gd name="connsiteX4" fmla="*/ 200008 w 998477"/>
              <a:gd name="connsiteY4" fmla="*/ 32469 h 325114"/>
              <a:gd name="connsiteX5" fmla="*/ 0 w 998477"/>
              <a:gd name="connsiteY5" fmla="*/ 145187 h 325114"/>
              <a:gd name="connsiteX0" fmla="*/ 998477 w 998477"/>
              <a:gd name="connsiteY0" fmla="*/ 325114 h 325114"/>
              <a:gd name="connsiteX1" fmla="*/ 843436 w 998477"/>
              <a:gd name="connsiteY1" fmla="*/ 134606 h 325114"/>
              <a:gd name="connsiteX2" fmla="*/ 671998 w 998477"/>
              <a:gd name="connsiteY2" fmla="*/ 48878 h 325114"/>
              <a:gd name="connsiteX3" fmla="*/ 486275 w 998477"/>
              <a:gd name="connsiteY3" fmla="*/ 1779 h 325114"/>
              <a:gd name="connsiteX4" fmla="*/ 200008 w 998477"/>
              <a:gd name="connsiteY4" fmla="*/ 32469 h 325114"/>
              <a:gd name="connsiteX5" fmla="*/ 0 w 998477"/>
              <a:gd name="connsiteY5" fmla="*/ 145187 h 325114"/>
              <a:gd name="connsiteX0" fmla="*/ 998477 w 998477"/>
              <a:gd name="connsiteY0" fmla="*/ 324186 h 324186"/>
              <a:gd name="connsiteX1" fmla="*/ 843436 w 998477"/>
              <a:gd name="connsiteY1" fmla="*/ 133678 h 324186"/>
              <a:gd name="connsiteX2" fmla="*/ 652948 w 998477"/>
              <a:gd name="connsiteY2" fmla="*/ 35250 h 324186"/>
              <a:gd name="connsiteX3" fmla="*/ 486275 w 998477"/>
              <a:gd name="connsiteY3" fmla="*/ 851 h 324186"/>
              <a:gd name="connsiteX4" fmla="*/ 200008 w 998477"/>
              <a:gd name="connsiteY4" fmla="*/ 31541 h 324186"/>
              <a:gd name="connsiteX5" fmla="*/ 0 w 998477"/>
              <a:gd name="connsiteY5" fmla="*/ 144259 h 324186"/>
              <a:gd name="connsiteX0" fmla="*/ 998477 w 998477"/>
              <a:gd name="connsiteY0" fmla="*/ 329833 h 329833"/>
              <a:gd name="connsiteX1" fmla="*/ 843436 w 998477"/>
              <a:gd name="connsiteY1" fmla="*/ 139325 h 329833"/>
              <a:gd name="connsiteX2" fmla="*/ 652948 w 998477"/>
              <a:gd name="connsiteY2" fmla="*/ 40897 h 329833"/>
              <a:gd name="connsiteX3" fmla="*/ 435475 w 998477"/>
              <a:gd name="connsiteY3" fmla="*/ 148 h 329833"/>
              <a:gd name="connsiteX4" fmla="*/ 200008 w 998477"/>
              <a:gd name="connsiteY4" fmla="*/ 37188 h 329833"/>
              <a:gd name="connsiteX5" fmla="*/ 0 w 998477"/>
              <a:gd name="connsiteY5" fmla="*/ 149906 h 329833"/>
              <a:gd name="connsiteX0" fmla="*/ 998477 w 998477"/>
              <a:gd name="connsiteY0" fmla="*/ 329773 h 329773"/>
              <a:gd name="connsiteX1" fmla="*/ 843436 w 998477"/>
              <a:gd name="connsiteY1" fmla="*/ 139265 h 329773"/>
              <a:gd name="connsiteX2" fmla="*/ 652948 w 998477"/>
              <a:gd name="connsiteY2" fmla="*/ 40837 h 329773"/>
              <a:gd name="connsiteX3" fmla="*/ 435475 w 998477"/>
              <a:gd name="connsiteY3" fmla="*/ 88 h 329773"/>
              <a:gd name="connsiteX4" fmla="*/ 155558 w 998477"/>
              <a:gd name="connsiteY4" fmla="*/ 49828 h 329773"/>
              <a:gd name="connsiteX5" fmla="*/ 0 w 998477"/>
              <a:gd name="connsiteY5" fmla="*/ 149846 h 329773"/>
              <a:gd name="connsiteX0" fmla="*/ 1030227 w 1030227"/>
              <a:gd name="connsiteY0" fmla="*/ 329773 h 329773"/>
              <a:gd name="connsiteX1" fmla="*/ 875186 w 1030227"/>
              <a:gd name="connsiteY1" fmla="*/ 139265 h 329773"/>
              <a:gd name="connsiteX2" fmla="*/ 684698 w 1030227"/>
              <a:gd name="connsiteY2" fmla="*/ 40837 h 329773"/>
              <a:gd name="connsiteX3" fmla="*/ 467225 w 1030227"/>
              <a:gd name="connsiteY3" fmla="*/ 88 h 329773"/>
              <a:gd name="connsiteX4" fmla="*/ 187308 w 1030227"/>
              <a:gd name="connsiteY4" fmla="*/ 49828 h 329773"/>
              <a:gd name="connsiteX5" fmla="*/ 0 w 1030227"/>
              <a:gd name="connsiteY5" fmla="*/ 149846 h 32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0227" h="329773">
                <a:moveTo>
                  <a:pt x="1030227" y="329773"/>
                </a:moveTo>
                <a:cubicBezTo>
                  <a:pt x="1016448" y="296699"/>
                  <a:pt x="932774" y="187421"/>
                  <a:pt x="875186" y="139265"/>
                </a:cubicBezTo>
                <a:cubicBezTo>
                  <a:pt x="817598" y="91109"/>
                  <a:pt x="744225" y="65091"/>
                  <a:pt x="684698" y="40837"/>
                </a:cubicBezTo>
                <a:cubicBezTo>
                  <a:pt x="625171" y="16583"/>
                  <a:pt x="550123" y="-1410"/>
                  <a:pt x="467225" y="88"/>
                </a:cubicBezTo>
                <a:cubicBezTo>
                  <a:pt x="384327" y="1586"/>
                  <a:pt x="306190" y="11728"/>
                  <a:pt x="187308" y="49828"/>
                </a:cubicBezTo>
                <a:cubicBezTo>
                  <a:pt x="99912" y="77963"/>
                  <a:pt x="49606" y="125040"/>
                  <a:pt x="0" y="149846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756216" y="4842931"/>
            <a:ext cx="443096" cy="68495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99312" y="4911426"/>
            <a:ext cx="336021" cy="68495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00800" y="4402664"/>
            <a:ext cx="452966" cy="242499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6095524" y="4546531"/>
            <a:ext cx="1245075" cy="571570"/>
          </a:xfrm>
          <a:custGeom>
            <a:avLst/>
            <a:gdLst>
              <a:gd name="connsiteX0" fmla="*/ 958934 w 972162"/>
              <a:gd name="connsiteY0" fmla="*/ 330745 h 330745"/>
              <a:gd name="connsiteX1" fmla="*/ 972162 w 972162"/>
              <a:gd name="connsiteY1" fmla="*/ 264596 h 330745"/>
              <a:gd name="connsiteX2" fmla="*/ 932478 w 972162"/>
              <a:gd name="connsiteY2" fmla="*/ 185217 h 330745"/>
              <a:gd name="connsiteX3" fmla="*/ 892793 w 972162"/>
              <a:gd name="connsiteY3" fmla="*/ 171987 h 330745"/>
              <a:gd name="connsiteX4" fmla="*/ 853109 w 972162"/>
              <a:gd name="connsiteY4" fmla="*/ 145528 h 330745"/>
              <a:gd name="connsiteX5" fmla="*/ 813424 w 972162"/>
              <a:gd name="connsiteY5" fmla="*/ 132298 h 330745"/>
              <a:gd name="connsiteX6" fmla="*/ 734055 w 972162"/>
              <a:gd name="connsiteY6" fmla="*/ 92609 h 330745"/>
              <a:gd name="connsiteX7" fmla="*/ 601773 w 972162"/>
              <a:gd name="connsiteY7" fmla="*/ 39689 h 330745"/>
              <a:gd name="connsiteX8" fmla="*/ 535632 w 972162"/>
              <a:gd name="connsiteY8" fmla="*/ 26460 h 330745"/>
              <a:gd name="connsiteX9" fmla="*/ 443034 w 972162"/>
              <a:gd name="connsiteY9" fmla="*/ 13230 h 330745"/>
              <a:gd name="connsiteX10" fmla="*/ 363665 w 972162"/>
              <a:gd name="connsiteY10" fmla="*/ 0 h 330745"/>
              <a:gd name="connsiteX11" fmla="*/ 165242 w 972162"/>
              <a:gd name="connsiteY11" fmla="*/ 26460 h 330745"/>
              <a:gd name="connsiteX12" fmla="*/ 85872 w 972162"/>
              <a:gd name="connsiteY12" fmla="*/ 52919 h 330745"/>
              <a:gd name="connsiteX13" fmla="*/ 6503 w 972162"/>
              <a:gd name="connsiteY13" fmla="*/ 105838 h 330745"/>
              <a:gd name="connsiteX14" fmla="*/ 85872 w 972162"/>
              <a:gd name="connsiteY14" fmla="*/ 79379 h 330745"/>
              <a:gd name="connsiteX15" fmla="*/ 125557 w 972162"/>
              <a:gd name="connsiteY15" fmla="*/ 119068 h 330745"/>
              <a:gd name="connsiteX0" fmla="*/ 880700 w 893928"/>
              <a:gd name="connsiteY0" fmla="*/ 330745 h 330745"/>
              <a:gd name="connsiteX1" fmla="*/ 893928 w 893928"/>
              <a:gd name="connsiteY1" fmla="*/ 264596 h 330745"/>
              <a:gd name="connsiteX2" fmla="*/ 854244 w 893928"/>
              <a:gd name="connsiteY2" fmla="*/ 185217 h 330745"/>
              <a:gd name="connsiteX3" fmla="*/ 814559 w 893928"/>
              <a:gd name="connsiteY3" fmla="*/ 171987 h 330745"/>
              <a:gd name="connsiteX4" fmla="*/ 774875 w 893928"/>
              <a:gd name="connsiteY4" fmla="*/ 145528 h 330745"/>
              <a:gd name="connsiteX5" fmla="*/ 735190 w 893928"/>
              <a:gd name="connsiteY5" fmla="*/ 132298 h 330745"/>
              <a:gd name="connsiteX6" fmla="*/ 655821 w 893928"/>
              <a:gd name="connsiteY6" fmla="*/ 92609 h 330745"/>
              <a:gd name="connsiteX7" fmla="*/ 523539 w 893928"/>
              <a:gd name="connsiteY7" fmla="*/ 39689 h 330745"/>
              <a:gd name="connsiteX8" fmla="*/ 457398 w 893928"/>
              <a:gd name="connsiteY8" fmla="*/ 26460 h 330745"/>
              <a:gd name="connsiteX9" fmla="*/ 364800 w 893928"/>
              <a:gd name="connsiteY9" fmla="*/ 13230 h 330745"/>
              <a:gd name="connsiteX10" fmla="*/ 285431 w 893928"/>
              <a:gd name="connsiteY10" fmla="*/ 0 h 330745"/>
              <a:gd name="connsiteX11" fmla="*/ 87008 w 893928"/>
              <a:gd name="connsiteY11" fmla="*/ 26460 h 330745"/>
              <a:gd name="connsiteX12" fmla="*/ 7638 w 893928"/>
              <a:gd name="connsiteY12" fmla="*/ 52919 h 330745"/>
              <a:gd name="connsiteX13" fmla="*/ 7638 w 893928"/>
              <a:gd name="connsiteY13" fmla="*/ 79379 h 330745"/>
              <a:gd name="connsiteX14" fmla="*/ 47323 w 893928"/>
              <a:gd name="connsiteY14" fmla="*/ 119068 h 330745"/>
              <a:gd name="connsiteX0" fmla="*/ 873831 w 887059"/>
              <a:gd name="connsiteY0" fmla="*/ 330745 h 330745"/>
              <a:gd name="connsiteX1" fmla="*/ 887059 w 887059"/>
              <a:gd name="connsiteY1" fmla="*/ 264596 h 330745"/>
              <a:gd name="connsiteX2" fmla="*/ 847375 w 887059"/>
              <a:gd name="connsiteY2" fmla="*/ 185217 h 330745"/>
              <a:gd name="connsiteX3" fmla="*/ 807690 w 887059"/>
              <a:gd name="connsiteY3" fmla="*/ 171987 h 330745"/>
              <a:gd name="connsiteX4" fmla="*/ 768006 w 887059"/>
              <a:gd name="connsiteY4" fmla="*/ 145528 h 330745"/>
              <a:gd name="connsiteX5" fmla="*/ 728321 w 887059"/>
              <a:gd name="connsiteY5" fmla="*/ 132298 h 330745"/>
              <a:gd name="connsiteX6" fmla="*/ 648952 w 887059"/>
              <a:gd name="connsiteY6" fmla="*/ 92609 h 330745"/>
              <a:gd name="connsiteX7" fmla="*/ 516670 w 887059"/>
              <a:gd name="connsiteY7" fmla="*/ 39689 h 330745"/>
              <a:gd name="connsiteX8" fmla="*/ 450529 w 887059"/>
              <a:gd name="connsiteY8" fmla="*/ 26460 h 330745"/>
              <a:gd name="connsiteX9" fmla="*/ 357931 w 887059"/>
              <a:gd name="connsiteY9" fmla="*/ 13230 h 330745"/>
              <a:gd name="connsiteX10" fmla="*/ 278562 w 887059"/>
              <a:gd name="connsiteY10" fmla="*/ 0 h 330745"/>
              <a:gd name="connsiteX11" fmla="*/ 80139 w 887059"/>
              <a:gd name="connsiteY11" fmla="*/ 26460 h 330745"/>
              <a:gd name="connsiteX12" fmla="*/ 769 w 887059"/>
              <a:gd name="connsiteY12" fmla="*/ 52919 h 330745"/>
              <a:gd name="connsiteX13" fmla="*/ 40454 w 887059"/>
              <a:gd name="connsiteY13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317477 w 846605"/>
              <a:gd name="connsiteY9" fmla="*/ 13230 h 330745"/>
              <a:gd name="connsiteX10" fmla="*/ 238108 w 846605"/>
              <a:gd name="connsiteY10" fmla="*/ 0 h 330745"/>
              <a:gd name="connsiteX11" fmla="*/ 39685 w 846605"/>
              <a:gd name="connsiteY11" fmla="*/ 26460 h 330745"/>
              <a:gd name="connsiteX12" fmla="*/ 0 w 846605"/>
              <a:gd name="connsiteY12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238108 w 846605"/>
              <a:gd name="connsiteY9" fmla="*/ 0 h 330745"/>
              <a:gd name="connsiteX10" fmla="*/ 39685 w 846605"/>
              <a:gd name="connsiteY10" fmla="*/ 26460 h 330745"/>
              <a:gd name="connsiteX11" fmla="*/ 0 w 846605"/>
              <a:gd name="connsiteY11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10075 w 846605"/>
              <a:gd name="connsiteY7" fmla="*/ 26460 h 330745"/>
              <a:gd name="connsiteX8" fmla="*/ 238108 w 846605"/>
              <a:gd name="connsiteY8" fmla="*/ 0 h 330745"/>
              <a:gd name="connsiteX9" fmla="*/ 39685 w 846605"/>
              <a:gd name="connsiteY9" fmla="*/ 26460 h 330745"/>
              <a:gd name="connsiteX10" fmla="*/ 0 w 846605"/>
              <a:gd name="connsiteY10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687867 w 846605"/>
              <a:gd name="connsiteY4" fmla="*/ 132298 h 330745"/>
              <a:gd name="connsiteX5" fmla="*/ 608498 w 846605"/>
              <a:gd name="connsiteY5" fmla="*/ 92609 h 330745"/>
              <a:gd name="connsiteX6" fmla="*/ 410075 w 846605"/>
              <a:gd name="connsiteY6" fmla="*/ 26460 h 330745"/>
              <a:gd name="connsiteX7" fmla="*/ 238108 w 846605"/>
              <a:gd name="connsiteY7" fmla="*/ 0 h 330745"/>
              <a:gd name="connsiteX8" fmla="*/ 39685 w 846605"/>
              <a:gd name="connsiteY8" fmla="*/ 26460 h 330745"/>
              <a:gd name="connsiteX9" fmla="*/ 0 w 846605"/>
              <a:gd name="connsiteY9" fmla="*/ 119068 h 330745"/>
              <a:gd name="connsiteX0" fmla="*/ 833377 w 833377"/>
              <a:gd name="connsiteY0" fmla="*/ 330745 h 330745"/>
              <a:gd name="connsiteX1" fmla="*/ 806921 w 833377"/>
              <a:gd name="connsiteY1" fmla="*/ 185217 h 330745"/>
              <a:gd name="connsiteX2" fmla="*/ 767236 w 833377"/>
              <a:gd name="connsiteY2" fmla="*/ 171987 h 330745"/>
              <a:gd name="connsiteX3" fmla="*/ 687867 w 833377"/>
              <a:gd name="connsiteY3" fmla="*/ 132298 h 330745"/>
              <a:gd name="connsiteX4" fmla="*/ 608498 w 833377"/>
              <a:gd name="connsiteY4" fmla="*/ 92609 h 330745"/>
              <a:gd name="connsiteX5" fmla="*/ 410075 w 833377"/>
              <a:gd name="connsiteY5" fmla="*/ 26460 h 330745"/>
              <a:gd name="connsiteX6" fmla="*/ 238108 w 833377"/>
              <a:gd name="connsiteY6" fmla="*/ 0 h 330745"/>
              <a:gd name="connsiteX7" fmla="*/ 39685 w 833377"/>
              <a:gd name="connsiteY7" fmla="*/ 26460 h 330745"/>
              <a:gd name="connsiteX8" fmla="*/ 0 w 833377"/>
              <a:gd name="connsiteY8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87867 w 833377"/>
              <a:gd name="connsiteY2" fmla="*/ 132298 h 330745"/>
              <a:gd name="connsiteX3" fmla="*/ 608498 w 833377"/>
              <a:gd name="connsiteY3" fmla="*/ 92609 h 330745"/>
              <a:gd name="connsiteX4" fmla="*/ 410075 w 833377"/>
              <a:gd name="connsiteY4" fmla="*/ 26460 h 330745"/>
              <a:gd name="connsiteX5" fmla="*/ 238108 w 833377"/>
              <a:gd name="connsiteY5" fmla="*/ 0 h 330745"/>
              <a:gd name="connsiteX6" fmla="*/ 39685 w 833377"/>
              <a:gd name="connsiteY6" fmla="*/ 26460 h 330745"/>
              <a:gd name="connsiteX7" fmla="*/ 0 w 833377"/>
              <a:gd name="connsiteY7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39685 w 833377"/>
              <a:gd name="connsiteY5" fmla="*/ 26460 h 330745"/>
              <a:gd name="connsiteX6" fmla="*/ 0 w 833377"/>
              <a:gd name="connsiteY6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317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69868 h 330745"/>
              <a:gd name="connsiteX0" fmla="*/ 833377 w 833377"/>
              <a:gd name="connsiteY0" fmla="*/ 307738 h 307738"/>
              <a:gd name="connsiteX1" fmla="*/ 767236 w 833377"/>
              <a:gd name="connsiteY1" fmla="*/ 148980 h 307738"/>
              <a:gd name="connsiteX2" fmla="*/ 608498 w 833377"/>
              <a:gd name="connsiteY2" fmla="*/ 69602 h 307738"/>
              <a:gd name="connsiteX3" fmla="*/ 410075 w 833377"/>
              <a:gd name="connsiteY3" fmla="*/ 3453 h 307738"/>
              <a:gd name="connsiteX4" fmla="*/ 276208 w 833377"/>
              <a:gd name="connsiteY4" fmla="*/ 8743 h 307738"/>
              <a:gd name="connsiteX5" fmla="*/ 0 w 833377"/>
              <a:gd name="connsiteY5" fmla="*/ 146861 h 307738"/>
              <a:gd name="connsiteX0" fmla="*/ 877827 w 877827"/>
              <a:gd name="connsiteY0" fmla="*/ 314088 h 314088"/>
              <a:gd name="connsiteX1" fmla="*/ 767236 w 877827"/>
              <a:gd name="connsiteY1" fmla="*/ 148980 h 314088"/>
              <a:gd name="connsiteX2" fmla="*/ 608498 w 877827"/>
              <a:gd name="connsiteY2" fmla="*/ 69602 h 314088"/>
              <a:gd name="connsiteX3" fmla="*/ 410075 w 877827"/>
              <a:gd name="connsiteY3" fmla="*/ 3453 h 314088"/>
              <a:gd name="connsiteX4" fmla="*/ 276208 w 877827"/>
              <a:gd name="connsiteY4" fmla="*/ 8743 h 314088"/>
              <a:gd name="connsiteX5" fmla="*/ 0 w 877827"/>
              <a:gd name="connsiteY5" fmla="*/ 146861 h 314088"/>
              <a:gd name="connsiteX0" fmla="*/ 877827 w 877827"/>
              <a:gd name="connsiteY0" fmla="*/ 305345 h 305345"/>
              <a:gd name="connsiteX1" fmla="*/ 767236 w 877827"/>
              <a:gd name="connsiteY1" fmla="*/ 140237 h 305345"/>
              <a:gd name="connsiteX2" fmla="*/ 608498 w 877827"/>
              <a:gd name="connsiteY2" fmla="*/ 60859 h 305345"/>
              <a:gd name="connsiteX3" fmla="*/ 448175 w 877827"/>
              <a:gd name="connsiteY3" fmla="*/ 13760 h 305345"/>
              <a:gd name="connsiteX4" fmla="*/ 276208 w 877827"/>
              <a:gd name="connsiteY4" fmla="*/ 0 h 305345"/>
              <a:gd name="connsiteX5" fmla="*/ 0 w 877827"/>
              <a:gd name="connsiteY5" fmla="*/ 138118 h 305345"/>
              <a:gd name="connsiteX0" fmla="*/ 877827 w 877827"/>
              <a:gd name="connsiteY0" fmla="*/ 293728 h 293728"/>
              <a:gd name="connsiteX1" fmla="*/ 767236 w 877827"/>
              <a:gd name="connsiteY1" fmla="*/ 128620 h 293728"/>
              <a:gd name="connsiteX2" fmla="*/ 608498 w 877827"/>
              <a:gd name="connsiteY2" fmla="*/ 49242 h 293728"/>
              <a:gd name="connsiteX3" fmla="*/ 448175 w 877827"/>
              <a:gd name="connsiteY3" fmla="*/ 2143 h 293728"/>
              <a:gd name="connsiteX4" fmla="*/ 225408 w 877827"/>
              <a:gd name="connsiteY4" fmla="*/ 7433 h 293728"/>
              <a:gd name="connsiteX5" fmla="*/ 0 w 877827"/>
              <a:gd name="connsiteY5" fmla="*/ 126501 h 293728"/>
              <a:gd name="connsiteX0" fmla="*/ 877827 w 877827"/>
              <a:gd name="connsiteY0" fmla="*/ 301247 h 301247"/>
              <a:gd name="connsiteX1" fmla="*/ 767236 w 877827"/>
              <a:gd name="connsiteY1" fmla="*/ 136139 h 301247"/>
              <a:gd name="connsiteX2" fmla="*/ 608498 w 877827"/>
              <a:gd name="connsiteY2" fmla="*/ 56761 h 301247"/>
              <a:gd name="connsiteX3" fmla="*/ 448175 w 877827"/>
              <a:gd name="connsiteY3" fmla="*/ 9662 h 301247"/>
              <a:gd name="connsiteX4" fmla="*/ 225408 w 877827"/>
              <a:gd name="connsiteY4" fmla="*/ 14952 h 301247"/>
              <a:gd name="connsiteX5" fmla="*/ 0 w 877827"/>
              <a:gd name="connsiteY5" fmla="*/ 134020 h 301247"/>
              <a:gd name="connsiteX0" fmla="*/ 877827 w 877827"/>
              <a:gd name="connsiteY0" fmla="*/ 300242 h 300242"/>
              <a:gd name="connsiteX1" fmla="*/ 767236 w 877827"/>
              <a:gd name="connsiteY1" fmla="*/ 135134 h 300242"/>
              <a:gd name="connsiteX2" fmla="*/ 621198 w 877827"/>
              <a:gd name="connsiteY2" fmla="*/ 36706 h 300242"/>
              <a:gd name="connsiteX3" fmla="*/ 448175 w 877827"/>
              <a:gd name="connsiteY3" fmla="*/ 8657 h 300242"/>
              <a:gd name="connsiteX4" fmla="*/ 225408 w 877827"/>
              <a:gd name="connsiteY4" fmla="*/ 13947 h 300242"/>
              <a:gd name="connsiteX5" fmla="*/ 0 w 877827"/>
              <a:gd name="connsiteY5" fmla="*/ 133015 h 300242"/>
              <a:gd name="connsiteX0" fmla="*/ 877827 w 877827"/>
              <a:gd name="connsiteY0" fmla="*/ 312020 h 312020"/>
              <a:gd name="connsiteX1" fmla="*/ 767236 w 877827"/>
              <a:gd name="connsiteY1" fmla="*/ 146912 h 312020"/>
              <a:gd name="connsiteX2" fmla="*/ 621198 w 877827"/>
              <a:gd name="connsiteY2" fmla="*/ 48484 h 312020"/>
              <a:gd name="connsiteX3" fmla="*/ 429125 w 877827"/>
              <a:gd name="connsiteY3" fmla="*/ 1385 h 312020"/>
              <a:gd name="connsiteX4" fmla="*/ 225408 w 877827"/>
              <a:gd name="connsiteY4" fmla="*/ 25725 h 312020"/>
              <a:gd name="connsiteX5" fmla="*/ 0 w 877827"/>
              <a:gd name="connsiteY5" fmla="*/ 144793 h 312020"/>
              <a:gd name="connsiteX0" fmla="*/ 890527 w 890527"/>
              <a:gd name="connsiteY0" fmla="*/ 312020 h 312020"/>
              <a:gd name="connsiteX1" fmla="*/ 779936 w 890527"/>
              <a:gd name="connsiteY1" fmla="*/ 146912 h 312020"/>
              <a:gd name="connsiteX2" fmla="*/ 633898 w 890527"/>
              <a:gd name="connsiteY2" fmla="*/ 48484 h 312020"/>
              <a:gd name="connsiteX3" fmla="*/ 441825 w 890527"/>
              <a:gd name="connsiteY3" fmla="*/ 1385 h 312020"/>
              <a:gd name="connsiteX4" fmla="*/ 238108 w 890527"/>
              <a:gd name="connsiteY4" fmla="*/ 25725 h 312020"/>
              <a:gd name="connsiteX5" fmla="*/ 0 w 890527"/>
              <a:gd name="connsiteY5" fmla="*/ 151143 h 312020"/>
              <a:gd name="connsiteX0" fmla="*/ 890527 w 890527"/>
              <a:gd name="connsiteY0" fmla="*/ 316600 h 316600"/>
              <a:gd name="connsiteX1" fmla="*/ 779936 w 890527"/>
              <a:gd name="connsiteY1" fmla="*/ 15149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6600 h 316600"/>
              <a:gd name="connsiteX1" fmla="*/ 767236 w 890527"/>
              <a:gd name="connsiteY1" fmla="*/ 15784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418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291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2898 h 312898"/>
              <a:gd name="connsiteX1" fmla="*/ 767236 w 890527"/>
              <a:gd name="connsiteY1" fmla="*/ 154140 h 312898"/>
              <a:gd name="connsiteX2" fmla="*/ 621198 w 890527"/>
              <a:gd name="connsiteY2" fmla="*/ 62062 h 312898"/>
              <a:gd name="connsiteX3" fmla="*/ 429125 w 890527"/>
              <a:gd name="connsiteY3" fmla="*/ 2263 h 312898"/>
              <a:gd name="connsiteX4" fmla="*/ 200008 w 890527"/>
              <a:gd name="connsiteY4" fmla="*/ 26603 h 312898"/>
              <a:gd name="connsiteX5" fmla="*/ 0 w 890527"/>
              <a:gd name="connsiteY5" fmla="*/ 152021 h 312898"/>
              <a:gd name="connsiteX0" fmla="*/ 947677 w 947677"/>
              <a:gd name="connsiteY0" fmla="*/ 312898 h 312898"/>
              <a:gd name="connsiteX1" fmla="*/ 824386 w 947677"/>
              <a:gd name="connsiteY1" fmla="*/ 154140 h 312898"/>
              <a:gd name="connsiteX2" fmla="*/ 678348 w 947677"/>
              <a:gd name="connsiteY2" fmla="*/ 62062 h 312898"/>
              <a:gd name="connsiteX3" fmla="*/ 486275 w 947677"/>
              <a:gd name="connsiteY3" fmla="*/ 2263 h 312898"/>
              <a:gd name="connsiteX4" fmla="*/ 257158 w 947677"/>
              <a:gd name="connsiteY4" fmla="*/ 26603 h 312898"/>
              <a:gd name="connsiteX5" fmla="*/ 0 w 947677"/>
              <a:gd name="connsiteY5" fmla="*/ 145671 h 312898"/>
              <a:gd name="connsiteX0" fmla="*/ 947677 w 947677"/>
              <a:gd name="connsiteY0" fmla="*/ 312021 h 312021"/>
              <a:gd name="connsiteX1" fmla="*/ 824386 w 947677"/>
              <a:gd name="connsiteY1" fmla="*/ 153263 h 312021"/>
              <a:gd name="connsiteX2" fmla="*/ 671998 w 947677"/>
              <a:gd name="connsiteY2" fmla="*/ 48485 h 312021"/>
              <a:gd name="connsiteX3" fmla="*/ 486275 w 947677"/>
              <a:gd name="connsiteY3" fmla="*/ 1386 h 312021"/>
              <a:gd name="connsiteX4" fmla="*/ 257158 w 947677"/>
              <a:gd name="connsiteY4" fmla="*/ 25726 h 312021"/>
              <a:gd name="connsiteX5" fmla="*/ 0 w 947677"/>
              <a:gd name="connsiteY5" fmla="*/ 144794 h 312021"/>
              <a:gd name="connsiteX0" fmla="*/ 896877 w 896877"/>
              <a:gd name="connsiteY0" fmla="*/ 934321 h 934321"/>
              <a:gd name="connsiteX1" fmla="*/ 824386 w 896877"/>
              <a:gd name="connsiteY1" fmla="*/ 153263 h 934321"/>
              <a:gd name="connsiteX2" fmla="*/ 671998 w 896877"/>
              <a:gd name="connsiteY2" fmla="*/ 48485 h 934321"/>
              <a:gd name="connsiteX3" fmla="*/ 486275 w 896877"/>
              <a:gd name="connsiteY3" fmla="*/ 1386 h 934321"/>
              <a:gd name="connsiteX4" fmla="*/ 257158 w 896877"/>
              <a:gd name="connsiteY4" fmla="*/ 25726 h 934321"/>
              <a:gd name="connsiteX5" fmla="*/ 0 w 896877"/>
              <a:gd name="connsiteY5" fmla="*/ 144794 h 934321"/>
              <a:gd name="connsiteX0" fmla="*/ 896877 w 896877"/>
              <a:gd name="connsiteY0" fmla="*/ 934321 h 934321"/>
              <a:gd name="connsiteX1" fmla="*/ 862486 w 896877"/>
              <a:gd name="connsiteY1" fmla="*/ 521563 h 934321"/>
              <a:gd name="connsiteX2" fmla="*/ 671998 w 896877"/>
              <a:gd name="connsiteY2" fmla="*/ 48485 h 934321"/>
              <a:gd name="connsiteX3" fmla="*/ 486275 w 896877"/>
              <a:gd name="connsiteY3" fmla="*/ 1386 h 934321"/>
              <a:gd name="connsiteX4" fmla="*/ 257158 w 896877"/>
              <a:gd name="connsiteY4" fmla="*/ 25726 h 934321"/>
              <a:gd name="connsiteX5" fmla="*/ 0 w 896877"/>
              <a:gd name="connsiteY5" fmla="*/ 144794 h 934321"/>
              <a:gd name="connsiteX0" fmla="*/ 896877 w 896877"/>
              <a:gd name="connsiteY0" fmla="*/ 950501 h 950501"/>
              <a:gd name="connsiteX1" fmla="*/ 862486 w 896877"/>
              <a:gd name="connsiteY1" fmla="*/ 537743 h 950501"/>
              <a:gd name="connsiteX2" fmla="*/ 614848 w 896877"/>
              <a:gd name="connsiteY2" fmla="*/ 286915 h 950501"/>
              <a:gd name="connsiteX3" fmla="*/ 486275 w 896877"/>
              <a:gd name="connsiteY3" fmla="*/ 17566 h 950501"/>
              <a:gd name="connsiteX4" fmla="*/ 257158 w 896877"/>
              <a:gd name="connsiteY4" fmla="*/ 41906 h 950501"/>
              <a:gd name="connsiteX5" fmla="*/ 0 w 896877"/>
              <a:gd name="connsiteY5" fmla="*/ 160974 h 950501"/>
              <a:gd name="connsiteX0" fmla="*/ 896877 w 896877"/>
              <a:gd name="connsiteY0" fmla="*/ 911692 h 911692"/>
              <a:gd name="connsiteX1" fmla="*/ 862486 w 896877"/>
              <a:gd name="connsiteY1" fmla="*/ 498934 h 911692"/>
              <a:gd name="connsiteX2" fmla="*/ 614848 w 896877"/>
              <a:gd name="connsiteY2" fmla="*/ 248106 h 911692"/>
              <a:gd name="connsiteX3" fmla="*/ 410075 w 896877"/>
              <a:gd name="connsiteY3" fmla="*/ 156557 h 911692"/>
              <a:gd name="connsiteX4" fmla="*/ 257158 w 896877"/>
              <a:gd name="connsiteY4" fmla="*/ 3097 h 911692"/>
              <a:gd name="connsiteX5" fmla="*/ 0 w 896877"/>
              <a:gd name="connsiteY5" fmla="*/ 122165 h 911692"/>
              <a:gd name="connsiteX0" fmla="*/ 896877 w 896877"/>
              <a:gd name="connsiteY0" fmla="*/ 795548 h 795548"/>
              <a:gd name="connsiteX1" fmla="*/ 862486 w 896877"/>
              <a:gd name="connsiteY1" fmla="*/ 382790 h 795548"/>
              <a:gd name="connsiteX2" fmla="*/ 614848 w 896877"/>
              <a:gd name="connsiteY2" fmla="*/ 131962 h 795548"/>
              <a:gd name="connsiteX3" fmla="*/ 410075 w 896877"/>
              <a:gd name="connsiteY3" fmla="*/ 40413 h 795548"/>
              <a:gd name="connsiteX4" fmla="*/ 238108 w 896877"/>
              <a:gd name="connsiteY4" fmla="*/ 26653 h 795548"/>
              <a:gd name="connsiteX5" fmla="*/ 0 w 896877"/>
              <a:gd name="connsiteY5" fmla="*/ 6021 h 795548"/>
              <a:gd name="connsiteX0" fmla="*/ 896877 w 896877"/>
              <a:gd name="connsiteY0" fmla="*/ 795548 h 795548"/>
              <a:gd name="connsiteX1" fmla="*/ 862486 w 896877"/>
              <a:gd name="connsiteY1" fmla="*/ 382790 h 795548"/>
              <a:gd name="connsiteX2" fmla="*/ 614848 w 896877"/>
              <a:gd name="connsiteY2" fmla="*/ 131962 h 795548"/>
              <a:gd name="connsiteX3" fmla="*/ 410075 w 896877"/>
              <a:gd name="connsiteY3" fmla="*/ 40413 h 795548"/>
              <a:gd name="connsiteX4" fmla="*/ 238108 w 896877"/>
              <a:gd name="connsiteY4" fmla="*/ 26653 h 795548"/>
              <a:gd name="connsiteX5" fmla="*/ 0 w 896877"/>
              <a:gd name="connsiteY5" fmla="*/ 6021 h 795548"/>
              <a:gd name="connsiteX0" fmla="*/ 896877 w 896877"/>
              <a:gd name="connsiteY0" fmla="*/ 799145 h 799145"/>
              <a:gd name="connsiteX1" fmla="*/ 862486 w 896877"/>
              <a:gd name="connsiteY1" fmla="*/ 386387 h 799145"/>
              <a:gd name="connsiteX2" fmla="*/ 614848 w 896877"/>
              <a:gd name="connsiteY2" fmla="*/ 135559 h 799145"/>
              <a:gd name="connsiteX3" fmla="*/ 410075 w 896877"/>
              <a:gd name="connsiteY3" fmla="*/ 44010 h 799145"/>
              <a:gd name="connsiteX4" fmla="*/ 238108 w 896877"/>
              <a:gd name="connsiteY4" fmla="*/ 30250 h 799145"/>
              <a:gd name="connsiteX5" fmla="*/ 0 w 896877"/>
              <a:gd name="connsiteY5" fmla="*/ 9618 h 79914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14848 w 992127"/>
              <a:gd name="connsiteY2" fmla="*/ 135559 h 716595"/>
              <a:gd name="connsiteX3" fmla="*/ 410075 w 992127"/>
              <a:gd name="connsiteY3" fmla="*/ 440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14848 w 992127"/>
              <a:gd name="connsiteY2" fmla="*/ 13555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932336 w 992127"/>
              <a:gd name="connsiteY1" fmla="*/ 4498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3347 h 713347"/>
              <a:gd name="connsiteX1" fmla="*/ 932336 w 992127"/>
              <a:gd name="connsiteY1" fmla="*/ 446639 h 713347"/>
              <a:gd name="connsiteX2" fmla="*/ 665648 w 992127"/>
              <a:gd name="connsiteY2" fmla="*/ 202161 h 713347"/>
              <a:gd name="connsiteX3" fmla="*/ 441825 w 992127"/>
              <a:gd name="connsiteY3" fmla="*/ 104262 h 713347"/>
              <a:gd name="connsiteX4" fmla="*/ 212708 w 992127"/>
              <a:gd name="connsiteY4" fmla="*/ 52402 h 713347"/>
              <a:gd name="connsiteX5" fmla="*/ 0 w 992127"/>
              <a:gd name="connsiteY5" fmla="*/ 6370 h 713347"/>
              <a:gd name="connsiteX0" fmla="*/ 1055627 w 1055627"/>
              <a:gd name="connsiteY0" fmla="*/ 681573 h 681573"/>
              <a:gd name="connsiteX1" fmla="*/ 995836 w 1055627"/>
              <a:gd name="connsiteY1" fmla="*/ 4148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35498 w 1055627"/>
              <a:gd name="connsiteY2" fmla="*/ 18943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0315 h 680315"/>
              <a:gd name="connsiteX1" fmla="*/ 951386 w 1055627"/>
              <a:gd name="connsiteY1" fmla="*/ 426307 h 680315"/>
              <a:gd name="connsiteX2" fmla="*/ 735498 w 1055627"/>
              <a:gd name="connsiteY2" fmla="*/ 188179 h 680315"/>
              <a:gd name="connsiteX3" fmla="*/ 530725 w 1055627"/>
              <a:gd name="connsiteY3" fmla="*/ 102980 h 680315"/>
              <a:gd name="connsiteX4" fmla="*/ 276208 w 1055627"/>
              <a:gd name="connsiteY4" fmla="*/ 19370 h 680315"/>
              <a:gd name="connsiteX5" fmla="*/ 220608 w 1055627"/>
              <a:gd name="connsiteY5" fmla="*/ 96 h 680315"/>
              <a:gd name="connsiteX6" fmla="*/ 0 w 1055627"/>
              <a:gd name="connsiteY6" fmla="*/ 11438 h 680315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35498 w 1055627"/>
              <a:gd name="connsiteY2" fmla="*/ 192284 h 684420"/>
              <a:gd name="connsiteX3" fmla="*/ 530725 w 1055627"/>
              <a:gd name="connsiteY3" fmla="*/ 107085 h 684420"/>
              <a:gd name="connsiteX4" fmla="*/ 276208 w 1055627"/>
              <a:gd name="connsiteY4" fmla="*/ 2347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35498 w 1055627"/>
              <a:gd name="connsiteY2" fmla="*/ 19228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220608 w 1055627"/>
              <a:gd name="connsiteY4" fmla="*/ 4201 h 684420"/>
              <a:gd name="connsiteX5" fmla="*/ 0 w 1055627"/>
              <a:gd name="connsiteY5" fmla="*/ 15543 h 684420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30725 w 1055627"/>
              <a:gd name="connsiteY3" fmla="*/ 9154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43425 w 1055627"/>
              <a:gd name="connsiteY3" fmla="*/ 7249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43425 w 1055627"/>
              <a:gd name="connsiteY3" fmla="*/ 7249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81748 h 681748"/>
              <a:gd name="connsiteX1" fmla="*/ 951386 w 1055627"/>
              <a:gd name="connsiteY1" fmla="*/ 427740 h 681748"/>
              <a:gd name="connsiteX2" fmla="*/ 729148 w 1055627"/>
              <a:gd name="connsiteY2" fmla="*/ 195962 h 681748"/>
              <a:gd name="connsiteX3" fmla="*/ 543425 w 1055627"/>
              <a:gd name="connsiteY3" fmla="*/ 85363 h 681748"/>
              <a:gd name="connsiteX4" fmla="*/ 246008 w 1055627"/>
              <a:gd name="connsiteY4" fmla="*/ 7879 h 681748"/>
              <a:gd name="connsiteX5" fmla="*/ 0 w 1055627"/>
              <a:gd name="connsiteY5" fmla="*/ 12871 h 681748"/>
              <a:gd name="connsiteX0" fmla="*/ 1055627 w 1076375"/>
              <a:gd name="connsiteY0" fmla="*/ 681748 h 681748"/>
              <a:gd name="connsiteX1" fmla="*/ 1071508 w 1076375"/>
              <a:gd name="connsiteY1" fmla="*/ 623829 h 681748"/>
              <a:gd name="connsiteX2" fmla="*/ 951386 w 1076375"/>
              <a:gd name="connsiteY2" fmla="*/ 427740 h 681748"/>
              <a:gd name="connsiteX3" fmla="*/ 729148 w 1076375"/>
              <a:gd name="connsiteY3" fmla="*/ 195962 h 681748"/>
              <a:gd name="connsiteX4" fmla="*/ 543425 w 1076375"/>
              <a:gd name="connsiteY4" fmla="*/ 85363 h 681748"/>
              <a:gd name="connsiteX5" fmla="*/ 246008 w 1076375"/>
              <a:gd name="connsiteY5" fmla="*/ 7879 h 681748"/>
              <a:gd name="connsiteX6" fmla="*/ 0 w 1076375"/>
              <a:gd name="connsiteY6" fmla="*/ 12871 h 681748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43425 w 1071508"/>
              <a:gd name="connsiteY3" fmla="*/ 8536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109608 w 1109608"/>
              <a:gd name="connsiteY0" fmla="*/ 604779 h 604779"/>
              <a:gd name="connsiteX1" fmla="*/ 951386 w 1109608"/>
              <a:gd name="connsiteY1" fmla="*/ 4277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498975 w 1109608"/>
              <a:gd name="connsiteY3" fmla="*/ 853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14850 w 1109608"/>
              <a:gd name="connsiteY3" fmla="*/ 726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48198 w 1109608"/>
              <a:gd name="connsiteY2" fmla="*/ 183262 h 604779"/>
              <a:gd name="connsiteX3" fmla="*/ 514850 w 1109608"/>
              <a:gd name="connsiteY3" fmla="*/ 726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219675 w 1219675"/>
              <a:gd name="connsiteY0" fmla="*/ 600921 h 600921"/>
              <a:gd name="connsiteX1" fmla="*/ 1086853 w 1219675"/>
              <a:gd name="connsiteY1" fmla="*/ 385782 h 600921"/>
              <a:gd name="connsiteX2" fmla="*/ 858265 w 1219675"/>
              <a:gd name="connsiteY2" fmla="*/ 179404 h 600921"/>
              <a:gd name="connsiteX3" fmla="*/ 624917 w 1219675"/>
              <a:gd name="connsiteY3" fmla="*/ 68805 h 600921"/>
              <a:gd name="connsiteX4" fmla="*/ 356075 w 1219675"/>
              <a:gd name="connsiteY4" fmla="*/ 4021 h 600921"/>
              <a:gd name="connsiteX5" fmla="*/ 0 w 1219675"/>
              <a:gd name="connsiteY5" fmla="*/ 47113 h 600921"/>
              <a:gd name="connsiteX0" fmla="*/ 1219675 w 1219675"/>
              <a:gd name="connsiteY0" fmla="*/ 600784 h 600784"/>
              <a:gd name="connsiteX1" fmla="*/ 1086853 w 1219675"/>
              <a:gd name="connsiteY1" fmla="*/ 385645 h 600784"/>
              <a:gd name="connsiteX2" fmla="*/ 858265 w 1219675"/>
              <a:gd name="connsiteY2" fmla="*/ 179267 h 600784"/>
              <a:gd name="connsiteX3" fmla="*/ 624917 w 1219675"/>
              <a:gd name="connsiteY3" fmla="*/ 68668 h 600784"/>
              <a:gd name="connsiteX4" fmla="*/ 356075 w 1219675"/>
              <a:gd name="connsiteY4" fmla="*/ 3884 h 600784"/>
              <a:gd name="connsiteX5" fmla="*/ 351843 w 1219675"/>
              <a:gd name="connsiteY5" fmla="*/ 16585 h 600784"/>
              <a:gd name="connsiteX6" fmla="*/ 0 w 1219675"/>
              <a:gd name="connsiteY6" fmla="*/ 46976 h 600784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24917 w 1219675"/>
              <a:gd name="connsiteY3" fmla="*/ 669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24917 w 1219675"/>
              <a:gd name="connsiteY3" fmla="*/ 669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33384 w 1219675"/>
              <a:gd name="connsiteY3" fmla="*/ 542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6946 h 596946"/>
              <a:gd name="connsiteX1" fmla="*/ 1086853 w 1219675"/>
              <a:gd name="connsiteY1" fmla="*/ 381807 h 596946"/>
              <a:gd name="connsiteX2" fmla="*/ 858265 w 1219675"/>
              <a:gd name="connsiteY2" fmla="*/ 175429 h 596946"/>
              <a:gd name="connsiteX3" fmla="*/ 633384 w 1219675"/>
              <a:gd name="connsiteY3" fmla="*/ 52130 h 596946"/>
              <a:gd name="connsiteX4" fmla="*/ 356075 w 1219675"/>
              <a:gd name="connsiteY4" fmla="*/ 46 h 596946"/>
              <a:gd name="connsiteX5" fmla="*/ 0 w 1219675"/>
              <a:gd name="connsiteY5" fmla="*/ 43138 h 596946"/>
              <a:gd name="connsiteX0" fmla="*/ 1219675 w 1219675"/>
              <a:gd name="connsiteY0" fmla="*/ 588494 h 588494"/>
              <a:gd name="connsiteX1" fmla="*/ 1086853 w 1219675"/>
              <a:gd name="connsiteY1" fmla="*/ 373355 h 588494"/>
              <a:gd name="connsiteX2" fmla="*/ 858265 w 1219675"/>
              <a:gd name="connsiteY2" fmla="*/ 166977 h 588494"/>
              <a:gd name="connsiteX3" fmla="*/ 633384 w 1219675"/>
              <a:gd name="connsiteY3" fmla="*/ 43678 h 588494"/>
              <a:gd name="connsiteX4" fmla="*/ 326442 w 1219675"/>
              <a:gd name="connsiteY4" fmla="*/ 60 h 588494"/>
              <a:gd name="connsiteX5" fmla="*/ 0 w 1219675"/>
              <a:gd name="connsiteY5" fmla="*/ 34686 h 588494"/>
              <a:gd name="connsiteX0" fmla="*/ 1219675 w 1219675"/>
              <a:gd name="connsiteY0" fmla="*/ 588494 h 588494"/>
              <a:gd name="connsiteX1" fmla="*/ 1086853 w 1219675"/>
              <a:gd name="connsiteY1" fmla="*/ 373355 h 588494"/>
              <a:gd name="connsiteX2" fmla="*/ 858265 w 1219675"/>
              <a:gd name="connsiteY2" fmla="*/ 166977 h 588494"/>
              <a:gd name="connsiteX3" fmla="*/ 620684 w 1219675"/>
              <a:gd name="connsiteY3" fmla="*/ 60611 h 588494"/>
              <a:gd name="connsiteX4" fmla="*/ 326442 w 1219675"/>
              <a:gd name="connsiteY4" fmla="*/ 60 h 588494"/>
              <a:gd name="connsiteX5" fmla="*/ 0 w 1219675"/>
              <a:gd name="connsiteY5" fmla="*/ 34686 h 588494"/>
              <a:gd name="connsiteX0" fmla="*/ 1245075 w 1245075"/>
              <a:gd name="connsiteY0" fmla="*/ 588456 h 588456"/>
              <a:gd name="connsiteX1" fmla="*/ 1112253 w 1245075"/>
              <a:gd name="connsiteY1" fmla="*/ 373317 h 588456"/>
              <a:gd name="connsiteX2" fmla="*/ 883665 w 1245075"/>
              <a:gd name="connsiteY2" fmla="*/ 166939 h 588456"/>
              <a:gd name="connsiteX3" fmla="*/ 646084 w 1245075"/>
              <a:gd name="connsiteY3" fmla="*/ 60573 h 588456"/>
              <a:gd name="connsiteX4" fmla="*/ 351842 w 1245075"/>
              <a:gd name="connsiteY4" fmla="*/ 22 h 588456"/>
              <a:gd name="connsiteX5" fmla="*/ 0 w 1245075"/>
              <a:gd name="connsiteY5" fmla="*/ 85448 h 588456"/>
              <a:gd name="connsiteX0" fmla="*/ 1245075 w 1245075"/>
              <a:gd name="connsiteY0" fmla="*/ 588474 h 588474"/>
              <a:gd name="connsiteX1" fmla="*/ 1112253 w 1245075"/>
              <a:gd name="connsiteY1" fmla="*/ 373335 h 588474"/>
              <a:gd name="connsiteX2" fmla="*/ 883665 w 1245075"/>
              <a:gd name="connsiteY2" fmla="*/ 166957 h 588474"/>
              <a:gd name="connsiteX3" fmla="*/ 646084 w 1245075"/>
              <a:gd name="connsiteY3" fmla="*/ 60591 h 588474"/>
              <a:gd name="connsiteX4" fmla="*/ 351842 w 1245075"/>
              <a:gd name="connsiteY4" fmla="*/ 40 h 588474"/>
              <a:gd name="connsiteX5" fmla="*/ 0 w 1245075"/>
              <a:gd name="connsiteY5" fmla="*/ 85466 h 588474"/>
              <a:gd name="connsiteX0" fmla="*/ 1245075 w 1245075"/>
              <a:gd name="connsiteY0" fmla="*/ 571570 h 571570"/>
              <a:gd name="connsiteX1" fmla="*/ 1112253 w 1245075"/>
              <a:gd name="connsiteY1" fmla="*/ 356431 h 571570"/>
              <a:gd name="connsiteX2" fmla="*/ 883665 w 1245075"/>
              <a:gd name="connsiteY2" fmla="*/ 150053 h 571570"/>
              <a:gd name="connsiteX3" fmla="*/ 646084 w 1245075"/>
              <a:gd name="connsiteY3" fmla="*/ 43687 h 571570"/>
              <a:gd name="connsiteX4" fmla="*/ 313742 w 1245075"/>
              <a:gd name="connsiteY4" fmla="*/ 70 h 571570"/>
              <a:gd name="connsiteX5" fmla="*/ 0 w 1245075"/>
              <a:gd name="connsiteY5" fmla="*/ 68562 h 571570"/>
              <a:gd name="connsiteX0" fmla="*/ 1245075 w 1245075"/>
              <a:gd name="connsiteY0" fmla="*/ 573926 h 573926"/>
              <a:gd name="connsiteX1" fmla="*/ 1112253 w 1245075"/>
              <a:gd name="connsiteY1" fmla="*/ 358787 h 573926"/>
              <a:gd name="connsiteX2" fmla="*/ 883665 w 1245075"/>
              <a:gd name="connsiteY2" fmla="*/ 152409 h 573926"/>
              <a:gd name="connsiteX3" fmla="*/ 646084 w 1245075"/>
              <a:gd name="connsiteY3" fmla="*/ 46043 h 573926"/>
              <a:gd name="connsiteX4" fmla="*/ 313742 w 1245075"/>
              <a:gd name="connsiteY4" fmla="*/ 2426 h 573926"/>
              <a:gd name="connsiteX5" fmla="*/ 0 w 1245075"/>
              <a:gd name="connsiteY5" fmla="*/ 70918 h 573926"/>
              <a:gd name="connsiteX0" fmla="*/ 1245075 w 1245075"/>
              <a:gd name="connsiteY0" fmla="*/ 571570 h 571570"/>
              <a:gd name="connsiteX1" fmla="*/ 1112253 w 1245075"/>
              <a:gd name="connsiteY1" fmla="*/ 356431 h 571570"/>
              <a:gd name="connsiteX2" fmla="*/ 883665 w 1245075"/>
              <a:gd name="connsiteY2" fmla="*/ 150053 h 571570"/>
              <a:gd name="connsiteX3" fmla="*/ 646084 w 1245075"/>
              <a:gd name="connsiteY3" fmla="*/ 43687 h 571570"/>
              <a:gd name="connsiteX4" fmla="*/ 313742 w 1245075"/>
              <a:gd name="connsiteY4" fmla="*/ 70 h 571570"/>
              <a:gd name="connsiteX5" fmla="*/ 0 w 1245075"/>
              <a:gd name="connsiteY5" fmla="*/ 68562 h 57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5075" h="571570">
                <a:moveTo>
                  <a:pt x="1245075" y="571570"/>
                </a:moveTo>
                <a:cubicBezTo>
                  <a:pt x="1227702" y="529235"/>
                  <a:pt x="1172488" y="426684"/>
                  <a:pt x="1112253" y="356431"/>
                </a:cubicBezTo>
                <a:cubicBezTo>
                  <a:pt x="1052018" y="286178"/>
                  <a:pt x="1006692" y="237807"/>
                  <a:pt x="883665" y="150053"/>
                </a:cubicBezTo>
                <a:cubicBezTo>
                  <a:pt x="779688" y="94049"/>
                  <a:pt x="741071" y="68684"/>
                  <a:pt x="646084" y="43687"/>
                </a:cubicBezTo>
                <a:cubicBezTo>
                  <a:pt x="551097" y="18690"/>
                  <a:pt x="440473" y="1569"/>
                  <a:pt x="313742" y="70"/>
                </a:cubicBezTo>
                <a:cubicBezTo>
                  <a:pt x="208178" y="-1429"/>
                  <a:pt x="91116" y="21485"/>
                  <a:pt x="0" y="68562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902450" y="4690232"/>
            <a:ext cx="408516" cy="462793"/>
            <a:chOff x="6902450" y="4690232"/>
            <a:chExt cx="408516" cy="46279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7099300" y="4867275"/>
              <a:ext cx="211666" cy="28575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902450" y="4690232"/>
              <a:ext cx="196850" cy="177043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756216" y="4326461"/>
            <a:ext cx="292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960537" y="4174068"/>
            <a:ext cx="321257" cy="23283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438899" y="4863042"/>
            <a:ext cx="241300" cy="652992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75867" y="4364567"/>
            <a:ext cx="1248833" cy="1128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103536" y="4723042"/>
            <a:ext cx="143932" cy="14000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351058" y="4374092"/>
            <a:ext cx="66676" cy="42335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</p:cNvCxnSpPr>
          <p:nvPr/>
        </p:nvCxnSpPr>
        <p:spPr>
          <a:xfrm flipH="1">
            <a:off x="6417734" y="4799242"/>
            <a:ext cx="118058" cy="7210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627865" y="4833406"/>
            <a:ext cx="107368" cy="35986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371877" y="5230214"/>
            <a:ext cx="66676" cy="6568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167034" y="4727275"/>
            <a:ext cx="143932" cy="14000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87307" y="1928128"/>
            <a:ext cx="41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Similarly, KQD maps onto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kqd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93476" y="2264986"/>
            <a:ext cx="5037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Intersection at q shows </a:t>
            </a:r>
            <a:r>
              <a:rPr lang="en-US" sz="24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and </a:t>
            </a:r>
            <a:r>
              <a:rPr lang="en-US" sz="24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on plane defined by normal vector </a:t>
            </a:r>
            <a:r>
              <a:rPr lang="en-US" sz="2400" i="1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at Q.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5200" y="3025616"/>
            <a:ext cx="395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(I have attempted to (sort of) correct the stress-plane figure below. </a:t>
            </a:r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  <a:sym typeface="Wingdings"/>
              </a:rPr>
              <a:t></a:t>
            </a:r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)</a:t>
            </a:r>
            <a:endParaRPr lang="en-US" sz="20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461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Sliding friction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4234" y="5255567"/>
            <a:ext cx="668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2300" indent="-18923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-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m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</a:t>
            </a:r>
            <a:r>
              <a:rPr lang="en-US" sz="28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friction </a:t>
            </a:r>
            <a:r>
              <a:rPr lang="en-US" sz="2800" dirty="0" smtClean="0">
                <a:solidFill>
                  <a:srgbClr val="000090"/>
                </a:solidFill>
              </a:rPr>
              <a:t>for sliding on a pre-existing break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0400" y="1469295"/>
            <a:ext cx="7924800" cy="3125914"/>
            <a:chOff x="660400" y="1469295"/>
            <a:chExt cx="7924800" cy="3125914"/>
          </a:xfrm>
        </p:grpSpPr>
        <p:grpSp>
          <p:nvGrpSpPr>
            <p:cNvPr id="30" name="Group 29"/>
            <p:cNvGrpSpPr/>
            <p:nvPr/>
          </p:nvGrpSpPr>
          <p:grpSpPr>
            <a:xfrm>
              <a:off x="2626167" y="1816100"/>
              <a:ext cx="5959033" cy="1216152"/>
              <a:chOff x="2016567" y="1257300"/>
              <a:chExt cx="5959033" cy="1216152"/>
            </a:xfrm>
          </p:grpSpPr>
          <p:sp>
            <p:nvSpPr>
              <p:cNvPr id="28" name="Cube 27"/>
              <p:cNvSpPr/>
              <p:nvPr/>
            </p:nvSpPr>
            <p:spPr>
              <a:xfrm>
                <a:off x="2016567" y="1257300"/>
                <a:ext cx="4876800" cy="1216152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731000" y="18415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60400" y="1469295"/>
              <a:ext cx="5994400" cy="3125914"/>
              <a:chOff x="660400" y="1469295"/>
              <a:chExt cx="5994400" cy="312591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778000" y="1469295"/>
                <a:ext cx="4876800" cy="3125914"/>
                <a:chOff x="1905000" y="1519238"/>
                <a:chExt cx="4876800" cy="3125914"/>
              </a:xfrm>
            </p:grpSpPr>
            <p:sp>
              <p:nvSpPr>
                <p:cNvPr id="3" name="Cube 2"/>
                <p:cNvSpPr/>
                <p:nvPr/>
              </p:nvSpPr>
              <p:spPr>
                <a:xfrm>
                  <a:off x="1905000" y="3429000"/>
                  <a:ext cx="4876800" cy="1216152"/>
                </a:xfrm>
                <a:prstGeom prst="cube">
                  <a:avLst/>
                </a:prstGeom>
                <a:solidFill>
                  <a:srgbClr val="C4BD97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365500" y="1519238"/>
                  <a:ext cx="1955800" cy="2049462"/>
                  <a:chOff x="3365500" y="1519238"/>
                  <a:chExt cx="1955800" cy="2049462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3987800" y="1519238"/>
                    <a:ext cx="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4051300" y="1557338"/>
                    <a:ext cx="127000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3987800" y="3543300"/>
                    <a:ext cx="1244600" cy="0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365500" y="2573010"/>
                    <a:ext cx="55571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N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241800" y="2905780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s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60400" y="40767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620067" y="2042461"/>
              <a:ext cx="648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800000"/>
                  </a:solidFill>
                </a:rPr>
                <a:t>t</a:t>
              </a:r>
              <a:r>
                <a:rPr lang="en-US" sz="3200" baseline="30000" dirty="0" smtClean="0">
                  <a:solidFill>
                    <a:srgbClr val="800000"/>
                  </a:solidFill>
                </a:rPr>
                <a:t>(n)</a:t>
              </a:r>
              <a:endParaRPr lang="en-US" sz="3200" baseline="-250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92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Frictional sliding</a:t>
            </a:r>
            <a:endParaRPr lang="en-US" sz="3200" dirty="0">
              <a:solidFill>
                <a:srgbClr val="00009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517900" y="1452890"/>
            <a:ext cx="4049759" cy="2827010"/>
            <a:chOff x="4165600" y="1757690"/>
            <a:chExt cx="4049759" cy="2827010"/>
          </a:xfrm>
        </p:grpSpPr>
        <p:grpSp>
          <p:nvGrpSpPr>
            <p:cNvPr id="35" name="Group 34"/>
            <p:cNvGrpSpPr/>
            <p:nvPr/>
          </p:nvGrpSpPr>
          <p:grpSpPr>
            <a:xfrm>
              <a:off x="4165600" y="2789767"/>
              <a:ext cx="4049759" cy="524933"/>
              <a:chOff x="3898900" y="2789767"/>
              <a:chExt cx="4049759" cy="52493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898900" y="3276600"/>
                <a:ext cx="3771900" cy="38100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392940" y="2789767"/>
                <a:ext cx="5557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>
                    <a:solidFill>
                      <a:srgbClr val="000090"/>
                    </a:solidFill>
                  </a:rPr>
                  <a:t>N</a:t>
                </a:r>
                <a:endParaRPr lang="en-US" sz="2800" baseline="-250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250159" y="1757690"/>
              <a:ext cx="511186" cy="2827010"/>
              <a:chOff x="5827759" y="1757690"/>
              <a:chExt cx="511186" cy="282701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5842000" y="2019300"/>
                <a:ext cx="0" cy="2565400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827759" y="1757690"/>
                <a:ext cx="511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rgbClr val="00009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>
                    <a:solidFill>
                      <a:srgbClr val="000090"/>
                    </a:solidFill>
                  </a:rPr>
                  <a:t>S</a:t>
                </a:r>
                <a:endParaRPr lang="en-US" sz="2800" baseline="-250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663981" y="2654300"/>
              <a:ext cx="1798278" cy="1320800"/>
              <a:chOff x="4816381" y="2654300"/>
              <a:chExt cx="1798278" cy="13208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838700" y="2654300"/>
                <a:ext cx="1384300" cy="1320800"/>
              </a:xfrm>
              <a:prstGeom prst="ellipse">
                <a:avLst/>
              </a:prstGeom>
              <a:noFill/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16381" y="3108527"/>
                <a:ext cx="5821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rgbClr val="0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>
                    <a:solidFill>
                      <a:srgbClr val="000000"/>
                    </a:solidFill>
                  </a:rPr>
                  <a:t>III</a:t>
                </a:r>
                <a:endParaRPr lang="en-US" sz="2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3150" y="3108527"/>
                <a:ext cx="461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/>
                  <a:t>I</a:t>
                </a:r>
                <a:endParaRPr lang="en-US" sz="2800" baseline="-250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4330700" y="2190750"/>
              <a:ext cx="2971800" cy="1122237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165600" y="3312988"/>
              <a:ext cx="3136900" cy="1138362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rot="1282342">
            <a:off x="3679943" y="1543734"/>
            <a:ext cx="19779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2300" indent="-18923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-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m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4234" y="4836467"/>
            <a:ext cx="668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2300" indent="-18923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-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m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</a:t>
            </a:r>
            <a:r>
              <a:rPr lang="en-US" sz="28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friction </a:t>
            </a:r>
            <a:r>
              <a:rPr lang="en-US" sz="2800" dirty="0" smtClean="0">
                <a:solidFill>
                  <a:srgbClr val="000090"/>
                </a:solidFill>
              </a:rPr>
              <a:t>for sliding on a pre-existing break</a:t>
            </a:r>
            <a:endParaRPr lang="en-US" sz="2800" dirty="0">
              <a:solidFill>
                <a:srgbClr val="00009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762500" y="2349500"/>
            <a:ext cx="190500" cy="660400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2101" y="2087890"/>
            <a:ext cx="174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III</a:t>
            </a:r>
            <a:r>
              <a:rPr lang="en-US" sz="2800" dirty="0" smtClean="0">
                <a:solidFill>
                  <a:srgbClr val="000000"/>
                </a:solidFill>
              </a:rPr>
              <a:t> + </a:t>
            </a:r>
            <a:r>
              <a:rPr lang="en-US" sz="28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800" dirty="0" smtClean="0">
                <a:solidFill>
                  <a:srgbClr val="000000"/>
                </a:solidFill>
              </a:rPr>
              <a:t>)/2 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3641397" y="2468806"/>
            <a:ext cx="1019503" cy="47462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>
            <a:off x="4038600" y="2454492"/>
            <a:ext cx="914400" cy="872455"/>
          </a:xfrm>
          <a:prstGeom prst="ellipse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934149" y="2771957"/>
            <a:ext cx="488751" cy="466331"/>
          </a:xfrm>
          <a:prstGeom prst="ellipse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64100" y="244601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2q</a:t>
            </a:r>
            <a:endParaRPr lang="en-US" sz="2400" baseline="-25000" dirty="0">
              <a:solidFill>
                <a:srgbClr val="80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228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Differential stress </a:t>
            </a:r>
            <a:r>
              <a:rPr lang="en-US" sz="32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>
                <a:solidFill>
                  <a:srgbClr val="000090"/>
                </a:solidFill>
              </a:rPr>
              <a:t>III</a:t>
            </a:r>
            <a:r>
              <a:rPr lang="en-US" sz="3200" baseline="-25000" dirty="0">
                <a:solidFill>
                  <a:srgbClr val="000090"/>
                </a:solidFill>
              </a:rPr>
              <a:t> </a:t>
            </a:r>
            <a:r>
              <a:rPr lang="en-US" sz="3200" dirty="0">
                <a:solidFill>
                  <a:srgbClr val="000090"/>
                </a:solidFill>
              </a:rPr>
              <a:t>- </a:t>
            </a:r>
            <a:r>
              <a:rPr lang="en-US" sz="32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I</a:t>
            </a:r>
            <a:r>
              <a:rPr lang="en-US" sz="3200" dirty="0">
                <a:solidFill>
                  <a:srgbClr val="00009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/>
            </a:r>
            <a:br>
              <a:rPr lang="en-US" sz="3200" dirty="0">
                <a:solidFill>
                  <a:srgbClr val="000000"/>
                </a:solidFill>
              </a:rPr>
            </a:b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481" y="4059069"/>
            <a:ext cx="74302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But, if </a:t>
            </a:r>
            <a:r>
              <a:rPr lang="en-US" sz="28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90"/>
                </a:solidFill>
              </a:rPr>
              <a:t>III</a:t>
            </a:r>
            <a:r>
              <a:rPr lang="en-US" sz="2800" baseline="-25000" dirty="0" smtClean="0">
                <a:solidFill>
                  <a:srgbClr val="000090"/>
                </a:solidFill>
              </a:rPr>
              <a:t> </a:t>
            </a:r>
            <a:r>
              <a:rPr lang="en-US" sz="2800" dirty="0">
                <a:solidFill>
                  <a:srgbClr val="000090"/>
                </a:solidFill>
              </a:rPr>
              <a:t>=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8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800" baseline="-25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I</a:t>
            </a:r>
            <a:r>
              <a:rPr lang="en-US" sz="2800" dirty="0" smtClean="0">
                <a:solidFill>
                  <a:srgbClr val="000090"/>
                </a:solidFill>
              </a:rPr>
              <a:t>, </a:t>
            </a:r>
            <a:r>
              <a:rPr lang="en-US" sz="2400" dirty="0" smtClean="0">
                <a:solidFill>
                  <a:srgbClr val="000090"/>
                </a:solidFill>
              </a:rPr>
              <a:t>all 3 principal stresses are equal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What do the 3 Mohr’s circle look like?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Describe this state of stress inside the body.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Is frictional failure possible, if differential stress is zero?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48600" y="1046490"/>
            <a:ext cx="4079459" cy="2827010"/>
            <a:chOff x="4148600" y="1046490"/>
            <a:chExt cx="4079459" cy="2827010"/>
          </a:xfrm>
        </p:grpSpPr>
        <p:grpSp>
          <p:nvGrpSpPr>
            <p:cNvPr id="4" name="Group 3"/>
            <p:cNvGrpSpPr/>
            <p:nvPr/>
          </p:nvGrpSpPr>
          <p:grpSpPr>
            <a:xfrm>
              <a:off x="4178300" y="1046490"/>
              <a:ext cx="4049759" cy="2827010"/>
              <a:chOff x="3517900" y="1452890"/>
              <a:chExt cx="4049759" cy="282701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517900" y="2484967"/>
                <a:ext cx="4049759" cy="524933"/>
                <a:chOff x="3898900" y="2789767"/>
                <a:chExt cx="4049759" cy="524933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3898900" y="3276600"/>
                  <a:ext cx="3771900" cy="381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7392940" y="2789767"/>
                  <a:ext cx="5557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N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602459" y="1452890"/>
                <a:ext cx="511186" cy="2827010"/>
                <a:chOff x="5827759" y="1757690"/>
                <a:chExt cx="511186" cy="282701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5842000" y="2019300"/>
                  <a:ext cx="0" cy="2565400"/>
                </a:xfrm>
                <a:prstGeom prst="line">
                  <a:avLst/>
                </a:prstGeom>
                <a:ln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827759" y="1757690"/>
                  <a:ext cx="5111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9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90"/>
                      </a:solidFill>
                    </a:rPr>
                    <a:t>S</a:t>
                  </a:r>
                  <a:endParaRPr lang="en-US" sz="28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609881" y="2349500"/>
                <a:ext cx="1798278" cy="1320800"/>
                <a:chOff x="4816381" y="2654300"/>
                <a:chExt cx="1798278" cy="13208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4838700" y="2654300"/>
                  <a:ext cx="1384300" cy="1320800"/>
                </a:xfrm>
                <a:prstGeom prst="ellipse">
                  <a:avLst/>
                </a:prstGeom>
                <a:noFill/>
                <a:ln w="28575" cmpd="sng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816381" y="3108527"/>
                  <a:ext cx="58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solidFill>
                        <a:srgbClr val="000000"/>
                      </a:solidFill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>
                      <a:solidFill>
                        <a:srgbClr val="000000"/>
                      </a:solidFill>
                    </a:rPr>
                    <a:t>III</a:t>
                  </a:r>
                  <a:endParaRPr lang="en-US" sz="28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153150" y="3121227"/>
                  <a:ext cx="4615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 smtClean="0"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800" baseline="-25000" dirty="0" err="1" smtClean="0"/>
                    <a:t>I</a:t>
                  </a:r>
                  <a:endParaRPr lang="en-US" sz="2800" baseline="-250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>
                <a:off x="3683000" y="1885950"/>
                <a:ext cx="2971800" cy="1122237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517900" y="3008188"/>
                <a:ext cx="3136900" cy="1138362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 rot="1282342">
                <a:off x="3679943" y="1543734"/>
                <a:ext cx="197790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92300" indent="-1892300"/>
                <a:r>
                  <a:rPr lang="en-US" sz="28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3200" baseline="-25000" dirty="0" err="1" smtClean="0">
                    <a:solidFill>
                      <a:srgbClr val="800000"/>
                    </a:solidFill>
                  </a:rPr>
                  <a:t>S</a:t>
                </a:r>
                <a:r>
                  <a:rPr lang="en-US" sz="3200" dirty="0" smtClean="0">
                    <a:solidFill>
                      <a:srgbClr val="800000"/>
                    </a:solidFill>
                  </a:rPr>
                  <a:t>= - </a:t>
                </a:r>
                <a:r>
                  <a:rPr lang="en-US" sz="3200" dirty="0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m </a:t>
                </a:r>
                <a:r>
                  <a:rPr lang="en-US" sz="3200" dirty="0" err="1" smtClean="0">
                    <a:solidFill>
                      <a:srgbClr val="800000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3200" baseline="-25000" dirty="0" err="1" smtClean="0">
                    <a:solidFill>
                      <a:srgbClr val="800000"/>
                    </a:solidFill>
                  </a:rPr>
                  <a:t>N</a:t>
                </a:r>
                <a:endParaRPr lang="en-US" sz="28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45000" y="2822777"/>
                <a:ext cx="5218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Symbol" charset="2"/>
                    <a:cs typeface="Symbol" charset="2"/>
                  </a:rPr>
                  <a:t>s</a:t>
                </a:r>
                <a:r>
                  <a:rPr lang="en-US" sz="2800" baseline="-25000" dirty="0" err="1" smtClean="0"/>
                  <a:t>II</a:t>
                </a:r>
                <a:endParaRPr lang="en-US" sz="2800" baseline="-250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048253" y="2358509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3761" y="2361684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48600" y="2348468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292600" y="2111592"/>
              <a:ext cx="914400" cy="872455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188149" y="2327457"/>
              <a:ext cx="488751" cy="466331"/>
            </a:xfrm>
            <a:prstGeom prst="ellipse">
              <a:avLst/>
            </a:prstGeom>
            <a:noFill/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036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720</Words>
  <Application>Microsoft Macintosh PowerPoint</Application>
  <PresentationFormat>On-screen Show (4:3)</PresentationFormat>
  <Paragraphs>118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ESS 411/511 Geophysical Continuum Mechanics  Class #14</vt:lpstr>
      <vt:lpstr>PowerPoint Presentation</vt:lpstr>
      <vt:lpstr>ESS 411/511 Geophysical Continuum Mechanics</vt:lpstr>
      <vt:lpstr>Class-prep questions for today (break-out rooms)</vt:lpstr>
      <vt:lpstr>Mohr’s circle in 2-D view</vt:lpstr>
      <vt:lpstr>Cartesian Space vs Stress Space</vt:lpstr>
      <vt:lpstr>Sliding friction</vt:lpstr>
      <vt:lpstr>Frictional sliding</vt:lpstr>
      <vt:lpstr>Differential stress sIII - sI  </vt:lpstr>
      <vt:lpstr>Differential stress sIII – sI </vt:lpstr>
      <vt:lpstr>Mohr-Coulomb Fracture</vt:lpstr>
      <vt:lpstr>Mohr-Coulomb Fracture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366</cp:revision>
  <cp:lastPrinted>2020-10-30T17:22:29Z</cp:lastPrinted>
  <dcterms:created xsi:type="dcterms:W3CDTF">2020-09-30T16:18:10Z</dcterms:created>
  <dcterms:modified xsi:type="dcterms:W3CDTF">2020-10-31T00:00:27Z</dcterms:modified>
</cp:coreProperties>
</file>