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44" r:id="rId2"/>
    <p:sldId id="274" r:id="rId3"/>
    <p:sldId id="386" r:id="rId4"/>
    <p:sldId id="356" r:id="rId5"/>
    <p:sldId id="376" r:id="rId6"/>
    <p:sldId id="379" r:id="rId7"/>
    <p:sldId id="381" r:id="rId8"/>
    <p:sldId id="384" r:id="rId9"/>
    <p:sldId id="378" r:id="rId10"/>
    <p:sldId id="385" r:id="rId11"/>
    <p:sldId id="387" r:id="rId12"/>
    <p:sldId id="388" r:id="rId13"/>
    <p:sldId id="383" r:id="rId14"/>
    <p:sldId id="3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0" autoAdjust="0"/>
    <p:restoredTop sz="91209" autoAdjust="0"/>
  </p:normalViewPr>
  <p:slideViewPr>
    <p:cSldViewPr snapToGrid="0" snapToObjects="1">
      <p:cViewPr>
        <p:scale>
          <a:sx n="100" d="100"/>
          <a:sy n="100" d="100"/>
        </p:scale>
        <p:origin x="-1296" y="-464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s.washington.edu/ess511/NOTES/notes.s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#15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6" y="92666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#14                      –   </a:t>
            </a:r>
            <a:r>
              <a:rPr lang="en-US" sz="2000" dirty="0" smtClean="0">
                <a:solidFill>
                  <a:srgbClr val="000090"/>
                </a:solidFill>
              </a:rPr>
              <a:t>(Andrew </a:t>
            </a:r>
            <a:r>
              <a:rPr lang="en-US" sz="2000" dirty="0" err="1" smtClean="0">
                <a:solidFill>
                  <a:srgbClr val="000090"/>
                </a:solidFill>
              </a:rPr>
              <a:t>Gregovich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Wednesday       </a:t>
            </a:r>
            <a:r>
              <a:rPr lang="en-US" sz="2000" smtClean="0">
                <a:solidFill>
                  <a:srgbClr val="000090"/>
                </a:solidFill>
              </a:rPr>
              <a:t>–  </a:t>
            </a:r>
            <a:r>
              <a:rPr lang="en-US" sz="2000">
                <a:solidFill>
                  <a:srgbClr val="000090"/>
                </a:solidFill>
              </a:rPr>
              <a:t> </a:t>
            </a:r>
            <a:r>
              <a:rPr lang="en-US" sz="2000" smtClean="0">
                <a:solidFill>
                  <a:srgbClr val="000090"/>
                </a:solidFill>
              </a:rPr>
              <a:t> Andrew </a:t>
            </a:r>
            <a:r>
              <a:rPr lang="en-US" sz="2000" dirty="0" err="1" smtClean="0">
                <a:solidFill>
                  <a:srgbClr val="000090"/>
                </a:solidFill>
              </a:rPr>
              <a:t>Gregovich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642" y="1872994"/>
            <a:ext cx="80811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Our text doesn’t cover our next topics very thoroughly</a:t>
            </a:r>
            <a:r>
              <a:rPr lang="en-US" sz="2000" dirty="0" smtClean="0">
                <a:solidFill>
                  <a:srgbClr val="000090"/>
                </a:solidFill>
              </a:rPr>
              <a:t>, so </a:t>
            </a:r>
            <a:r>
              <a:rPr lang="en-US" sz="2000" dirty="0">
                <a:solidFill>
                  <a:srgbClr val="000090"/>
                </a:solidFill>
              </a:rPr>
              <a:t>we will </a:t>
            </a:r>
            <a:r>
              <a:rPr lang="en-US" sz="2000" dirty="0" smtClean="0">
                <a:solidFill>
                  <a:srgbClr val="000090"/>
                </a:solidFill>
              </a:rPr>
              <a:t>use a few other sources, which are posted on the class web site under READING &amp; NOTES</a:t>
            </a:r>
            <a:r>
              <a:rPr lang="en-US" sz="2000" dirty="0">
                <a:solidFill>
                  <a:srgbClr val="000090"/>
                </a:solidFill>
              </a:rPr>
              <a:t>. </a:t>
            </a:r>
            <a:r>
              <a:rPr lang="en-US" sz="2000" dirty="0">
                <a:solidFill>
                  <a:srgbClr val="000090"/>
                </a:solidFill>
                <a:hlinkClick r:id="rId2"/>
              </a:rPr>
              <a:t>https://</a:t>
            </a:r>
            <a:r>
              <a:rPr lang="en-US" sz="2000" dirty="0" err="1">
                <a:solidFill>
                  <a:srgbClr val="000090"/>
                </a:solidFill>
                <a:hlinkClick r:id="rId2"/>
              </a:rPr>
              <a:t>courses.washington.edu</a:t>
            </a:r>
            <a:r>
              <a:rPr lang="en-US" sz="2000" dirty="0">
                <a:solidFill>
                  <a:srgbClr val="000090"/>
                </a:solidFill>
                <a:hlinkClick r:id="rId2"/>
              </a:rPr>
              <a:t>/ess511/NOTES/</a:t>
            </a:r>
            <a:r>
              <a:rPr lang="en-US" sz="2000" dirty="0" err="1">
                <a:solidFill>
                  <a:srgbClr val="000090"/>
                </a:solidFill>
                <a:hlinkClick r:id="rId2"/>
              </a:rPr>
              <a:t>notes.shtml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Stein </a:t>
            </a:r>
            <a:r>
              <a:rPr lang="en-US" sz="2000" dirty="0">
                <a:solidFill>
                  <a:srgbClr val="000090"/>
                </a:solidFill>
              </a:rPr>
              <a:t>and </a:t>
            </a:r>
            <a:r>
              <a:rPr lang="en-US" sz="2000" dirty="0" err="1">
                <a:solidFill>
                  <a:srgbClr val="000090"/>
                </a:solidFill>
              </a:rPr>
              <a:t>Wysession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5.7.2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Stein and </a:t>
            </a:r>
            <a:r>
              <a:rPr lang="en-US" sz="2000" dirty="0" err="1">
                <a:solidFill>
                  <a:srgbClr val="000090"/>
                </a:solidFill>
              </a:rPr>
              <a:t>Wysession</a:t>
            </a:r>
            <a:r>
              <a:rPr lang="en-US" sz="2000" dirty="0">
                <a:solidFill>
                  <a:srgbClr val="000090"/>
                </a:solidFill>
              </a:rPr>
              <a:t>  </a:t>
            </a:r>
            <a:r>
              <a:rPr lang="en-US" sz="2000" dirty="0" smtClean="0">
                <a:solidFill>
                  <a:srgbClr val="000090"/>
                </a:solidFill>
              </a:rPr>
              <a:t>5.7.3/4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Raymond </a:t>
            </a:r>
            <a:r>
              <a:rPr lang="en-US" sz="2000" dirty="0">
                <a:solidFill>
                  <a:srgbClr val="000090"/>
                </a:solidFill>
              </a:rPr>
              <a:t>n</a:t>
            </a:r>
            <a:r>
              <a:rPr lang="en-US" sz="2000" dirty="0" smtClean="0">
                <a:solidFill>
                  <a:srgbClr val="000090"/>
                </a:solidFill>
              </a:rPr>
              <a:t>otes on failure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Also see slides about upcoming topics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Failure and Mohr’s circles </a:t>
            </a:r>
            <a:r>
              <a:rPr lang="en-US" sz="2000" dirty="0">
                <a:solidFill>
                  <a:srgbClr val="000090"/>
                </a:solidFill>
              </a:rPr>
              <a:t>–</a:t>
            </a:r>
            <a:r>
              <a:rPr lang="en-US" sz="2000" dirty="0" smtClean="0">
                <a:solidFill>
                  <a:srgbClr val="000090"/>
                </a:solidFill>
              </a:rPr>
              <a:t> slides 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Your short </a:t>
            </a:r>
            <a:r>
              <a:rPr lang="en-US" sz="2000" dirty="0">
                <a:solidFill>
                  <a:srgbClr val="000090"/>
                </a:solidFill>
              </a:rPr>
              <a:t>CR/NC Pre-class prep writing assignment (1 point) in Canvas 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It </a:t>
            </a:r>
            <a:r>
              <a:rPr lang="en-US" sz="2000" dirty="0">
                <a:solidFill>
                  <a:srgbClr val="000090"/>
                </a:solidFill>
              </a:rPr>
              <a:t>will be due in Canvas at the start of class.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 will send another message when it is </a:t>
            </a:r>
            <a:r>
              <a:rPr lang="en-US" sz="2000" dirty="0" smtClean="0">
                <a:solidFill>
                  <a:srgbClr val="000090"/>
                </a:solidFill>
              </a:rPr>
              <a:t>posted in Canvas. 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Mohr-Coulomb Fracture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3634" y="5166667"/>
            <a:ext cx="8288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0900" indent="-21209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 smtClean="0">
                <a:solidFill>
                  <a:srgbClr val="800000"/>
                </a:solidFill>
              </a:rPr>
              <a:t>0</a:t>
            </a:r>
            <a:r>
              <a:rPr lang="en-US" sz="3200" dirty="0" smtClean="0">
                <a:solidFill>
                  <a:srgbClr val="800000"/>
                </a:solidFill>
              </a:rPr>
              <a:t>- </a:t>
            </a:r>
            <a:r>
              <a:rPr lang="en-US" sz="3200" dirty="0" smtClean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n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internal friction</a:t>
            </a:r>
            <a:r>
              <a:rPr lang="en-US" sz="2800" dirty="0" smtClean="0">
                <a:solidFill>
                  <a:srgbClr val="000090"/>
                </a:solidFill>
              </a:rPr>
              <a:t> for</a:t>
            </a:r>
            <a:r>
              <a:rPr lang="en-US" sz="2800" b="1" i="1" dirty="0" smtClean="0">
                <a:solidFill>
                  <a:srgbClr val="000090"/>
                </a:solidFill>
              </a:rPr>
              <a:t> </a:t>
            </a:r>
            <a:r>
              <a:rPr lang="en-US" sz="2800" dirty="0" smtClean="0">
                <a:solidFill>
                  <a:srgbClr val="000090"/>
                </a:solidFill>
              </a:rPr>
              <a:t>fracture on a new fault surface</a:t>
            </a:r>
          </a:p>
          <a:p>
            <a:pPr marL="2120900"/>
            <a:r>
              <a:rPr lang="en-US" sz="3200" dirty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>
                <a:solidFill>
                  <a:srgbClr val="800000"/>
                </a:solidFill>
              </a:rPr>
              <a:t>0</a:t>
            </a:r>
            <a:r>
              <a:rPr lang="en-US" sz="2800" dirty="0" smtClean="0">
                <a:solidFill>
                  <a:srgbClr val="000090"/>
                </a:solidFill>
              </a:rPr>
              <a:t> is cohesion of the material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32100" y="1079500"/>
            <a:ext cx="5167360" cy="4203700"/>
            <a:chOff x="4165600" y="1757690"/>
            <a:chExt cx="3820620" cy="282701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222750" y="3276600"/>
              <a:ext cx="3448050" cy="3810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842000" y="2019300"/>
              <a:ext cx="0" cy="256540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430501" y="3227450"/>
              <a:ext cx="55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000090"/>
                  </a:solidFill>
                </a:rPr>
                <a:t>N</a:t>
              </a:r>
              <a:endParaRPr lang="en-US" sz="2800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7759" y="1757690"/>
              <a:ext cx="511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000090"/>
                  </a:solidFill>
                </a:rPr>
                <a:t>S</a:t>
              </a:r>
              <a:endParaRPr lang="en-US" sz="2800" baseline="-25000" dirty="0">
                <a:solidFill>
                  <a:srgbClr val="000090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297231" y="2654300"/>
              <a:ext cx="2193198" cy="1320800"/>
              <a:chOff x="4449631" y="2654300"/>
              <a:chExt cx="2193198" cy="13208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838700" y="2654300"/>
                <a:ext cx="1384300" cy="1320800"/>
              </a:xfrm>
              <a:prstGeom prst="ellipse">
                <a:avLst/>
              </a:prstGeom>
              <a:noFill/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49631" y="3172696"/>
                <a:ext cx="5821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rgbClr val="0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>
                    <a:solidFill>
                      <a:srgbClr val="000000"/>
                    </a:solidFill>
                  </a:rPr>
                  <a:t>III</a:t>
                </a:r>
                <a:endParaRPr lang="en-US" sz="2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81320" y="3176854"/>
                <a:ext cx="461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/>
                  <a:t>I</a:t>
                </a:r>
                <a:endParaRPr lang="en-US" sz="2800" baseline="-250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330700" y="2190750"/>
              <a:ext cx="2971800" cy="1122237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165600" y="3312988"/>
              <a:ext cx="3136900" cy="1138362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 rot="2734510">
              <a:off x="6011523" y="2969108"/>
              <a:ext cx="648900" cy="652376"/>
            </a:xfrm>
            <a:custGeom>
              <a:avLst/>
              <a:gdLst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139700 w 228600"/>
                <a:gd name="connsiteY5" fmla="*/ 152400 h 647700"/>
                <a:gd name="connsiteX6" fmla="*/ 101600 w 228600"/>
                <a:gd name="connsiteY6" fmla="*/ 76200 h 647700"/>
                <a:gd name="connsiteX7" fmla="*/ 63500 w 228600"/>
                <a:gd name="connsiteY7" fmla="*/ 38100 h 647700"/>
                <a:gd name="connsiteX8" fmla="*/ 0 w 228600"/>
                <a:gd name="connsiteY8" fmla="*/ 0 h 647700"/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101600 w 228600"/>
                <a:gd name="connsiteY5" fmla="*/ 76200 h 647700"/>
                <a:gd name="connsiteX6" fmla="*/ 63500 w 228600"/>
                <a:gd name="connsiteY6" fmla="*/ 38100 h 647700"/>
                <a:gd name="connsiteX7" fmla="*/ 0 w 228600"/>
                <a:gd name="connsiteY7" fmla="*/ 0 h 647700"/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63500 w 228600"/>
                <a:gd name="connsiteY5" fmla="*/ 38100 h 647700"/>
                <a:gd name="connsiteX6" fmla="*/ 0 w 228600"/>
                <a:gd name="connsiteY6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165100 w 229110"/>
                <a:gd name="connsiteY3" fmla="*/ 190500 h 647700"/>
                <a:gd name="connsiteX4" fmla="*/ 63500 w 229110"/>
                <a:gd name="connsiteY4" fmla="*/ 38100 h 647700"/>
                <a:gd name="connsiteX5" fmla="*/ 0 w 229110"/>
                <a:gd name="connsiteY5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165100 w 229110"/>
                <a:gd name="connsiteY3" fmla="*/ 190500 h 647700"/>
                <a:gd name="connsiteX4" fmla="*/ 0 w 229110"/>
                <a:gd name="connsiteY4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0 w 229110"/>
                <a:gd name="connsiteY3" fmla="*/ 0 h 647700"/>
                <a:gd name="connsiteX0" fmla="*/ 309033 w 334943"/>
                <a:gd name="connsiteY0" fmla="*/ 520700 h 520700"/>
                <a:gd name="connsiteX1" fmla="*/ 334433 w 334943"/>
                <a:gd name="connsiteY1" fmla="*/ 342900 h 520700"/>
                <a:gd name="connsiteX2" fmla="*/ 283633 w 334943"/>
                <a:gd name="connsiteY2" fmla="*/ 101600 h 520700"/>
                <a:gd name="connsiteX3" fmla="*/ 0 w 334943"/>
                <a:gd name="connsiteY3" fmla="*/ 0 h 520700"/>
                <a:gd name="connsiteX0" fmla="*/ 309033 w 338400"/>
                <a:gd name="connsiteY0" fmla="*/ 520700 h 520700"/>
                <a:gd name="connsiteX1" fmla="*/ 334433 w 338400"/>
                <a:gd name="connsiteY1" fmla="*/ 342900 h 520700"/>
                <a:gd name="connsiteX2" fmla="*/ 215899 w 338400"/>
                <a:gd name="connsiteY2" fmla="*/ 156634 h 520700"/>
                <a:gd name="connsiteX3" fmla="*/ 0 w 338400"/>
                <a:gd name="connsiteY3" fmla="*/ 0 h 520700"/>
                <a:gd name="connsiteX0" fmla="*/ 309033 w 311241"/>
                <a:gd name="connsiteY0" fmla="*/ 520700 h 520700"/>
                <a:gd name="connsiteX1" fmla="*/ 292100 w 311241"/>
                <a:gd name="connsiteY1" fmla="*/ 330200 h 520700"/>
                <a:gd name="connsiteX2" fmla="*/ 215899 w 311241"/>
                <a:gd name="connsiteY2" fmla="*/ 156634 h 520700"/>
                <a:gd name="connsiteX3" fmla="*/ 0 w 311241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17500 w 319454"/>
                <a:gd name="connsiteY0" fmla="*/ 529166 h 529166"/>
                <a:gd name="connsiteX1" fmla="*/ 292100 w 319454"/>
                <a:gd name="connsiteY1" fmla="*/ 330200 h 529166"/>
                <a:gd name="connsiteX2" fmla="*/ 182032 w 319454"/>
                <a:gd name="connsiteY2" fmla="*/ 131234 h 529166"/>
                <a:gd name="connsiteX3" fmla="*/ 0 w 319454"/>
                <a:gd name="connsiteY3" fmla="*/ 0 h 529166"/>
                <a:gd name="connsiteX0" fmla="*/ 756154 w 758108"/>
                <a:gd name="connsiteY0" fmla="*/ 663101 h 663101"/>
                <a:gd name="connsiteX1" fmla="*/ 730754 w 758108"/>
                <a:gd name="connsiteY1" fmla="*/ 464135 h 663101"/>
                <a:gd name="connsiteX2" fmla="*/ 620686 w 758108"/>
                <a:gd name="connsiteY2" fmla="*/ 265169 h 663101"/>
                <a:gd name="connsiteX3" fmla="*/ 0 w 758108"/>
                <a:gd name="connsiteY3" fmla="*/ 0 h 663101"/>
                <a:gd name="connsiteX0" fmla="*/ 756154 w 758108"/>
                <a:gd name="connsiteY0" fmla="*/ 663101 h 663101"/>
                <a:gd name="connsiteX1" fmla="*/ 730754 w 758108"/>
                <a:gd name="connsiteY1" fmla="*/ 464135 h 663101"/>
                <a:gd name="connsiteX2" fmla="*/ 620686 w 758108"/>
                <a:gd name="connsiteY2" fmla="*/ 265169 h 663101"/>
                <a:gd name="connsiteX3" fmla="*/ 0 w 758108"/>
                <a:gd name="connsiteY3" fmla="*/ 0 h 663101"/>
                <a:gd name="connsiteX0" fmla="*/ 756154 w 766102"/>
                <a:gd name="connsiteY0" fmla="*/ 663101 h 663101"/>
                <a:gd name="connsiteX1" fmla="*/ 730754 w 766102"/>
                <a:gd name="connsiteY1" fmla="*/ 464135 h 663101"/>
                <a:gd name="connsiteX2" fmla="*/ 431931 w 766102"/>
                <a:gd name="connsiteY2" fmla="*/ 178670 h 663101"/>
                <a:gd name="connsiteX3" fmla="*/ 0 w 766102"/>
                <a:gd name="connsiteY3" fmla="*/ 0 h 663101"/>
                <a:gd name="connsiteX0" fmla="*/ 756154 w 756653"/>
                <a:gd name="connsiteY0" fmla="*/ 663101 h 663101"/>
                <a:gd name="connsiteX1" fmla="*/ 653657 w 756653"/>
                <a:gd name="connsiteY1" fmla="*/ 377635 h 663101"/>
                <a:gd name="connsiteX2" fmla="*/ 431931 w 756653"/>
                <a:gd name="connsiteY2" fmla="*/ 178670 h 663101"/>
                <a:gd name="connsiteX3" fmla="*/ 0 w 756653"/>
                <a:gd name="connsiteY3" fmla="*/ 0 h 663101"/>
                <a:gd name="connsiteX0" fmla="*/ 721593 w 722529"/>
                <a:gd name="connsiteY0" fmla="*/ 657521 h 657521"/>
                <a:gd name="connsiteX1" fmla="*/ 653657 w 722529"/>
                <a:gd name="connsiteY1" fmla="*/ 377635 h 657521"/>
                <a:gd name="connsiteX2" fmla="*/ 431931 w 722529"/>
                <a:gd name="connsiteY2" fmla="*/ 178670 h 657521"/>
                <a:gd name="connsiteX3" fmla="*/ 0 w 722529"/>
                <a:gd name="connsiteY3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431931 w 721593"/>
                <a:gd name="connsiteY3" fmla="*/ 1786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84078 w 721593"/>
                <a:gd name="connsiteY3" fmla="*/ 139605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84078 w 721593"/>
                <a:gd name="connsiteY3" fmla="*/ 139605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41542 w 721593"/>
                <a:gd name="connsiteY3" fmla="*/ 921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341542 w 721593"/>
                <a:gd name="connsiteY3" fmla="*/ 921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83670 w 721593"/>
                <a:gd name="connsiteY2" fmla="*/ 451038 h 657521"/>
                <a:gd name="connsiteX3" fmla="*/ 629731 w 721593"/>
                <a:gd name="connsiteY3" fmla="*/ 338570 h 657521"/>
                <a:gd name="connsiteX4" fmla="*/ 529476 w 721593"/>
                <a:gd name="connsiteY4" fmla="*/ 219442 h 657521"/>
                <a:gd name="connsiteX5" fmla="*/ 256470 w 721593"/>
                <a:gd name="connsiteY5" fmla="*/ 53105 h 657521"/>
                <a:gd name="connsiteX6" fmla="*/ 0 w 721593"/>
                <a:gd name="connsiteY6" fmla="*/ 0 h 657521"/>
                <a:gd name="connsiteX0" fmla="*/ 718934 w 718934"/>
                <a:gd name="connsiteY0" fmla="*/ 626827 h 626827"/>
                <a:gd name="connsiteX1" fmla="*/ 704938 w 718934"/>
                <a:gd name="connsiteY1" fmla="*/ 520795 h 626827"/>
                <a:gd name="connsiteX2" fmla="*/ 681011 w 718934"/>
                <a:gd name="connsiteY2" fmla="*/ 420344 h 626827"/>
                <a:gd name="connsiteX3" fmla="*/ 627072 w 718934"/>
                <a:gd name="connsiteY3" fmla="*/ 307876 h 626827"/>
                <a:gd name="connsiteX4" fmla="*/ 526817 w 718934"/>
                <a:gd name="connsiteY4" fmla="*/ 188748 h 626827"/>
                <a:gd name="connsiteX5" fmla="*/ 253811 w 718934"/>
                <a:gd name="connsiteY5" fmla="*/ 22411 h 626827"/>
                <a:gd name="connsiteX6" fmla="*/ 0 w 718934"/>
                <a:gd name="connsiteY6" fmla="*/ 0 h 626827"/>
                <a:gd name="connsiteX0" fmla="*/ 718934 w 718934"/>
                <a:gd name="connsiteY0" fmla="*/ 630419 h 630419"/>
                <a:gd name="connsiteX1" fmla="*/ 704938 w 718934"/>
                <a:gd name="connsiteY1" fmla="*/ 524387 h 630419"/>
                <a:gd name="connsiteX2" fmla="*/ 681011 w 718934"/>
                <a:gd name="connsiteY2" fmla="*/ 423936 h 630419"/>
                <a:gd name="connsiteX3" fmla="*/ 627072 w 718934"/>
                <a:gd name="connsiteY3" fmla="*/ 311468 h 630419"/>
                <a:gd name="connsiteX4" fmla="*/ 526817 w 718934"/>
                <a:gd name="connsiteY4" fmla="*/ 192340 h 630419"/>
                <a:gd name="connsiteX5" fmla="*/ 253811 w 718934"/>
                <a:gd name="connsiteY5" fmla="*/ 26003 h 630419"/>
                <a:gd name="connsiteX6" fmla="*/ 0 w 718934"/>
                <a:gd name="connsiteY6" fmla="*/ 3592 h 630419"/>
                <a:gd name="connsiteX0" fmla="*/ 718934 w 718934"/>
                <a:gd name="connsiteY0" fmla="*/ 635372 h 635372"/>
                <a:gd name="connsiteX1" fmla="*/ 704938 w 718934"/>
                <a:gd name="connsiteY1" fmla="*/ 529340 h 635372"/>
                <a:gd name="connsiteX2" fmla="*/ 681011 w 718934"/>
                <a:gd name="connsiteY2" fmla="*/ 428889 h 635372"/>
                <a:gd name="connsiteX3" fmla="*/ 627072 w 718934"/>
                <a:gd name="connsiteY3" fmla="*/ 316421 h 635372"/>
                <a:gd name="connsiteX4" fmla="*/ 526817 w 718934"/>
                <a:gd name="connsiteY4" fmla="*/ 197293 h 635372"/>
                <a:gd name="connsiteX5" fmla="*/ 253811 w 718934"/>
                <a:gd name="connsiteY5" fmla="*/ 30956 h 635372"/>
                <a:gd name="connsiteX6" fmla="*/ 0 w 718934"/>
                <a:gd name="connsiteY6" fmla="*/ 8545 h 635372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81011 w 718934"/>
                <a:gd name="connsiteY2" fmla="*/ 428173 h 634656"/>
                <a:gd name="connsiteX3" fmla="*/ 627072 w 718934"/>
                <a:gd name="connsiteY3" fmla="*/ 315705 h 634656"/>
                <a:gd name="connsiteX4" fmla="*/ 526817 w 718934"/>
                <a:gd name="connsiteY4" fmla="*/ 196577 h 634656"/>
                <a:gd name="connsiteX5" fmla="*/ 283055 w 718934"/>
                <a:gd name="connsiteY5" fmla="*/ 33030 h 634656"/>
                <a:gd name="connsiteX6" fmla="*/ 0 w 718934"/>
                <a:gd name="connsiteY6" fmla="*/ 7829 h 634656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27072 w 718934"/>
                <a:gd name="connsiteY2" fmla="*/ 315705 h 634656"/>
                <a:gd name="connsiteX3" fmla="*/ 526817 w 718934"/>
                <a:gd name="connsiteY3" fmla="*/ 196577 h 634656"/>
                <a:gd name="connsiteX4" fmla="*/ 283055 w 718934"/>
                <a:gd name="connsiteY4" fmla="*/ 33030 h 634656"/>
                <a:gd name="connsiteX5" fmla="*/ 0 w 718934"/>
                <a:gd name="connsiteY5" fmla="*/ 7829 h 634656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27072 w 718934"/>
                <a:gd name="connsiteY2" fmla="*/ 315705 h 634656"/>
                <a:gd name="connsiteX3" fmla="*/ 526817 w 718934"/>
                <a:gd name="connsiteY3" fmla="*/ 196577 h 634656"/>
                <a:gd name="connsiteX4" fmla="*/ 283055 w 718934"/>
                <a:gd name="connsiteY4" fmla="*/ 33030 h 634656"/>
                <a:gd name="connsiteX5" fmla="*/ 0 w 718934"/>
                <a:gd name="connsiteY5" fmla="*/ 7829 h 634656"/>
                <a:gd name="connsiteX0" fmla="*/ 718934 w 718934"/>
                <a:gd name="connsiteY0" fmla="*/ 634014 h 634014"/>
                <a:gd name="connsiteX1" fmla="*/ 704938 w 718934"/>
                <a:gd name="connsiteY1" fmla="*/ 527982 h 634014"/>
                <a:gd name="connsiteX2" fmla="*/ 627072 w 718934"/>
                <a:gd name="connsiteY2" fmla="*/ 315063 h 634014"/>
                <a:gd name="connsiteX3" fmla="*/ 508207 w 718934"/>
                <a:gd name="connsiteY3" fmla="*/ 176403 h 634014"/>
                <a:gd name="connsiteX4" fmla="*/ 283055 w 718934"/>
                <a:gd name="connsiteY4" fmla="*/ 32388 h 634014"/>
                <a:gd name="connsiteX5" fmla="*/ 0 w 718934"/>
                <a:gd name="connsiteY5" fmla="*/ 7187 h 634014"/>
                <a:gd name="connsiteX0" fmla="*/ 718934 w 718934"/>
                <a:gd name="connsiteY0" fmla="*/ 633760 h 633760"/>
                <a:gd name="connsiteX1" fmla="*/ 704938 w 718934"/>
                <a:gd name="connsiteY1" fmla="*/ 527728 h 633760"/>
                <a:gd name="connsiteX2" fmla="*/ 627072 w 718934"/>
                <a:gd name="connsiteY2" fmla="*/ 314809 h 633760"/>
                <a:gd name="connsiteX3" fmla="*/ 516182 w 718934"/>
                <a:gd name="connsiteY3" fmla="*/ 167778 h 633760"/>
                <a:gd name="connsiteX4" fmla="*/ 283055 w 718934"/>
                <a:gd name="connsiteY4" fmla="*/ 32134 h 633760"/>
                <a:gd name="connsiteX5" fmla="*/ 0 w 718934"/>
                <a:gd name="connsiteY5" fmla="*/ 6933 h 633760"/>
                <a:gd name="connsiteX0" fmla="*/ 626894 w 626894"/>
                <a:gd name="connsiteY0" fmla="*/ 601940 h 601940"/>
                <a:gd name="connsiteX1" fmla="*/ 612898 w 626894"/>
                <a:gd name="connsiteY1" fmla="*/ 495908 h 601940"/>
                <a:gd name="connsiteX2" fmla="*/ 535032 w 626894"/>
                <a:gd name="connsiteY2" fmla="*/ 282989 h 601940"/>
                <a:gd name="connsiteX3" fmla="*/ 424142 w 626894"/>
                <a:gd name="connsiteY3" fmla="*/ 135958 h 601940"/>
                <a:gd name="connsiteX4" fmla="*/ 191015 w 626894"/>
                <a:gd name="connsiteY4" fmla="*/ 314 h 601940"/>
                <a:gd name="connsiteX5" fmla="*/ 0 w 626894"/>
                <a:gd name="connsiteY5" fmla="*/ 163565 h 601940"/>
                <a:gd name="connsiteX0" fmla="*/ 626894 w 626894"/>
                <a:gd name="connsiteY0" fmla="*/ 601940 h 601940"/>
                <a:gd name="connsiteX1" fmla="*/ 535032 w 626894"/>
                <a:gd name="connsiteY1" fmla="*/ 282989 h 601940"/>
                <a:gd name="connsiteX2" fmla="*/ 424142 w 626894"/>
                <a:gd name="connsiteY2" fmla="*/ 135958 h 601940"/>
                <a:gd name="connsiteX3" fmla="*/ 191015 w 626894"/>
                <a:gd name="connsiteY3" fmla="*/ 314 h 601940"/>
                <a:gd name="connsiteX4" fmla="*/ 0 w 626894"/>
                <a:gd name="connsiteY4" fmla="*/ 163565 h 601940"/>
                <a:gd name="connsiteX0" fmla="*/ 626894 w 626894"/>
                <a:gd name="connsiteY0" fmla="*/ 601626 h 601626"/>
                <a:gd name="connsiteX1" fmla="*/ 535032 w 626894"/>
                <a:gd name="connsiteY1" fmla="*/ 282675 h 601626"/>
                <a:gd name="connsiteX2" fmla="*/ 191015 w 626894"/>
                <a:gd name="connsiteY2" fmla="*/ 0 h 601626"/>
                <a:gd name="connsiteX3" fmla="*/ 0 w 626894"/>
                <a:gd name="connsiteY3" fmla="*/ 163251 h 601626"/>
                <a:gd name="connsiteX0" fmla="*/ 372392 w 537988"/>
                <a:gd name="connsiteY0" fmla="*/ 527355 h 527355"/>
                <a:gd name="connsiteX1" fmla="*/ 535032 w 537988"/>
                <a:gd name="connsiteY1" fmla="*/ 282675 h 527355"/>
                <a:gd name="connsiteX2" fmla="*/ 191015 w 537988"/>
                <a:gd name="connsiteY2" fmla="*/ 0 h 527355"/>
                <a:gd name="connsiteX3" fmla="*/ 0 w 537988"/>
                <a:gd name="connsiteY3" fmla="*/ 163251 h 527355"/>
                <a:gd name="connsiteX0" fmla="*/ 372392 w 535946"/>
                <a:gd name="connsiteY0" fmla="*/ 403951 h 403951"/>
                <a:gd name="connsiteX1" fmla="*/ 535032 w 535946"/>
                <a:gd name="connsiteY1" fmla="*/ 159271 h 403951"/>
                <a:gd name="connsiteX2" fmla="*/ 276793 w 535946"/>
                <a:gd name="connsiteY2" fmla="*/ 0 h 403951"/>
                <a:gd name="connsiteX3" fmla="*/ 0 w 535946"/>
                <a:gd name="connsiteY3" fmla="*/ 39847 h 403951"/>
                <a:gd name="connsiteX0" fmla="*/ 372392 w 407715"/>
                <a:gd name="connsiteY0" fmla="*/ 408813 h 408813"/>
                <a:gd name="connsiteX1" fmla="*/ 405273 w 407715"/>
                <a:gd name="connsiteY1" fmla="*/ 159580 h 408813"/>
                <a:gd name="connsiteX2" fmla="*/ 276793 w 407715"/>
                <a:gd name="connsiteY2" fmla="*/ 4862 h 408813"/>
                <a:gd name="connsiteX3" fmla="*/ 0 w 407715"/>
                <a:gd name="connsiteY3" fmla="*/ 44709 h 408813"/>
                <a:gd name="connsiteX0" fmla="*/ 372165 w 407488"/>
                <a:gd name="connsiteY0" fmla="*/ 406324 h 406324"/>
                <a:gd name="connsiteX1" fmla="*/ 405046 w 407488"/>
                <a:gd name="connsiteY1" fmla="*/ 157091 h 406324"/>
                <a:gd name="connsiteX2" fmla="*/ 276566 w 407488"/>
                <a:gd name="connsiteY2" fmla="*/ 2373 h 406324"/>
                <a:gd name="connsiteX3" fmla="*/ 0 w 407488"/>
                <a:gd name="connsiteY3" fmla="*/ 65896 h 406324"/>
                <a:gd name="connsiteX0" fmla="*/ 372392 w 407505"/>
                <a:gd name="connsiteY0" fmla="*/ 429999 h 429999"/>
                <a:gd name="connsiteX1" fmla="*/ 405046 w 407505"/>
                <a:gd name="connsiteY1" fmla="*/ 157091 h 429999"/>
                <a:gd name="connsiteX2" fmla="*/ 276566 w 407505"/>
                <a:gd name="connsiteY2" fmla="*/ 2373 h 429999"/>
                <a:gd name="connsiteX3" fmla="*/ 0 w 407505"/>
                <a:gd name="connsiteY3" fmla="*/ 65896 h 42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505" h="429999">
                  <a:moveTo>
                    <a:pt x="372392" y="429999"/>
                  </a:moveTo>
                  <a:cubicBezTo>
                    <a:pt x="353254" y="363551"/>
                    <a:pt x="421017" y="228362"/>
                    <a:pt x="405046" y="157091"/>
                  </a:cubicBezTo>
                  <a:cubicBezTo>
                    <a:pt x="389075" y="85820"/>
                    <a:pt x="344074" y="17572"/>
                    <a:pt x="276566" y="2373"/>
                  </a:cubicBezTo>
                  <a:cubicBezTo>
                    <a:pt x="209058" y="-12826"/>
                    <a:pt x="84895" y="49344"/>
                    <a:pt x="0" y="65896"/>
                  </a:cubicBezTo>
                </a:path>
              </a:pathLst>
            </a:custGeom>
            <a:ln w="28575" cmpd="sng">
              <a:solidFill>
                <a:srgbClr val="00009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38269" y="2430304"/>
              <a:ext cx="4764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t</a:t>
              </a:r>
              <a:r>
                <a:rPr lang="en-US" sz="2800" baseline="-25000" dirty="0">
                  <a:solidFill>
                    <a:srgbClr val="000090"/>
                  </a:solidFill>
                </a:rPr>
                <a:t>0</a:t>
              </a:r>
              <a:endParaRPr lang="en-US" sz="2800" dirty="0">
                <a:solidFill>
                  <a:srgbClr val="00009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9957" y="2345384"/>
            <a:ext cx="370933" cy="47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536343" y="2743378"/>
            <a:ext cx="1274688" cy="1299639"/>
          </a:xfrm>
          <a:prstGeom prst="ellipse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4811031" y="3073439"/>
            <a:ext cx="591702" cy="603284"/>
          </a:xfrm>
          <a:prstGeom prst="ellipse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353742">
            <a:off x="3103603" y="1551961"/>
            <a:ext cx="1525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err="1">
                <a:solidFill>
                  <a:srgbClr val="800000"/>
                </a:solidFill>
              </a:rPr>
              <a:t>S</a:t>
            </a:r>
            <a:r>
              <a:rPr lang="en-US" sz="2200" dirty="0">
                <a:solidFill>
                  <a:srgbClr val="800000"/>
                </a:solidFill>
              </a:rPr>
              <a:t>= </a:t>
            </a:r>
            <a:r>
              <a:rPr lang="en-US" sz="2200" dirty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2200" baseline="-25000" dirty="0">
                <a:solidFill>
                  <a:srgbClr val="800000"/>
                </a:solidFill>
              </a:rPr>
              <a:t>0</a:t>
            </a:r>
            <a:r>
              <a:rPr lang="en-US" sz="2200" dirty="0">
                <a:solidFill>
                  <a:srgbClr val="800000"/>
                </a:solidFill>
              </a:rPr>
              <a:t>- </a:t>
            </a:r>
            <a:r>
              <a:rPr lang="en-US" sz="2200" dirty="0">
                <a:solidFill>
                  <a:srgbClr val="800000"/>
                </a:solidFill>
                <a:cs typeface="Calibri"/>
              </a:rPr>
              <a:t>n</a:t>
            </a:r>
            <a:r>
              <a:rPr lang="en-US" sz="2200" dirty="0">
                <a:solidFill>
                  <a:srgbClr val="800000"/>
                </a:solidFill>
                <a:latin typeface="Symbol" charset="2"/>
                <a:cs typeface="Symbol" charset="2"/>
              </a:rPr>
              <a:t> </a:t>
            </a:r>
            <a:r>
              <a:rPr lang="en-US" sz="2200" dirty="0" err="1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err="1">
                <a:solidFill>
                  <a:srgbClr val="800000"/>
                </a:solidFill>
              </a:rPr>
              <a:t>N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2136916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Now we are actually breaking rock </a:t>
            </a:r>
            <a:r>
              <a:rPr lang="mr-IN" sz="2400" dirty="0" smtClean="0">
                <a:solidFill>
                  <a:srgbClr val="000090"/>
                </a:solidFill>
              </a:rPr>
              <a:t>…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2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129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Failure in shear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700" y="859360"/>
            <a:ext cx="6994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Why is failure is not on the plane with maximum shear stress?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Why are there 2 conjugate failure planes?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959334" y="1982035"/>
            <a:ext cx="3040300" cy="2074377"/>
            <a:chOff x="3306829" y="1426655"/>
            <a:chExt cx="3040300" cy="2074377"/>
          </a:xfrm>
        </p:grpSpPr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3975612" y="1962114"/>
              <a:ext cx="1269997" cy="1269997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660144" y="1426655"/>
              <a:ext cx="2686985" cy="2023539"/>
              <a:chOff x="1718657" y="1428810"/>
              <a:chExt cx="2686985" cy="202353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3906623" y="1428810"/>
                <a:ext cx="4336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S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H="1">
                <a:off x="3874873" y="1742071"/>
                <a:ext cx="25400" cy="1710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718657" y="2563245"/>
                <a:ext cx="23685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3933863" y="2455295"/>
                <a:ext cx="4717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N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306829" y="2700553"/>
              <a:ext cx="152401" cy="137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58407" y="2582424"/>
              <a:ext cx="346102" cy="2708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46432" y="2438229"/>
              <a:ext cx="4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III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63706" y="2620406"/>
              <a:ext cx="225251" cy="222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51935" y="2442595"/>
              <a:ext cx="4000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I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4576650" y="2531439"/>
              <a:ext cx="74236" cy="74236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4625487" y="2023533"/>
              <a:ext cx="283777" cy="537557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 rot="18897232">
              <a:off x="4075431" y="2086044"/>
              <a:ext cx="4482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  <a:latin typeface="Calibri"/>
                  <a:cs typeface="Calibri"/>
                </a:rPr>
                <a:t>2</a:t>
              </a:r>
              <a:r>
                <a:rPr lang="en-US" sz="2000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q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4625488" y="2569560"/>
              <a:ext cx="283776" cy="599090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4362438" y="2575889"/>
              <a:ext cx="1466622" cy="925143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106"/>
            <p:cNvSpPr/>
            <p:nvPr/>
          </p:nvSpPr>
          <p:spPr>
            <a:xfrm>
              <a:off x="4362438" y="2279290"/>
              <a:ext cx="383056" cy="239215"/>
            </a:xfrm>
            <a:custGeom>
              <a:avLst/>
              <a:gdLst>
                <a:gd name="connsiteX0" fmla="*/ 0 w 381000"/>
                <a:gd name="connsiteY0" fmla="*/ 228600 h 228600"/>
                <a:gd name="connsiteX1" fmla="*/ 12700 w 381000"/>
                <a:gd name="connsiteY1" fmla="*/ 177800 h 228600"/>
                <a:gd name="connsiteX2" fmla="*/ 38100 w 381000"/>
                <a:gd name="connsiteY2" fmla="*/ 139700 h 228600"/>
                <a:gd name="connsiteX3" fmla="*/ 57150 w 381000"/>
                <a:gd name="connsiteY3" fmla="*/ 127000 h 228600"/>
                <a:gd name="connsiteX4" fmla="*/ 63500 w 381000"/>
                <a:gd name="connsiteY4" fmla="*/ 107950 h 228600"/>
                <a:gd name="connsiteX5" fmla="*/ 120650 w 381000"/>
                <a:gd name="connsiteY5" fmla="*/ 63500 h 228600"/>
                <a:gd name="connsiteX6" fmla="*/ 139700 w 381000"/>
                <a:gd name="connsiteY6" fmla="*/ 44450 h 228600"/>
                <a:gd name="connsiteX7" fmla="*/ 177800 w 381000"/>
                <a:gd name="connsiteY7" fmla="*/ 19050 h 228600"/>
                <a:gd name="connsiteX8" fmla="*/ 260350 w 381000"/>
                <a:gd name="connsiteY8" fmla="*/ 0 h 228600"/>
                <a:gd name="connsiteX9" fmla="*/ 323850 w 381000"/>
                <a:gd name="connsiteY9" fmla="*/ 6350 h 228600"/>
                <a:gd name="connsiteX10" fmla="*/ 381000 w 381000"/>
                <a:gd name="connsiteY10" fmla="*/ 12700 h 228600"/>
                <a:gd name="connsiteX0" fmla="*/ 0 w 381000"/>
                <a:gd name="connsiteY0" fmla="*/ 228600 h 228600"/>
                <a:gd name="connsiteX1" fmla="*/ 12700 w 381000"/>
                <a:gd name="connsiteY1" fmla="*/ 177800 h 228600"/>
                <a:gd name="connsiteX2" fmla="*/ 38100 w 381000"/>
                <a:gd name="connsiteY2" fmla="*/ 139700 h 228600"/>
                <a:gd name="connsiteX3" fmla="*/ 57150 w 381000"/>
                <a:gd name="connsiteY3" fmla="*/ 127000 h 228600"/>
                <a:gd name="connsiteX4" fmla="*/ 63500 w 381000"/>
                <a:gd name="connsiteY4" fmla="*/ 107950 h 228600"/>
                <a:gd name="connsiteX5" fmla="*/ 120650 w 381000"/>
                <a:gd name="connsiteY5" fmla="*/ 63500 h 228600"/>
                <a:gd name="connsiteX6" fmla="*/ 177800 w 381000"/>
                <a:gd name="connsiteY6" fmla="*/ 19050 h 228600"/>
                <a:gd name="connsiteX7" fmla="*/ 260350 w 381000"/>
                <a:gd name="connsiteY7" fmla="*/ 0 h 228600"/>
                <a:gd name="connsiteX8" fmla="*/ 323850 w 381000"/>
                <a:gd name="connsiteY8" fmla="*/ 6350 h 228600"/>
                <a:gd name="connsiteX9" fmla="*/ 381000 w 381000"/>
                <a:gd name="connsiteY9" fmla="*/ 12700 h 228600"/>
                <a:gd name="connsiteX0" fmla="*/ 0 w 381000"/>
                <a:gd name="connsiteY0" fmla="*/ 228600 h 228600"/>
                <a:gd name="connsiteX1" fmla="*/ 12700 w 381000"/>
                <a:gd name="connsiteY1" fmla="*/ 177800 h 228600"/>
                <a:gd name="connsiteX2" fmla="*/ 38100 w 381000"/>
                <a:gd name="connsiteY2" fmla="*/ 139700 h 228600"/>
                <a:gd name="connsiteX3" fmla="*/ 57150 w 381000"/>
                <a:gd name="connsiteY3" fmla="*/ 127000 h 228600"/>
                <a:gd name="connsiteX4" fmla="*/ 120650 w 381000"/>
                <a:gd name="connsiteY4" fmla="*/ 63500 h 228600"/>
                <a:gd name="connsiteX5" fmla="*/ 177800 w 381000"/>
                <a:gd name="connsiteY5" fmla="*/ 19050 h 228600"/>
                <a:gd name="connsiteX6" fmla="*/ 260350 w 381000"/>
                <a:gd name="connsiteY6" fmla="*/ 0 h 228600"/>
                <a:gd name="connsiteX7" fmla="*/ 323850 w 381000"/>
                <a:gd name="connsiteY7" fmla="*/ 6350 h 228600"/>
                <a:gd name="connsiteX8" fmla="*/ 381000 w 381000"/>
                <a:gd name="connsiteY8" fmla="*/ 12700 h 228600"/>
                <a:gd name="connsiteX0" fmla="*/ 0 w 381000"/>
                <a:gd name="connsiteY0" fmla="*/ 222354 h 222354"/>
                <a:gd name="connsiteX1" fmla="*/ 12700 w 381000"/>
                <a:gd name="connsiteY1" fmla="*/ 171554 h 222354"/>
                <a:gd name="connsiteX2" fmla="*/ 38100 w 381000"/>
                <a:gd name="connsiteY2" fmla="*/ 133454 h 222354"/>
                <a:gd name="connsiteX3" fmla="*/ 57150 w 381000"/>
                <a:gd name="connsiteY3" fmla="*/ 120754 h 222354"/>
                <a:gd name="connsiteX4" fmla="*/ 120650 w 381000"/>
                <a:gd name="connsiteY4" fmla="*/ 57254 h 222354"/>
                <a:gd name="connsiteX5" fmla="*/ 177800 w 381000"/>
                <a:gd name="connsiteY5" fmla="*/ 12804 h 222354"/>
                <a:gd name="connsiteX6" fmla="*/ 323850 w 381000"/>
                <a:gd name="connsiteY6" fmla="*/ 104 h 222354"/>
                <a:gd name="connsiteX7" fmla="*/ 381000 w 381000"/>
                <a:gd name="connsiteY7" fmla="*/ 6454 h 222354"/>
                <a:gd name="connsiteX0" fmla="*/ 0 w 381000"/>
                <a:gd name="connsiteY0" fmla="*/ 222354 h 222354"/>
                <a:gd name="connsiteX1" fmla="*/ 12700 w 381000"/>
                <a:gd name="connsiteY1" fmla="*/ 171554 h 222354"/>
                <a:gd name="connsiteX2" fmla="*/ 38100 w 381000"/>
                <a:gd name="connsiteY2" fmla="*/ 133454 h 222354"/>
                <a:gd name="connsiteX3" fmla="*/ 120650 w 381000"/>
                <a:gd name="connsiteY3" fmla="*/ 57254 h 222354"/>
                <a:gd name="connsiteX4" fmla="*/ 177800 w 381000"/>
                <a:gd name="connsiteY4" fmla="*/ 12804 h 222354"/>
                <a:gd name="connsiteX5" fmla="*/ 323850 w 381000"/>
                <a:gd name="connsiteY5" fmla="*/ 104 h 222354"/>
                <a:gd name="connsiteX6" fmla="*/ 381000 w 381000"/>
                <a:gd name="connsiteY6" fmla="*/ 6454 h 222354"/>
                <a:gd name="connsiteX0" fmla="*/ 0 w 381000"/>
                <a:gd name="connsiteY0" fmla="*/ 222354 h 222354"/>
                <a:gd name="connsiteX1" fmla="*/ 38100 w 381000"/>
                <a:gd name="connsiteY1" fmla="*/ 133454 h 222354"/>
                <a:gd name="connsiteX2" fmla="*/ 120650 w 381000"/>
                <a:gd name="connsiteY2" fmla="*/ 57254 h 222354"/>
                <a:gd name="connsiteX3" fmla="*/ 177800 w 381000"/>
                <a:gd name="connsiteY3" fmla="*/ 12804 h 222354"/>
                <a:gd name="connsiteX4" fmla="*/ 323850 w 381000"/>
                <a:gd name="connsiteY4" fmla="*/ 104 h 222354"/>
                <a:gd name="connsiteX5" fmla="*/ 381000 w 381000"/>
                <a:gd name="connsiteY5" fmla="*/ 6454 h 222354"/>
                <a:gd name="connsiteX0" fmla="*/ 0 w 381000"/>
                <a:gd name="connsiteY0" fmla="*/ 215900 h 215900"/>
                <a:gd name="connsiteX1" fmla="*/ 38100 w 381000"/>
                <a:gd name="connsiteY1" fmla="*/ 127000 h 215900"/>
                <a:gd name="connsiteX2" fmla="*/ 120650 w 381000"/>
                <a:gd name="connsiteY2" fmla="*/ 50800 h 215900"/>
                <a:gd name="connsiteX3" fmla="*/ 177800 w 381000"/>
                <a:gd name="connsiteY3" fmla="*/ 6350 h 215900"/>
                <a:gd name="connsiteX4" fmla="*/ 381000 w 381000"/>
                <a:gd name="connsiteY4" fmla="*/ 0 h 215900"/>
                <a:gd name="connsiteX0" fmla="*/ 0 w 177800"/>
                <a:gd name="connsiteY0" fmla="*/ 209550 h 209550"/>
                <a:gd name="connsiteX1" fmla="*/ 38100 w 177800"/>
                <a:gd name="connsiteY1" fmla="*/ 120650 h 209550"/>
                <a:gd name="connsiteX2" fmla="*/ 120650 w 177800"/>
                <a:gd name="connsiteY2" fmla="*/ 44450 h 209550"/>
                <a:gd name="connsiteX3" fmla="*/ 177800 w 177800"/>
                <a:gd name="connsiteY3" fmla="*/ 0 h 209550"/>
                <a:gd name="connsiteX0" fmla="*/ 0 w 120650"/>
                <a:gd name="connsiteY0" fmla="*/ 165100 h 165100"/>
                <a:gd name="connsiteX1" fmla="*/ 38100 w 120650"/>
                <a:gd name="connsiteY1" fmla="*/ 76200 h 165100"/>
                <a:gd name="connsiteX2" fmla="*/ 120650 w 120650"/>
                <a:gd name="connsiteY2" fmla="*/ 0 h 165100"/>
                <a:gd name="connsiteX0" fmla="*/ 0 w 120650"/>
                <a:gd name="connsiteY0" fmla="*/ 165100 h 165100"/>
                <a:gd name="connsiteX1" fmla="*/ 120650 w 120650"/>
                <a:gd name="connsiteY1" fmla="*/ 0 h 165100"/>
                <a:gd name="connsiteX0" fmla="*/ 0 w 323850"/>
                <a:gd name="connsiteY0" fmla="*/ 209550 h 209550"/>
                <a:gd name="connsiteX1" fmla="*/ 323850 w 323850"/>
                <a:gd name="connsiteY1" fmla="*/ 0 h 209550"/>
                <a:gd name="connsiteX0" fmla="*/ 0 w 330214"/>
                <a:gd name="connsiteY0" fmla="*/ 221675 h 221675"/>
                <a:gd name="connsiteX1" fmla="*/ 323850 w 330214"/>
                <a:gd name="connsiteY1" fmla="*/ 12125 h 221675"/>
                <a:gd name="connsiteX0" fmla="*/ 0 w 330314"/>
                <a:gd name="connsiteY0" fmla="*/ 221965 h 221965"/>
                <a:gd name="connsiteX1" fmla="*/ 154456 w 330314"/>
                <a:gd name="connsiteY1" fmla="*/ 103400 h 221965"/>
                <a:gd name="connsiteX2" fmla="*/ 323850 w 330314"/>
                <a:gd name="connsiteY2" fmla="*/ 12415 h 221965"/>
                <a:gd name="connsiteX0" fmla="*/ 0 w 154456"/>
                <a:gd name="connsiteY0" fmla="*/ 118565 h 118565"/>
                <a:gd name="connsiteX1" fmla="*/ 154456 w 154456"/>
                <a:gd name="connsiteY1" fmla="*/ 0 h 118565"/>
                <a:gd name="connsiteX0" fmla="*/ 0 w 319556"/>
                <a:gd name="connsiteY0" fmla="*/ 201115 h 201115"/>
                <a:gd name="connsiteX1" fmla="*/ 319556 w 319556"/>
                <a:gd name="connsiteY1" fmla="*/ 0 h 201115"/>
                <a:gd name="connsiteX0" fmla="*/ 0 w 319556"/>
                <a:gd name="connsiteY0" fmla="*/ 201115 h 201115"/>
                <a:gd name="connsiteX1" fmla="*/ 141756 w 319556"/>
                <a:gd name="connsiteY1" fmla="*/ 101600 h 201115"/>
                <a:gd name="connsiteX2" fmla="*/ 319556 w 319556"/>
                <a:gd name="connsiteY2" fmla="*/ 0 h 201115"/>
                <a:gd name="connsiteX0" fmla="*/ 0 w 395756"/>
                <a:gd name="connsiteY0" fmla="*/ 163015 h 163015"/>
                <a:gd name="connsiteX1" fmla="*/ 141756 w 395756"/>
                <a:gd name="connsiteY1" fmla="*/ 63500 h 163015"/>
                <a:gd name="connsiteX2" fmla="*/ 395756 w 395756"/>
                <a:gd name="connsiteY2" fmla="*/ 0 h 163015"/>
                <a:gd name="connsiteX0" fmla="*/ 0 w 395756"/>
                <a:gd name="connsiteY0" fmla="*/ 163015 h 163015"/>
                <a:gd name="connsiteX1" fmla="*/ 141756 w 395756"/>
                <a:gd name="connsiteY1" fmla="*/ 63500 h 163015"/>
                <a:gd name="connsiteX2" fmla="*/ 256056 w 395756"/>
                <a:gd name="connsiteY2" fmla="*/ 12700 h 163015"/>
                <a:gd name="connsiteX3" fmla="*/ 395756 w 395756"/>
                <a:gd name="connsiteY3" fmla="*/ 0 h 163015"/>
                <a:gd name="connsiteX0" fmla="*/ 0 w 395756"/>
                <a:gd name="connsiteY0" fmla="*/ 163015 h 163015"/>
                <a:gd name="connsiteX1" fmla="*/ 122706 w 395756"/>
                <a:gd name="connsiteY1" fmla="*/ 69850 h 163015"/>
                <a:gd name="connsiteX2" fmla="*/ 256056 w 395756"/>
                <a:gd name="connsiteY2" fmla="*/ 12700 h 163015"/>
                <a:gd name="connsiteX3" fmla="*/ 395756 w 395756"/>
                <a:gd name="connsiteY3" fmla="*/ 0 h 163015"/>
                <a:gd name="connsiteX0" fmla="*/ 0 w 383056"/>
                <a:gd name="connsiteY0" fmla="*/ 239215 h 239215"/>
                <a:gd name="connsiteX1" fmla="*/ 110006 w 383056"/>
                <a:gd name="connsiteY1" fmla="*/ 69850 h 239215"/>
                <a:gd name="connsiteX2" fmla="*/ 243356 w 383056"/>
                <a:gd name="connsiteY2" fmla="*/ 1270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6985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90956 w 383056"/>
                <a:gd name="connsiteY1" fmla="*/ 9525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056" h="239215">
                  <a:moveTo>
                    <a:pt x="0" y="239215"/>
                  </a:moveTo>
                  <a:cubicBezTo>
                    <a:pt x="36669" y="193343"/>
                    <a:pt x="66987" y="166522"/>
                    <a:pt x="110006" y="101600"/>
                  </a:cubicBezTo>
                  <a:cubicBezTo>
                    <a:pt x="187607" y="49031"/>
                    <a:pt x="156573" y="74083"/>
                    <a:pt x="224306" y="31750"/>
                  </a:cubicBezTo>
                  <a:cubicBezTo>
                    <a:pt x="292039" y="14817"/>
                    <a:pt x="362948" y="6350"/>
                    <a:pt x="383056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605345" y="1894701"/>
            <a:ext cx="1346153" cy="2532707"/>
            <a:chOff x="874586" y="1315338"/>
            <a:chExt cx="1346153" cy="2532707"/>
          </a:xfrm>
        </p:grpSpPr>
        <p:sp>
          <p:nvSpPr>
            <p:cNvPr id="17" name="Rectangle 16"/>
            <p:cNvSpPr/>
            <p:nvPr/>
          </p:nvSpPr>
          <p:spPr>
            <a:xfrm>
              <a:off x="1096020" y="2023533"/>
              <a:ext cx="681980" cy="15070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71976" y="1315338"/>
              <a:ext cx="4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III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463233" y="1693573"/>
              <a:ext cx="0" cy="34701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441450" y="3501032"/>
              <a:ext cx="0" cy="347013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206573" y="2233116"/>
              <a:ext cx="467710" cy="99899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191270" y="2220130"/>
              <a:ext cx="409874" cy="1064644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1248987" y="2017216"/>
              <a:ext cx="383317" cy="2159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 rot="18897232">
              <a:off x="915495" y="1550894"/>
              <a:ext cx="318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q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206573" y="1758837"/>
              <a:ext cx="270994" cy="237043"/>
            </a:xfrm>
            <a:custGeom>
              <a:avLst/>
              <a:gdLst>
                <a:gd name="connsiteX0" fmla="*/ 0 w 381000"/>
                <a:gd name="connsiteY0" fmla="*/ 228600 h 228600"/>
                <a:gd name="connsiteX1" fmla="*/ 12700 w 381000"/>
                <a:gd name="connsiteY1" fmla="*/ 177800 h 228600"/>
                <a:gd name="connsiteX2" fmla="*/ 38100 w 381000"/>
                <a:gd name="connsiteY2" fmla="*/ 139700 h 228600"/>
                <a:gd name="connsiteX3" fmla="*/ 57150 w 381000"/>
                <a:gd name="connsiteY3" fmla="*/ 127000 h 228600"/>
                <a:gd name="connsiteX4" fmla="*/ 63500 w 381000"/>
                <a:gd name="connsiteY4" fmla="*/ 107950 h 228600"/>
                <a:gd name="connsiteX5" fmla="*/ 120650 w 381000"/>
                <a:gd name="connsiteY5" fmla="*/ 63500 h 228600"/>
                <a:gd name="connsiteX6" fmla="*/ 139700 w 381000"/>
                <a:gd name="connsiteY6" fmla="*/ 44450 h 228600"/>
                <a:gd name="connsiteX7" fmla="*/ 177800 w 381000"/>
                <a:gd name="connsiteY7" fmla="*/ 19050 h 228600"/>
                <a:gd name="connsiteX8" fmla="*/ 260350 w 381000"/>
                <a:gd name="connsiteY8" fmla="*/ 0 h 228600"/>
                <a:gd name="connsiteX9" fmla="*/ 323850 w 381000"/>
                <a:gd name="connsiteY9" fmla="*/ 6350 h 228600"/>
                <a:gd name="connsiteX10" fmla="*/ 381000 w 381000"/>
                <a:gd name="connsiteY10" fmla="*/ 12700 h 228600"/>
                <a:gd name="connsiteX0" fmla="*/ 0 w 381000"/>
                <a:gd name="connsiteY0" fmla="*/ 228600 h 228600"/>
                <a:gd name="connsiteX1" fmla="*/ 12700 w 381000"/>
                <a:gd name="connsiteY1" fmla="*/ 177800 h 228600"/>
                <a:gd name="connsiteX2" fmla="*/ 38100 w 381000"/>
                <a:gd name="connsiteY2" fmla="*/ 139700 h 228600"/>
                <a:gd name="connsiteX3" fmla="*/ 57150 w 381000"/>
                <a:gd name="connsiteY3" fmla="*/ 127000 h 228600"/>
                <a:gd name="connsiteX4" fmla="*/ 63500 w 381000"/>
                <a:gd name="connsiteY4" fmla="*/ 107950 h 228600"/>
                <a:gd name="connsiteX5" fmla="*/ 120650 w 381000"/>
                <a:gd name="connsiteY5" fmla="*/ 63500 h 228600"/>
                <a:gd name="connsiteX6" fmla="*/ 177800 w 381000"/>
                <a:gd name="connsiteY6" fmla="*/ 19050 h 228600"/>
                <a:gd name="connsiteX7" fmla="*/ 260350 w 381000"/>
                <a:gd name="connsiteY7" fmla="*/ 0 h 228600"/>
                <a:gd name="connsiteX8" fmla="*/ 323850 w 381000"/>
                <a:gd name="connsiteY8" fmla="*/ 6350 h 228600"/>
                <a:gd name="connsiteX9" fmla="*/ 381000 w 381000"/>
                <a:gd name="connsiteY9" fmla="*/ 12700 h 228600"/>
                <a:gd name="connsiteX0" fmla="*/ 0 w 381000"/>
                <a:gd name="connsiteY0" fmla="*/ 228600 h 228600"/>
                <a:gd name="connsiteX1" fmla="*/ 12700 w 381000"/>
                <a:gd name="connsiteY1" fmla="*/ 177800 h 228600"/>
                <a:gd name="connsiteX2" fmla="*/ 38100 w 381000"/>
                <a:gd name="connsiteY2" fmla="*/ 139700 h 228600"/>
                <a:gd name="connsiteX3" fmla="*/ 57150 w 381000"/>
                <a:gd name="connsiteY3" fmla="*/ 127000 h 228600"/>
                <a:gd name="connsiteX4" fmla="*/ 120650 w 381000"/>
                <a:gd name="connsiteY4" fmla="*/ 63500 h 228600"/>
                <a:gd name="connsiteX5" fmla="*/ 177800 w 381000"/>
                <a:gd name="connsiteY5" fmla="*/ 19050 h 228600"/>
                <a:gd name="connsiteX6" fmla="*/ 260350 w 381000"/>
                <a:gd name="connsiteY6" fmla="*/ 0 h 228600"/>
                <a:gd name="connsiteX7" fmla="*/ 323850 w 381000"/>
                <a:gd name="connsiteY7" fmla="*/ 6350 h 228600"/>
                <a:gd name="connsiteX8" fmla="*/ 381000 w 381000"/>
                <a:gd name="connsiteY8" fmla="*/ 12700 h 228600"/>
                <a:gd name="connsiteX0" fmla="*/ 0 w 381000"/>
                <a:gd name="connsiteY0" fmla="*/ 222354 h 222354"/>
                <a:gd name="connsiteX1" fmla="*/ 12700 w 381000"/>
                <a:gd name="connsiteY1" fmla="*/ 171554 h 222354"/>
                <a:gd name="connsiteX2" fmla="*/ 38100 w 381000"/>
                <a:gd name="connsiteY2" fmla="*/ 133454 h 222354"/>
                <a:gd name="connsiteX3" fmla="*/ 57150 w 381000"/>
                <a:gd name="connsiteY3" fmla="*/ 120754 h 222354"/>
                <a:gd name="connsiteX4" fmla="*/ 120650 w 381000"/>
                <a:gd name="connsiteY4" fmla="*/ 57254 h 222354"/>
                <a:gd name="connsiteX5" fmla="*/ 177800 w 381000"/>
                <a:gd name="connsiteY5" fmla="*/ 12804 h 222354"/>
                <a:gd name="connsiteX6" fmla="*/ 323850 w 381000"/>
                <a:gd name="connsiteY6" fmla="*/ 104 h 222354"/>
                <a:gd name="connsiteX7" fmla="*/ 381000 w 381000"/>
                <a:gd name="connsiteY7" fmla="*/ 6454 h 222354"/>
                <a:gd name="connsiteX0" fmla="*/ 0 w 381000"/>
                <a:gd name="connsiteY0" fmla="*/ 222354 h 222354"/>
                <a:gd name="connsiteX1" fmla="*/ 12700 w 381000"/>
                <a:gd name="connsiteY1" fmla="*/ 171554 h 222354"/>
                <a:gd name="connsiteX2" fmla="*/ 38100 w 381000"/>
                <a:gd name="connsiteY2" fmla="*/ 133454 h 222354"/>
                <a:gd name="connsiteX3" fmla="*/ 120650 w 381000"/>
                <a:gd name="connsiteY3" fmla="*/ 57254 h 222354"/>
                <a:gd name="connsiteX4" fmla="*/ 177800 w 381000"/>
                <a:gd name="connsiteY4" fmla="*/ 12804 h 222354"/>
                <a:gd name="connsiteX5" fmla="*/ 323850 w 381000"/>
                <a:gd name="connsiteY5" fmla="*/ 104 h 222354"/>
                <a:gd name="connsiteX6" fmla="*/ 381000 w 381000"/>
                <a:gd name="connsiteY6" fmla="*/ 6454 h 222354"/>
                <a:gd name="connsiteX0" fmla="*/ 0 w 381000"/>
                <a:gd name="connsiteY0" fmla="*/ 222354 h 222354"/>
                <a:gd name="connsiteX1" fmla="*/ 38100 w 381000"/>
                <a:gd name="connsiteY1" fmla="*/ 133454 h 222354"/>
                <a:gd name="connsiteX2" fmla="*/ 120650 w 381000"/>
                <a:gd name="connsiteY2" fmla="*/ 57254 h 222354"/>
                <a:gd name="connsiteX3" fmla="*/ 177800 w 381000"/>
                <a:gd name="connsiteY3" fmla="*/ 12804 h 222354"/>
                <a:gd name="connsiteX4" fmla="*/ 323850 w 381000"/>
                <a:gd name="connsiteY4" fmla="*/ 104 h 222354"/>
                <a:gd name="connsiteX5" fmla="*/ 381000 w 381000"/>
                <a:gd name="connsiteY5" fmla="*/ 6454 h 222354"/>
                <a:gd name="connsiteX0" fmla="*/ 0 w 381000"/>
                <a:gd name="connsiteY0" fmla="*/ 215900 h 215900"/>
                <a:gd name="connsiteX1" fmla="*/ 38100 w 381000"/>
                <a:gd name="connsiteY1" fmla="*/ 127000 h 215900"/>
                <a:gd name="connsiteX2" fmla="*/ 120650 w 381000"/>
                <a:gd name="connsiteY2" fmla="*/ 50800 h 215900"/>
                <a:gd name="connsiteX3" fmla="*/ 177800 w 381000"/>
                <a:gd name="connsiteY3" fmla="*/ 6350 h 215900"/>
                <a:gd name="connsiteX4" fmla="*/ 381000 w 381000"/>
                <a:gd name="connsiteY4" fmla="*/ 0 h 215900"/>
                <a:gd name="connsiteX0" fmla="*/ 0 w 177800"/>
                <a:gd name="connsiteY0" fmla="*/ 209550 h 209550"/>
                <a:gd name="connsiteX1" fmla="*/ 38100 w 177800"/>
                <a:gd name="connsiteY1" fmla="*/ 120650 h 209550"/>
                <a:gd name="connsiteX2" fmla="*/ 120650 w 177800"/>
                <a:gd name="connsiteY2" fmla="*/ 44450 h 209550"/>
                <a:gd name="connsiteX3" fmla="*/ 177800 w 177800"/>
                <a:gd name="connsiteY3" fmla="*/ 0 h 209550"/>
                <a:gd name="connsiteX0" fmla="*/ 0 w 120650"/>
                <a:gd name="connsiteY0" fmla="*/ 165100 h 165100"/>
                <a:gd name="connsiteX1" fmla="*/ 38100 w 120650"/>
                <a:gd name="connsiteY1" fmla="*/ 76200 h 165100"/>
                <a:gd name="connsiteX2" fmla="*/ 120650 w 120650"/>
                <a:gd name="connsiteY2" fmla="*/ 0 h 165100"/>
                <a:gd name="connsiteX0" fmla="*/ 0 w 120650"/>
                <a:gd name="connsiteY0" fmla="*/ 165100 h 165100"/>
                <a:gd name="connsiteX1" fmla="*/ 120650 w 120650"/>
                <a:gd name="connsiteY1" fmla="*/ 0 h 165100"/>
                <a:gd name="connsiteX0" fmla="*/ 0 w 323850"/>
                <a:gd name="connsiteY0" fmla="*/ 209550 h 209550"/>
                <a:gd name="connsiteX1" fmla="*/ 323850 w 323850"/>
                <a:gd name="connsiteY1" fmla="*/ 0 h 209550"/>
                <a:gd name="connsiteX0" fmla="*/ 0 w 330214"/>
                <a:gd name="connsiteY0" fmla="*/ 221675 h 221675"/>
                <a:gd name="connsiteX1" fmla="*/ 323850 w 330214"/>
                <a:gd name="connsiteY1" fmla="*/ 12125 h 221675"/>
                <a:gd name="connsiteX0" fmla="*/ 0 w 330314"/>
                <a:gd name="connsiteY0" fmla="*/ 221965 h 221965"/>
                <a:gd name="connsiteX1" fmla="*/ 154456 w 330314"/>
                <a:gd name="connsiteY1" fmla="*/ 103400 h 221965"/>
                <a:gd name="connsiteX2" fmla="*/ 323850 w 330314"/>
                <a:gd name="connsiteY2" fmla="*/ 12415 h 221965"/>
                <a:gd name="connsiteX0" fmla="*/ 0 w 154456"/>
                <a:gd name="connsiteY0" fmla="*/ 118565 h 118565"/>
                <a:gd name="connsiteX1" fmla="*/ 154456 w 154456"/>
                <a:gd name="connsiteY1" fmla="*/ 0 h 118565"/>
                <a:gd name="connsiteX0" fmla="*/ 0 w 319556"/>
                <a:gd name="connsiteY0" fmla="*/ 201115 h 201115"/>
                <a:gd name="connsiteX1" fmla="*/ 319556 w 319556"/>
                <a:gd name="connsiteY1" fmla="*/ 0 h 201115"/>
                <a:gd name="connsiteX0" fmla="*/ 0 w 319556"/>
                <a:gd name="connsiteY0" fmla="*/ 201115 h 201115"/>
                <a:gd name="connsiteX1" fmla="*/ 141756 w 319556"/>
                <a:gd name="connsiteY1" fmla="*/ 101600 h 201115"/>
                <a:gd name="connsiteX2" fmla="*/ 319556 w 319556"/>
                <a:gd name="connsiteY2" fmla="*/ 0 h 201115"/>
                <a:gd name="connsiteX0" fmla="*/ 0 w 395756"/>
                <a:gd name="connsiteY0" fmla="*/ 163015 h 163015"/>
                <a:gd name="connsiteX1" fmla="*/ 141756 w 395756"/>
                <a:gd name="connsiteY1" fmla="*/ 63500 h 163015"/>
                <a:gd name="connsiteX2" fmla="*/ 395756 w 395756"/>
                <a:gd name="connsiteY2" fmla="*/ 0 h 163015"/>
                <a:gd name="connsiteX0" fmla="*/ 0 w 395756"/>
                <a:gd name="connsiteY0" fmla="*/ 163015 h 163015"/>
                <a:gd name="connsiteX1" fmla="*/ 141756 w 395756"/>
                <a:gd name="connsiteY1" fmla="*/ 63500 h 163015"/>
                <a:gd name="connsiteX2" fmla="*/ 256056 w 395756"/>
                <a:gd name="connsiteY2" fmla="*/ 12700 h 163015"/>
                <a:gd name="connsiteX3" fmla="*/ 395756 w 395756"/>
                <a:gd name="connsiteY3" fmla="*/ 0 h 163015"/>
                <a:gd name="connsiteX0" fmla="*/ 0 w 395756"/>
                <a:gd name="connsiteY0" fmla="*/ 163015 h 163015"/>
                <a:gd name="connsiteX1" fmla="*/ 122706 w 395756"/>
                <a:gd name="connsiteY1" fmla="*/ 69850 h 163015"/>
                <a:gd name="connsiteX2" fmla="*/ 256056 w 395756"/>
                <a:gd name="connsiteY2" fmla="*/ 12700 h 163015"/>
                <a:gd name="connsiteX3" fmla="*/ 395756 w 395756"/>
                <a:gd name="connsiteY3" fmla="*/ 0 h 163015"/>
                <a:gd name="connsiteX0" fmla="*/ 0 w 383056"/>
                <a:gd name="connsiteY0" fmla="*/ 239215 h 239215"/>
                <a:gd name="connsiteX1" fmla="*/ 110006 w 383056"/>
                <a:gd name="connsiteY1" fmla="*/ 69850 h 239215"/>
                <a:gd name="connsiteX2" fmla="*/ 243356 w 383056"/>
                <a:gd name="connsiteY2" fmla="*/ 1270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6985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90956 w 383056"/>
                <a:gd name="connsiteY1" fmla="*/ 9525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417463 h 417463"/>
                <a:gd name="connsiteX1" fmla="*/ 110006 w 383056"/>
                <a:gd name="connsiteY1" fmla="*/ 279848 h 417463"/>
                <a:gd name="connsiteX2" fmla="*/ 363534 w 383056"/>
                <a:gd name="connsiteY2" fmla="*/ 432 h 417463"/>
                <a:gd name="connsiteX3" fmla="*/ 224306 w 383056"/>
                <a:gd name="connsiteY3" fmla="*/ 209998 h 417463"/>
                <a:gd name="connsiteX4" fmla="*/ 383056 w 383056"/>
                <a:gd name="connsiteY4" fmla="*/ 178248 h 417463"/>
                <a:gd name="connsiteX0" fmla="*/ 0 w 488636"/>
                <a:gd name="connsiteY0" fmla="*/ 517451 h 517451"/>
                <a:gd name="connsiteX1" fmla="*/ 484656 w 488636"/>
                <a:gd name="connsiteY1" fmla="*/ 5186 h 517451"/>
                <a:gd name="connsiteX2" fmla="*/ 363534 w 488636"/>
                <a:gd name="connsiteY2" fmla="*/ 100420 h 517451"/>
                <a:gd name="connsiteX3" fmla="*/ 224306 w 488636"/>
                <a:gd name="connsiteY3" fmla="*/ 309986 h 517451"/>
                <a:gd name="connsiteX4" fmla="*/ 383056 w 488636"/>
                <a:gd name="connsiteY4" fmla="*/ 278236 h 517451"/>
                <a:gd name="connsiteX0" fmla="*/ 204746 w 267932"/>
                <a:gd name="connsiteY0" fmla="*/ 142801 h 310116"/>
                <a:gd name="connsiteX1" fmla="*/ 263952 w 267932"/>
                <a:gd name="connsiteY1" fmla="*/ 5186 h 310116"/>
                <a:gd name="connsiteX2" fmla="*/ 142830 w 267932"/>
                <a:gd name="connsiteY2" fmla="*/ 100420 h 310116"/>
                <a:gd name="connsiteX3" fmla="*/ 3602 w 267932"/>
                <a:gd name="connsiteY3" fmla="*/ 309986 h 310116"/>
                <a:gd name="connsiteX4" fmla="*/ 162352 w 267932"/>
                <a:gd name="connsiteY4" fmla="*/ 278236 h 310116"/>
                <a:gd name="connsiteX0" fmla="*/ 299996 w 307289"/>
                <a:gd name="connsiteY0" fmla="*/ 104701 h 310116"/>
                <a:gd name="connsiteX1" fmla="*/ 263952 w 307289"/>
                <a:gd name="connsiteY1" fmla="*/ 5186 h 310116"/>
                <a:gd name="connsiteX2" fmla="*/ 142830 w 307289"/>
                <a:gd name="connsiteY2" fmla="*/ 100420 h 310116"/>
                <a:gd name="connsiteX3" fmla="*/ 3602 w 307289"/>
                <a:gd name="connsiteY3" fmla="*/ 309986 h 310116"/>
                <a:gd name="connsiteX4" fmla="*/ 162352 w 307289"/>
                <a:gd name="connsiteY4" fmla="*/ 278236 h 310116"/>
                <a:gd name="connsiteX0" fmla="*/ 299996 w 299996"/>
                <a:gd name="connsiteY0" fmla="*/ 18629 h 224044"/>
                <a:gd name="connsiteX1" fmla="*/ 142830 w 299996"/>
                <a:gd name="connsiteY1" fmla="*/ 14348 h 224044"/>
                <a:gd name="connsiteX2" fmla="*/ 3602 w 299996"/>
                <a:gd name="connsiteY2" fmla="*/ 223914 h 224044"/>
                <a:gd name="connsiteX3" fmla="*/ 162352 w 299996"/>
                <a:gd name="connsiteY3" fmla="*/ 192164 h 224044"/>
                <a:gd name="connsiteX0" fmla="*/ 336697 w 336697"/>
                <a:gd name="connsiteY0" fmla="*/ 18629 h 281422"/>
                <a:gd name="connsiteX1" fmla="*/ 179531 w 336697"/>
                <a:gd name="connsiteY1" fmla="*/ 14348 h 281422"/>
                <a:gd name="connsiteX2" fmla="*/ 40303 w 336697"/>
                <a:gd name="connsiteY2" fmla="*/ 223914 h 281422"/>
                <a:gd name="connsiteX3" fmla="*/ 2203 w 336697"/>
                <a:gd name="connsiteY3" fmla="*/ 281064 h 281422"/>
                <a:gd name="connsiteX0" fmla="*/ 336156 w 336156"/>
                <a:gd name="connsiteY0" fmla="*/ 18629 h 281268"/>
                <a:gd name="connsiteX1" fmla="*/ 178990 w 336156"/>
                <a:gd name="connsiteY1" fmla="*/ 14348 h 281268"/>
                <a:gd name="connsiteX2" fmla="*/ 84212 w 336156"/>
                <a:gd name="connsiteY2" fmla="*/ 160414 h 281268"/>
                <a:gd name="connsiteX3" fmla="*/ 1662 w 336156"/>
                <a:gd name="connsiteY3" fmla="*/ 281064 h 281268"/>
                <a:gd name="connsiteX0" fmla="*/ 336156 w 336156"/>
                <a:gd name="connsiteY0" fmla="*/ 74 h 262713"/>
                <a:gd name="connsiteX1" fmla="*/ 210740 w 336156"/>
                <a:gd name="connsiteY1" fmla="*/ 40243 h 262713"/>
                <a:gd name="connsiteX2" fmla="*/ 84212 w 336156"/>
                <a:gd name="connsiteY2" fmla="*/ 141859 h 262713"/>
                <a:gd name="connsiteX3" fmla="*/ 1662 w 336156"/>
                <a:gd name="connsiteY3" fmla="*/ 262509 h 262713"/>
                <a:gd name="connsiteX0" fmla="*/ 335952 w 335952"/>
                <a:gd name="connsiteY0" fmla="*/ 74 h 262689"/>
                <a:gd name="connsiteX1" fmla="*/ 210536 w 335952"/>
                <a:gd name="connsiteY1" fmla="*/ 40243 h 262689"/>
                <a:gd name="connsiteX2" fmla="*/ 109408 w 335952"/>
                <a:gd name="connsiteY2" fmla="*/ 122809 h 262689"/>
                <a:gd name="connsiteX3" fmla="*/ 1458 w 335952"/>
                <a:gd name="connsiteY3" fmla="*/ 262509 h 262689"/>
                <a:gd name="connsiteX0" fmla="*/ 334494 w 334494"/>
                <a:gd name="connsiteY0" fmla="*/ 74 h 262509"/>
                <a:gd name="connsiteX1" fmla="*/ 209078 w 334494"/>
                <a:gd name="connsiteY1" fmla="*/ 40243 h 262509"/>
                <a:gd name="connsiteX2" fmla="*/ 0 w 334494"/>
                <a:gd name="connsiteY2" fmla="*/ 262509 h 262509"/>
                <a:gd name="connsiteX0" fmla="*/ 334494 w 334494"/>
                <a:gd name="connsiteY0" fmla="*/ 8 h 262443"/>
                <a:gd name="connsiteX1" fmla="*/ 158278 w 334494"/>
                <a:gd name="connsiteY1" fmla="*/ 110027 h 262443"/>
                <a:gd name="connsiteX2" fmla="*/ 0 w 334494"/>
                <a:gd name="connsiteY2" fmla="*/ 262443 h 262443"/>
                <a:gd name="connsiteX0" fmla="*/ 270994 w 270994"/>
                <a:gd name="connsiteY0" fmla="*/ 8 h 237043"/>
                <a:gd name="connsiteX1" fmla="*/ 94778 w 270994"/>
                <a:gd name="connsiteY1" fmla="*/ 110027 h 237043"/>
                <a:gd name="connsiteX2" fmla="*/ 0 w 270994"/>
                <a:gd name="connsiteY2" fmla="*/ 237043 h 23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994" h="237043">
                  <a:moveTo>
                    <a:pt x="270994" y="8"/>
                  </a:moveTo>
                  <a:cubicBezTo>
                    <a:pt x="238251" y="-884"/>
                    <a:pt x="144177" y="75813"/>
                    <a:pt x="94778" y="110027"/>
                  </a:cubicBezTo>
                  <a:cubicBezTo>
                    <a:pt x="39029" y="153766"/>
                    <a:pt x="43558" y="190738"/>
                    <a:pt x="0" y="237043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29711" y="2375834"/>
              <a:ext cx="391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I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885872" y="2785576"/>
              <a:ext cx="1524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805206" y="2775944"/>
              <a:ext cx="152401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5951921" y="2559343"/>
            <a:ext cx="379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n</a:t>
            </a:r>
            <a:r>
              <a:rPr lang="en-US" sz="2400" baseline="-25000" dirty="0" err="1" smtClean="0"/>
              <a:t>i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45078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Mohr’s circle in 2-D view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2400" y="2489200"/>
            <a:ext cx="2324100" cy="2438401"/>
            <a:chOff x="152400" y="2489200"/>
            <a:chExt cx="2324100" cy="2438401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96333" y="2659136"/>
              <a:ext cx="2099733" cy="2174727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400" y="2489200"/>
              <a:ext cx="1143000" cy="2344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3500" y="3771901"/>
              <a:ext cx="1143000" cy="115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6600" y="1905000"/>
            <a:ext cx="2697486" cy="2326410"/>
            <a:chOff x="736600" y="1905000"/>
            <a:chExt cx="2697486" cy="2326410"/>
          </a:xfrm>
        </p:grpSpPr>
        <p:grpSp>
          <p:nvGrpSpPr>
            <p:cNvPr id="16" name="Group 15"/>
            <p:cNvGrpSpPr/>
            <p:nvPr/>
          </p:nvGrpSpPr>
          <p:grpSpPr>
            <a:xfrm>
              <a:off x="1320800" y="2133600"/>
              <a:ext cx="1778000" cy="1638300"/>
              <a:chOff x="1320800" y="2133600"/>
              <a:chExt cx="1778000" cy="163830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1320800" y="2133600"/>
                <a:ext cx="12700" cy="16383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H="1">
                <a:off x="1346200" y="3746500"/>
                <a:ext cx="17526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5434440"/>
                </p:ext>
              </p:extLst>
            </p:nvPr>
          </p:nvGraphicFramePr>
          <p:xfrm>
            <a:off x="3098800" y="3743720"/>
            <a:ext cx="335286" cy="48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3" imgW="139700" imgH="203200" progId="Equation.3">
                    <p:embed/>
                  </p:oleObj>
                </mc:Choice>
                <mc:Fallback>
                  <p:oleObj name="Equation" r:id="rId3" imgW="1397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98800" y="3743720"/>
                          <a:ext cx="335286" cy="4876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7269098"/>
                </p:ext>
              </p:extLst>
            </p:nvPr>
          </p:nvGraphicFramePr>
          <p:xfrm>
            <a:off x="1339850" y="1905000"/>
            <a:ext cx="36755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Equation" r:id="rId5" imgW="152400" imgH="215900" progId="Equation.3">
                    <p:embed/>
                  </p:oleObj>
                </mc:Choice>
                <mc:Fallback>
                  <p:oleObj name="Equation" r:id="rId5" imgW="1524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9850" y="1905000"/>
                          <a:ext cx="367553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Connector 16"/>
            <p:cNvCxnSpPr/>
            <p:nvPr/>
          </p:nvCxnSpPr>
          <p:spPr>
            <a:xfrm flipH="1">
              <a:off x="1346200" y="2832100"/>
              <a:ext cx="571500" cy="939801"/>
            </a:xfrm>
            <a:prstGeom prst="line">
              <a:avLst/>
            </a:prstGeom>
            <a:ln w="57150" cmpd="sng">
              <a:solidFill>
                <a:srgbClr val="800000"/>
              </a:solidFill>
              <a:headEnd type="triangle" w="lg" len="lg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14155" y="2400300"/>
              <a:ext cx="4896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err="1" smtClean="0">
                  <a:solidFill>
                    <a:srgbClr val="800000"/>
                  </a:solidFill>
                </a:rPr>
                <a:t>n</a:t>
              </a:r>
              <a:r>
                <a:rPr lang="en-US" sz="2800" i="1" baseline="-25000" dirty="0" err="1" smtClean="0">
                  <a:solidFill>
                    <a:srgbClr val="800000"/>
                  </a:solidFill>
                </a:rPr>
                <a:t>i</a:t>
              </a:r>
              <a:endParaRPr lang="en-US" sz="2800" i="1" baseline="-25000" dirty="0">
                <a:solidFill>
                  <a:srgbClr val="8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736600" y="3395737"/>
              <a:ext cx="1181100" cy="668263"/>
            </a:xfrm>
            <a:prstGeom prst="line">
              <a:avLst/>
            </a:prstGeom>
            <a:ln w="57150" cmpd="thickThin">
              <a:solidFill>
                <a:srgbClr val="800000"/>
              </a:solidFill>
              <a:headEnd type="none" w="lg" len="lg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554029" y="3220500"/>
            <a:ext cx="3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q</a:t>
            </a:r>
            <a:endParaRPr lang="en-US" sz="2800" baseline="-25000" dirty="0">
              <a:solidFill>
                <a:srgbClr val="800000"/>
              </a:solidFill>
              <a:latin typeface="Symbol" charset="2"/>
              <a:cs typeface="Symbol" charset="2"/>
            </a:endParaRPr>
          </a:p>
        </p:txBody>
      </p:sp>
      <p:pic>
        <p:nvPicPr>
          <p:cNvPr id="27" name="Picture 26" descr="Macintosh HD:Users:edw:Desktop:Screen Shot 2020-10-26 at 14.38.00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2019299"/>
            <a:ext cx="4102100" cy="290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/>
          <p:cNvSpPr txBox="1"/>
          <p:nvPr/>
        </p:nvSpPr>
        <p:spPr>
          <a:xfrm>
            <a:off x="5301510" y="1637389"/>
            <a:ext cx="1467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800000"/>
                </a:solidFill>
              </a:rPr>
              <a:t>Traction on </a:t>
            </a:r>
            <a:r>
              <a:rPr lang="en-US" sz="2800" i="1" dirty="0" err="1" smtClean="0">
                <a:solidFill>
                  <a:srgbClr val="800000"/>
                </a:solidFill>
              </a:rPr>
              <a:t>n</a:t>
            </a:r>
            <a:r>
              <a:rPr lang="en-US" sz="2800" i="1" baseline="-25000" dirty="0" err="1" smtClean="0">
                <a:solidFill>
                  <a:srgbClr val="800000"/>
                </a:solidFill>
              </a:rPr>
              <a:t>i</a:t>
            </a:r>
            <a:endParaRPr lang="en-US" sz="2800" i="1" baseline="-250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01242">
            <a:off x="423966" y="3464867"/>
            <a:ext cx="87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plane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1684867" y="3213100"/>
            <a:ext cx="319454" cy="529166"/>
          </a:xfrm>
          <a:custGeom>
            <a:avLst/>
            <a:gdLst>
              <a:gd name="connsiteX0" fmla="*/ 203200 w 228600"/>
              <a:gd name="connsiteY0" fmla="*/ 647700 h 647700"/>
              <a:gd name="connsiteX1" fmla="*/ 228600 w 228600"/>
              <a:gd name="connsiteY1" fmla="*/ 469900 h 647700"/>
              <a:gd name="connsiteX2" fmla="*/ 190500 w 228600"/>
              <a:gd name="connsiteY2" fmla="*/ 266700 h 647700"/>
              <a:gd name="connsiteX3" fmla="*/ 177800 w 228600"/>
              <a:gd name="connsiteY3" fmla="*/ 228600 h 647700"/>
              <a:gd name="connsiteX4" fmla="*/ 165100 w 228600"/>
              <a:gd name="connsiteY4" fmla="*/ 190500 h 647700"/>
              <a:gd name="connsiteX5" fmla="*/ 139700 w 228600"/>
              <a:gd name="connsiteY5" fmla="*/ 152400 h 647700"/>
              <a:gd name="connsiteX6" fmla="*/ 101600 w 228600"/>
              <a:gd name="connsiteY6" fmla="*/ 76200 h 647700"/>
              <a:gd name="connsiteX7" fmla="*/ 63500 w 228600"/>
              <a:gd name="connsiteY7" fmla="*/ 38100 h 647700"/>
              <a:gd name="connsiteX8" fmla="*/ 0 w 228600"/>
              <a:gd name="connsiteY8" fmla="*/ 0 h 647700"/>
              <a:gd name="connsiteX0" fmla="*/ 203200 w 228600"/>
              <a:gd name="connsiteY0" fmla="*/ 647700 h 647700"/>
              <a:gd name="connsiteX1" fmla="*/ 228600 w 228600"/>
              <a:gd name="connsiteY1" fmla="*/ 469900 h 647700"/>
              <a:gd name="connsiteX2" fmla="*/ 190500 w 228600"/>
              <a:gd name="connsiteY2" fmla="*/ 266700 h 647700"/>
              <a:gd name="connsiteX3" fmla="*/ 177800 w 228600"/>
              <a:gd name="connsiteY3" fmla="*/ 228600 h 647700"/>
              <a:gd name="connsiteX4" fmla="*/ 165100 w 228600"/>
              <a:gd name="connsiteY4" fmla="*/ 190500 h 647700"/>
              <a:gd name="connsiteX5" fmla="*/ 101600 w 228600"/>
              <a:gd name="connsiteY5" fmla="*/ 76200 h 647700"/>
              <a:gd name="connsiteX6" fmla="*/ 63500 w 228600"/>
              <a:gd name="connsiteY6" fmla="*/ 38100 h 647700"/>
              <a:gd name="connsiteX7" fmla="*/ 0 w 228600"/>
              <a:gd name="connsiteY7" fmla="*/ 0 h 647700"/>
              <a:gd name="connsiteX0" fmla="*/ 203200 w 228600"/>
              <a:gd name="connsiteY0" fmla="*/ 647700 h 647700"/>
              <a:gd name="connsiteX1" fmla="*/ 228600 w 228600"/>
              <a:gd name="connsiteY1" fmla="*/ 469900 h 647700"/>
              <a:gd name="connsiteX2" fmla="*/ 190500 w 228600"/>
              <a:gd name="connsiteY2" fmla="*/ 266700 h 647700"/>
              <a:gd name="connsiteX3" fmla="*/ 177800 w 228600"/>
              <a:gd name="connsiteY3" fmla="*/ 228600 h 647700"/>
              <a:gd name="connsiteX4" fmla="*/ 165100 w 228600"/>
              <a:gd name="connsiteY4" fmla="*/ 190500 h 647700"/>
              <a:gd name="connsiteX5" fmla="*/ 63500 w 228600"/>
              <a:gd name="connsiteY5" fmla="*/ 38100 h 647700"/>
              <a:gd name="connsiteX6" fmla="*/ 0 w 228600"/>
              <a:gd name="connsiteY6" fmla="*/ 0 h 647700"/>
              <a:gd name="connsiteX0" fmla="*/ 203200 w 229110"/>
              <a:gd name="connsiteY0" fmla="*/ 647700 h 647700"/>
              <a:gd name="connsiteX1" fmla="*/ 228600 w 229110"/>
              <a:gd name="connsiteY1" fmla="*/ 469900 h 647700"/>
              <a:gd name="connsiteX2" fmla="*/ 177800 w 229110"/>
              <a:gd name="connsiteY2" fmla="*/ 228600 h 647700"/>
              <a:gd name="connsiteX3" fmla="*/ 165100 w 229110"/>
              <a:gd name="connsiteY3" fmla="*/ 190500 h 647700"/>
              <a:gd name="connsiteX4" fmla="*/ 63500 w 229110"/>
              <a:gd name="connsiteY4" fmla="*/ 38100 h 647700"/>
              <a:gd name="connsiteX5" fmla="*/ 0 w 229110"/>
              <a:gd name="connsiteY5" fmla="*/ 0 h 647700"/>
              <a:gd name="connsiteX0" fmla="*/ 203200 w 229110"/>
              <a:gd name="connsiteY0" fmla="*/ 647700 h 647700"/>
              <a:gd name="connsiteX1" fmla="*/ 228600 w 229110"/>
              <a:gd name="connsiteY1" fmla="*/ 469900 h 647700"/>
              <a:gd name="connsiteX2" fmla="*/ 177800 w 229110"/>
              <a:gd name="connsiteY2" fmla="*/ 228600 h 647700"/>
              <a:gd name="connsiteX3" fmla="*/ 165100 w 229110"/>
              <a:gd name="connsiteY3" fmla="*/ 190500 h 647700"/>
              <a:gd name="connsiteX4" fmla="*/ 0 w 229110"/>
              <a:gd name="connsiteY4" fmla="*/ 0 h 647700"/>
              <a:gd name="connsiteX0" fmla="*/ 203200 w 229110"/>
              <a:gd name="connsiteY0" fmla="*/ 647700 h 647700"/>
              <a:gd name="connsiteX1" fmla="*/ 228600 w 229110"/>
              <a:gd name="connsiteY1" fmla="*/ 469900 h 647700"/>
              <a:gd name="connsiteX2" fmla="*/ 177800 w 229110"/>
              <a:gd name="connsiteY2" fmla="*/ 228600 h 647700"/>
              <a:gd name="connsiteX3" fmla="*/ 0 w 229110"/>
              <a:gd name="connsiteY3" fmla="*/ 0 h 647700"/>
              <a:gd name="connsiteX0" fmla="*/ 309033 w 334943"/>
              <a:gd name="connsiteY0" fmla="*/ 520700 h 520700"/>
              <a:gd name="connsiteX1" fmla="*/ 334433 w 334943"/>
              <a:gd name="connsiteY1" fmla="*/ 342900 h 520700"/>
              <a:gd name="connsiteX2" fmla="*/ 283633 w 334943"/>
              <a:gd name="connsiteY2" fmla="*/ 101600 h 520700"/>
              <a:gd name="connsiteX3" fmla="*/ 0 w 334943"/>
              <a:gd name="connsiteY3" fmla="*/ 0 h 520700"/>
              <a:gd name="connsiteX0" fmla="*/ 309033 w 338400"/>
              <a:gd name="connsiteY0" fmla="*/ 520700 h 520700"/>
              <a:gd name="connsiteX1" fmla="*/ 334433 w 338400"/>
              <a:gd name="connsiteY1" fmla="*/ 342900 h 520700"/>
              <a:gd name="connsiteX2" fmla="*/ 215899 w 338400"/>
              <a:gd name="connsiteY2" fmla="*/ 156634 h 520700"/>
              <a:gd name="connsiteX3" fmla="*/ 0 w 338400"/>
              <a:gd name="connsiteY3" fmla="*/ 0 h 520700"/>
              <a:gd name="connsiteX0" fmla="*/ 309033 w 311241"/>
              <a:gd name="connsiteY0" fmla="*/ 520700 h 520700"/>
              <a:gd name="connsiteX1" fmla="*/ 292100 w 311241"/>
              <a:gd name="connsiteY1" fmla="*/ 330200 h 520700"/>
              <a:gd name="connsiteX2" fmla="*/ 215899 w 311241"/>
              <a:gd name="connsiteY2" fmla="*/ 156634 h 520700"/>
              <a:gd name="connsiteX3" fmla="*/ 0 w 311241"/>
              <a:gd name="connsiteY3" fmla="*/ 0 h 520700"/>
              <a:gd name="connsiteX0" fmla="*/ 309033 w 312169"/>
              <a:gd name="connsiteY0" fmla="*/ 520700 h 520700"/>
              <a:gd name="connsiteX1" fmla="*/ 292100 w 312169"/>
              <a:gd name="connsiteY1" fmla="*/ 330200 h 520700"/>
              <a:gd name="connsiteX2" fmla="*/ 182032 w 312169"/>
              <a:gd name="connsiteY2" fmla="*/ 131234 h 520700"/>
              <a:gd name="connsiteX3" fmla="*/ 0 w 312169"/>
              <a:gd name="connsiteY3" fmla="*/ 0 h 520700"/>
              <a:gd name="connsiteX0" fmla="*/ 309033 w 312169"/>
              <a:gd name="connsiteY0" fmla="*/ 520700 h 520700"/>
              <a:gd name="connsiteX1" fmla="*/ 292100 w 312169"/>
              <a:gd name="connsiteY1" fmla="*/ 330200 h 520700"/>
              <a:gd name="connsiteX2" fmla="*/ 182032 w 312169"/>
              <a:gd name="connsiteY2" fmla="*/ 131234 h 520700"/>
              <a:gd name="connsiteX3" fmla="*/ 0 w 312169"/>
              <a:gd name="connsiteY3" fmla="*/ 0 h 520700"/>
              <a:gd name="connsiteX0" fmla="*/ 309033 w 312169"/>
              <a:gd name="connsiteY0" fmla="*/ 520700 h 520700"/>
              <a:gd name="connsiteX1" fmla="*/ 292100 w 312169"/>
              <a:gd name="connsiteY1" fmla="*/ 330200 h 520700"/>
              <a:gd name="connsiteX2" fmla="*/ 182032 w 312169"/>
              <a:gd name="connsiteY2" fmla="*/ 131234 h 520700"/>
              <a:gd name="connsiteX3" fmla="*/ 0 w 312169"/>
              <a:gd name="connsiteY3" fmla="*/ 0 h 520700"/>
              <a:gd name="connsiteX0" fmla="*/ 317500 w 319454"/>
              <a:gd name="connsiteY0" fmla="*/ 529166 h 529166"/>
              <a:gd name="connsiteX1" fmla="*/ 292100 w 319454"/>
              <a:gd name="connsiteY1" fmla="*/ 330200 h 529166"/>
              <a:gd name="connsiteX2" fmla="*/ 182032 w 319454"/>
              <a:gd name="connsiteY2" fmla="*/ 131234 h 529166"/>
              <a:gd name="connsiteX3" fmla="*/ 0 w 319454"/>
              <a:gd name="connsiteY3" fmla="*/ 0 h 52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54" h="529166">
                <a:moveTo>
                  <a:pt x="317500" y="529166"/>
                </a:moveTo>
                <a:cubicBezTo>
                  <a:pt x="323819" y="491250"/>
                  <a:pt x="314678" y="396522"/>
                  <a:pt x="292100" y="330200"/>
                </a:cubicBezTo>
                <a:cubicBezTo>
                  <a:pt x="269522" y="263878"/>
                  <a:pt x="260348" y="228601"/>
                  <a:pt x="182032" y="131234"/>
                </a:cubicBezTo>
                <a:cubicBezTo>
                  <a:pt x="103716" y="33867"/>
                  <a:pt x="37042" y="47625"/>
                  <a:pt x="0" y="0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254501" y="2680396"/>
            <a:ext cx="2638486" cy="1417471"/>
            <a:chOff x="4254501" y="2680396"/>
            <a:chExt cx="2638486" cy="1417471"/>
          </a:xfrm>
        </p:grpSpPr>
        <p:sp>
          <p:nvSpPr>
            <p:cNvPr id="28" name="TextBox 27"/>
            <p:cNvSpPr txBox="1"/>
            <p:nvPr/>
          </p:nvSpPr>
          <p:spPr>
            <a:xfrm>
              <a:off x="6083301" y="2680396"/>
              <a:ext cx="551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2q</a:t>
              </a:r>
              <a:endParaRPr lang="en-US" sz="2800" baseline="-25000" dirty="0">
                <a:solidFill>
                  <a:srgbClr val="800000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664200" y="2751667"/>
              <a:ext cx="393700" cy="1312333"/>
            </a:xfrm>
            <a:prstGeom prst="line">
              <a:avLst/>
            </a:prstGeom>
            <a:ln w="57150" cmpd="sng">
              <a:solidFill>
                <a:srgbClr val="800000"/>
              </a:solidFill>
              <a:headEnd type="triangle" w="lg" len="lg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5748177" y="3089788"/>
              <a:ext cx="1144810" cy="961513"/>
            </a:xfrm>
            <a:custGeom>
              <a:avLst/>
              <a:gdLst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139700 w 228600"/>
                <a:gd name="connsiteY5" fmla="*/ 152400 h 647700"/>
                <a:gd name="connsiteX6" fmla="*/ 101600 w 228600"/>
                <a:gd name="connsiteY6" fmla="*/ 76200 h 647700"/>
                <a:gd name="connsiteX7" fmla="*/ 63500 w 228600"/>
                <a:gd name="connsiteY7" fmla="*/ 38100 h 647700"/>
                <a:gd name="connsiteX8" fmla="*/ 0 w 228600"/>
                <a:gd name="connsiteY8" fmla="*/ 0 h 647700"/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101600 w 228600"/>
                <a:gd name="connsiteY5" fmla="*/ 76200 h 647700"/>
                <a:gd name="connsiteX6" fmla="*/ 63500 w 228600"/>
                <a:gd name="connsiteY6" fmla="*/ 38100 h 647700"/>
                <a:gd name="connsiteX7" fmla="*/ 0 w 228600"/>
                <a:gd name="connsiteY7" fmla="*/ 0 h 647700"/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63500 w 228600"/>
                <a:gd name="connsiteY5" fmla="*/ 38100 h 647700"/>
                <a:gd name="connsiteX6" fmla="*/ 0 w 228600"/>
                <a:gd name="connsiteY6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165100 w 229110"/>
                <a:gd name="connsiteY3" fmla="*/ 190500 h 647700"/>
                <a:gd name="connsiteX4" fmla="*/ 63500 w 229110"/>
                <a:gd name="connsiteY4" fmla="*/ 38100 h 647700"/>
                <a:gd name="connsiteX5" fmla="*/ 0 w 229110"/>
                <a:gd name="connsiteY5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165100 w 229110"/>
                <a:gd name="connsiteY3" fmla="*/ 190500 h 647700"/>
                <a:gd name="connsiteX4" fmla="*/ 0 w 229110"/>
                <a:gd name="connsiteY4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0 w 229110"/>
                <a:gd name="connsiteY3" fmla="*/ 0 h 647700"/>
                <a:gd name="connsiteX0" fmla="*/ 309033 w 334943"/>
                <a:gd name="connsiteY0" fmla="*/ 520700 h 520700"/>
                <a:gd name="connsiteX1" fmla="*/ 334433 w 334943"/>
                <a:gd name="connsiteY1" fmla="*/ 342900 h 520700"/>
                <a:gd name="connsiteX2" fmla="*/ 283633 w 334943"/>
                <a:gd name="connsiteY2" fmla="*/ 101600 h 520700"/>
                <a:gd name="connsiteX3" fmla="*/ 0 w 334943"/>
                <a:gd name="connsiteY3" fmla="*/ 0 h 520700"/>
                <a:gd name="connsiteX0" fmla="*/ 309033 w 338400"/>
                <a:gd name="connsiteY0" fmla="*/ 520700 h 520700"/>
                <a:gd name="connsiteX1" fmla="*/ 334433 w 338400"/>
                <a:gd name="connsiteY1" fmla="*/ 342900 h 520700"/>
                <a:gd name="connsiteX2" fmla="*/ 215899 w 338400"/>
                <a:gd name="connsiteY2" fmla="*/ 156634 h 520700"/>
                <a:gd name="connsiteX3" fmla="*/ 0 w 338400"/>
                <a:gd name="connsiteY3" fmla="*/ 0 h 520700"/>
                <a:gd name="connsiteX0" fmla="*/ 309033 w 311241"/>
                <a:gd name="connsiteY0" fmla="*/ 520700 h 520700"/>
                <a:gd name="connsiteX1" fmla="*/ 292100 w 311241"/>
                <a:gd name="connsiteY1" fmla="*/ 330200 h 520700"/>
                <a:gd name="connsiteX2" fmla="*/ 215899 w 311241"/>
                <a:gd name="connsiteY2" fmla="*/ 156634 h 520700"/>
                <a:gd name="connsiteX3" fmla="*/ 0 w 311241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17500 w 319454"/>
                <a:gd name="connsiteY0" fmla="*/ 529166 h 529166"/>
                <a:gd name="connsiteX1" fmla="*/ 292100 w 319454"/>
                <a:gd name="connsiteY1" fmla="*/ 330200 h 529166"/>
                <a:gd name="connsiteX2" fmla="*/ 182032 w 319454"/>
                <a:gd name="connsiteY2" fmla="*/ 131234 h 529166"/>
                <a:gd name="connsiteX3" fmla="*/ 0 w 319454"/>
                <a:gd name="connsiteY3" fmla="*/ 0 h 529166"/>
                <a:gd name="connsiteX0" fmla="*/ 756154 w 758108"/>
                <a:gd name="connsiteY0" fmla="*/ 663101 h 663101"/>
                <a:gd name="connsiteX1" fmla="*/ 730754 w 758108"/>
                <a:gd name="connsiteY1" fmla="*/ 464135 h 663101"/>
                <a:gd name="connsiteX2" fmla="*/ 620686 w 758108"/>
                <a:gd name="connsiteY2" fmla="*/ 265169 h 663101"/>
                <a:gd name="connsiteX3" fmla="*/ 0 w 758108"/>
                <a:gd name="connsiteY3" fmla="*/ 0 h 663101"/>
                <a:gd name="connsiteX0" fmla="*/ 756154 w 758108"/>
                <a:gd name="connsiteY0" fmla="*/ 663101 h 663101"/>
                <a:gd name="connsiteX1" fmla="*/ 730754 w 758108"/>
                <a:gd name="connsiteY1" fmla="*/ 464135 h 663101"/>
                <a:gd name="connsiteX2" fmla="*/ 620686 w 758108"/>
                <a:gd name="connsiteY2" fmla="*/ 265169 h 663101"/>
                <a:gd name="connsiteX3" fmla="*/ 0 w 758108"/>
                <a:gd name="connsiteY3" fmla="*/ 0 h 663101"/>
                <a:gd name="connsiteX0" fmla="*/ 756154 w 766102"/>
                <a:gd name="connsiteY0" fmla="*/ 663101 h 663101"/>
                <a:gd name="connsiteX1" fmla="*/ 730754 w 766102"/>
                <a:gd name="connsiteY1" fmla="*/ 464135 h 663101"/>
                <a:gd name="connsiteX2" fmla="*/ 431931 w 766102"/>
                <a:gd name="connsiteY2" fmla="*/ 178670 h 663101"/>
                <a:gd name="connsiteX3" fmla="*/ 0 w 766102"/>
                <a:gd name="connsiteY3" fmla="*/ 0 h 663101"/>
                <a:gd name="connsiteX0" fmla="*/ 756154 w 756653"/>
                <a:gd name="connsiteY0" fmla="*/ 663101 h 663101"/>
                <a:gd name="connsiteX1" fmla="*/ 653657 w 756653"/>
                <a:gd name="connsiteY1" fmla="*/ 377635 h 663101"/>
                <a:gd name="connsiteX2" fmla="*/ 431931 w 756653"/>
                <a:gd name="connsiteY2" fmla="*/ 178670 h 663101"/>
                <a:gd name="connsiteX3" fmla="*/ 0 w 756653"/>
                <a:gd name="connsiteY3" fmla="*/ 0 h 663101"/>
                <a:gd name="connsiteX0" fmla="*/ 721593 w 722529"/>
                <a:gd name="connsiteY0" fmla="*/ 657521 h 657521"/>
                <a:gd name="connsiteX1" fmla="*/ 653657 w 722529"/>
                <a:gd name="connsiteY1" fmla="*/ 377635 h 657521"/>
                <a:gd name="connsiteX2" fmla="*/ 431931 w 722529"/>
                <a:gd name="connsiteY2" fmla="*/ 178670 h 657521"/>
                <a:gd name="connsiteX3" fmla="*/ 0 w 722529"/>
                <a:gd name="connsiteY3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431931 w 721593"/>
                <a:gd name="connsiteY3" fmla="*/ 1786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84078 w 721593"/>
                <a:gd name="connsiteY3" fmla="*/ 139605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84078 w 721593"/>
                <a:gd name="connsiteY3" fmla="*/ 139605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41542 w 721593"/>
                <a:gd name="connsiteY3" fmla="*/ 921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341542 w 721593"/>
                <a:gd name="connsiteY3" fmla="*/ 921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83670 w 721593"/>
                <a:gd name="connsiteY2" fmla="*/ 451038 h 657521"/>
                <a:gd name="connsiteX3" fmla="*/ 629731 w 721593"/>
                <a:gd name="connsiteY3" fmla="*/ 338570 h 657521"/>
                <a:gd name="connsiteX4" fmla="*/ 529476 w 721593"/>
                <a:gd name="connsiteY4" fmla="*/ 219442 h 657521"/>
                <a:gd name="connsiteX5" fmla="*/ 256470 w 721593"/>
                <a:gd name="connsiteY5" fmla="*/ 53105 h 657521"/>
                <a:gd name="connsiteX6" fmla="*/ 0 w 721593"/>
                <a:gd name="connsiteY6" fmla="*/ 0 h 657521"/>
                <a:gd name="connsiteX0" fmla="*/ 718934 w 718934"/>
                <a:gd name="connsiteY0" fmla="*/ 626827 h 626827"/>
                <a:gd name="connsiteX1" fmla="*/ 704938 w 718934"/>
                <a:gd name="connsiteY1" fmla="*/ 520795 h 626827"/>
                <a:gd name="connsiteX2" fmla="*/ 681011 w 718934"/>
                <a:gd name="connsiteY2" fmla="*/ 420344 h 626827"/>
                <a:gd name="connsiteX3" fmla="*/ 627072 w 718934"/>
                <a:gd name="connsiteY3" fmla="*/ 307876 h 626827"/>
                <a:gd name="connsiteX4" fmla="*/ 526817 w 718934"/>
                <a:gd name="connsiteY4" fmla="*/ 188748 h 626827"/>
                <a:gd name="connsiteX5" fmla="*/ 253811 w 718934"/>
                <a:gd name="connsiteY5" fmla="*/ 22411 h 626827"/>
                <a:gd name="connsiteX6" fmla="*/ 0 w 718934"/>
                <a:gd name="connsiteY6" fmla="*/ 0 h 626827"/>
                <a:gd name="connsiteX0" fmla="*/ 718934 w 718934"/>
                <a:gd name="connsiteY0" fmla="*/ 630419 h 630419"/>
                <a:gd name="connsiteX1" fmla="*/ 704938 w 718934"/>
                <a:gd name="connsiteY1" fmla="*/ 524387 h 630419"/>
                <a:gd name="connsiteX2" fmla="*/ 681011 w 718934"/>
                <a:gd name="connsiteY2" fmla="*/ 423936 h 630419"/>
                <a:gd name="connsiteX3" fmla="*/ 627072 w 718934"/>
                <a:gd name="connsiteY3" fmla="*/ 311468 h 630419"/>
                <a:gd name="connsiteX4" fmla="*/ 526817 w 718934"/>
                <a:gd name="connsiteY4" fmla="*/ 192340 h 630419"/>
                <a:gd name="connsiteX5" fmla="*/ 253811 w 718934"/>
                <a:gd name="connsiteY5" fmla="*/ 26003 h 630419"/>
                <a:gd name="connsiteX6" fmla="*/ 0 w 718934"/>
                <a:gd name="connsiteY6" fmla="*/ 3592 h 630419"/>
                <a:gd name="connsiteX0" fmla="*/ 718934 w 718934"/>
                <a:gd name="connsiteY0" fmla="*/ 635372 h 635372"/>
                <a:gd name="connsiteX1" fmla="*/ 704938 w 718934"/>
                <a:gd name="connsiteY1" fmla="*/ 529340 h 635372"/>
                <a:gd name="connsiteX2" fmla="*/ 681011 w 718934"/>
                <a:gd name="connsiteY2" fmla="*/ 428889 h 635372"/>
                <a:gd name="connsiteX3" fmla="*/ 627072 w 718934"/>
                <a:gd name="connsiteY3" fmla="*/ 316421 h 635372"/>
                <a:gd name="connsiteX4" fmla="*/ 526817 w 718934"/>
                <a:gd name="connsiteY4" fmla="*/ 197293 h 635372"/>
                <a:gd name="connsiteX5" fmla="*/ 253811 w 718934"/>
                <a:gd name="connsiteY5" fmla="*/ 30956 h 635372"/>
                <a:gd name="connsiteX6" fmla="*/ 0 w 718934"/>
                <a:gd name="connsiteY6" fmla="*/ 8545 h 635372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81011 w 718934"/>
                <a:gd name="connsiteY2" fmla="*/ 428173 h 634656"/>
                <a:gd name="connsiteX3" fmla="*/ 627072 w 718934"/>
                <a:gd name="connsiteY3" fmla="*/ 315705 h 634656"/>
                <a:gd name="connsiteX4" fmla="*/ 526817 w 718934"/>
                <a:gd name="connsiteY4" fmla="*/ 196577 h 634656"/>
                <a:gd name="connsiteX5" fmla="*/ 283055 w 718934"/>
                <a:gd name="connsiteY5" fmla="*/ 33030 h 634656"/>
                <a:gd name="connsiteX6" fmla="*/ 0 w 718934"/>
                <a:gd name="connsiteY6" fmla="*/ 7829 h 634656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27072 w 718934"/>
                <a:gd name="connsiteY2" fmla="*/ 315705 h 634656"/>
                <a:gd name="connsiteX3" fmla="*/ 526817 w 718934"/>
                <a:gd name="connsiteY3" fmla="*/ 196577 h 634656"/>
                <a:gd name="connsiteX4" fmla="*/ 283055 w 718934"/>
                <a:gd name="connsiteY4" fmla="*/ 33030 h 634656"/>
                <a:gd name="connsiteX5" fmla="*/ 0 w 718934"/>
                <a:gd name="connsiteY5" fmla="*/ 7829 h 634656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27072 w 718934"/>
                <a:gd name="connsiteY2" fmla="*/ 315705 h 634656"/>
                <a:gd name="connsiteX3" fmla="*/ 526817 w 718934"/>
                <a:gd name="connsiteY3" fmla="*/ 196577 h 634656"/>
                <a:gd name="connsiteX4" fmla="*/ 283055 w 718934"/>
                <a:gd name="connsiteY4" fmla="*/ 33030 h 634656"/>
                <a:gd name="connsiteX5" fmla="*/ 0 w 718934"/>
                <a:gd name="connsiteY5" fmla="*/ 7829 h 634656"/>
                <a:gd name="connsiteX0" fmla="*/ 718934 w 718934"/>
                <a:gd name="connsiteY0" fmla="*/ 634014 h 634014"/>
                <a:gd name="connsiteX1" fmla="*/ 704938 w 718934"/>
                <a:gd name="connsiteY1" fmla="*/ 527982 h 634014"/>
                <a:gd name="connsiteX2" fmla="*/ 627072 w 718934"/>
                <a:gd name="connsiteY2" fmla="*/ 315063 h 634014"/>
                <a:gd name="connsiteX3" fmla="*/ 508207 w 718934"/>
                <a:gd name="connsiteY3" fmla="*/ 176403 h 634014"/>
                <a:gd name="connsiteX4" fmla="*/ 283055 w 718934"/>
                <a:gd name="connsiteY4" fmla="*/ 32388 h 634014"/>
                <a:gd name="connsiteX5" fmla="*/ 0 w 718934"/>
                <a:gd name="connsiteY5" fmla="*/ 7187 h 634014"/>
                <a:gd name="connsiteX0" fmla="*/ 718934 w 718934"/>
                <a:gd name="connsiteY0" fmla="*/ 633760 h 633760"/>
                <a:gd name="connsiteX1" fmla="*/ 704938 w 718934"/>
                <a:gd name="connsiteY1" fmla="*/ 527728 h 633760"/>
                <a:gd name="connsiteX2" fmla="*/ 627072 w 718934"/>
                <a:gd name="connsiteY2" fmla="*/ 314809 h 633760"/>
                <a:gd name="connsiteX3" fmla="*/ 516182 w 718934"/>
                <a:gd name="connsiteY3" fmla="*/ 167778 h 633760"/>
                <a:gd name="connsiteX4" fmla="*/ 283055 w 718934"/>
                <a:gd name="connsiteY4" fmla="*/ 32134 h 633760"/>
                <a:gd name="connsiteX5" fmla="*/ 0 w 718934"/>
                <a:gd name="connsiteY5" fmla="*/ 6933 h 6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934" h="633760">
                  <a:moveTo>
                    <a:pt x="718934" y="633760"/>
                  </a:moveTo>
                  <a:cubicBezTo>
                    <a:pt x="718374" y="624924"/>
                    <a:pt x="716261" y="574376"/>
                    <a:pt x="704938" y="527728"/>
                  </a:cubicBezTo>
                  <a:cubicBezTo>
                    <a:pt x="689628" y="474570"/>
                    <a:pt x="658531" y="374801"/>
                    <a:pt x="627072" y="314809"/>
                  </a:cubicBezTo>
                  <a:cubicBezTo>
                    <a:pt x="595613" y="254817"/>
                    <a:pt x="598774" y="256281"/>
                    <a:pt x="516182" y="167778"/>
                  </a:cubicBezTo>
                  <a:cubicBezTo>
                    <a:pt x="407004" y="73694"/>
                    <a:pt x="369085" y="58942"/>
                    <a:pt x="283055" y="32134"/>
                  </a:cubicBezTo>
                  <a:cubicBezTo>
                    <a:pt x="197025" y="5326"/>
                    <a:pt x="84895" y="-9619"/>
                    <a:pt x="0" y="6933"/>
                  </a:cubicBezTo>
                </a:path>
              </a:pathLst>
            </a:cu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4254501" y="2777067"/>
              <a:ext cx="1409700" cy="0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  <a:headEnd type="none" w="lg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64200" y="2777067"/>
              <a:ext cx="0" cy="1320800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  <a:headEnd type="none" w="lg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94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SM_Fig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2460252"/>
            <a:ext cx="8686800" cy="4444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18"/>
            <a:ext cx="8229600" cy="97934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0"/>
                </a:solidFill>
              </a:rPr>
              <a:t>Cartesian Space </a:t>
            </a:r>
            <a:r>
              <a:rPr lang="en-US" sz="3600" i="1" dirty="0" err="1" smtClean="0">
                <a:solidFill>
                  <a:srgbClr val="000090"/>
                </a:solidFill>
              </a:rPr>
              <a:t>vs</a:t>
            </a:r>
            <a:r>
              <a:rPr lang="en-US" sz="3600" dirty="0" smtClean="0">
                <a:solidFill>
                  <a:srgbClr val="000090"/>
                </a:solidFill>
              </a:rPr>
              <a:t> Stress Space</a:t>
            </a:r>
            <a:endParaRPr lang="en-US" sz="3600" dirty="0">
              <a:solidFill>
                <a:srgbClr val="00009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3792" y="857873"/>
            <a:ext cx="7241053" cy="513406"/>
            <a:chOff x="783792" y="4749811"/>
            <a:chExt cx="7241053" cy="600587"/>
          </a:xfrm>
        </p:grpSpPr>
        <p:sp>
          <p:nvSpPr>
            <p:cNvPr id="4" name="TextBox 3"/>
            <p:cNvSpPr txBox="1"/>
            <p:nvPr/>
          </p:nvSpPr>
          <p:spPr>
            <a:xfrm>
              <a:off x="1048356" y="4749811"/>
              <a:ext cx="6976489" cy="5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are principal directions defining principal planes at </a:t>
              </a:r>
              <a:r>
                <a:rPr lang="en-US" sz="2400" b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.</a:t>
              </a:r>
              <a:endParaRPr lang="en-US" sz="240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037126"/>
                </p:ext>
              </p:extLst>
            </p:nvPr>
          </p:nvGraphicFramePr>
          <p:xfrm>
            <a:off x="783792" y="4752342"/>
            <a:ext cx="409196" cy="598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Equation" r:id="rId4" imgW="165100" imgH="241300" progId="Equation.3">
                    <p:embed/>
                  </p:oleObj>
                </mc:Choice>
                <mc:Fallback>
                  <p:oleObj name="Equation" r:id="rId4" imgW="165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83792" y="4752342"/>
                          <a:ext cx="409196" cy="598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707706" y="1236831"/>
            <a:ext cx="789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Small circles in Cartesian space (e.g. EQG) map onto circles </a:t>
            </a:r>
            <a:r>
              <a:rPr lang="en-US" sz="2400" dirty="0">
                <a:solidFill>
                  <a:srgbClr val="000090"/>
                </a:solidFill>
                <a:latin typeface="Times New Roman"/>
                <a:cs typeface="Times New Roman"/>
              </a:rPr>
              <a:t>(e.g.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eqg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 concentric with primary Mohr’s circles (e.g.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akc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230992" y="4211245"/>
            <a:ext cx="893708" cy="1281505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14141" y="5177366"/>
            <a:ext cx="388409" cy="338668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7340599" y="5118101"/>
            <a:ext cx="381001" cy="374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535792" y="4649396"/>
            <a:ext cx="1030227" cy="329773"/>
          </a:xfrm>
          <a:custGeom>
            <a:avLst/>
            <a:gdLst>
              <a:gd name="connsiteX0" fmla="*/ 958934 w 972162"/>
              <a:gd name="connsiteY0" fmla="*/ 330745 h 330745"/>
              <a:gd name="connsiteX1" fmla="*/ 972162 w 972162"/>
              <a:gd name="connsiteY1" fmla="*/ 264596 h 330745"/>
              <a:gd name="connsiteX2" fmla="*/ 932478 w 972162"/>
              <a:gd name="connsiteY2" fmla="*/ 185217 h 330745"/>
              <a:gd name="connsiteX3" fmla="*/ 892793 w 972162"/>
              <a:gd name="connsiteY3" fmla="*/ 171987 h 330745"/>
              <a:gd name="connsiteX4" fmla="*/ 853109 w 972162"/>
              <a:gd name="connsiteY4" fmla="*/ 145528 h 330745"/>
              <a:gd name="connsiteX5" fmla="*/ 813424 w 972162"/>
              <a:gd name="connsiteY5" fmla="*/ 132298 h 330745"/>
              <a:gd name="connsiteX6" fmla="*/ 734055 w 972162"/>
              <a:gd name="connsiteY6" fmla="*/ 92609 h 330745"/>
              <a:gd name="connsiteX7" fmla="*/ 601773 w 972162"/>
              <a:gd name="connsiteY7" fmla="*/ 39689 h 330745"/>
              <a:gd name="connsiteX8" fmla="*/ 535632 w 972162"/>
              <a:gd name="connsiteY8" fmla="*/ 26460 h 330745"/>
              <a:gd name="connsiteX9" fmla="*/ 443034 w 972162"/>
              <a:gd name="connsiteY9" fmla="*/ 13230 h 330745"/>
              <a:gd name="connsiteX10" fmla="*/ 363665 w 972162"/>
              <a:gd name="connsiteY10" fmla="*/ 0 h 330745"/>
              <a:gd name="connsiteX11" fmla="*/ 165242 w 972162"/>
              <a:gd name="connsiteY11" fmla="*/ 26460 h 330745"/>
              <a:gd name="connsiteX12" fmla="*/ 85872 w 972162"/>
              <a:gd name="connsiteY12" fmla="*/ 52919 h 330745"/>
              <a:gd name="connsiteX13" fmla="*/ 6503 w 972162"/>
              <a:gd name="connsiteY13" fmla="*/ 105838 h 330745"/>
              <a:gd name="connsiteX14" fmla="*/ 85872 w 972162"/>
              <a:gd name="connsiteY14" fmla="*/ 79379 h 330745"/>
              <a:gd name="connsiteX15" fmla="*/ 125557 w 972162"/>
              <a:gd name="connsiteY15" fmla="*/ 119068 h 330745"/>
              <a:gd name="connsiteX0" fmla="*/ 880700 w 893928"/>
              <a:gd name="connsiteY0" fmla="*/ 330745 h 330745"/>
              <a:gd name="connsiteX1" fmla="*/ 893928 w 893928"/>
              <a:gd name="connsiteY1" fmla="*/ 264596 h 330745"/>
              <a:gd name="connsiteX2" fmla="*/ 854244 w 893928"/>
              <a:gd name="connsiteY2" fmla="*/ 185217 h 330745"/>
              <a:gd name="connsiteX3" fmla="*/ 814559 w 893928"/>
              <a:gd name="connsiteY3" fmla="*/ 171987 h 330745"/>
              <a:gd name="connsiteX4" fmla="*/ 774875 w 893928"/>
              <a:gd name="connsiteY4" fmla="*/ 145528 h 330745"/>
              <a:gd name="connsiteX5" fmla="*/ 735190 w 893928"/>
              <a:gd name="connsiteY5" fmla="*/ 132298 h 330745"/>
              <a:gd name="connsiteX6" fmla="*/ 655821 w 893928"/>
              <a:gd name="connsiteY6" fmla="*/ 92609 h 330745"/>
              <a:gd name="connsiteX7" fmla="*/ 523539 w 893928"/>
              <a:gd name="connsiteY7" fmla="*/ 39689 h 330745"/>
              <a:gd name="connsiteX8" fmla="*/ 457398 w 893928"/>
              <a:gd name="connsiteY8" fmla="*/ 26460 h 330745"/>
              <a:gd name="connsiteX9" fmla="*/ 364800 w 893928"/>
              <a:gd name="connsiteY9" fmla="*/ 13230 h 330745"/>
              <a:gd name="connsiteX10" fmla="*/ 285431 w 893928"/>
              <a:gd name="connsiteY10" fmla="*/ 0 h 330745"/>
              <a:gd name="connsiteX11" fmla="*/ 87008 w 893928"/>
              <a:gd name="connsiteY11" fmla="*/ 26460 h 330745"/>
              <a:gd name="connsiteX12" fmla="*/ 7638 w 893928"/>
              <a:gd name="connsiteY12" fmla="*/ 52919 h 330745"/>
              <a:gd name="connsiteX13" fmla="*/ 7638 w 893928"/>
              <a:gd name="connsiteY13" fmla="*/ 79379 h 330745"/>
              <a:gd name="connsiteX14" fmla="*/ 47323 w 893928"/>
              <a:gd name="connsiteY14" fmla="*/ 119068 h 330745"/>
              <a:gd name="connsiteX0" fmla="*/ 873831 w 887059"/>
              <a:gd name="connsiteY0" fmla="*/ 330745 h 330745"/>
              <a:gd name="connsiteX1" fmla="*/ 887059 w 887059"/>
              <a:gd name="connsiteY1" fmla="*/ 264596 h 330745"/>
              <a:gd name="connsiteX2" fmla="*/ 847375 w 887059"/>
              <a:gd name="connsiteY2" fmla="*/ 185217 h 330745"/>
              <a:gd name="connsiteX3" fmla="*/ 807690 w 887059"/>
              <a:gd name="connsiteY3" fmla="*/ 171987 h 330745"/>
              <a:gd name="connsiteX4" fmla="*/ 768006 w 887059"/>
              <a:gd name="connsiteY4" fmla="*/ 145528 h 330745"/>
              <a:gd name="connsiteX5" fmla="*/ 728321 w 887059"/>
              <a:gd name="connsiteY5" fmla="*/ 132298 h 330745"/>
              <a:gd name="connsiteX6" fmla="*/ 648952 w 887059"/>
              <a:gd name="connsiteY6" fmla="*/ 92609 h 330745"/>
              <a:gd name="connsiteX7" fmla="*/ 516670 w 887059"/>
              <a:gd name="connsiteY7" fmla="*/ 39689 h 330745"/>
              <a:gd name="connsiteX8" fmla="*/ 450529 w 887059"/>
              <a:gd name="connsiteY8" fmla="*/ 26460 h 330745"/>
              <a:gd name="connsiteX9" fmla="*/ 357931 w 887059"/>
              <a:gd name="connsiteY9" fmla="*/ 13230 h 330745"/>
              <a:gd name="connsiteX10" fmla="*/ 278562 w 887059"/>
              <a:gd name="connsiteY10" fmla="*/ 0 h 330745"/>
              <a:gd name="connsiteX11" fmla="*/ 80139 w 887059"/>
              <a:gd name="connsiteY11" fmla="*/ 26460 h 330745"/>
              <a:gd name="connsiteX12" fmla="*/ 769 w 887059"/>
              <a:gd name="connsiteY12" fmla="*/ 52919 h 330745"/>
              <a:gd name="connsiteX13" fmla="*/ 40454 w 887059"/>
              <a:gd name="connsiteY13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317477 w 846605"/>
              <a:gd name="connsiteY9" fmla="*/ 13230 h 330745"/>
              <a:gd name="connsiteX10" fmla="*/ 238108 w 846605"/>
              <a:gd name="connsiteY10" fmla="*/ 0 h 330745"/>
              <a:gd name="connsiteX11" fmla="*/ 39685 w 846605"/>
              <a:gd name="connsiteY11" fmla="*/ 26460 h 330745"/>
              <a:gd name="connsiteX12" fmla="*/ 0 w 846605"/>
              <a:gd name="connsiteY12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238108 w 846605"/>
              <a:gd name="connsiteY9" fmla="*/ 0 h 330745"/>
              <a:gd name="connsiteX10" fmla="*/ 39685 w 846605"/>
              <a:gd name="connsiteY10" fmla="*/ 26460 h 330745"/>
              <a:gd name="connsiteX11" fmla="*/ 0 w 846605"/>
              <a:gd name="connsiteY11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10075 w 846605"/>
              <a:gd name="connsiteY7" fmla="*/ 26460 h 330745"/>
              <a:gd name="connsiteX8" fmla="*/ 238108 w 846605"/>
              <a:gd name="connsiteY8" fmla="*/ 0 h 330745"/>
              <a:gd name="connsiteX9" fmla="*/ 39685 w 846605"/>
              <a:gd name="connsiteY9" fmla="*/ 26460 h 330745"/>
              <a:gd name="connsiteX10" fmla="*/ 0 w 846605"/>
              <a:gd name="connsiteY10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687867 w 846605"/>
              <a:gd name="connsiteY4" fmla="*/ 132298 h 330745"/>
              <a:gd name="connsiteX5" fmla="*/ 608498 w 846605"/>
              <a:gd name="connsiteY5" fmla="*/ 92609 h 330745"/>
              <a:gd name="connsiteX6" fmla="*/ 410075 w 846605"/>
              <a:gd name="connsiteY6" fmla="*/ 26460 h 330745"/>
              <a:gd name="connsiteX7" fmla="*/ 238108 w 846605"/>
              <a:gd name="connsiteY7" fmla="*/ 0 h 330745"/>
              <a:gd name="connsiteX8" fmla="*/ 39685 w 846605"/>
              <a:gd name="connsiteY8" fmla="*/ 26460 h 330745"/>
              <a:gd name="connsiteX9" fmla="*/ 0 w 846605"/>
              <a:gd name="connsiteY9" fmla="*/ 119068 h 330745"/>
              <a:gd name="connsiteX0" fmla="*/ 833377 w 833377"/>
              <a:gd name="connsiteY0" fmla="*/ 330745 h 330745"/>
              <a:gd name="connsiteX1" fmla="*/ 806921 w 833377"/>
              <a:gd name="connsiteY1" fmla="*/ 185217 h 330745"/>
              <a:gd name="connsiteX2" fmla="*/ 767236 w 833377"/>
              <a:gd name="connsiteY2" fmla="*/ 171987 h 330745"/>
              <a:gd name="connsiteX3" fmla="*/ 687867 w 833377"/>
              <a:gd name="connsiteY3" fmla="*/ 132298 h 330745"/>
              <a:gd name="connsiteX4" fmla="*/ 608498 w 833377"/>
              <a:gd name="connsiteY4" fmla="*/ 92609 h 330745"/>
              <a:gd name="connsiteX5" fmla="*/ 410075 w 833377"/>
              <a:gd name="connsiteY5" fmla="*/ 26460 h 330745"/>
              <a:gd name="connsiteX6" fmla="*/ 238108 w 833377"/>
              <a:gd name="connsiteY6" fmla="*/ 0 h 330745"/>
              <a:gd name="connsiteX7" fmla="*/ 39685 w 833377"/>
              <a:gd name="connsiteY7" fmla="*/ 26460 h 330745"/>
              <a:gd name="connsiteX8" fmla="*/ 0 w 833377"/>
              <a:gd name="connsiteY8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87867 w 833377"/>
              <a:gd name="connsiteY2" fmla="*/ 132298 h 330745"/>
              <a:gd name="connsiteX3" fmla="*/ 608498 w 833377"/>
              <a:gd name="connsiteY3" fmla="*/ 92609 h 330745"/>
              <a:gd name="connsiteX4" fmla="*/ 410075 w 833377"/>
              <a:gd name="connsiteY4" fmla="*/ 26460 h 330745"/>
              <a:gd name="connsiteX5" fmla="*/ 238108 w 833377"/>
              <a:gd name="connsiteY5" fmla="*/ 0 h 330745"/>
              <a:gd name="connsiteX6" fmla="*/ 39685 w 833377"/>
              <a:gd name="connsiteY6" fmla="*/ 26460 h 330745"/>
              <a:gd name="connsiteX7" fmla="*/ 0 w 833377"/>
              <a:gd name="connsiteY7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39685 w 833377"/>
              <a:gd name="connsiteY5" fmla="*/ 26460 h 330745"/>
              <a:gd name="connsiteX6" fmla="*/ 0 w 833377"/>
              <a:gd name="connsiteY6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317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69868 h 330745"/>
              <a:gd name="connsiteX0" fmla="*/ 833377 w 833377"/>
              <a:gd name="connsiteY0" fmla="*/ 307738 h 307738"/>
              <a:gd name="connsiteX1" fmla="*/ 767236 w 833377"/>
              <a:gd name="connsiteY1" fmla="*/ 148980 h 307738"/>
              <a:gd name="connsiteX2" fmla="*/ 608498 w 833377"/>
              <a:gd name="connsiteY2" fmla="*/ 69602 h 307738"/>
              <a:gd name="connsiteX3" fmla="*/ 410075 w 833377"/>
              <a:gd name="connsiteY3" fmla="*/ 3453 h 307738"/>
              <a:gd name="connsiteX4" fmla="*/ 276208 w 833377"/>
              <a:gd name="connsiteY4" fmla="*/ 8743 h 307738"/>
              <a:gd name="connsiteX5" fmla="*/ 0 w 833377"/>
              <a:gd name="connsiteY5" fmla="*/ 146861 h 307738"/>
              <a:gd name="connsiteX0" fmla="*/ 877827 w 877827"/>
              <a:gd name="connsiteY0" fmla="*/ 314088 h 314088"/>
              <a:gd name="connsiteX1" fmla="*/ 767236 w 877827"/>
              <a:gd name="connsiteY1" fmla="*/ 148980 h 314088"/>
              <a:gd name="connsiteX2" fmla="*/ 608498 w 877827"/>
              <a:gd name="connsiteY2" fmla="*/ 69602 h 314088"/>
              <a:gd name="connsiteX3" fmla="*/ 410075 w 877827"/>
              <a:gd name="connsiteY3" fmla="*/ 3453 h 314088"/>
              <a:gd name="connsiteX4" fmla="*/ 276208 w 877827"/>
              <a:gd name="connsiteY4" fmla="*/ 8743 h 314088"/>
              <a:gd name="connsiteX5" fmla="*/ 0 w 877827"/>
              <a:gd name="connsiteY5" fmla="*/ 146861 h 314088"/>
              <a:gd name="connsiteX0" fmla="*/ 877827 w 877827"/>
              <a:gd name="connsiteY0" fmla="*/ 305345 h 305345"/>
              <a:gd name="connsiteX1" fmla="*/ 767236 w 877827"/>
              <a:gd name="connsiteY1" fmla="*/ 140237 h 305345"/>
              <a:gd name="connsiteX2" fmla="*/ 608498 w 877827"/>
              <a:gd name="connsiteY2" fmla="*/ 60859 h 305345"/>
              <a:gd name="connsiteX3" fmla="*/ 448175 w 877827"/>
              <a:gd name="connsiteY3" fmla="*/ 13760 h 305345"/>
              <a:gd name="connsiteX4" fmla="*/ 276208 w 877827"/>
              <a:gd name="connsiteY4" fmla="*/ 0 h 305345"/>
              <a:gd name="connsiteX5" fmla="*/ 0 w 877827"/>
              <a:gd name="connsiteY5" fmla="*/ 138118 h 305345"/>
              <a:gd name="connsiteX0" fmla="*/ 877827 w 877827"/>
              <a:gd name="connsiteY0" fmla="*/ 293728 h 293728"/>
              <a:gd name="connsiteX1" fmla="*/ 767236 w 877827"/>
              <a:gd name="connsiteY1" fmla="*/ 128620 h 293728"/>
              <a:gd name="connsiteX2" fmla="*/ 608498 w 877827"/>
              <a:gd name="connsiteY2" fmla="*/ 49242 h 293728"/>
              <a:gd name="connsiteX3" fmla="*/ 448175 w 877827"/>
              <a:gd name="connsiteY3" fmla="*/ 2143 h 293728"/>
              <a:gd name="connsiteX4" fmla="*/ 225408 w 877827"/>
              <a:gd name="connsiteY4" fmla="*/ 7433 h 293728"/>
              <a:gd name="connsiteX5" fmla="*/ 0 w 877827"/>
              <a:gd name="connsiteY5" fmla="*/ 126501 h 293728"/>
              <a:gd name="connsiteX0" fmla="*/ 877827 w 877827"/>
              <a:gd name="connsiteY0" fmla="*/ 301247 h 301247"/>
              <a:gd name="connsiteX1" fmla="*/ 767236 w 877827"/>
              <a:gd name="connsiteY1" fmla="*/ 136139 h 301247"/>
              <a:gd name="connsiteX2" fmla="*/ 608498 w 877827"/>
              <a:gd name="connsiteY2" fmla="*/ 56761 h 301247"/>
              <a:gd name="connsiteX3" fmla="*/ 448175 w 877827"/>
              <a:gd name="connsiteY3" fmla="*/ 9662 h 301247"/>
              <a:gd name="connsiteX4" fmla="*/ 225408 w 877827"/>
              <a:gd name="connsiteY4" fmla="*/ 14952 h 301247"/>
              <a:gd name="connsiteX5" fmla="*/ 0 w 877827"/>
              <a:gd name="connsiteY5" fmla="*/ 134020 h 301247"/>
              <a:gd name="connsiteX0" fmla="*/ 877827 w 877827"/>
              <a:gd name="connsiteY0" fmla="*/ 300242 h 300242"/>
              <a:gd name="connsiteX1" fmla="*/ 767236 w 877827"/>
              <a:gd name="connsiteY1" fmla="*/ 135134 h 300242"/>
              <a:gd name="connsiteX2" fmla="*/ 621198 w 877827"/>
              <a:gd name="connsiteY2" fmla="*/ 36706 h 300242"/>
              <a:gd name="connsiteX3" fmla="*/ 448175 w 877827"/>
              <a:gd name="connsiteY3" fmla="*/ 8657 h 300242"/>
              <a:gd name="connsiteX4" fmla="*/ 225408 w 877827"/>
              <a:gd name="connsiteY4" fmla="*/ 13947 h 300242"/>
              <a:gd name="connsiteX5" fmla="*/ 0 w 877827"/>
              <a:gd name="connsiteY5" fmla="*/ 133015 h 300242"/>
              <a:gd name="connsiteX0" fmla="*/ 877827 w 877827"/>
              <a:gd name="connsiteY0" fmla="*/ 312020 h 312020"/>
              <a:gd name="connsiteX1" fmla="*/ 767236 w 877827"/>
              <a:gd name="connsiteY1" fmla="*/ 146912 h 312020"/>
              <a:gd name="connsiteX2" fmla="*/ 621198 w 877827"/>
              <a:gd name="connsiteY2" fmla="*/ 48484 h 312020"/>
              <a:gd name="connsiteX3" fmla="*/ 429125 w 877827"/>
              <a:gd name="connsiteY3" fmla="*/ 1385 h 312020"/>
              <a:gd name="connsiteX4" fmla="*/ 225408 w 877827"/>
              <a:gd name="connsiteY4" fmla="*/ 25725 h 312020"/>
              <a:gd name="connsiteX5" fmla="*/ 0 w 877827"/>
              <a:gd name="connsiteY5" fmla="*/ 144793 h 312020"/>
              <a:gd name="connsiteX0" fmla="*/ 890527 w 890527"/>
              <a:gd name="connsiteY0" fmla="*/ 312020 h 312020"/>
              <a:gd name="connsiteX1" fmla="*/ 779936 w 890527"/>
              <a:gd name="connsiteY1" fmla="*/ 146912 h 312020"/>
              <a:gd name="connsiteX2" fmla="*/ 633898 w 890527"/>
              <a:gd name="connsiteY2" fmla="*/ 48484 h 312020"/>
              <a:gd name="connsiteX3" fmla="*/ 441825 w 890527"/>
              <a:gd name="connsiteY3" fmla="*/ 1385 h 312020"/>
              <a:gd name="connsiteX4" fmla="*/ 238108 w 890527"/>
              <a:gd name="connsiteY4" fmla="*/ 25725 h 312020"/>
              <a:gd name="connsiteX5" fmla="*/ 0 w 890527"/>
              <a:gd name="connsiteY5" fmla="*/ 151143 h 312020"/>
              <a:gd name="connsiteX0" fmla="*/ 890527 w 890527"/>
              <a:gd name="connsiteY0" fmla="*/ 316600 h 316600"/>
              <a:gd name="connsiteX1" fmla="*/ 779936 w 890527"/>
              <a:gd name="connsiteY1" fmla="*/ 15149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6600 h 316600"/>
              <a:gd name="connsiteX1" fmla="*/ 767236 w 890527"/>
              <a:gd name="connsiteY1" fmla="*/ 15784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418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291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2898 h 312898"/>
              <a:gd name="connsiteX1" fmla="*/ 767236 w 890527"/>
              <a:gd name="connsiteY1" fmla="*/ 154140 h 312898"/>
              <a:gd name="connsiteX2" fmla="*/ 621198 w 890527"/>
              <a:gd name="connsiteY2" fmla="*/ 62062 h 312898"/>
              <a:gd name="connsiteX3" fmla="*/ 429125 w 890527"/>
              <a:gd name="connsiteY3" fmla="*/ 2263 h 312898"/>
              <a:gd name="connsiteX4" fmla="*/ 200008 w 890527"/>
              <a:gd name="connsiteY4" fmla="*/ 26603 h 312898"/>
              <a:gd name="connsiteX5" fmla="*/ 0 w 890527"/>
              <a:gd name="connsiteY5" fmla="*/ 152021 h 312898"/>
              <a:gd name="connsiteX0" fmla="*/ 947677 w 947677"/>
              <a:gd name="connsiteY0" fmla="*/ 312898 h 312898"/>
              <a:gd name="connsiteX1" fmla="*/ 824386 w 947677"/>
              <a:gd name="connsiteY1" fmla="*/ 154140 h 312898"/>
              <a:gd name="connsiteX2" fmla="*/ 678348 w 947677"/>
              <a:gd name="connsiteY2" fmla="*/ 62062 h 312898"/>
              <a:gd name="connsiteX3" fmla="*/ 486275 w 947677"/>
              <a:gd name="connsiteY3" fmla="*/ 2263 h 312898"/>
              <a:gd name="connsiteX4" fmla="*/ 257158 w 947677"/>
              <a:gd name="connsiteY4" fmla="*/ 26603 h 312898"/>
              <a:gd name="connsiteX5" fmla="*/ 0 w 947677"/>
              <a:gd name="connsiteY5" fmla="*/ 145671 h 312898"/>
              <a:gd name="connsiteX0" fmla="*/ 947677 w 947677"/>
              <a:gd name="connsiteY0" fmla="*/ 312021 h 312021"/>
              <a:gd name="connsiteX1" fmla="*/ 824386 w 947677"/>
              <a:gd name="connsiteY1" fmla="*/ 153263 h 312021"/>
              <a:gd name="connsiteX2" fmla="*/ 671998 w 947677"/>
              <a:gd name="connsiteY2" fmla="*/ 48485 h 312021"/>
              <a:gd name="connsiteX3" fmla="*/ 486275 w 947677"/>
              <a:gd name="connsiteY3" fmla="*/ 1386 h 312021"/>
              <a:gd name="connsiteX4" fmla="*/ 257158 w 947677"/>
              <a:gd name="connsiteY4" fmla="*/ 25726 h 312021"/>
              <a:gd name="connsiteX5" fmla="*/ 0 w 947677"/>
              <a:gd name="connsiteY5" fmla="*/ 144794 h 312021"/>
              <a:gd name="connsiteX0" fmla="*/ 947677 w 947677"/>
              <a:gd name="connsiteY0" fmla="*/ 311144 h 311144"/>
              <a:gd name="connsiteX1" fmla="*/ 824386 w 947677"/>
              <a:gd name="connsiteY1" fmla="*/ 152386 h 311144"/>
              <a:gd name="connsiteX2" fmla="*/ 671998 w 947677"/>
              <a:gd name="connsiteY2" fmla="*/ 47608 h 311144"/>
              <a:gd name="connsiteX3" fmla="*/ 486275 w 947677"/>
              <a:gd name="connsiteY3" fmla="*/ 509 h 311144"/>
              <a:gd name="connsiteX4" fmla="*/ 200008 w 947677"/>
              <a:gd name="connsiteY4" fmla="*/ 31199 h 311144"/>
              <a:gd name="connsiteX5" fmla="*/ 0 w 947677"/>
              <a:gd name="connsiteY5" fmla="*/ 143917 h 311144"/>
              <a:gd name="connsiteX0" fmla="*/ 947677 w 947677"/>
              <a:gd name="connsiteY0" fmla="*/ 311144 h 311144"/>
              <a:gd name="connsiteX1" fmla="*/ 824386 w 947677"/>
              <a:gd name="connsiteY1" fmla="*/ 152386 h 311144"/>
              <a:gd name="connsiteX2" fmla="*/ 671998 w 947677"/>
              <a:gd name="connsiteY2" fmla="*/ 47608 h 311144"/>
              <a:gd name="connsiteX3" fmla="*/ 486275 w 947677"/>
              <a:gd name="connsiteY3" fmla="*/ 509 h 311144"/>
              <a:gd name="connsiteX4" fmla="*/ 200008 w 947677"/>
              <a:gd name="connsiteY4" fmla="*/ 31199 h 311144"/>
              <a:gd name="connsiteX5" fmla="*/ 0 w 947677"/>
              <a:gd name="connsiteY5" fmla="*/ 143917 h 311144"/>
              <a:gd name="connsiteX0" fmla="*/ 947677 w 947677"/>
              <a:gd name="connsiteY0" fmla="*/ 312414 h 312414"/>
              <a:gd name="connsiteX1" fmla="*/ 824386 w 947677"/>
              <a:gd name="connsiteY1" fmla="*/ 153656 h 312414"/>
              <a:gd name="connsiteX2" fmla="*/ 671998 w 947677"/>
              <a:gd name="connsiteY2" fmla="*/ 48878 h 312414"/>
              <a:gd name="connsiteX3" fmla="*/ 486275 w 947677"/>
              <a:gd name="connsiteY3" fmla="*/ 1779 h 312414"/>
              <a:gd name="connsiteX4" fmla="*/ 200008 w 947677"/>
              <a:gd name="connsiteY4" fmla="*/ 32469 h 312414"/>
              <a:gd name="connsiteX5" fmla="*/ 0 w 947677"/>
              <a:gd name="connsiteY5" fmla="*/ 145187 h 312414"/>
              <a:gd name="connsiteX0" fmla="*/ 998477 w 998477"/>
              <a:gd name="connsiteY0" fmla="*/ 325114 h 325114"/>
              <a:gd name="connsiteX1" fmla="*/ 824386 w 998477"/>
              <a:gd name="connsiteY1" fmla="*/ 153656 h 325114"/>
              <a:gd name="connsiteX2" fmla="*/ 671998 w 998477"/>
              <a:gd name="connsiteY2" fmla="*/ 48878 h 325114"/>
              <a:gd name="connsiteX3" fmla="*/ 486275 w 998477"/>
              <a:gd name="connsiteY3" fmla="*/ 1779 h 325114"/>
              <a:gd name="connsiteX4" fmla="*/ 200008 w 998477"/>
              <a:gd name="connsiteY4" fmla="*/ 32469 h 325114"/>
              <a:gd name="connsiteX5" fmla="*/ 0 w 998477"/>
              <a:gd name="connsiteY5" fmla="*/ 145187 h 325114"/>
              <a:gd name="connsiteX0" fmla="*/ 998477 w 998477"/>
              <a:gd name="connsiteY0" fmla="*/ 325114 h 325114"/>
              <a:gd name="connsiteX1" fmla="*/ 843436 w 998477"/>
              <a:gd name="connsiteY1" fmla="*/ 134606 h 325114"/>
              <a:gd name="connsiteX2" fmla="*/ 671998 w 998477"/>
              <a:gd name="connsiteY2" fmla="*/ 48878 h 325114"/>
              <a:gd name="connsiteX3" fmla="*/ 486275 w 998477"/>
              <a:gd name="connsiteY3" fmla="*/ 1779 h 325114"/>
              <a:gd name="connsiteX4" fmla="*/ 200008 w 998477"/>
              <a:gd name="connsiteY4" fmla="*/ 32469 h 325114"/>
              <a:gd name="connsiteX5" fmla="*/ 0 w 998477"/>
              <a:gd name="connsiteY5" fmla="*/ 145187 h 325114"/>
              <a:gd name="connsiteX0" fmla="*/ 998477 w 998477"/>
              <a:gd name="connsiteY0" fmla="*/ 324186 h 324186"/>
              <a:gd name="connsiteX1" fmla="*/ 843436 w 998477"/>
              <a:gd name="connsiteY1" fmla="*/ 133678 h 324186"/>
              <a:gd name="connsiteX2" fmla="*/ 652948 w 998477"/>
              <a:gd name="connsiteY2" fmla="*/ 35250 h 324186"/>
              <a:gd name="connsiteX3" fmla="*/ 486275 w 998477"/>
              <a:gd name="connsiteY3" fmla="*/ 851 h 324186"/>
              <a:gd name="connsiteX4" fmla="*/ 200008 w 998477"/>
              <a:gd name="connsiteY4" fmla="*/ 31541 h 324186"/>
              <a:gd name="connsiteX5" fmla="*/ 0 w 998477"/>
              <a:gd name="connsiteY5" fmla="*/ 144259 h 324186"/>
              <a:gd name="connsiteX0" fmla="*/ 998477 w 998477"/>
              <a:gd name="connsiteY0" fmla="*/ 329833 h 329833"/>
              <a:gd name="connsiteX1" fmla="*/ 843436 w 998477"/>
              <a:gd name="connsiteY1" fmla="*/ 139325 h 329833"/>
              <a:gd name="connsiteX2" fmla="*/ 652948 w 998477"/>
              <a:gd name="connsiteY2" fmla="*/ 40897 h 329833"/>
              <a:gd name="connsiteX3" fmla="*/ 435475 w 998477"/>
              <a:gd name="connsiteY3" fmla="*/ 148 h 329833"/>
              <a:gd name="connsiteX4" fmla="*/ 200008 w 998477"/>
              <a:gd name="connsiteY4" fmla="*/ 37188 h 329833"/>
              <a:gd name="connsiteX5" fmla="*/ 0 w 998477"/>
              <a:gd name="connsiteY5" fmla="*/ 149906 h 329833"/>
              <a:gd name="connsiteX0" fmla="*/ 998477 w 998477"/>
              <a:gd name="connsiteY0" fmla="*/ 329773 h 329773"/>
              <a:gd name="connsiteX1" fmla="*/ 843436 w 998477"/>
              <a:gd name="connsiteY1" fmla="*/ 139265 h 329773"/>
              <a:gd name="connsiteX2" fmla="*/ 652948 w 998477"/>
              <a:gd name="connsiteY2" fmla="*/ 40837 h 329773"/>
              <a:gd name="connsiteX3" fmla="*/ 435475 w 998477"/>
              <a:gd name="connsiteY3" fmla="*/ 88 h 329773"/>
              <a:gd name="connsiteX4" fmla="*/ 155558 w 998477"/>
              <a:gd name="connsiteY4" fmla="*/ 49828 h 329773"/>
              <a:gd name="connsiteX5" fmla="*/ 0 w 998477"/>
              <a:gd name="connsiteY5" fmla="*/ 149846 h 329773"/>
              <a:gd name="connsiteX0" fmla="*/ 1030227 w 1030227"/>
              <a:gd name="connsiteY0" fmla="*/ 329773 h 329773"/>
              <a:gd name="connsiteX1" fmla="*/ 875186 w 1030227"/>
              <a:gd name="connsiteY1" fmla="*/ 139265 h 329773"/>
              <a:gd name="connsiteX2" fmla="*/ 684698 w 1030227"/>
              <a:gd name="connsiteY2" fmla="*/ 40837 h 329773"/>
              <a:gd name="connsiteX3" fmla="*/ 467225 w 1030227"/>
              <a:gd name="connsiteY3" fmla="*/ 88 h 329773"/>
              <a:gd name="connsiteX4" fmla="*/ 187308 w 1030227"/>
              <a:gd name="connsiteY4" fmla="*/ 49828 h 329773"/>
              <a:gd name="connsiteX5" fmla="*/ 0 w 1030227"/>
              <a:gd name="connsiteY5" fmla="*/ 149846 h 32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0227" h="329773">
                <a:moveTo>
                  <a:pt x="1030227" y="329773"/>
                </a:moveTo>
                <a:cubicBezTo>
                  <a:pt x="1016448" y="296699"/>
                  <a:pt x="932774" y="187421"/>
                  <a:pt x="875186" y="139265"/>
                </a:cubicBezTo>
                <a:cubicBezTo>
                  <a:pt x="817598" y="91109"/>
                  <a:pt x="744225" y="65091"/>
                  <a:pt x="684698" y="40837"/>
                </a:cubicBezTo>
                <a:cubicBezTo>
                  <a:pt x="625171" y="16583"/>
                  <a:pt x="550123" y="-1410"/>
                  <a:pt x="467225" y="88"/>
                </a:cubicBezTo>
                <a:cubicBezTo>
                  <a:pt x="384327" y="1586"/>
                  <a:pt x="306190" y="11728"/>
                  <a:pt x="187308" y="49828"/>
                </a:cubicBezTo>
                <a:cubicBezTo>
                  <a:pt x="99912" y="77963"/>
                  <a:pt x="49606" y="125040"/>
                  <a:pt x="0" y="149846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756216" y="4842931"/>
            <a:ext cx="443096" cy="68495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99312" y="4911426"/>
            <a:ext cx="336021" cy="68495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00800" y="4402664"/>
            <a:ext cx="452966" cy="242499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6095524" y="4546531"/>
            <a:ext cx="1245075" cy="571570"/>
          </a:xfrm>
          <a:custGeom>
            <a:avLst/>
            <a:gdLst>
              <a:gd name="connsiteX0" fmla="*/ 958934 w 972162"/>
              <a:gd name="connsiteY0" fmla="*/ 330745 h 330745"/>
              <a:gd name="connsiteX1" fmla="*/ 972162 w 972162"/>
              <a:gd name="connsiteY1" fmla="*/ 264596 h 330745"/>
              <a:gd name="connsiteX2" fmla="*/ 932478 w 972162"/>
              <a:gd name="connsiteY2" fmla="*/ 185217 h 330745"/>
              <a:gd name="connsiteX3" fmla="*/ 892793 w 972162"/>
              <a:gd name="connsiteY3" fmla="*/ 171987 h 330745"/>
              <a:gd name="connsiteX4" fmla="*/ 853109 w 972162"/>
              <a:gd name="connsiteY4" fmla="*/ 145528 h 330745"/>
              <a:gd name="connsiteX5" fmla="*/ 813424 w 972162"/>
              <a:gd name="connsiteY5" fmla="*/ 132298 h 330745"/>
              <a:gd name="connsiteX6" fmla="*/ 734055 w 972162"/>
              <a:gd name="connsiteY6" fmla="*/ 92609 h 330745"/>
              <a:gd name="connsiteX7" fmla="*/ 601773 w 972162"/>
              <a:gd name="connsiteY7" fmla="*/ 39689 h 330745"/>
              <a:gd name="connsiteX8" fmla="*/ 535632 w 972162"/>
              <a:gd name="connsiteY8" fmla="*/ 26460 h 330745"/>
              <a:gd name="connsiteX9" fmla="*/ 443034 w 972162"/>
              <a:gd name="connsiteY9" fmla="*/ 13230 h 330745"/>
              <a:gd name="connsiteX10" fmla="*/ 363665 w 972162"/>
              <a:gd name="connsiteY10" fmla="*/ 0 h 330745"/>
              <a:gd name="connsiteX11" fmla="*/ 165242 w 972162"/>
              <a:gd name="connsiteY11" fmla="*/ 26460 h 330745"/>
              <a:gd name="connsiteX12" fmla="*/ 85872 w 972162"/>
              <a:gd name="connsiteY12" fmla="*/ 52919 h 330745"/>
              <a:gd name="connsiteX13" fmla="*/ 6503 w 972162"/>
              <a:gd name="connsiteY13" fmla="*/ 105838 h 330745"/>
              <a:gd name="connsiteX14" fmla="*/ 85872 w 972162"/>
              <a:gd name="connsiteY14" fmla="*/ 79379 h 330745"/>
              <a:gd name="connsiteX15" fmla="*/ 125557 w 972162"/>
              <a:gd name="connsiteY15" fmla="*/ 119068 h 330745"/>
              <a:gd name="connsiteX0" fmla="*/ 880700 w 893928"/>
              <a:gd name="connsiteY0" fmla="*/ 330745 h 330745"/>
              <a:gd name="connsiteX1" fmla="*/ 893928 w 893928"/>
              <a:gd name="connsiteY1" fmla="*/ 264596 h 330745"/>
              <a:gd name="connsiteX2" fmla="*/ 854244 w 893928"/>
              <a:gd name="connsiteY2" fmla="*/ 185217 h 330745"/>
              <a:gd name="connsiteX3" fmla="*/ 814559 w 893928"/>
              <a:gd name="connsiteY3" fmla="*/ 171987 h 330745"/>
              <a:gd name="connsiteX4" fmla="*/ 774875 w 893928"/>
              <a:gd name="connsiteY4" fmla="*/ 145528 h 330745"/>
              <a:gd name="connsiteX5" fmla="*/ 735190 w 893928"/>
              <a:gd name="connsiteY5" fmla="*/ 132298 h 330745"/>
              <a:gd name="connsiteX6" fmla="*/ 655821 w 893928"/>
              <a:gd name="connsiteY6" fmla="*/ 92609 h 330745"/>
              <a:gd name="connsiteX7" fmla="*/ 523539 w 893928"/>
              <a:gd name="connsiteY7" fmla="*/ 39689 h 330745"/>
              <a:gd name="connsiteX8" fmla="*/ 457398 w 893928"/>
              <a:gd name="connsiteY8" fmla="*/ 26460 h 330745"/>
              <a:gd name="connsiteX9" fmla="*/ 364800 w 893928"/>
              <a:gd name="connsiteY9" fmla="*/ 13230 h 330745"/>
              <a:gd name="connsiteX10" fmla="*/ 285431 w 893928"/>
              <a:gd name="connsiteY10" fmla="*/ 0 h 330745"/>
              <a:gd name="connsiteX11" fmla="*/ 87008 w 893928"/>
              <a:gd name="connsiteY11" fmla="*/ 26460 h 330745"/>
              <a:gd name="connsiteX12" fmla="*/ 7638 w 893928"/>
              <a:gd name="connsiteY12" fmla="*/ 52919 h 330745"/>
              <a:gd name="connsiteX13" fmla="*/ 7638 w 893928"/>
              <a:gd name="connsiteY13" fmla="*/ 79379 h 330745"/>
              <a:gd name="connsiteX14" fmla="*/ 47323 w 893928"/>
              <a:gd name="connsiteY14" fmla="*/ 119068 h 330745"/>
              <a:gd name="connsiteX0" fmla="*/ 873831 w 887059"/>
              <a:gd name="connsiteY0" fmla="*/ 330745 h 330745"/>
              <a:gd name="connsiteX1" fmla="*/ 887059 w 887059"/>
              <a:gd name="connsiteY1" fmla="*/ 264596 h 330745"/>
              <a:gd name="connsiteX2" fmla="*/ 847375 w 887059"/>
              <a:gd name="connsiteY2" fmla="*/ 185217 h 330745"/>
              <a:gd name="connsiteX3" fmla="*/ 807690 w 887059"/>
              <a:gd name="connsiteY3" fmla="*/ 171987 h 330745"/>
              <a:gd name="connsiteX4" fmla="*/ 768006 w 887059"/>
              <a:gd name="connsiteY4" fmla="*/ 145528 h 330745"/>
              <a:gd name="connsiteX5" fmla="*/ 728321 w 887059"/>
              <a:gd name="connsiteY5" fmla="*/ 132298 h 330745"/>
              <a:gd name="connsiteX6" fmla="*/ 648952 w 887059"/>
              <a:gd name="connsiteY6" fmla="*/ 92609 h 330745"/>
              <a:gd name="connsiteX7" fmla="*/ 516670 w 887059"/>
              <a:gd name="connsiteY7" fmla="*/ 39689 h 330745"/>
              <a:gd name="connsiteX8" fmla="*/ 450529 w 887059"/>
              <a:gd name="connsiteY8" fmla="*/ 26460 h 330745"/>
              <a:gd name="connsiteX9" fmla="*/ 357931 w 887059"/>
              <a:gd name="connsiteY9" fmla="*/ 13230 h 330745"/>
              <a:gd name="connsiteX10" fmla="*/ 278562 w 887059"/>
              <a:gd name="connsiteY10" fmla="*/ 0 h 330745"/>
              <a:gd name="connsiteX11" fmla="*/ 80139 w 887059"/>
              <a:gd name="connsiteY11" fmla="*/ 26460 h 330745"/>
              <a:gd name="connsiteX12" fmla="*/ 769 w 887059"/>
              <a:gd name="connsiteY12" fmla="*/ 52919 h 330745"/>
              <a:gd name="connsiteX13" fmla="*/ 40454 w 887059"/>
              <a:gd name="connsiteY13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317477 w 846605"/>
              <a:gd name="connsiteY9" fmla="*/ 13230 h 330745"/>
              <a:gd name="connsiteX10" fmla="*/ 238108 w 846605"/>
              <a:gd name="connsiteY10" fmla="*/ 0 h 330745"/>
              <a:gd name="connsiteX11" fmla="*/ 39685 w 846605"/>
              <a:gd name="connsiteY11" fmla="*/ 26460 h 330745"/>
              <a:gd name="connsiteX12" fmla="*/ 0 w 846605"/>
              <a:gd name="connsiteY12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238108 w 846605"/>
              <a:gd name="connsiteY9" fmla="*/ 0 h 330745"/>
              <a:gd name="connsiteX10" fmla="*/ 39685 w 846605"/>
              <a:gd name="connsiteY10" fmla="*/ 26460 h 330745"/>
              <a:gd name="connsiteX11" fmla="*/ 0 w 846605"/>
              <a:gd name="connsiteY11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10075 w 846605"/>
              <a:gd name="connsiteY7" fmla="*/ 26460 h 330745"/>
              <a:gd name="connsiteX8" fmla="*/ 238108 w 846605"/>
              <a:gd name="connsiteY8" fmla="*/ 0 h 330745"/>
              <a:gd name="connsiteX9" fmla="*/ 39685 w 846605"/>
              <a:gd name="connsiteY9" fmla="*/ 26460 h 330745"/>
              <a:gd name="connsiteX10" fmla="*/ 0 w 846605"/>
              <a:gd name="connsiteY10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687867 w 846605"/>
              <a:gd name="connsiteY4" fmla="*/ 132298 h 330745"/>
              <a:gd name="connsiteX5" fmla="*/ 608498 w 846605"/>
              <a:gd name="connsiteY5" fmla="*/ 92609 h 330745"/>
              <a:gd name="connsiteX6" fmla="*/ 410075 w 846605"/>
              <a:gd name="connsiteY6" fmla="*/ 26460 h 330745"/>
              <a:gd name="connsiteX7" fmla="*/ 238108 w 846605"/>
              <a:gd name="connsiteY7" fmla="*/ 0 h 330745"/>
              <a:gd name="connsiteX8" fmla="*/ 39685 w 846605"/>
              <a:gd name="connsiteY8" fmla="*/ 26460 h 330745"/>
              <a:gd name="connsiteX9" fmla="*/ 0 w 846605"/>
              <a:gd name="connsiteY9" fmla="*/ 119068 h 330745"/>
              <a:gd name="connsiteX0" fmla="*/ 833377 w 833377"/>
              <a:gd name="connsiteY0" fmla="*/ 330745 h 330745"/>
              <a:gd name="connsiteX1" fmla="*/ 806921 w 833377"/>
              <a:gd name="connsiteY1" fmla="*/ 185217 h 330745"/>
              <a:gd name="connsiteX2" fmla="*/ 767236 w 833377"/>
              <a:gd name="connsiteY2" fmla="*/ 171987 h 330745"/>
              <a:gd name="connsiteX3" fmla="*/ 687867 w 833377"/>
              <a:gd name="connsiteY3" fmla="*/ 132298 h 330745"/>
              <a:gd name="connsiteX4" fmla="*/ 608498 w 833377"/>
              <a:gd name="connsiteY4" fmla="*/ 92609 h 330745"/>
              <a:gd name="connsiteX5" fmla="*/ 410075 w 833377"/>
              <a:gd name="connsiteY5" fmla="*/ 26460 h 330745"/>
              <a:gd name="connsiteX6" fmla="*/ 238108 w 833377"/>
              <a:gd name="connsiteY6" fmla="*/ 0 h 330745"/>
              <a:gd name="connsiteX7" fmla="*/ 39685 w 833377"/>
              <a:gd name="connsiteY7" fmla="*/ 26460 h 330745"/>
              <a:gd name="connsiteX8" fmla="*/ 0 w 833377"/>
              <a:gd name="connsiteY8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87867 w 833377"/>
              <a:gd name="connsiteY2" fmla="*/ 132298 h 330745"/>
              <a:gd name="connsiteX3" fmla="*/ 608498 w 833377"/>
              <a:gd name="connsiteY3" fmla="*/ 92609 h 330745"/>
              <a:gd name="connsiteX4" fmla="*/ 410075 w 833377"/>
              <a:gd name="connsiteY4" fmla="*/ 26460 h 330745"/>
              <a:gd name="connsiteX5" fmla="*/ 238108 w 833377"/>
              <a:gd name="connsiteY5" fmla="*/ 0 h 330745"/>
              <a:gd name="connsiteX6" fmla="*/ 39685 w 833377"/>
              <a:gd name="connsiteY6" fmla="*/ 26460 h 330745"/>
              <a:gd name="connsiteX7" fmla="*/ 0 w 833377"/>
              <a:gd name="connsiteY7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39685 w 833377"/>
              <a:gd name="connsiteY5" fmla="*/ 26460 h 330745"/>
              <a:gd name="connsiteX6" fmla="*/ 0 w 833377"/>
              <a:gd name="connsiteY6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317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69868 h 330745"/>
              <a:gd name="connsiteX0" fmla="*/ 833377 w 833377"/>
              <a:gd name="connsiteY0" fmla="*/ 307738 h 307738"/>
              <a:gd name="connsiteX1" fmla="*/ 767236 w 833377"/>
              <a:gd name="connsiteY1" fmla="*/ 148980 h 307738"/>
              <a:gd name="connsiteX2" fmla="*/ 608498 w 833377"/>
              <a:gd name="connsiteY2" fmla="*/ 69602 h 307738"/>
              <a:gd name="connsiteX3" fmla="*/ 410075 w 833377"/>
              <a:gd name="connsiteY3" fmla="*/ 3453 h 307738"/>
              <a:gd name="connsiteX4" fmla="*/ 276208 w 833377"/>
              <a:gd name="connsiteY4" fmla="*/ 8743 h 307738"/>
              <a:gd name="connsiteX5" fmla="*/ 0 w 833377"/>
              <a:gd name="connsiteY5" fmla="*/ 146861 h 307738"/>
              <a:gd name="connsiteX0" fmla="*/ 877827 w 877827"/>
              <a:gd name="connsiteY0" fmla="*/ 314088 h 314088"/>
              <a:gd name="connsiteX1" fmla="*/ 767236 w 877827"/>
              <a:gd name="connsiteY1" fmla="*/ 148980 h 314088"/>
              <a:gd name="connsiteX2" fmla="*/ 608498 w 877827"/>
              <a:gd name="connsiteY2" fmla="*/ 69602 h 314088"/>
              <a:gd name="connsiteX3" fmla="*/ 410075 w 877827"/>
              <a:gd name="connsiteY3" fmla="*/ 3453 h 314088"/>
              <a:gd name="connsiteX4" fmla="*/ 276208 w 877827"/>
              <a:gd name="connsiteY4" fmla="*/ 8743 h 314088"/>
              <a:gd name="connsiteX5" fmla="*/ 0 w 877827"/>
              <a:gd name="connsiteY5" fmla="*/ 146861 h 314088"/>
              <a:gd name="connsiteX0" fmla="*/ 877827 w 877827"/>
              <a:gd name="connsiteY0" fmla="*/ 305345 h 305345"/>
              <a:gd name="connsiteX1" fmla="*/ 767236 w 877827"/>
              <a:gd name="connsiteY1" fmla="*/ 140237 h 305345"/>
              <a:gd name="connsiteX2" fmla="*/ 608498 w 877827"/>
              <a:gd name="connsiteY2" fmla="*/ 60859 h 305345"/>
              <a:gd name="connsiteX3" fmla="*/ 448175 w 877827"/>
              <a:gd name="connsiteY3" fmla="*/ 13760 h 305345"/>
              <a:gd name="connsiteX4" fmla="*/ 276208 w 877827"/>
              <a:gd name="connsiteY4" fmla="*/ 0 h 305345"/>
              <a:gd name="connsiteX5" fmla="*/ 0 w 877827"/>
              <a:gd name="connsiteY5" fmla="*/ 138118 h 305345"/>
              <a:gd name="connsiteX0" fmla="*/ 877827 w 877827"/>
              <a:gd name="connsiteY0" fmla="*/ 293728 h 293728"/>
              <a:gd name="connsiteX1" fmla="*/ 767236 w 877827"/>
              <a:gd name="connsiteY1" fmla="*/ 128620 h 293728"/>
              <a:gd name="connsiteX2" fmla="*/ 608498 w 877827"/>
              <a:gd name="connsiteY2" fmla="*/ 49242 h 293728"/>
              <a:gd name="connsiteX3" fmla="*/ 448175 w 877827"/>
              <a:gd name="connsiteY3" fmla="*/ 2143 h 293728"/>
              <a:gd name="connsiteX4" fmla="*/ 225408 w 877827"/>
              <a:gd name="connsiteY4" fmla="*/ 7433 h 293728"/>
              <a:gd name="connsiteX5" fmla="*/ 0 w 877827"/>
              <a:gd name="connsiteY5" fmla="*/ 126501 h 293728"/>
              <a:gd name="connsiteX0" fmla="*/ 877827 w 877827"/>
              <a:gd name="connsiteY0" fmla="*/ 301247 h 301247"/>
              <a:gd name="connsiteX1" fmla="*/ 767236 w 877827"/>
              <a:gd name="connsiteY1" fmla="*/ 136139 h 301247"/>
              <a:gd name="connsiteX2" fmla="*/ 608498 w 877827"/>
              <a:gd name="connsiteY2" fmla="*/ 56761 h 301247"/>
              <a:gd name="connsiteX3" fmla="*/ 448175 w 877827"/>
              <a:gd name="connsiteY3" fmla="*/ 9662 h 301247"/>
              <a:gd name="connsiteX4" fmla="*/ 225408 w 877827"/>
              <a:gd name="connsiteY4" fmla="*/ 14952 h 301247"/>
              <a:gd name="connsiteX5" fmla="*/ 0 w 877827"/>
              <a:gd name="connsiteY5" fmla="*/ 134020 h 301247"/>
              <a:gd name="connsiteX0" fmla="*/ 877827 w 877827"/>
              <a:gd name="connsiteY0" fmla="*/ 300242 h 300242"/>
              <a:gd name="connsiteX1" fmla="*/ 767236 w 877827"/>
              <a:gd name="connsiteY1" fmla="*/ 135134 h 300242"/>
              <a:gd name="connsiteX2" fmla="*/ 621198 w 877827"/>
              <a:gd name="connsiteY2" fmla="*/ 36706 h 300242"/>
              <a:gd name="connsiteX3" fmla="*/ 448175 w 877827"/>
              <a:gd name="connsiteY3" fmla="*/ 8657 h 300242"/>
              <a:gd name="connsiteX4" fmla="*/ 225408 w 877827"/>
              <a:gd name="connsiteY4" fmla="*/ 13947 h 300242"/>
              <a:gd name="connsiteX5" fmla="*/ 0 w 877827"/>
              <a:gd name="connsiteY5" fmla="*/ 133015 h 300242"/>
              <a:gd name="connsiteX0" fmla="*/ 877827 w 877827"/>
              <a:gd name="connsiteY0" fmla="*/ 312020 h 312020"/>
              <a:gd name="connsiteX1" fmla="*/ 767236 w 877827"/>
              <a:gd name="connsiteY1" fmla="*/ 146912 h 312020"/>
              <a:gd name="connsiteX2" fmla="*/ 621198 w 877827"/>
              <a:gd name="connsiteY2" fmla="*/ 48484 h 312020"/>
              <a:gd name="connsiteX3" fmla="*/ 429125 w 877827"/>
              <a:gd name="connsiteY3" fmla="*/ 1385 h 312020"/>
              <a:gd name="connsiteX4" fmla="*/ 225408 w 877827"/>
              <a:gd name="connsiteY4" fmla="*/ 25725 h 312020"/>
              <a:gd name="connsiteX5" fmla="*/ 0 w 877827"/>
              <a:gd name="connsiteY5" fmla="*/ 144793 h 312020"/>
              <a:gd name="connsiteX0" fmla="*/ 890527 w 890527"/>
              <a:gd name="connsiteY0" fmla="*/ 312020 h 312020"/>
              <a:gd name="connsiteX1" fmla="*/ 779936 w 890527"/>
              <a:gd name="connsiteY1" fmla="*/ 146912 h 312020"/>
              <a:gd name="connsiteX2" fmla="*/ 633898 w 890527"/>
              <a:gd name="connsiteY2" fmla="*/ 48484 h 312020"/>
              <a:gd name="connsiteX3" fmla="*/ 441825 w 890527"/>
              <a:gd name="connsiteY3" fmla="*/ 1385 h 312020"/>
              <a:gd name="connsiteX4" fmla="*/ 238108 w 890527"/>
              <a:gd name="connsiteY4" fmla="*/ 25725 h 312020"/>
              <a:gd name="connsiteX5" fmla="*/ 0 w 890527"/>
              <a:gd name="connsiteY5" fmla="*/ 151143 h 312020"/>
              <a:gd name="connsiteX0" fmla="*/ 890527 w 890527"/>
              <a:gd name="connsiteY0" fmla="*/ 316600 h 316600"/>
              <a:gd name="connsiteX1" fmla="*/ 779936 w 890527"/>
              <a:gd name="connsiteY1" fmla="*/ 15149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6600 h 316600"/>
              <a:gd name="connsiteX1" fmla="*/ 767236 w 890527"/>
              <a:gd name="connsiteY1" fmla="*/ 15784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418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291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2898 h 312898"/>
              <a:gd name="connsiteX1" fmla="*/ 767236 w 890527"/>
              <a:gd name="connsiteY1" fmla="*/ 154140 h 312898"/>
              <a:gd name="connsiteX2" fmla="*/ 621198 w 890527"/>
              <a:gd name="connsiteY2" fmla="*/ 62062 h 312898"/>
              <a:gd name="connsiteX3" fmla="*/ 429125 w 890527"/>
              <a:gd name="connsiteY3" fmla="*/ 2263 h 312898"/>
              <a:gd name="connsiteX4" fmla="*/ 200008 w 890527"/>
              <a:gd name="connsiteY4" fmla="*/ 26603 h 312898"/>
              <a:gd name="connsiteX5" fmla="*/ 0 w 890527"/>
              <a:gd name="connsiteY5" fmla="*/ 152021 h 312898"/>
              <a:gd name="connsiteX0" fmla="*/ 947677 w 947677"/>
              <a:gd name="connsiteY0" fmla="*/ 312898 h 312898"/>
              <a:gd name="connsiteX1" fmla="*/ 824386 w 947677"/>
              <a:gd name="connsiteY1" fmla="*/ 154140 h 312898"/>
              <a:gd name="connsiteX2" fmla="*/ 678348 w 947677"/>
              <a:gd name="connsiteY2" fmla="*/ 62062 h 312898"/>
              <a:gd name="connsiteX3" fmla="*/ 486275 w 947677"/>
              <a:gd name="connsiteY3" fmla="*/ 2263 h 312898"/>
              <a:gd name="connsiteX4" fmla="*/ 257158 w 947677"/>
              <a:gd name="connsiteY4" fmla="*/ 26603 h 312898"/>
              <a:gd name="connsiteX5" fmla="*/ 0 w 947677"/>
              <a:gd name="connsiteY5" fmla="*/ 145671 h 312898"/>
              <a:gd name="connsiteX0" fmla="*/ 947677 w 947677"/>
              <a:gd name="connsiteY0" fmla="*/ 312021 h 312021"/>
              <a:gd name="connsiteX1" fmla="*/ 824386 w 947677"/>
              <a:gd name="connsiteY1" fmla="*/ 153263 h 312021"/>
              <a:gd name="connsiteX2" fmla="*/ 671998 w 947677"/>
              <a:gd name="connsiteY2" fmla="*/ 48485 h 312021"/>
              <a:gd name="connsiteX3" fmla="*/ 486275 w 947677"/>
              <a:gd name="connsiteY3" fmla="*/ 1386 h 312021"/>
              <a:gd name="connsiteX4" fmla="*/ 257158 w 947677"/>
              <a:gd name="connsiteY4" fmla="*/ 25726 h 312021"/>
              <a:gd name="connsiteX5" fmla="*/ 0 w 947677"/>
              <a:gd name="connsiteY5" fmla="*/ 144794 h 312021"/>
              <a:gd name="connsiteX0" fmla="*/ 896877 w 896877"/>
              <a:gd name="connsiteY0" fmla="*/ 934321 h 934321"/>
              <a:gd name="connsiteX1" fmla="*/ 824386 w 896877"/>
              <a:gd name="connsiteY1" fmla="*/ 153263 h 934321"/>
              <a:gd name="connsiteX2" fmla="*/ 671998 w 896877"/>
              <a:gd name="connsiteY2" fmla="*/ 48485 h 934321"/>
              <a:gd name="connsiteX3" fmla="*/ 486275 w 896877"/>
              <a:gd name="connsiteY3" fmla="*/ 1386 h 934321"/>
              <a:gd name="connsiteX4" fmla="*/ 257158 w 896877"/>
              <a:gd name="connsiteY4" fmla="*/ 25726 h 934321"/>
              <a:gd name="connsiteX5" fmla="*/ 0 w 896877"/>
              <a:gd name="connsiteY5" fmla="*/ 144794 h 934321"/>
              <a:gd name="connsiteX0" fmla="*/ 896877 w 896877"/>
              <a:gd name="connsiteY0" fmla="*/ 934321 h 934321"/>
              <a:gd name="connsiteX1" fmla="*/ 862486 w 896877"/>
              <a:gd name="connsiteY1" fmla="*/ 521563 h 934321"/>
              <a:gd name="connsiteX2" fmla="*/ 671998 w 896877"/>
              <a:gd name="connsiteY2" fmla="*/ 48485 h 934321"/>
              <a:gd name="connsiteX3" fmla="*/ 486275 w 896877"/>
              <a:gd name="connsiteY3" fmla="*/ 1386 h 934321"/>
              <a:gd name="connsiteX4" fmla="*/ 257158 w 896877"/>
              <a:gd name="connsiteY4" fmla="*/ 25726 h 934321"/>
              <a:gd name="connsiteX5" fmla="*/ 0 w 896877"/>
              <a:gd name="connsiteY5" fmla="*/ 144794 h 934321"/>
              <a:gd name="connsiteX0" fmla="*/ 896877 w 896877"/>
              <a:gd name="connsiteY0" fmla="*/ 950501 h 950501"/>
              <a:gd name="connsiteX1" fmla="*/ 862486 w 896877"/>
              <a:gd name="connsiteY1" fmla="*/ 537743 h 950501"/>
              <a:gd name="connsiteX2" fmla="*/ 614848 w 896877"/>
              <a:gd name="connsiteY2" fmla="*/ 286915 h 950501"/>
              <a:gd name="connsiteX3" fmla="*/ 486275 w 896877"/>
              <a:gd name="connsiteY3" fmla="*/ 17566 h 950501"/>
              <a:gd name="connsiteX4" fmla="*/ 257158 w 896877"/>
              <a:gd name="connsiteY4" fmla="*/ 41906 h 950501"/>
              <a:gd name="connsiteX5" fmla="*/ 0 w 896877"/>
              <a:gd name="connsiteY5" fmla="*/ 160974 h 950501"/>
              <a:gd name="connsiteX0" fmla="*/ 896877 w 896877"/>
              <a:gd name="connsiteY0" fmla="*/ 911692 h 911692"/>
              <a:gd name="connsiteX1" fmla="*/ 862486 w 896877"/>
              <a:gd name="connsiteY1" fmla="*/ 498934 h 911692"/>
              <a:gd name="connsiteX2" fmla="*/ 614848 w 896877"/>
              <a:gd name="connsiteY2" fmla="*/ 248106 h 911692"/>
              <a:gd name="connsiteX3" fmla="*/ 410075 w 896877"/>
              <a:gd name="connsiteY3" fmla="*/ 156557 h 911692"/>
              <a:gd name="connsiteX4" fmla="*/ 257158 w 896877"/>
              <a:gd name="connsiteY4" fmla="*/ 3097 h 911692"/>
              <a:gd name="connsiteX5" fmla="*/ 0 w 896877"/>
              <a:gd name="connsiteY5" fmla="*/ 122165 h 911692"/>
              <a:gd name="connsiteX0" fmla="*/ 896877 w 896877"/>
              <a:gd name="connsiteY0" fmla="*/ 795548 h 795548"/>
              <a:gd name="connsiteX1" fmla="*/ 862486 w 896877"/>
              <a:gd name="connsiteY1" fmla="*/ 382790 h 795548"/>
              <a:gd name="connsiteX2" fmla="*/ 614848 w 896877"/>
              <a:gd name="connsiteY2" fmla="*/ 131962 h 795548"/>
              <a:gd name="connsiteX3" fmla="*/ 410075 w 896877"/>
              <a:gd name="connsiteY3" fmla="*/ 40413 h 795548"/>
              <a:gd name="connsiteX4" fmla="*/ 238108 w 896877"/>
              <a:gd name="connsiteY4" fmla="*/ 26653 h 795548"/>
              <a:gd name="connsiteX5" fmla="*/ 0 w 896877"/>
              <a:gd name="connsiteY5" fmla="*/ 6021 h 795548"/>
              <a:gd name="connsiteX0" fmla="*/ 896877 w 896877"/>
              <a:gd name="connsiteY0" fmla="*/ 795548 h 795548"/>
              <a:gd name="connsiteX1" fmla="*/ 862486 w 896877"/>
              <a:gd name="connsiteY1" fmla="*/ 382790 h 795548"/>
              <a:gd name="connsiteX2" fmla="*/ 614848 w 896877"/>
              <a:gd name="connsiteY2" fmla="*/ 131962 h 795548"/>
              <a:gd name="connsiteX3" fmla="*/ 410075 w 896877"/>
              <a:gd name="connsiteY3" fmla="*/ 40413 h 795548"/>
              <a:gd name="connsiteX4" fmla="*/ 238108 w 896877"/>
              <a:gd name="connsiteY4" fmla="*/ 26653 h 795548"/>
              <a:gd name="connsiteX5" fmla="*/ 0 w 896877"/>
              <a:gd name="connsiteY5" fmla="*/ 6021 h 795548"/>
              <a:gd name="connsiteX0" fmla="*/ 896877 w 896877"/>
              <a:gd name="connsiteY0" fmla="*/ 799145 h 799145"/>
              <a:gd name="connsiteX1" fmla="*/ 862486 w 896877"/>
              <a:gd name="connsiteY1" fmla="*/ 386387 h 799145"/>
              <a:gd name="connsiteX2" fmla="*/ 614848 w 896877"/>
              <a:gd name="connsiteY2" fmla="*/ 135559 h 799145"/>
              <a:gd name="connsiteX3" fmla="*/ 410075 w 896877"/>
              <a:gd name="connsiteY3" fmla="*/ 44010 h 799145"/>
              <a:gd name="connsiteX4" fmla="*/ 238108 w 896877"/>
              <a:gd name="connsiteY4" fmla="*/ 30250 h 799145"/>
              <a:gd name="connsiteX5" fmla="*/ 0 w 896877"/>
              <a:gd name="connsiteY5" fmla="*/ 9618 h 79914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14848 w 992127"/>
              <a:gd name="connsiteY2" fmla="*/ 135559 h 716595"/>
              <a:gd name="connsiteX3" fmla="*/ 410075 w 992127"/>
              <a:gd name="connsiteY3" fmla="*/ 440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14848 w 992127"/>
              <a:gd name="connsiteY2" fmla="*/ 13555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932336 w 992127"/>
              <a:gd name="connsiteY1" fmla="*/ 4498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3347 h 713347"/>
              <a:gd name="connsiteX1" fmla="*/ 932336 w 992127"/>
              <a:gd name="connsiteY1" fmla="*/ 446639 h 713347"/>
              <a:gd name="connsiteX2" fmla="*/ 665648 w 992127"/>
              <a:gd name="connsiteY2" fmla="*/ 202161 h 713347"/>
              <a:gd name="connsiteX3" fmla="*/ 441825 w 992127"/>
              <a:gd name="connsiteY3" fmla="*/ 104262 h 713347"/>
              <a:gd name="connsiteX4" fmla="*/ 212708 w 992127"/>
              <a:gd name="connsiteY4" fmla="*/ 52402 h 713347"/>
              <a:gd name="connsiteX5" fmla="*/ 0 w 992127"/>
              <a:gd name="connsiteY5" fmla="*/ 6370 h 713347"/>
              <a:gd name="connsiteX0" fmla="*/ 1055627 w 1055627"/>
              <a:gd name="connsiteY0" fmla="*/ 681573 h 681573"/>
              <a:gd name="connsiteX1" fmla="*/ 995836 w 1055627"/>
              <a:gd name="connsiteY1" fmla="*/ 4148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35498 w 1055627"/>
              <a:gd name="connsiteY2" fmla="*/ 18943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0315 h 680315"/>
              <a:gd name="connsiteX1" fmla="*/ 951386 w 1055627"/>
              <a:gd name="connsiteY1" fmla="*/ 426307 h 680315"/>
              <a:gd name="connsiteX2" fmla="*/ 735498 w 1055627"/>
              <a:gd name="connsiteY2" fmla="*/ 188179 h 680315"/>
              <a:gd name="connsiteX3" fmla="*/ 530725 w 1055627"/>
              <a:gd name="connsiteY3" fmla="*/ 102980 h 680315"/>
              <a:gd name="connsiteX4" fmla="*/ 276208 w 1055627"/>
              <a:gd name="connsiteY4" fmla="*/ 19370 h 680315"/>
              <a:gd name="connsiteX5" fmla="*/ 220608 w 1055627"/>
              <a:gd name="connsiteY5" fmla="*/ 96 h 680315"/>
              <a:gd name="connsiteX6" fmla="*/ 0 w 1055627"/>
              <a:gd name="connsiteY6" fmla="*/ 11438 h 680315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35498 w 1055627"/>
              <a:gd name="connsiteY2" fmla="*/ 192284 h 684420"/>
              <a:gd name="connsiteX3" fmla="*/ 530725 w 1055627"/>
              <a:gd name="connsiteY3" fmla="*/ 107085 h 684420"/>
              <a:gd name="connsiteX4" fmla="*/ 276208 w 1055627"/>
              <a:gd name="connsiteY4" fmla="*/ 2347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35498 w 1055627"/>
              <a:gd name="connsiteY2" fmla="*/ 19228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220608 w 1055627"/>
              <a:gd name="connsiteY4" fmla="*/ 4201 h 684420"/>
              <a:gd name="connsiteX5" fmla="*/ 0 w 1055627"/>
              <a:gd name="connsiteY5" fmla="*/ 15543 h 684420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30725 w 1055627"/>
              <a:gd name="connsiteY3" fmla="*/ 9154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43425 w 1055627"/>
              <a:gd name="connsiteY3" fmla="*/ 7249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43425 w 1055627"/>
              <a:gd name="connsiteY3" fmla="*/ 7249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81748 h 681748"/>
              <a:gd name="connsiteX1" fmla="*/ 951386 w 1055627"/>
              <a:gd name="connsiteY1" fmla="*/ 427740 h 681748"/>
              <a:gd name="connsiteX2" fmla="*/ 729148 w 1055627"/>
              <a:gd name="connsiteY2" fmla="*/ 195962 h 681748"/>
              <a:gd name="connsiteX3" fmla="*/ 543425 w 1055627"/>
              <a:gd name="connsiteY3" fmla="*/ 85363 h 681748"/>
              <a:gd name="connsiteX4" fmla="*/ 246008 w 1055627"/>
              <a:gd name="connsiteY4" fmla="*/ 7879 h 681748"/>
              <a:gd name="connsiteX5" fmla="*/ 0 w 1055627"/>
              <a:gd name="connsiteY5" fmla="*/ 12871 h 681748"/>
              <a:gd name="connsiteX0" fmla="*/ 1055627 w 1076375"/>
              <a:gd name="connsiteY0" fmla="*/ 681748 h 681748"/>
              <a:gd name="connsiteX1" fmla="*/ 1071508 w 1076375"/>
              <a:gd name="connsiteY1" fmla="*/ 623829 h 681748"/>
              <a:gd name="connsiteX2" fmla="*/ 951386 w 1076375"/>
              <a:gd name="connsiteY2" fmla="*/ 427740 h 681748"/>
              <a:gd name="connsiteX3" fmla="*/ 729148 w 1076375"/>
              <a:gd name="connsiteY3" fmla="*/ 195962 h 681748"/>
              <a:gd name="connsiteX4" fmla="*/ 543425 w 1076375"/>
              <a:gd name="connsiteY4" fmla="*/ 85363 h 681748"/>
              <a:gd name="connsiteX5" fmla="*/ 246008 w 1076375"/>
              <a:gd name="connsiteY5" fmla="*/ 7879 h 681748"/>
              <a:gd name="connsiteX6" fmla="*/ 0 w 1076375"/>
              <a:gd name="connsiteY6" fmla="*/ 12871 h 681748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43425 w 1071508"/>
              <a:gd name="connsiteY3" fmla="*/ 8536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109608 w 1109608"/>
              <a:gd name="connsiteY0" fmla="*/ 604779 h 604779"/>
              <a:gd name="connsiteX1" fmla="*/ 951386 w 1109608"/>
              <a:gd name="connsiteY1" fmla="*/ 4277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498975 w 1109608"/>
              <a:gd name="connsiteY3" fmla="*/ 853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14850 w 1109608"/>
              <a:gd name="connsiteY3" fmla="*/ 726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48198 w 1109608"/>
              <a:gd name="connsiteY2" fmla="*/ 183262 h 604779"/>
              <a:gd name="connsiteX3" fmla="*/ 514850 w 1109608"/>
              <a:gd name="connsiteY3" fmla="*/ 726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219675 w 1219675"/>
              <a:gd name="connsiteY0" fmla="*/ 600921 h 600921"/>
              <a:gd name="connsiteX1" fmla="*/ 1086853 w 1219675"/>
              <a:gd name="connsiteY1" fmla="*/ 385782 h 600921"/>
              <a:gd name="connsiteX2" fmla="*/ 858265 w 1219675"/>
              <a:gd name="connsiteY2" fmla="*/ 179404 h 600921"/>
              <a:gd name="connsiteX3" fmla="*/ 624917 w 1219675"/>
              <a:gd name="connsiteY3" fmla="*/ 68805 h 600921"/>
              <a:gd name="connsiteX4" fmla="*/ 356075 w 1219675"/>
              <a:gd name="connsiteY4" fmla="*/ 4021 h 600921"/>
              <a:gd name="connsiteX5" fmla="*/ 0 w 1219675"/>
              <a:gd name="connsiteY5" fmla="*/ 47113 h 600921"/>
              <a:gd name="connsiteX0" fmla="*/ 1219675 w 1219675"/>
              <a:gd name="connsiteY0" fmla="*/ 600784 h 600784"/>
              <a:gd name="connsiteX1" fmla="*/ 1086853 w 1219675"/>
              <a:gd name="connsiteY1" fmla="*/ 385645 h 600784"/>
              <a:gd name="connsiteX2" fmla="*/ 858265 w 1219675"/>
              <a:gd name="connsiteY2" fmla="*/ 179267 h 600784"/>
              <a:gd name="connsiteX3" fmla="*/ 624917 w 1219675"/>
              <a:gd name="connsiteY3" fmla="*/ 68668 h 600784"/>
              <a:gd name="connsiteX4" fmla="*/ 356075 w 1219675"/>
              <a:gd name="connsiteY4" fmla="*/ 3884 h 600784"/>
              <a:gd name="connsiteX5" fmla="*/ 351843 w 1219675"/>
              <a:gd name="connsiteY5" fmla="*/ 16585 h 600784"/>
              <a:gd name="connsiteX6" fmla="*/ 0 w 1219675"/>
              <a:gd name="connsiteY6" fmla="*/ 46976 h 600784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24917 w 1219675"/>
              <a:gd name="connsiteY3" fmla="*/ 669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24917 w 1219675"/>
              <a:gd name="connsiteY3" fmla="*/ 669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33384 w 1219675"/>
              <a:gd name="connsiteY3" fmla="*/ 542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6946 h 596946"/>
              <a:gd name="connsiteX1" fmla="*/ 1086853 w 1219675"/>
              <a:gd name="connsiteY1" fmla="*/ 381807 h 596946"/>
              <a:gd name="connsiteX2" fmla="*/ 858265 w 1219675"/>
              <a:gd name="connsiteY2" fmla="*/ 175429 h 596946"/>
              <a:gd name="connsiteX3" fmla="*/ 633384 w 1219675"/>
              <a:gd name="connsiteY3" fmla="*/ 52130 h 596946"/>
              <a:gd name="connsiteX4" fmla="*/ 356075 w 1219675"/>
              <a:gd name="connsiteY4" fmla="*/ 46 h 596946"/>
              <a:gd name="connsiteX5" fmla="*/ 0 w 1219675"/>
              <a:gd name="connsiteY5" fmla="*/ 43138 h 596946"/>
              <a:gd name="connsiteX0" fmla="*/ 1219675 w 1219675"/>
              <a:gd name="connsiteY0" fmla="*/ 588494 h 588494"/>
              <a:gd name="connsiteX1" fmla="*/ 1086853 w 1219675"/>
              <a:gd name="connsiteY1" fmla="*/ 373355 h 588494"/>
              <a:gd name="connsiteX2" fmla="*/ 858265 w 1219675"/>
              <a:gd name="connsiteY2" fmla="*/ 166977 h 588494"/>
              <a:gd name="connsiteX3" fmla="*/ 633384 w 1219675"/>
              <a:gd name="connsiteY3" fmla="*/ 43678 h 588494"/>
              <a:gd name="connsiteX4" fmla="*/ 326442 w 1219675"/>
              <a:gd name="connsiteY4" fmla="*/ 60 h 588494"/>
              <a:gd name="connsiteX5" fmla="*/ 0 w 1219675"/>
              <a:gd name="connsiteY5" fmla="*/ 34686 h 588494"/>
              <a:gd name="connsiteX0" fmla="*/ 1219675 w 1219675"/>
              <a:gd name="connsiteY0" fmla="*/ 588494 h 588494"/>
              <a:gd name="connsiteX1" fmla="*/ 1086853 w 1219675"/>
              <a:gd name="connsiteY1" fmla="*/ 373355 h 588494"/>
              <a:gd name="connsiteX2" fmla="*/ 858265 w 1219675"/>
              <a:gd name="connsiteY2" fmla="*/ 166977 h 588494"/>
              <a:gd name="connsiteX3" fmla="*/ 620684 w 1219675"/>
              <a:gd name="connsiteY3" fmla="*/ 60611 h 588494"/>
              <a:gd name="connsiteX4" fmla="*/ 326442 w 1219675"/>
              <a:gd name="connsiteY4" fmla="*/ 60 h 588494"/>
              <a:gd name="connsiteX5" fmla="*/ 0 w 1219675"/>
              <a:gd name="connsiteY5" fmla="*/ 34686 h 588494"/>
              <a:gd name="connsiteX0" fmla="*/ 1245075 w 1245075"/>
              <a:gd name="connsiteY0" fmla="*/ 588456 h 588456"/>
              <a:gd name="connsiteX1" fmla="*/ 1112253 w 1245075"/>
              <a:gd name="connsiteY1" fmla="*/ 373317 h 588456"/>
              <a:gd name="connsiteX2" fmla="*/ 883665 w 1245075"/>
              <a:gd name="connsiteY2" fmla="*/ 166939 h 588456"/>
              <a:gd name="connsiteX3" fmla="*/ 646084 w 1245075"/>
              <a:gd name="connsiteY3" fmla="*/ 60573 h 588456"/>
              <a:gd name="connsiteX4" fmla="*/ 351842 w 1245075"/>
              <a:gd name="connsiteY4" fmla="*/ 22 h 588456"/>
              <a:gd name="connsiteX5" fmla="*/ 0 w 1245075"/>
              <a:gd name="connsiteY5" fmla="*/ 85448 h 588456"/>
              <a:gd name="connsiteX0" fmla="*/ 1245075 w 1245075"/>
              <a:gd name="connsiteY0" fmla="*/ 588474 h 588474"/>
              <a:gd name="connsiteX1" fmla="*/ 1112253 w 1245075"/>
              <a:gd name="connsiteY1" fmla="*/ 373335 h 588474"/>
              <a:gd name="connsiteX2" fmla="*/ 883665 w 1245075"/>
              <a:gd name="connsiteY2" fmla="*/ 166957 h 588474"/>
              <a:gd name="connsiteX3" fmla="*/ 646084 w 1245075"/>
              <a:gd name="connsiteY3" fmla="*/ 60591 h 588474"/>
              <a:gd name="connsiteX4" fmla="*/ 351842 w 1245075"/>
              <a:gd name="connsiteY4" fmla="*/ 40 h 588474"/>
              <a:gd name="connsiteX5" fmla="*/ 0 w 1245075"/>
              <a:gd name="connsiteY5" fmla="*/ 85466 h 588474"/>
              <a:gd name="connsiteX0" fmla="*/ 1245075 w 1245075"/>
              <a:gd name="connsiteY0" fmla="*/ 571570 h 571570"/>
              <a:gd name="connsiteX1" fmla="*/ 1112253 w 1245075"/>
              <a:gd name="connsiteY1" fmla="*/ 356431 h 571570"/>
              <a:gd name="connsiteX2" fmla="*/ 883665 w 1245075"/>
              <a:gd name="connsiteY2" fmla="*/ 150053 h 571570"/>
              <a:gd name="connsiteX3" fmla="*/ 646084 w 1245075"/>
              <a:gd name="connsiteY3" fmla="*/ 43687 h 571570"/>
              <a:gd name="connsiteX4" fmla="*/ 313742 w 1245075"/>
              <a:gd name="connsiteY4" fmla="*/ 70 h 571570"/>
              <a:gd name="connsiteX5" fmla="*/ 0 w 1245075"/>
              <a:gd name="connsiteY5" fmla="*/ 68562 h 571570"/>
              <a:gd name="connsiteX0" fmla="*/ 1245075 w 1245075"/>
              <a:gd name="connsiteY0" fmla="*/ 573926 h 573926"/>
              <a:gd name="connsiteX1" fmla="*/ 1112253 w 1245075"/>
              <a:gd name="connsiteY1" fmla="*/ 358787 h 573926"/>
              <a:gd name="connsiteX2" fmla="*/ 883665 w 1245075"/>
              <a:gd name="connsiteY2" fmla="*/ 152409 h 573926"/>
              <a:gd name="connsiteX3" fmla="*/ 646084 w 1245075"/>
              <a:gd name="connsiteY3" fmla="*/ 46043 h 573926"/>
              <a:gd name="connsiteX4" fmla="*/ 313742 w 1245075"/>
              <a:gd name="connsiteY4" fmla="*/ 2426 h 573926"/>
              <a:gd name="connsiteX5" fmla="*/ 0 w 1245075"/>
              <a:gd name="connsiteY5" fmla="*/ 70918 h 573926"/>
              <a:gd name="connsiteX0" fmla="*/ 1245075 w 1245075"/>
              <a:gd name="connsiteY0" fmla="*/ 571570 h 571570"/>
              <a:gd name="connsiteX1" fmla="*/ 1112253 w 1245075"/>
              <a:gd name="connsiteY1" fmla="*/ 356431 h 571570"/>
              <a:gd name="connsiteX2" fmla="*/ 883665 w 1245075"/>
              <a:gd name="connsiteY2" fmla="*/ 150053 h 571570"/>
              <a:gd name="connsiteX3" fmla="*/ 646084 w 1245075"/>
              <a:gd name="connsiteY3" fmla="*/ 43687 h 571570"/>
              <a:gd name="connsiteX4" fmla="*/ 313742 w 1245075"/>
              <a:gd name="connsiteY4" fmla="*/ 70 h 571570"/>
              <a:gd name="connsiteX5" fmla="*/ 0 w 1245075"/>
              <a:gd name="connsiteY5" fmla="*/ 68562 h 57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5075" h="571570">
                <a:moveTo>
                  <a:pt x="1245075" y="571570"/>
                </a:moveTo>
                <a:cubicBezTo>
                  <a:pt x="1227702" y="529235"/>
                  <a:pt x="1172488" y="426684"/>
                  <a:pt x="1112253" y="356431"/>
                </a:cubicBezTo>
                <a:cubicBezTo>
                  <a:pt x="1052018" y="286178"/>
                  <a:pt x="1006692" y="237807"/>
                  <a:pt x="883665" y="150053"/>
                </a:cubicBezTo>
                <a:cubicBezTo>
                  <a:pt x="779688" y="94049"/>
                  <a:pt x="741071" y="68684"/>
                  <a:pt x="646084" y="43687"/>
                </a:cubicBezTo>
                <a:cubicBezTo>
                  <a:pt x="551097" y="18690"/>
                  <a:pt x="440473" y="1569"/>
                  <a:pt x="313742" y="70"/>
                </a:cubicBezTo>
                <a:cubicBezTo>
                  <a:pt x="208178" y="-1429"/>
                  <a:pt x="91116" y="21485"/>
                  <a:pt x="0" y="68562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902450" y="4690232"/>
            <a:ext cx="408516" cy="462793"/>
            <a:chOff x="6902450" y="4690232"/>
            <a:chExt cx="408516" cy="46279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7099300" y="4867275"/>
              <a:ext cx="211666" cy="28575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902450" y="4690232"/>
              <a:ext cx="196850" cy="177043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756216" y="4326461"/>
            <a:ext cx="292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960537" y="4174068"/>
            <a:ext cx="321257" cy="23283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438899" y="4863042"/>
            <a:ext cx="241300" cy="652992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75867" y="4364567"/>
            <a:ext cx="1248833" cy="1128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103536" y="4723042"/>
            <a:ext cx="143932" cy="14000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351058" y="4374092"/>
            <a:ext cx="66676" cy="42335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</p:cNvCxnSpPr>
          <p:nvPr/>
        </p:nvCxnSpPr>
        <p:spPr>
          <a:xfrm flipH="1">
            <a:off x="6417734" y="4799242"/>
            <a:ext cx="118058" cy="7210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627865" y="4833406"/>
            <a:ext cx="107368" cy="35986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371877" y="5230214"/>
            <a:ext cx="66676" cy="6568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167034" y="4727275"/>
            <a:ext cx="143932" cy="14000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87307" y="1928128"/>
            <a:ext cx="41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Similarly, KQD maps onto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kqd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93476" y="2264986"/>
            <a:ext cx="5037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Intersection at q shows </a:t>
            </a:r>
            <a:r>
              <a:rPr lang="en-US" sz="24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and </a:t>
            </a:r>
            <a:r>
              <a:rPr lang="en-US" sz="24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on plane defined by normal vector </a:t>
            </a:r>
            <a:r>
              <a:rPr lang="en-US" sz="2400" i="1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at Q.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5200" y="3025616"/>
            <a:ext cx="395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(I have attempted to (sort of) correct the stress-plane figure below. </a:t>
            </a:r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  <a:sym typeface="Wingdings"/>
              </a:rPr>
              <a:t></a:t>
            </a:r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)</a:t>
            </a:r>
            <a:endParaRPr lang="en-US" sz="20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461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</a:t>
            </a:r>
            <a:r>
              <a:rPr lang="en-US" sz="2000" dirty="0" smtClean="0">
                <a:solidFill>
                  <a:srgbClr val="FF0000"/>
                </a:solidFill>
              </a:rPr>
              <a:t>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 smtClean="0">
                <a:solidFill>
                  <a:srgbClr val="FF000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Warm-up questions – (break-out)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700" y="1028700"/>
            <a:ext cx="4021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Explain what’s going on in each case.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74700" y="1530410"/>
            <a:ext cx="2237079" cy="1530290"/>
            <a:chOff x="774700" y="1530410"/>
            <a:chExt cx="2237079" cy="1530290"/>
          </a:xfrm>
        </p:grpSpPr>
        <p:grpSp>
          <p:nvGrpSpPr>
            <p:cNvPr id="16" name="Group 15"/>
            <p:cNvGrpSpPr/>
            <p:nvPr/>
          </p:nvGrpSpPr>
          <p:grpSpPr>
            <a:xfrm>
              <a:off x="787409" y="1530410"/>
              <a:ext cx="2224370" cy="1530290"/>
              <a:chOff x="1092209" y="1530410"/>
              <a:chExt cx="2224370" cy="153029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2667000" y="1714500"/>
                <a:ext cx="25400" cy="134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104900" y="2565400"/>
                <a:ext cx="19939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844800" y="2438400"/>
                <a:ext cx="4717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N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92400" y="1530410"/>
                <a:ext cx="4336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S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257300" y="2114610"/>
                <a:ext cx="914400" cy="914400"/>
              </a:xfrm>
              <a:prstGeom prst="ellipse">
                <a:avLst/>
              </a:prstGeom>
              <a:no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95499" y="2603500"/>
                <a:ext cx="152401" cy="1376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39900" y="2438400"/>
                <a:ext cx="825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baseline="-25000" dirty="0" err="1" smtClean="0">
                    <a:solidFill>
                      <a:srgbClr val="000090"/>
                    </a:solidFill>
                  </a:rPr>
                  <a:t>II</a:t>
                </a:r>
                <a:r>
                  <a:rPr lang="en-US" sz="2000" dirty="0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=</a:t>
                </a:r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98115" y="2611978"/>
                <a:ext cx="152401" cy="1376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2209" y="2434167"/>
                <a:ext cx="4944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III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74700" y="1625721"/>
              <a:ext cx="518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(a)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7194" y="3964664"/>
            <a:ext cx="2471085" cy="2023539"/>
            <a:chOff x="540694" y="3520164"/>
            <a:chExt cx="2471085" cy="2023539"/>
          </a:xfrm>
        </p:grpSpPr>
        <p:grpSp>
          <p:nvGrpSpPr>
            <p:cNvPr id="38" name="Group 37"/>
            <p:cNvGrpSpPr/>
            <p:nvPr/>
          </p:nvGrpSpPr>
          <p:grpSpPr>
            <a:xfrm>
              <a:off x="540694" y="3520164"/>
              <a:ext cx="2471085" cy="2023539"/>
              <a:chOff x="1739900" y="3365500"/>
              <a:chExt cx="2471085" cy="202353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10506" y="3365500"/>
                <a:ext cx="4336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S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1739900" y="3678761"/>
                <a:ext cx="2471085" cy="1710278"/>
                <a:chOff x="1771650" y="3683000"/>
                <a:chExt cx="2471085" cy="1710278"/>
              </a:xfrm>
            </p:grpSpPr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2207016" y="4286250"/>
                  <a:ext cx="519671" cy="519671"/>
                </a:xfrm>
                <a:prstGeom prst="ellipse">
                  <a:avLst/>
                </a:prstGeom>
                <a:noFill/>
                <a:ln w="1905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>
                  <a:spLocks noChangeAspect="1"/>
                </p:cNvSpPr>
                <p:nvPr/>
              </p:nvSpPr>
              <p:spPr>
                <a:xfrm>
                  <a:off x="2211559" y="3849273"/>
                  <a:ext cx="1353494" cy="1353494"/>
                </a:xfrm>
                <a:prstGeom prst="ellipse">
                  <a:avLst/>
                </a:prstGeom>
                <a:noFill/>
                <a:ln w="1905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2710506" y="3683000"/>
                  <a:ext cx="25400" cy="17102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771650" y="4533900"/>
                  <a:ext cx="23685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3770956" y="4419600"/>
                  <a:ext cx="4717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400" baseline="-25000" dirty="0" err="1" smtClean="0">
                      <a:solidFill>
                        <a:srgbClr val="000090"/>
                      </a:solidFill>
                    </a:rPr>
                    <a:t>N</a:t>
                  </a:r>
                  <a:endParaRPr lang="en-US" sz="2400" baseline="-25000" dirty="0">
                    <a:solidFill>
                      <a:srgbClr val="000090"/>
                    </a:solidFill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2010922" y="4419600"/>
                  <a:ext cx="494421" cy="400110"/>
                  <a:chOff x="1092209" y="5215467"/>
                  <a:chExt cx="494421" cy="40011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198115" y="5393278"/>
                    <a:ext cx="152401" cy="13764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92209" y="5215467"/>
                    <a:ext cx="49442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err="1" smtClean="0">
                        <a:solidFill>
                          <a:srgbClr val="00009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400" baseline="-25000" dirty="0" err="1" smtClean="0">
                        <a:solidFill>
                          <a:srgbClr val="000090"/>
                        </a:solidFill>
                      </a:rPr>
                      <a:t>III</a:t>
                    </a:r>
                    <a:endParaRPr lang="en-US" sz="2400" baseline="-25000" dirty="0">
                      <a:solidFill>
                        <a:srgbClr val="000090"/>
                      </a:solidFill>
                    </a:endParaRPr>
                  </a:p>
                </p:txBody>
              </p:sp>
            </p:grpSp>
            <p:sp>
              <p:nvSpPr>
                <p:cNvPr id="31" name="Oval 30"/>
                <p:cNvSpPr>
                  <a:spLocks noChangeAspect="1"/>
                </p:cNvSpPr>
                <p:nvPr/>
              </p:nvSpPr>
              <p:spPr>
                <a:xfrm>
                  <a:off x="2723207" y="4114804"/>
                  <a:ext cx="836143" cy="836143"/>
                </a:xfrm>
                <a:prstGeom prst="ellipse">
                  <a:avLst/>
                </a:prstGeom>
                <a:noFill/>
                <a:ln w="1905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549498" y="4574284"/>
                  <a:ext cx="346102" cy="27082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501029" y="4421764"/>
                  <a:ext cx="495300" cy="605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000" baseline="-25000" dirty="0" err="1" smtClean="0">
                      <a:solidFill>
                        <a:srgbClr val="000090"/>
                      </a:solidFill>
                    </a:rPr>
                    <a:t>II</a:t>
                  </a:r>
                  <a:endParaRPr lang="en-US" sz="2400" baseline="-250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483149" y="4591061"/>
                  <a:ext cx="225251" cy="2222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371378" y="4413250"/>
                  <a:ext cx="40005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400" baseline="-25000" dirty="0" err="1" smtClean="0">
                      <a:solidFill>
                        <a:srgbClr val="000090"/>
                      </a:solidFill>
                    </a:rPr>
                    <a:t>I</a:t>
                  </a:r>
                  <a:endParaRPr lang="en-US" sz="24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626501" y="3762517"/>
              <a:ext cx="533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(b)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78643" y="1428810"/>
            <a:ext cx="2689099" cy="2023539"/>
            <a:chOff x="3278643" y="1428810"/>
            <a:chExt cx="2689099" cy="2023539"/>
          </a:xfrm>
        </p:grpSpPr>
        <p:grpSp>
          <p:nvGrpSpPr>
            <p:cNvPr id="72" name="Group 71"/>
            <p:cNvGrpSpPr/>
            <p:nvPr/>
          </p:nvGrpSpPr>
          <p:grpSpPr>
            <a:xfrm>
              <a:off x="3395057" y="1428810"/>
              <a:ext cx="2572685" cy="2023539"/>
              <a:chOff x="3782364" y="1534736"/>
              <a:chExt cx="2572685" cy="2023539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4274880" y="2421521"/>
                <a:ext cx="519671" cy="519671"/>
              </a:xfrm>
              <a:prstGeom prst="ellipse">
                <a:avLst/>
              </a:prstGeom>
              <a:no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4279423" y="1984544"/>
                <a:ext cx="1353494" cy="1353494"/>
              </a:xfrm>
              <a:prstGeom prst="ellipse">
                <a:avLst/>
              </a:prstGeom>
              <a:no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93930" y="1534736"/>
                <a:ext cx="4336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S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H="1">
                <a:off x="4262180" y="1847997"/>
                <a:ext cx="25400" cy="1710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82364" y="2669171"/>
                <a:ext cx="23685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883270" y="2561221"/>
                <a:ext cx="4717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N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184692" y="2732682"/>
                <a:ext cx="152401" cy="1376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078786" y="2554871"/>
                <a:ext cx="4944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III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4791071" y="2250075"/>
                <a:ext cx="836143" cy="836143"/>
              </a:xfrm>
              <a:prstGeom prst="ellipse">
                <a:avLst/>
              </a:prstGeom>
              <a:no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617362" y="2709555"/>
                <a:ext cx="346102" cy="2708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68893" y="2557035"/>
                <a:ext cx="495300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baseline="-25000" dirty="0" err="1" smtClean="0">
                    <a:solidFill>
                      <a:srgbClr val="000090"/>
                    </a:solidFill>
                  </a:rPr>
                  <a:t>II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551013" y="2726332"/>
                <a:ext cx="225251" cy="2222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439242" y="2548521"/>
                <a:ext cx="40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3278643" y="1598087"/>
              <a:ext cx="501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(c)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140615" y="3964657"/>
            <a:ext cx="2572685" cy="2023539"/>
            <a:chOff x="3348329" y="3513816"/>
            <a:chExt cx="2572685" cy="2023539"/>
          </a:xfrm>
        </p:grpSpPr>
        <p:grpSp>
          <p:nvGrpSpPr>
            <p:cNvPr id="58" name="Group 57"/>
            <p:cNvGrpSpPr/>
            <p:nvPr/>
          </p:nvGrpSpPr>
          <p:grpSpPr>
            <a:xfrm>
              <a:off x="3348329" y="3513816"/>
              <a:ext cx="2572685" cy="2023539"/>
              <a:chOff x="3259429" y="3590016"/>
              <a:chExt cx="2572685" cy="2023539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3751945" y="4506527"/>
                <a:ext cx="519671" cy="519671"/>
              </a:xfrm>
              <a:prstGeom prst="ellipse">
                <a:avLst/>
              </a:prstGeom>
              <a:no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3756488" y="4069550"/>
                <a:ext cx="1353494" cy="1353494"/>
              </a:xfrm>
              <a:prstGeom prst="ellipse">
                <a:avLst/>
              </a:prstGeom>
              <a:no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19035" y="3590016"/>
                <a:ext cx="4336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S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5087285" y="3903277"/>
                <a:ext cx="25400" cy="1710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259429" y="4754177"/>
                <a:ext cx="23685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360335" y="4646227"/>
                <a:ext cx="4717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N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661757" y="4817688"/>
                <a:ext cx="152401" cy="1376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555851" y="4639877"/>
                <a:ext cx="4944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III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4268136" y="4335081"/>
                <a:ext cx="836143" cy="836143"/>
              </a:xfrm>
              <a:prstGeom prst="ellipse">
                <a:avLst/>
              </a:prstGeom>
              <a:no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094427" y="4794561"/>
                <a:ext cx="346102" cy="2708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045958" y="4642041"/>
                <a:ext cx="495300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baseline="-25000" dirty="0" err="1" smtClean="0">
                    <a:solidFill>
                      <a:srgbClr val="000090"/>
                    </a:solidFill>
                  </a:rPr>
                  <a:t>II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028078" y="4811338"/>
                <a:ext cx="225251" cy="2222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916307" y="4633527"/>
                <a:ext cx="40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3491286" y="3689441"/>
              <a:ext cx="533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(d)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763607" y="1543231"/>
            <a:ext cx="2816916" cy="1542987"/>
            <a:chOff x="5763607" y="1543231"/>
            <a:chExt cx="2816916" cy="1542987"/>
          </a:xfrm>
        </p:grpSpPr>
        <p:cxnSp>
          <p:nvCxnSpPr>
            <p:cNvPr id="74" name="Straight Connector 73"/>
            <p:cNvCxnSpPr/>
            <p:nvPr/>
          </p:nvCxnSpPr>
          <p:spPr>
            <a:xfrm flipH="1">
              <a:off x="7930944" y="1740018"/>
              <a:ext cx="25400" cy="1346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368844" y="2590918"/>
              <a:ext cx="19939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108744" y="2463918"/>
              <a:ext cx="471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N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56344" y="1555928"/>
              <a:ext cx="4336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S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7056632" y="2556992"/>
              <a:ext cx="74236" cy="7423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451622" y="2489316"/>
              <a:ext cx="1210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err="1" smtClean="0">
                  <a:solidFill>
                    <a:srgbClr val="000090"/>
                  </a:solidFill>
                </a:rPr>
                <a:t>III</a:t>
              </a:r>
              <a:r>
                <a:rPr lang="en-US" sz="2000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=</a:t>
              </a:r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000" baseline="-25000" dirty="0" err="1" smtClean="0">
                  <a:solidFill>
                    <a:srgbClr val="000090"/>
                  </a:solidFill>
                </a:rPr>
                <a:t>II</a:t>
              </a:r>
              <a:r>
                <a:rPr lang="en-US" sz="2000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=</a:t>
              </a:r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I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6451622" y="1816221"/>
              <a:ext cx="1479322" cy="77458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763607" y="1543231"/>
              <a:ext cx="524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(e)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943600" y="4640772"/>
            <a:ext cx="302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p = -</a:t>
            </a:r>
            <a:r>
              <a:rPr lang="en-US" sz="28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i="1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ii</a:t>
            </a:r>
            <a:r>
              <a:rPr lang="en-US" sz="2800" baseline="-25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000090"/>
                </a:solidFill>
              </a:rPr>
              <a:t>/3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 smtClean="0">
                <a:solidFill>
                  <a:srgbClr val="000090"/>
                </a:solidFill>
              </a:rPr>
              <a:t>What is p?</a:t>
            </a:r>
          </a:p>
          <a:p>
            <a:pPr marL="457200" indent="-457200">
              <a:buFont typeface="Arial"/>
              <a:buChar char="•"/>
            </a:pPr>
            <a:r>
              <a:rPr lang="en-US" sz="2200" dirty="0" smtClean="0">
                <a:solidFill>
                  <a:srgbClr val="000090"/>
                </a:solidFill>
              </a:rPr>
              <a:t>Why the minus sign?</a:t>
            </a:r>
            <a:endParaRPr lang="en-US" sz="2200" dirty="0">
              <a:solidFill>
                <a:srgbClr val="00009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43246" y="4141546"/>
            <a:ext cx="46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(f)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1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cintosh HD:Users:edw:Desktop:Mohr_circle_slid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3"/>
          <a:stretch/>
        </p:blipFill>
        <p:spPr bwMode="auto">
          <a:xfrm>
            <a:off x="5096827" y="753728"/>
            <a:ext cx="2700973" cy="19424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9168" y="193906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Class-prep questions for today (break-out rooms)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0699" y="769504"/>
            <a:ext cx="7581902" cy="1812724"/>
            <a:chOff x="520699" y="858404"/>
            <a:chExt cx="7581902" cy="1812724"/>
          </a:xfrm>
        </p:grpSpPr>
        <p:sp>
          <p:nvSpPr>
            <p:cNvPr id="2" name="TextBox 1"/>
            <p:cNvSpPr txBox="1"/>
            <p:nvPr/>
          </p:nvSpPr>
          <p:spPr>
            <a:xfrm>
              <a:off x="541045" y="858404"/>
              <a:ext cx="7561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90"/>
                  </a:solidFill>
                </a:rPr>
                <a:t>Failure of materials 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0699" y="1193800"/>
              <a:ext cx="48260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Last class, we looked at frictional sliding on pre-existing fractures or faults with a coefficient of friction </a:t>
              </a:r>
              <a:r>
                <a:rPr lang="en-US" dirty="0" smtClean="0">
                  <a:solidFill>
                    <a:srgbClr val="000090"/>
                  </a:solidFill>
                  <a:latin typeface="Symbol" charset="2"/>
                  <a:ea typeface="ＭＳ 明朝"/>
                  <a:cs typeface="Symbol" charset="2"/>
                </a:rPr>
                <a:t>m</a:t>
              </a:r>
              <a:r>
                <a:rPr lang="en-US" dirty="0" smtClean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. 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What physical characteristics of a surface cause friction?</a:t>
              </a:r>
              <a:endParaRPr lang="en-US" dirty="0">
                <a:solidFill>
                  <a:srgbClr val="000090"/>
                </a:solidFill>
                <a:latin typeface="Cambria"/>
                <a:ea typeface="ＭＳ 明朝"/>
                <a:cs typeface="Times New Roman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38245" y="4416137"/>
            <a:ext cx="49453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Explain what you think  </a:t>
            </a:r>
            <a:r>
              <a:rPr lang="en-US" dirty="0">
                <a:solidFill>
                  <a:srgbClr val="800000"/>
                </a:solidFill>
              </a:rPr>
              <a:t>n </a:t>
            </a:r>
            <a:r>
              <a:rPr lang="en-US" dirty="0" smtClean="0">
                <a:solidFill>
                  <a:srgbClr val="000090"/>
                </a:solidFill>
              </a:rPr>
              <a:t>and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0 </a:t>
            </a:r>
            <a:r>
              <a:rPr lang="en-US" dirty="0" smtClean="0">
                <a:solidFill>
                  <a:srgbClr val="000090"/>
                </a:solidFill>
              </a:rPr>
              <a:t>might mean in terms of micro-scale processes at the micro-crack, crystalline, or lattice scales.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Why do you think the failure envelope is rounded off at the right?  Think about the sign of </a:t>
            </a:r>
            <a:r>
              <a:rPr lang="en-US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baseline="-25000" dirty="0" err="1" smtClean="0">
                <a:solidFill>
                  <a:srgbClr val="000090"/>
                </a:solidFill>
              </a:rPr>
              <a:t>N</a:t>
            </a:r>
            <a:r>
              <a:rPr lang="en-US" dirty="0" smtClean="0">
                <a:solidFill>
                  <a:srgbClr val="000090"/>
                </a:solidFill>
              </a:rPr>
              <a:t> and the processes that might contribute to internal friction.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20066692">
            <a:off x="800098" y="6281283"/>
            <a:ext cx="1023645" cy="26670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63994" y="3202032"/>
            <a:ext cx="4838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520700"/>
            <a:r>
              <a:rPr lang="en-US" dirty="0" smtClean="0">
                <a:solidFill>
                  <a:srgbClr val="800000"/>
                </a:solidFill>
              </a:rPr>
              <a:t>n </a:t>
            </a:r>
            <a:r>
              <a:rPr lang="en-US" dirty="0" smtClean="0">
                <a:solidFill>
                  <a:srgbClr val="000090"/>
                </a:solidFill>
              </a:rPr>
              <a:t> = </a:t>
            </a:r>
            <a:r>
              <a:rPr lang="en-US" b="1" i="1" dirty="0" smtClean="0">
                <a:solidFill>
                  <a:srgbClr val="000090"/>
                </a:solidFill>
              </a:rPr>
              <a:t>coefficient of internal friction</a:t>
            </a:r>
            <a:r>
              <a:rPr lang="en-US" dirty="0" smtClean="0">
                <a:solidFill>
                  <a:srgbClr val="000090"/>
                </a:solidFill>
              </a:rPr>
              <a:t> for</a:t>
            </a:r>
            <a:r>
              <a:rPr lang="en-US" b="1" i="1" dirty="0" smtClean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fracture on a new fault surface</a:t>
            </a:r>
          </a:p>
          <a:p>
            <a:pPr marL="685800" indent="-520700"/>
            <a:r>
              <a:rPr lang="en-US" sz="2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0 </a:t>
            </a:r>
            <a:r>
              <a:rPr lang="en-US" dirty="0" smtClean="0">
                <a:solidFill>
                  <a:srgbClr val="000090"/>
                </a:solidFill>
              </a:rPr>
              <a:t> = cohesion of the material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75525" y="4406142"/>
            <a:ext cx="2895878" cy="2178050"/>
            <a:chOff x="275525" y="3606042"/>
            <a:chExt cx="2895878" cy="2178050"/>
          </a:xfrm>
        </p:grpSpPr>
        <p:grpSp>
          <p:nvGrpSpPr>
            <p:cNvPr id="43" name="Group 42"/>
            <p:cNvGrpSpPr/>
            <p:nvPr/>
          </p:nvGrpSpPr>
          <p:grpSpPr>
            <a:xfrm>
              <a:off x="275525" y="3606042"/>
              <a:ext cx="2895878" cy="2178050"/>
              <a:chOff x="275525" y="3606042"/>
              <a:chExt cx="2895878" cy="217805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1593840" y="3807598"/>
                <a:ext cx="0" cy="1976494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endCxn id="27" idx="0"/>
              </p:cNvCxnSpPr>
              <p:nvPr/>
            </p:nvCxnSpPr>
            <p:spPr>
              <a:xfrm flipV="1">
                <a:off x="432042" y="5096671"/>
                <a:ext cx="1487511" cy="584684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71649" y="4776276"/>
                <a:ext cx="2389608" cy="29354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668691" y="4401198"/>
                <a:ext cx="5027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N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83971" y="3606042"/>
                <a:ext cx="464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S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751031" y="4296829"/>
                <a:ext cx="1222390" cy="1017601"/>
                <a:chOff x="4778281" y="2654300"/>
                <a:chExt cx="1763830" cy="1320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38700" y="2654300"/>
                  <a:ext cx="1384300" cy="1320800"/>
                </a:xfrm>
                <a:prstGeom prst="ellipse">
                  <a:avLst/>
                </a:prstGeom>
                <a:noFill/>
                <a:ln w="28575" cmpd="sng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778281" y="3095827"/>
                  <a:ext cx="758052" cy="59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>
                      <a:solidFill>
                        <a:srgbClr val="00000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400" baseline="-25000" dirty="0" err="1" smtClean="0">
                      <a:solidFill>
                        <a:srgbClr val="000000"/>
                      </a:solidFill>
                    </a:rPr>
                    <a:t>III</a:t>
                  </a:r>
                  <a:endParaRPr lang="en-US" sz="24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933250" y="3075559"/>
                  <a:ext cx="608861" cy="59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400" baseline="-25000" dirty="0" err="1" smtClean="0"/>
                    <a:t>I</a:t>
                  </a:r>
                  <a:endParaRPr lang="en-US" sz="2400" baseline="-25000" dirty="0"/>
                </a:p>
              </p:txBody>
            </p:sp>
          </p:grpSp>
          <p:cxnSp>
            <p:nvCxnSpPr>
              <p:cNvPr id="25" name="Straight Connector 24"/>
              <p:cNvCxnSpPr>
                <a:endCxn id="27" idx="3"/>
              </p:cNvCxnSpPr>
              <p:nvPr/>
            </p:nvCxnSpPr>
            <p:spPr>
              <a:xfrm>
                <a:off x="546462" y="3939690"/>
                <a:ext cx="1326706" cy="562733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26"/>
              <p:cNvSpPr/>
              <p:nvPr/>
            </p:nvSpPr>
            <p:spPr>
              <a:xfrm rot="2734510">
                <a:off x="1685857" y="4565457"/>
                <a:ext cx="503607" cy="452675"/>
              </a:xfrm>
              <a:custGeom>
                <a:avLst/>
                <a:gdLst>
                  <a:gd name="connsiteX0" fmla="*/ 203200 w 228600"/>
                  <a:gd name="connsiteY0" fmla="*/ 647700 h 647700"/>
                  <a:gd name="connsiteX1" fmla="*/ 228600 w 228600"/>
                  <a:gd name="connsiteY1" fmla="*/ 469900 h 647700"/>
                  <a:gd name="connsiteX2" fmla="*/ 190500 w 228600"/>
                  <a:gd name="connsiteY2" fmla="*/ 266700 h 647700"/>
                  <a:gd name="connsiteX3" fmla="*/ 177800 w 228600"/>
                  <a:gd name="connsiteY3" fmla="*/ 228600 h 647700"/>
                  <a:gd name="connsiteX4" fmla="*/ 165100 w 228600"/>
                  <a:gd name="connsiteY4" fmla="*/ 190500 h 647700"/>
                  <a:gd name="connsiteX5" fmla="*/ 139700 w 228600"/>
                  <a:gd name="connsiteY5" fmla="*/ 152400 h 647700"/>
                  <a:gd name="connsiteX6" fmla="*/ 101600 w 228600"/>
                  <a:gd name="connsiteY6" fmla="*/ 76200 h 647700"/>
                  <a:gd name="connsiteX7" fmla="*/ 63500 w 228600"/>
                  <a:gd name="connsiteY7" fmla="*/ 38100 h 647700"/>
                  <a:gd name="connsiteX8" fmla="*/ 0 w 228600"/>
                  <a:gd name="connsiteY8" fmla="*/ 0 h 647700"/>
                  <a:gd name="connsiteX0" fmla="*/ 203200 w 228600"/>
                  <a:gd name="connsiteY0" fmla="*/ 647700 h 647700"/>
                  <a:gd name="connsiteX1" fmla="*/ 228600 w 228600"/>
                  <a:gd name="connsiteY1" fmla="*/ 469900 h 647700"/>
                  <a:gd name="connsiteX2" fmla="*/ 190500 w 228600"/>
                  <a:gd name="connsiteY2" fmla="*/ 266700 h 647700"/>
                  <a:gd name="connsiteX3" fmla="*/ 177800 w 228600"/>
                  <a:gd name="connsiteY3" fmla="*/ 228600 h 647700"/>
                  <a:gd name="connsiteX4" fmla="*/ 165100 w 228600"/>
                  <a:gd name="connsiteY4" fmla="*/ 190500 h 647700"/>
                  <a:gd name="connsiteX5" fmla="*/ 101600 w 228600"/>
                  <a:gd name="connsiteY5" fmla="*/ 76200 h 647700"/>
                  <a:gd name="connsiteX6" fmla="*/ 63500 w 228600"/>
                  <a:gd name="connsiteY6" fmla="*/ 38100 h 647700"/>
                  <a:gd name="connsiteX7" fmla="*/ 0 w 228600"/>
                  <a:gd name="connsiteY7" fmla="*/ 0 h 647700"/>
                  <a:gd name="connsiteX0" fmla="*/ 203200 w 228600"/>
                  <a:gd name="connsiteY0" fmla="*/ 647700 h 647700"/>
                  <a:gd name="connsiteX1" fmla="*/ 228600 w 228600"/>
                  <a:gd name="connsiteY1" fmla="*/ 469900 h 647700"/>
                  <a:gd name="connsiteX2" fmla="*/ 190500 w 228600"/>
                  <a:gd name="connsiteY2" fmla="*/ 266700 h 647700"/>
                  <a:gd name="connsiteX3" fmla="*/ 177800 w 228600"/>
                  <a:gd name="connsiteY3" fmla="*/ 228600 h 647700"/>
                  <a:gd name="connsiteX4" fmla="*/ 165100 w 228600"/>
                  <a:gd name="connsiteY4" fmla="*/ 190500 h 647700"/>
                  <a:gd name="connsiteX5" fmla="*/ 63500 w 228600"/>
                  <a:gd name="connsiteY5" fmla="*/ 38100 h 647700"/>
                  <a:gd name="connsiteX6" fmla="*/ 0 w 228600"/>
                  <a:gd name="connsiteY6" fmla="*/ 0 h 647700"/>
                  <a:gd name="connsiteX0" fmla="*/ 203200 w 229110"/>
                  <a:gd name="connsiteY0" fmla="*/ 647700 h 647700"/>
                  <a:gd name="connsiteX1" fmla="*/ 228600 w 229110"/>
                  <a:gd name="connsiteY1" fmla="*/ 469900 h 647700"/>
                  <a:gd name="connsiteX2" fmla="*/ 177800 w 229110"/>
                  <a:gd name="connsiteY2" fmla="*/ 228600 h 647700"/>
                  <a:gd name="connsiteX3" fmla="*/ 165100 w 229110"/>
                  <a:gd name="connsiteY3" fmla="*/ 190500 h 647700"/>
                  <a:gd name="connsiteX4" fmla="*/ 63500 w 229110"/>
                  <a:gd name="connsiteY4" fmla="*/ 38100 h 647700"/>
                  <a:gd name="connsiteX5" fmla="*/ 0 w 229110"/>
                  <a:gd name="connsiteY5" fmla="*/ 0 h 647700"/>
                  <a:gd name="connsiteX0" fmla="*/ 203200 w 229110"/>
                  <a:gd name="connsiteY0" fmla="*/ 647700 h 647700"/>
                  <a:gd name="connsiteX1" fmla="*/ 228600 w 229110"/>
                  <a:gd name="connsiteY1" fmla="*/ 469900 h 647700"/>
                  <a:gd name="connsiteX2" fmla="*/ 177800 w 229110"/>
                  <a:gd name="connsiteY2" fmla="*/ 228600 h 647700"/>
                  <a:gd name="connsiteX3" fmla="*/ 165100 w 229110"/>
                  <a:gd name="connsiteY3" fmla="*/ 190500 h 647700"/>
                  <a:gd name="connsiteX4" fmla="*/ 0 w 229110"/>
                  <a:gd name="connsiteY4" fmla="*/ 0 h 647700"/>
                  <a:gd name="connsiteX0" fmla="*/ 203200 w 229110"/>
                  <a:gd name="connsiteY0" fmla="*/ 647700 h 647700"/>
                  <a:gd name="connsiteX1" fmla="*/ 228600 w 229110"/>
                  <a:gd name="connsiteY1" fmla="*/ 469900 h 647700"/>
                  <a:gd name="connsiteX2" fmla="*/ 177800 w 229110"/>
                  <a:gd name="connsiteY2" fmla="*/ 228600 h 647700"/>
                  <a:gd name="connsiteX3" fmla="*/ 0 w 229110"/>
                  <a:gd name="connsiteY3" fmla="*/ 0 h 647700"/>
                  <a:gd name="connsiteX0" fmla="*/ 309033 w 334943"/>
                  <a:gd name="connsiteY0" fmla="*/ 520700 h 520700"/>
                  <a:gd name="connsiteX1" fmla="*/ 334433 w 334943"/>
                  <a:gd name="connsiteY1" fmla="*/ 342900 h 520700"/>
                  <a:gd name="connsiteX2" fmla="*/ 283633 w 334943"/>
                  <a:gd name="connsiteY2" fmla="*/ 101600 h 520700"/>
                  <a:gd name="connsiteX3" fmla="*/ 0 w 334943"/>
                  <a:gd name="connsiteY3" fmla="*/ 0 h 520700"/>
                  <a:gd name="connsiteX0" fmla="*/ 309033 w 338400"/>
                  <a:gd name="connsiteY0" fmla="*/ 520700 h 520700"/>
                  <a:gd name="connsiteX1" fmla="*/ 334433 w 338400"/>
                  <a:gd name="connsiteY1" fmla="*/ 342900 h 520700"/>
                  <a:gd name="connsiteX2" fmla="*/ 215899 w 338400"/>
                  <a:gd name="connsiteY2" fmla="*/ 156634 h 520700"/>
                  <a:gd name="connsiteX3" fmla="*/ 0 w 338400"/>
                  <a:gd name="connsiteY3" fmla="*/ 0 h 520700"/>
                  <a:gd name="connsiteX0" fmla="*/ 309033 w 311241"/>
                  <a:gd name="connsiteY0" fmla="*/ 520700 h 520700"/>
                  <a:gd name="connsiteX1" fmla="*/ 292100 w 311241"/>
                  <a:gd name="connsiteY1" fmla="*/ 330200 h 520700"/>
                  <a:gd name="connsiteX2" fmla="*/ 215899 w 311241"/>
                  <a:gd name="connsiteY2" fmla="*/ 156634 h 520700"/>
                  <a:gd name="connsiteX3" fmla="*/ 0 w 311241"/>
                  <a:gd name="connsiteY3" fmla="*/ 0 h 520700"/>
                  <a:gd name="connsiteX0" fmla="*/ 309033 w 312169"/>
                  <a:gd name="connsiteY0" fmla="*/ 520700 h 520700"/>
                  <a:gd name="connsiteX1" fmla="*/ 292100 w 312169"/>
                  <a:gd name="connsiteY1" fmla="*/ 330200 h 520700"/>
                  <a:gd name="connsiteX2" fmla="*/ 182032 w 312169"/>
                  <a:gd name="connsiteY2" fmla="*/ 131234 h 520700"/>
                  <a:gd name="connsiteX3" fmla="*/ 0 w 312169"/>
                  <a:gd name="connsiteY3" fmla="*/ 0 h 520700"/>
                  <a:gd name="connsiteX0" fmla="*/ 309033 w 312169"/>
                  <a:gd name="connsiteY0" fmla="*/ 520700 h 520700"/>
                  <a:gd name="connsiteX1" fmla="*/ 292100 w 312169"/>
                  <a:gd name="connsiteY1" fmla="*/ 330200 h 520700"/>
                  <a:gd name="connsiteX2" fmla="*/ 182032 w 312169"/>
                  <a:gd name="connsiteY2" fmla="*/ 131234 h 520700"/>
                  <a:gd name="connsiteX3" fmla="*/ 0 w 312169"/>
                  <a:gd name="connsiteY3" fmla="*/ 0 h 520700"/>
                  <a:gd name="connsiteX0" fmla="*/ 309033 w 312169"/>
                  <a:gd name="connsiteY0" fmla="*/ 520700 h 520700"/>
                  <a:gd name="connsiteX1" fmla="*/ 292100 w 312169"/>
                  <a:gd name="connsiteY1" fmla="*/ 330200 h 520700"/>
                  <a:gd name="connsiteX2" fmla="*/ 182032 w 312169"/>
                  <a:gd name="connsiteY2" fmla="*/ 131234 h 520700"/>
                  <a:gd name="connsiteX3" fmla="*/ 0 w 312169"/>
                  <a:gd name="connsiteY3" fmla="*/ 0 h 520700"/>
                  <a:gd name="connsiteX0" fmla="*/ 317500 w 319454"/>
                  <a:gd name="connsiteY0" fmla="*/ 529166 h 529166"/>
                  <a:gd name="connsiteX1" fmla="*/ 292100 w 319454"/>
                  <a:gd name="connsiteY1" fmla="*/ 330200 h 529166"/>
                  <a:gd name="connsiteX2" fmla="*/ 182032 w 319454"/>
                  <a:gd name="connsiteY2" fmla="*/ 131234 h 529166"/>
                  <a:gd name="connsiteX3" fmla="*/ 0 w 319454"/>
                  <a:gd name="connsiteY3" fmla="*/ 0 h 529166"/>
                  <a:gd name="connsiteX0" fmla="*/ 756154 w 758108"/>
                  <a:gd name="connsiteY0" fmla="*/ 663101 h 663101"/>
                  <a:gd name="connsiteX1" fmla="*/ 730754 w 758108"/>
                  <a:gd name="connsiteY1" fmla="*/ 464135 h 663101"/>
                  <a:gd name="connsiteX2" fmla="*/ 620686 w 758108"/>
                  <a:gd name="connsiteY2" fmla="*/ 265169 h 663101"/>
                  <a:gd name="connsiteX3" fmla="*/ 0 w 758108"/>
                  <a:gd name="connsiteY3" fmla="*/ 0 h 663101"/>
                  <a:gd name="connsiteX0" fmla="*/ 756154 w 758108"/>
                  <a:gd name="connsiteY0" fmla="*/ 663101 h 663101"/>
                  <a:gd name="connsiteX1" fmla="*/ 730754 w 758108"/>
                  <a:gd name="connsiteY1" fmla="*/ 464135 h 663101"/>
                  <a:gd name="connsiteX2" fmla="*/ 620686 w 758108"/>
                  <a:gd name="connsiteY2" fmla="*/ 265169 h 663101"/>
                  <a:gd name="connsiteX3" fmla="*/ 0 w 758108"/>
                  <a:gd name="connsiteY3" fmla="*/ 0 h 663101"/>
                  <a:gd name="connsiteX0" fmla="*/ 756154 w 766102"/>
                  <a:gd name="connsiteY0" fmla="*/ 663101 h 663101"/>
                  <a:gd name="connsiteX1" fmla="*/ 730754 w 766102"/>
                  <a:gd name="connsiteY1" fmla="*/ 464135 h 663101"/>
                  <a:gd name="connsiteX2" fmla="*/ 431931 w 766102"/>
                  <a:gd name="connsiteY2" fmla="*/ 178670 h 663101"/>
                  <a:gd name="connsiteX3" fmla="*/ 0 w 766102"/>
                  <a:gd name="connsiteY3" fmla="*/ 0 h 663101"/>
                  <a:gd name="connsiteX0" fmla="*/ 756154 w 756653"/>
                  <a:gd name="connsiteY0" fmla="*/ 663101 h 663101"/>
                  <a:gd name="connsiteX1" fmla="*/ 653657 w 756653"/>
                  <a:gd name="connsiteY1" fmla="*/ 377635 h 663101"/>
                  <a:gd name="connsiteX2" fmla="*/ 431931 w 756653"/>
                  <a:gd name="connsiteY2" fmla="*/ 178670 h 663101"/>
                  <a:gd name="connsiteX3" fmla="*/ 0 w 756653"/>
                  <a:gd name="connsiteY3" fmla="*/ 0 h 663101"/>
                  <a:gd name="connsiteX0" fmla="*/ 721593 w 722529"/>
                  <a:gd name="connsiteY0" fmla="*/ 657521 h 657521"/>
                  <a:gd name="connsiteX1" fmla="*/ 653657 w 722529"/>
                  <a:gd name="connsiteY1" fmla="*/ 377635 h 657521"/>
                  <a:gd name="connsiteX2" fmla="*/ 431931 w 722529"/>
                  <a:gd name="connsiteY2" fmla="*/ 178670 h 657521"/>
                  <a:gd name="connsiteX3" fmla="*/ 0 w 722529"/>
                  <a:gd name="connsiteY3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53657 w 721593"/>
                  <a:gd name="connsiteY2" fmla="*/ 377635 h 657521"/>
                  <a:gd name="connsiteX3" fmla="*/ 431931 w 721593"/>
                  <a:gd name="connsiteY3" fmla="*/ 178670 h 657521"/>
                  <a:gd name="connsiteX4" fmla="*/ 0 w 721593"/>
                  <a:gd name="connsiteY4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53657 w 721593"/>
                  <a:gd name="connsiteY2" fmla="*/ 377635 h 657521"/>
                  <a:gd name="connsiteX3" fmla="*/ 384078 w 721593"/>
                  <a:gd name="connsiteY3" fmla="*/ 139605 h 657521"/>
                  <a:gd name="connsiteX4" fmla="*/ 0 w 721593"/>
                  <a:gd name="connsiteY4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53657 w 721593"/>
                  <a:gd name="connsiteY2" fmla="*/ 377635 h 657521"/>
                  <a:gd name="connsiteX3" fmla="*/ 384078 w 721593"/>
                  <a:gd name="connsiteY3" fmla="*/ 139605 h 657521"/>
                  <a:gd name="connsiteX4" fmla="*/ 0 w 721593"/>
                  <a:gd name="connsiteY4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53657 w 721593"/>
                  <a:gd name="connsiteY2" fmla="*/ 377635 h 657521"/>
                  <a:gd name="connsiteX3" fmla="*/ 341542 w 721593"/>
                  <a:gd name="connsiteY3" fmla="*/ 92170 h 657521"/>
                  <a:gd name="connsiteX4" fmla="*/ 0 w 721593"/>
                  <a:gd name="connsiteY4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29731 w 721593"/>
                  <a:gd name="connsiteY2" fmla="*/ 338570 h 657521"/>
                  <a:gd name="connsiteX3" fmla="*/ 341542 w 721593"/>
                  <a:gd name="connsiteY3" fmla="*/ 92170 h 657521"/>
                  <a:gd name="connsiteX4" fmla="*/ 0 w 721593"/>
                  <a:gd name="connsiteY4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29731 w 721593"/>
                  <a:gd name="connsiteY2" fmla="*/ 338570 h 657521"/>
                  <a:gd name="connsiteX3" fmla="*/ 606573 w 721593"/>
                  <a:gd name="connsiteY3" fmla="*/ 300361 h 657521"/>
                  <a:gd name="connsiteX4" fmla="*/ 341542 w 721593"/>
                  <a:gd name="connsiteY4" fmla="*/ 92170 h 657521"/>
                  <a:gd name="connsiteX5" fmla="*/ 0 w 721593"/>
                  <a:gd name="connsiteY5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29731 w 721593"/>
                  <a:gd name="connsiteY2" fmla="*/ 338570 h 657521"/>
                  <a:gd name="connsiteX3" fmla="*/ 606573 w 721593"/>
                  <a:gd name="connsiteY3" fmla="*/ 300361 h 657521"/>
                  <a:gd name="connsiteX4" fmla="*/ 341542 w 721593"/>
                  <a:gd name="connsiteY4" fmla="*/ 92170 h 657521"/>
                  <a:gd name="connsiteX5" fmla="*/ 0 w 721593"/>
                  <a:gd name="connsiteY5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29731 w 721593"/>
                  <a:gd name="connsiteY2" fmla="*/ 338570 h 657521"/>
                  <a:gd name="connsiteX3" fmla="*/ 606573 w 721593"/>
                  <a:gd name="connsiteY3" fmla="*/ 300361 h 657521"/>
                  <a:gd name="connsiteX4" fmla="*/ 341542 w 721593"/>
                  <a:gd name="connsiteY4" fmla="*/ 92170 h 657521"/>
                  <a:gd name="connsiteX5" fmla="*/ 0 w 721593"/>
                  <a:gd name="connsiteY5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29731 w 721593"/>
                  <a:gd name="connsiteY2" fmla="*/ 338570 h 657521"/>
                  <a:gd name="connsiteX3" fmla="*/ 529476 w 721593"/>
                  <a:gd name="connsiteY3" fmla="*/ 219442 h 657521"/>
                  <a:gd name="connsiteX4" fmla="*/ 341542 w 721593"/>
                  <a:gd name="connsiteY4" fmla="*/ 92170 h 657521"/>
                  <a:gd name="connsiteX5" fmla="*/ 0 w 721593"/>
                  <a:gd name="connsiteY5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29731 w 721593"/>
                  <a:gd name="connsiteY2" fmla="*/ 338570 h 657521"/>
                  <a:gd name="connsiteX3" fmla="*/ 529476 w 721593"/>
                  <a:gd name="connsiteY3" fmla="*/ 219442 h 657521"/>
                  <a:gd name="connsiteX4" fmla="*/ 256470 w 721593"/>
                  <a:gd name="connsiteY4" fmla="*/ 53105 h 657521"/>
                  <a:gd name="connsiteX5" fmla="*/ 0 w 721593"/>
                  <a:gd name="connsiteY5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29731 w 721593"/>
                  <a:gd name="connsiteY2" fmla="*/ 338570 h 657521"/>
                  <a:gd name="connsiteX3" fmla="*/ 529476 w 721593"/>
                  <a:gd name="connsiteY3" fmla="*/ 219442 h 657521"/>
                  <a:gd name="connsiteX4" fmla="*/ 256470 w 721593"/>
                  <a:gd name="connsiteY4" fmla="*/ 53105 h 657521"/>
                  <a:gd name="connsiteX5" fmla="*/ 0 w 721593"/>
                  <a:gd name="connsiteY5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29731 w 721593"/>
                  <a:gd name="connsiteY2" fmla="*/ 338570 h 657521"/>
                  <a:gd name="connsiteX3" fmla="*/ 529476 w 721593"/>
                  <a:gd name="connsiteY3" fmla="*/ 219442 h 657521"/>
                  <a:gd name="connsiteX4" fmla="*/ 256470 w 721593"/>
                  <a:gd name="connsiteY4" fmla="*/ 53105 h 657521"/>
                  <a:gd name="connsiteX5" fmla="*/ 0 w 721593"/>
                  <a:gd name="connsiteY5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29731 w 721593"/>
                  <a:gd name="connsiteY2" fmla="*/ 338570 h 657521"/>
                  <a:gd name="connsiteX3" fmla="*/ 529476 w 721593"/>
                  <a:gd name="connsiteY3" fmla="*/ 219442 h 657521"/>
                  <a:gd name="connsiteX4" fmla="*/ 256470 w 721593"/>
                  <a:gd name="connsiteY4" fmla="*/ 53105 h 657521"/>
                  <a:gd name="connsiteX5" fmla="*/ 0 w 721593"/>
                  <a:gd name="connsiteY5" fmla="*/ 0 h 657521"/>
                  <a:gd name="connsiteX0" fmla="*/ 721593 w 721593"/>
                  <a:gd name="connsiteY0" fmla="*/ 657521 h 657521"/>
                  <a:gd name="connsiteX1" fmla="*/ 707597 w 721593"/>
                  <a:gd name="connsiteY1" fmla="*/ 551489 h 657521"/>
                  <a:gd name="connsiteX2" fmla="*/ 683670 w 721593"/>
                  <a:gd name="connsiteY2" fmla="*/ 451038 h 657521"/>
                  <a:gd name="connsiteX3" fmla="*/ 629731 w 721593"/>
                  <a:gd name="connsiteY3" fmla="*/ 338570 h 657521"/>
                  <a:gd name="connsiteX4" fmla="*/ 529476 w 721593"/>
                  <a:gd name="connsiteY4" fmla="*/ 219442 h 657521"/>
                  <a:gd name="connsiteX5" fmla="*/ 256470 w 721593"/>
                  <a:gd name="connsiteY5" fmla="*/ 53105 h 657521"/>
                  <a:gd name="connsiteX6" fmla="*/ 0 w 721593"/>
                  <a:gd name="connsiteY6" fmla="*/ 0 h 657521"/>
                  <a:gd name="connsiteX0" fmla="*/ 718934 w 718934"/>
                  <a:gd name="connsiteY0" fmla="*/ 626827 h 626827"/>
                  <a:gd name="connsiteX1" fmla="*/ 704938 w 718934"/>
                  <a:gd name="connsiteY1" fmla="*/ 520795 h 626827"/>
                  <a:gd name="connsiteX2" fmla="*/ 681011 w 718934"/>
                  <a:gd name="connsiteY2" fmla="*/ 420344 h 626827"/>
                  <a:gd name="connsiteX3" fmla="*/ 627072 w 718934"/>
                  <a:gd name="connsiteY3" fmla="*/ 307876 h 626827"/>
                  <a:gd name="connsiteX4" fmla="*/ 526817 w 718934"/>
                  <a:gd name="connsiteY4" fmla="*/ 188748 h 626827"/>
                  <a:gd name="connsiteX5" fmla="*/ 253811 w 718934"/>
                  <a:gd name="connsiteY5" fmla="*/ 22411 h 626827"/>
                  <a:gd name="connsiteX6" fmla="*/ 0 w 718934"/>
                  <a:gd name="connsiteY6" fmla="*/ 0 h 626827"/>
                  <a:gd name="connsiteX0" fmla="*/ 718934 w 718934"/>
                  <a:gd name="connsiteY0" fmla="*/ 630419 h 630419"/>
                  <a:gd name="connsiteX1" fmla="*/ 704938 w 718934"/>
                  <a:gd name="connsiteY1" fmla="*/ 524387 h 630419"/>
                  <a:gd name="connsiteX2" fmla="*/ 681011 w 718934"/>
                  <a:gd name="connsiteY2" fmla="*/ 423936 h 630419"/>
                  <a:gd name="connsiteX3" fmla="*/ 627072 w 718934"/>
                  <a:gd name="connsiteY3" fmla="*/ 311468 h 630419"/>
                  <a:gd name="connsiteX4" fmla="*/ 526817 w 718934"/>
                  <a:gd name="connsiteY4" fmla="*/ 192340 h 630419"/>
                  <a:gd name="connsiteX5" fmla="*/ 253811 w 718934"/>
                  <a:gd name="connsiteY5" fmla="*/ 26003 h 630419"/>
                  <a:gd name="connsiteX6" fmla="*/ 0 w 718934"/>
                  <a:gd name="connsiteY6" fmla="*/ 3592 h 630419"/>
                  <a:gd name="connsiteX0" fmla="*/ 718934 w 718934"/>
                  <a:gd name="connsiteY0" fmla="*/ 635372 h 635372"/>
                  <a:gd name="connsiteX1" fmla="*/ 704938 w 718934"/>
                  <a:gd name="connsiteY1" fmla="*/ 529340 h 635372"/>
                  <a:gd name="connsiteX2" fmla="*/ 681011 w 718934"/>
                  <a:gd name="connsiteY2" fmla="*/ 428889 h 635372"/>
                  <a:gd name="connsiteX3" fmla="*/ 627072 w 718934"/>
                  <a:gd name="connsiteY3" fmla="*/ 316421 h 635372"/>
                  <a:gd name="connsiteX4" fmla="*/ 526817 w 718934"/>
                  <a:gd name="connsiteY4" fmla="*/ 197293 h 635372"/>
                  <a:gd name="connsiteX5" fmla="*/ 253811 w 718934"/>
                  <a:gd name="connsiteY5" fmla="*/ 30956 h 635372"/>
                  <a:gd name="connsiteX6" fmla="*/ 0 w 718934"/>
                  <a:gd name="connsiteY6" fmla="*/ 8545 h 635372"/>
                  <a:gd name="connsiteX0" fmla="*/ 718934 w 718934"/>
                  <a:gd name="connsiteY0" fmla="*/ 634656 h 634656"/>
                  <a:gd name="connsiteX1" fmla="*/ 704938 w 718934"/>
                  <a:gd name="connsiteY1" fmla="*/ 528624 h 634656"/>
                  <a:gd name="connsiteX2" fmla="*/ 681011 w 718934"/>
                  <a:gd name="connsiteY2" fmla="*/ 428173 h 634656"/>
                  <a:gd name="connsiteX3" fmla="*/ 627072 w 718934"/>
                  <a:gd name="connsiteY3" fmla="*/ 315705 h 634656"/>
                  <a:gd name="connsiteX4" fmla="*/ 526817 w 718934"/>
                  <a:gd name="connsiteY4" fmla="*/ 196577 h 634656"/>
                  <a:gd name="connsiteX5" fmla="*/ 283055 w 718934"/>
                  <a:gd name="connsiteY5" fmla="*/ 33030 h 634656"/>
                  <a:gd name="connsiteX6" fmla="*/ 0 w 718934"/>
                  <a:gd name="connsiteY6" fmla="*/ 7829 h 634656"/>
                  <a:gd name="connsiteX0" fmla="*/ 718934 w 718934"/>
                  <a:gd name="connsiteY0" fmla="*/ 634656 h 634656"/>
                  <a:gd name="connsiteX1" fmla="*/ 704938 w 718934"/>
                  <a:gd name="connsiteY1" fmla="*/ 528624 h 634656"/>
                  <a:gd name="connsiteX2" fmla="*/ 627072 w 718934"/>
                  <a:gd name="connsiteY2" fmla="*/ 315705 h 634656"/>
                  <a:gd name="connsiteX3" fmla="*/ 526817 w 718934"/>
                  <a:gd name="connsiteY3" fmla="*/ 196577 h 634656"/>
                  <a:gd name="connsiteX4" fmla="*/ 283055 w 718934"/>
                  <a:gd name="connsiteY4" fmla="*/ 33030 h 634656"/>
                  <a:gd name="connsiteX5" fmla="*/ 0 w 718934"/>
                  <a:gd name="connsiteY5" fmla="*/ 7829 h 634656"/>
                  <a:gd name="connsiteX0" fmla="*/ 718934 w 718934"/>
                  <a:gd name="connsiteY0" fmla="*/ 634656 h 634656"/>
                  <a:gd name="connsiteX1" fmla="*/ 704938 w 718934"/>
                  <a:gd name="connsiteY1" fmla="*/ 528624 h 634656"/>
                  <a:gd name="connsiteX2" fmla="*/ 627072 w 718934"/>
                  <a:gd name="connsiteY2" fmla="*/ 315705 h 634656"/>
                  <a:gd name="connsiteX3" fmla="*/ 526817 w 718934"/>
                  <a:gd name="connsiteY3" fmla="*/ 196577 h 634656"/>
                  <a:gd name="connsiteX4" fmla="*/ 283055 w 718934"/>
                  <a:gd name="connsiteY4" fmla="*/ 33030 h 634656"/>
                  <a:gd name="connsiteX5" fmla="*/ 0 w 718934"/>
                  <a:gd name="connsiteY5" fmla="*/ 7829 h 634656"/>
                  <a:gd name="connsiteX0" fmla="*/ 718934 w 718934"/>
                  <a:gd name="connsiteY0" fmla="*/ 634014 h 634014"/>
                  <a:gd name="connsiteX1" fmla="*/ 704938 w 718934"/>
                  <a:gd name="connsiteY1" fmla="*/ 527982 h 634014"/>
                  <a:gd name="connsiteX2" fmla="*/ 627072 w 718934"/>
                  <a:gd name="connsiteY2" fmla="*/ 315063 h 634014"/>
                  <a:gd name="connsiteX3" fmla="*/ 508207 w 718934"/>
                  <a:gd name="connsiteY3" fmla="*/ 176403 h 634014"/>
                  <a:gd name="connsiteX4" fmla="*/ 283055 w 718934"/>
                  <a:gd name="connsiteY4" fmla="*/ 32388 h 634014"/>
                  <a:gd name="connsiteX5" fmla="*/ 0 w 718934"/>
                  <a:gd name="connsiteY5" fmla="*/ 7187 h 634014"/>
                  <a:gd name="connsiteX0" fmla="*/ 718934 w 718934"/>
                  <a:gd name="connsiteY0" fmla="*/ 633760 h 633760"/>
                  <a:gd name="connsiteX1" fmla="*/ 704938 w 718934"/>
                  <a:gd name="connsiteY1" fmla="*/ 527728 h 633760"/>
                  <a:gd name="connsiteX2" fmla="*/ 627072 w 718934"/>
                  <a:gd name="connsiteY2" fmla="*/ 314809 h 633760"/>
                  <a:gd name="connsiteX3" fmla="*/ 516182 w 718934"/>
                  <a:gd name="connsiteY3" fmla="*/ 167778 h 633760"/>
                  <a:gd name="connsiteX4" fmla="*/ 283055 w 718934"/>
                  <a:gd name="connsiteY4" fmla="*/ 32134 h 633760"/>
                  <a:gd name="connsiteX5" fmla="*/ 0 w 718934"/>
                  <a:gd name="connsiteY5" fmla="*/ 6933 h 633760"/>
                  <a:gd name="connsiteX0" fmla="*/ 626894 w 626894"/>
                  <a:gd name="connsiteY0" fmla="*/ 601940 h 601940"/>
                  <a:gd name="connsiteX1" fmla="*/ 612898 w 626894"/>
                  <a:gd name="connsiteY1" fmla="*/ 495908 h 601940"/>
                  <a:gd name="connsiteX2" fmla="*/ 535032 w 626894"/>
                  <a:gd name="connsiteY2" fmla="*/ 282989 h 601940"/>
                  <a:gd name="connsiteX3" fmla="*/ 424142 w 626894"/>
                  <a:gd name="connsiteY3" fmla="*/ 135958 h 601940"/>
                  <a:gd name="connsiteX4" fmla="*/ 191015 w 626894"/>
                  <a:gd name="connsiteY4" fmla="*/ 314 h 601940"/>
                  <a:gd name="connsiteX5" fmla="*/ 0 w 626894"/>
                  <a:gd name="connsiteY5" fmla="*/ 163565 h 601940"/>
                  <a:gd name="connsiteX0" fmla="*/ 626894 w 626894"/>
                  <a:gd name="connsiteY0" fmla="*/ 601940 h 601940"/>
                  <a:gd name="connsiteX1" fmla="*/ 535032 w 626894"/>
                  <a:gd name="connsiteY1" fmla="*/ 282989 h 601940"/>
                  <a:gd name="connsiteX2" fmla="*/ 424142 w 626894"/>
                  <a:gd name="connsiteY2" fmla="*/ 135958 h 601940"/>
                  <a:gd name="connsiteX3" fmla="*/ 191015 w 626894"/>
                  <a:gd name="connsiteY3" fmla="*/ 314 h 601940"/>
                  <a:gd name="connsiteX4" fmla="*/ 0 w 626894"/>
                  <a:gd name="connsiteY4" fmla="*/ 163565 h 601940"/>
                  <a:gd name="connsiteX0" fmla="*/ 626894 w 626894"/>
                  <a:gd name="connsiteY0" fmla="*/ 601626 h 601626"/>
                  <a:gd name="connsiteX1" fmla="*/ 535032 w 626894"/>
                  <a:gd name="connsiteY1" fmla="*/ 282675 h 601626"/>
                  <a:gd name="connsiteX2" fmla="*/ 191015 w 626894"/>
                  <a:gd name="connsiteY2" fmla="*/ 0 h 601626"/>
                  <a:gd name="connsiteX3" fmla="*/ 0 w 626894"/>
                  <a:gd name="connsiteY3" fmla="*/ 163251 h 601626"/>
                  <a:gd name="connsiteX0" fmla="*/ 372392 w 537988"/>
                  <a:gd name="connsiteY0" fmla="*/ 527355 h 527355"/>
                  <a:gd name="connsiteX1" fmla="*/ 535032 w 537988"/>
                  <a:gd name="connsiteY1" fmla="*/ 282675 h 527355"/>
                  <a:gd name="connsiteX2" fmla="*/ 191015 w 537988"/>
                  <a:gd name="connsiteY2" fmla="*/ 0 h 527355"/>
                  <a:gd name="connsiteX3" fmla="*/ 0 w 537988"/>
                  <a:gd name="connsiteY3" fmla="*/ 163251 h 527355"/>
                  <a:gd name="connsiteX0" fmla="*/ 372392 w 535946"/>
                  <a:gd name="connsiteY0" fmla="*/ 403951 h 403951"/>
                  <a:gd name="connsiteX1" fmla="*/ 535032 w 535946"/>
                  <a:gd name="connsiteY1" fmla="*/ 159271 h 403951"/>
                  <a:gd name="connsiteX2" fmla="*/ 276793 w 535946"/>
                  <a:gd name="connsiteY2" fmla="*/ 0 h 403951"/>
                  <a:gd name="connsiteX3" fmla="*/ 0 w 535946"/>
                  <a:gd name="connsiteY3" fmla="*/ 39847 h 403951"/>
                  <a:gd name="connsiteX0" fmla="*/ 372392 w 407715"/>
                  <a:gd name="connsiteY0" fmla="*/ 408813 h 408813"/>
                  <a:gd name="connsiteX1" fmla="*/ 405273 w 407715"/>
                  <a:gd name="connsiteY1" fmla="*/ 159580 h 408813"/>
                  <a:gd name="connsiteX2" fmla="*/ 276793 w 407715"/>
                  <a:gd name="connsiteY2" fmla="*/ 4862 h 408813"/>
                  <a:gd name="connsiteX3" fmla="*/ 0 w 407715"/>
                  <a:gd name="connsiteY3" fmla="*/ 44709 h 408813"/>
                  <a:gd name="connsiteX0" fmla="*/ 372165 w 407488"/>
                  <a:gd name="connsiteY0" fmla="*/ 406324 h 406324"/>
                  <a:gd name="connsiteX1" fmla="*/ 405046 w 407488"/>
                  <a:gd name="connsiteY1" fmla="*/ 157091 h 406324"/>
                  <a:gd name="connsiteX2" fmla="*/ 276566 w 407488"/>
                  <a:gd name="connsiteY2" fmla="*/ 2373 h 406324"/>
                  <a:gd name="connsiteX3" fmla="*/ 0 w 407488"/>
                  <a:gd name="connsiteY3" fmla="*/ 65896 h 406324"/>
                  <a:gd name="connsiteX0" fmla="*/ 372392 w 407505"/>
                  <a:gd name="connsiteY0" fmla="*/ 429999 h 429999"/>
                  <a:gd name="connsiteX1" fmla="*/ 405046 w 407505"/>
                  <a:gd name="connsiteY1" fmla="*/ 157091 h 429999"/>
                  <a:gd name="connsiteX2" fmla="*/ 276566 w 407505"/>
                  <a:gd name="connsiteY2" fmla="*/ 2373 h 429999"/>
                  <a:gd name="connsiteX3" fmla="*/ 0 w 407505"/>
                  <a:gd name="connsiteY3" fmla="*/ 65896 h 429999"/>
                  <a:gd name="connsiteX0" fmla="*/ 372392 w 409239"/>
                  <a:gd name="connsiteY0" fmla="*/ 429999 h 429999"/>
                  <a:gd name="connsiteX1" fmla="*/ 405046 w 409239"/>
                  <a:gd name="connsiteY1" fmla="*/ 157091 h 429999"/>
                  <a:gd name="connsiteX2" fmla="*/ 276566 w 409239"/>
                  <a:gd name="connsiteY2" fmla="*/ 2373 h 429999"/>
                  <a:gd name="connsiteX3" fmla="*/ 0 w 409239"/>
                  <a:gd name="connsiteY3" fmla="*/ 65896 h 429999"/>
                  <a:gd name="connsiteX0" fmla="*/ 372392 w 410494"/>
                  <a:gd name="connsiteY0" fmla="*/ 429999 h 429999"/>
                  <a:gd name="connsiteX1" fmla="*/ 405046 w 410494"/>
                  <a:gd name="connsiteY1" fmla="*/ 157091 h 429999"/>
                  <a:gd name="connsiteX2" fmla="*/ 276566 w 410494"/>
                  <a:gd name="connsiteY2" fmla="*/ 2373 h 429999"/>
                  <a:gd name="connsiteX3" fmla="*/ 0 w 410494"/>
                  <a:gd name="connsiteY3" fmla="*/ 65896 h 429999"/>
                  <a:gd name="connsiteX0" fmla="*/ 372392 w 410494"/>
                  <a:gd name="connsiteY0" fmla="*/ 430530 h 430530"/>
                  <a:gd name="connsiteX1" fmla="*/ 405046 w 410494"/>
                  <a:gd name="connsiteY1" fmla="*/ 157622 h 430530"/>
                  <a:gd name="connsiteX2" fmla="*/ 276566 w 410494"/>
                  <a:gd name="connsiteY2" fmla="*/ 2904 h 430530"/>
                  <a:gd name="connsiteX3" fmla="*/ 0 w 410494"/>
                  <a:gd name="connsiteY3" fmla="*/ 66427 h 43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494" h="430530">
                    <a:moveTo>
                      <a:pt x="372392" y="430530"/>
                    </a:moveTo>
                    <a:cubicBezTo>
                      <a:pt x="399389" y="337917"/>
                      <a:pt x="421017" y="228893"/>
                      <a:pt x="405046" y="157622"/>
                    </a:cubicBezTo>
                    <a:cubicBezTo>
                      <a:pt x="389075" y="86351"/>
                      <a:pt x="344074" y="18103"/>
                      <a:pt x="276566" y="2904"/>
                    </a:cubicBezTo>
                    <a:cubicBezTo>
                      <a:pt x="209058" y="-12295"/>
                      <a:pt x="87212" y="35612"/>
                      <a:pt x="0" y="66427"/>
                    </a:cubicBezTo>
                  </a:path>
                </a:pathLst>
              </a:custGeom>
              <a:ln w="28575" cmpd="sng">
                <a:solidFill>
                  <a:srgbClr val="00009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86638" y="3977052"/>
                <a:ext cx="330186" cy="40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t</a:t>
                </a:r>
                <a:r>
                  <a:rPr lang="en-US" sz="2800" baseline="-25000" dirty="0">
                    <a:solidFill>
                      <a:srgbClr val="000090"/>
                    </a:solidFill>
                  </a:rPr>
                  <a:t>0</a:t>
                </a:r>
                <a:endParaRPr lang="en-US" sz="28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1282342">
                <a:off x="275525" y="3682087"/>
                <a:ext cx="16170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92300" indent="-1892300"/>
                <a:r>
                  <a:rPr lang="en-US" sz="2000" dirty="0" err="1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baseline="-25000" dirty="0" err="1">
                    <a:solidFill>
                      <a:srgbClr val="800000"/>
                    </a:solidFill>
                  </a:rPr>
                  <a:t>S</a:t>
                </a:r>
                <a:r>
                  <a:rPr lang="en-US" sz="2000" dirty="0">
                    <a:solidFill>
                      <a:srgbClr val="800000"/>
                    </a:solidFill>
                  </a:rPr>
                  <a:t>= </a:t>
                </a:r>
                <a:r>
                  <a:rPr lang="en-US" sz="2000" dirty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t</a:t>
                </a:r>
                <a:r>
                  <a:rPr lang="en-US" sz="2000" baseline="-25000" dirty="0">
                    <a:solidFill>
                      <a:srgbClr val="800000"/>
                    </a:solidFill>
                  </a:rPr>
                  <a:t>0</a:t>
                </a:r>
                <a:r>
                  <a:rPr lang="en-US" sz="2000" dirty="0">
                    <a:solidFill>
                      <a:srgbClr val="800000"/>
                    </a:solidFill>
                  </a:rPr>
                  <a:t>- </a:t>
                </a:r>
                <a:r>
                  <a:rPr lang="en-US" sz="2000" dirty="0">
                    <a:solidFill>
                      <a:srgbClr val="800000"/>
                    </a:solidFill>
                    <a:cs typeface="Calibri"/>
                  </a:rPr>
                  <a:t>n</a:t>
                </a:r>
                <a:r>
                  <a:rPr lang="en-US" sz="2000" dirty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 </a:t>
                </a:r>
                <a:r>
                  <a:rPr lang="en-US" sz="2000" dirty="0" err="1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baseline="-25000" dirty="0" err="1">
                    <a:solidFill>
                      <a:srgbClr val="800000"/>
                    </a:solidFill>
                  </a:rPr>
                  <a:t>N</a:t>
                </a:r>
                <a:r>
                  <a:rPr lang="en-US" sz="2000" dirty="0">
                    <a:solidFill>
                      <a:srgbClr val="800000"/>
                    </a:solidFill>
                  </a:rPr>
                  <a:t> </a:t>
                </a:r>
                <a:endParaRPr lang="en-US" sz="2000" dirty="0">
                  <a:solidFill>
                    <a:srgbClr val="000090"/>
                  </a:solidFill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1794933" y="4468559"/>
              <a:ext cx="785244" cy="337071"/>
            </a:xfrm>
            <a:prstGeom prst="line">
              <a:avLst/>
            </a:prstGeom>
            <a:ln>
              <a:solidFill>
                <a:srgbClr val="00009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1831197" y="4805630"/>
              <a:ext cx="700336" cy="324425"/>
            </a:xfrm>
            <a:prstGeom prst="line">
              <a:avLst/>
            </a:prstGeom>
            <a:ln>
              <a:solidFill>
                <a:srgbClr val="00009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86089" y="3202032"/>
            <a:ext cx="25746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Calibri"/>
                <a:cs typeface="Calibri"/>
              </a:rPr>
              <a:t>Mohr</a:t>
            </a:r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-</a:t>
            </a:r>
            <a:r>
              <a:rPr lang="en-US" dirty="0" smtClean="0">
                <a:solidFill>
                  <a:srgbClr val="000090"/>
                </a:solidFill>
                <a:latin typeface="Calibri"/>
                <a:cs typeface="Calibri"/>
              </a:rPr>
              <a:t>Coulomb failure</a:t>
            </a:r>
          </a:p>
          <a:p>
            <a:pPr marL="1892300" indent="-1892300" algn="r"/>
            <a:r>
              <a:rPr lang="en-US" sz="2000" i="1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800000"/>
                </a:solidFill>
                <a:latin typeface="Calibri"/>
                <a:cs typeface="Calibri"/>
              </a:rPr>
              <a:t>S</a:t>
            </a:r>
            <a:r>
              <a:rPr lang="en-US" sz="2000" dirty="0">
                <a:solidFill>
                  <a:srgbClr val="800000"/>
                </a:solidFill>
              </a:rPr>
              <a:t>= </a:t>
            </a:r>
            <a:r>
              <a:rPr lang="en-US" sz="2000" dirty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2000" baseline="-25000" dirty="0">
                <a:solidFill>
                  <a:srgbClr val="800000"/>
                </a:solidFill>
              </a:rPr>
              <a:t>0</a:t>
            </a:r>
            <a:r>
              <a:rPr lang="en-US" sz="2000" dirty="0">
                <a:solidFill>
                  <a:srgbClr val="800000"/>
                </a:solidFill>
              </a:rPr>
              <a:t>- </a:t>
            </a:r>
            <a:r>
              <a:rPr lang="en-US" sz="2000" dirty="0">
                <a:solidFill>
                  <a:srgbClr val="800000"/>
                </a:solidFill>
                <a:cs typeface="Calibri"/>
              </a:rPr>
              <a:t>n</a:t>
            </a:r>
            <a:r>
              <a:rPr lang="en-US" sz="2000" dirty="0">
                <a:solidFill>
                  <a:srgbClr val="800000"/>
                </a:solidFill>
                <a:latin typeface="Symbol" charset="2"/>
                <a:cs typeface="Symbol" charset="2"/>
              </a:rPr>
              <a:t> </a:t>
            </a:r>
            <a:r>
              <a:rPr lang="en-US" sz="2000" dirty="0" err="1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>
                <a:solidFill>
                  <a:srgbClr val="800000"/>
                </a:solidFill>
              </a:rPr>
              <a:t>N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2065" y="2778357"/>
            <a:ext cx="483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  <a:ea typeface="ＭＳ 明朝"/>
                <a:cs typeface="Calibri"/>
              </a:rPr>
              <a:t>Now </a:t>
            </a:r>
            <a:r>
              <a:rPr lang="en-US" dirty="0">
                <a:solidFill>
                  <a:srgbClr val="000090"/>
                </a:solidFill>
                <a:ea typeface="ＭＳ 明朝"/>
                <a:cs typeface="Calibri"/>
              </a:rPr>
              <a:t>we are going to actually break new </a:t>
            </a:r>
            <a:r>
              <a:rPr lang="en-US" dirty="0" smtClean="0">
                <a:solidFill>
                  <a:srgbClr val="000090"/>
                </a:solidFill>
                <a:ea typeface="ＭＳ 明朝"/>
                <a:cs typeface="Calibri"/>
              </a:rPr>
              <a:t>rocks.</a:t>
            </a:r>
            <a:endParaRPr lang="en-US" dirty="0">
              <a:solidFill>
                <a:srgbClr val="000090"/>
              </a:solidFill>
              <a:ea typeface="ＭＳ 明朝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21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Sliding friction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4234" y="5255567"/>
            <a:ext cx="668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2300" indent="-18923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-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m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</a:t>
            </a:r>
            <a:r>
              <a:rPr lang="en-US" sz="28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friction </a:t>
            </a:r>
            <a:r>
              <a:rPr lang="en-US" sz="2800" dirty="0" smtClean="0">
                <a:solidFill>
                  <a:srgbClr val="000090"/>
                </a:solidFill>
              </a:rPr>
              <a:t>for sliding on a pre-existing break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0400" y="1469295"/>
            <a:ext cx="7924800" cy="3125914"/>
            <a:chOff x="660400" y="1469295"/>
            <a:chExt cx="7924800" cy="3125914"/>
          </a:xfrm>
        </p:grpSpPr>
        <p:grpSp>
          <p:nvGrpSpPr>
            <p:cNvPr id="30" name="Group 29"/>
            <p:cNvGrpSpPr/>
            <p:nvPr/>
          </p:nvGrpSpPr>
          <p:grpSpPr>
            <a:xfrm>
              <a:off x="2626167" y="1816100"/>
              <a:ext cx="5959033" cy="1216152"/>
              <a:chOff x="2016567" y="1257300"/>
              <a:chExt cx="5959033" cy="1216152"/>
            </a:xfrm>
          </p:grpSpPr>
          <p:sp>
            <p:nvSpPr>
              <p:cNvPr id="28" name="Cube 27"/>
              <p:cNvSpPr/>
              <p:nvPr/>
            </p:nvSpPr>
            <p:spPr>
              <a:xfrm>
                <a:off x="2016567" y="1257300"/>
                <a:ext cx="4876800" cy="1216152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731000" y="18415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60400" y="1469295"/>
              <a:ext cx="5994400" cy="3125914"/>
              <a:chOff x="660400" y="1469295"/>
              <a:chExt cx="5994400" cy="312591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778000" y="1469295"/>
                <a:ext cx="4876800" cy="3125914"/>
                <a:chOff x="1905000" y="1519238"/>
                <a:chExt cx="4876800" cy="3125914"/>
              </a:xfrm>
            </p:grpSpPr>
            <p:sp>
              <p:nvSpPr>
                <p:cNvPr id="3" name="Cube 2"/>
                <p:cNvSpPr/>
                <p:nvPr/>
              </p:nvSpPr>
              <p:spPr>
                <a:xfrm>
                  <a:off x="1905000" y="3429000"/>
                  <a:ext cx="4876800" cy="1216152"/>
                </a:xfrm>
                <a:prstGeom prst="cube">
                  <a:avLst/>
                </a:prstGeom>
                <a:solidFill>
                  <a:srgbClr val="C4BD97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365500" y="1519238"/>
                  <a:ext cx="1955800" cy="2049462"/>
                  <a:chOff x="3365500" y="1519238"/>
                  <a:chExt cx="1955800" cy="2049462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3987800" y="1519238"/>
                    <a:ext cx="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4051300" y="1557338"/>
                    <a:ext cx="127000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3987800" y="3543300"/>
                    <a:ext cx="1244600" cy="0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365500" y="2573010"/>
                    <a:ext cx="55571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N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41800" y="2905780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s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60400" y="40767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620067" y="2042461"/>
              <a:ext cx="648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800000"/>
                  </a:solidFill>
                </a:rPr>
                <a:t>t</a:t>
              </a:r>
              <a:r>
                <a:rPr lang="en-US" sz="3200" baseline="30000" dirty="0" smtClean="0">
                  <a:solidFill>
                    <a:srgbClr val="800000"/>
                  </a:solidFill>
                </a:rPr>
                <a:t>(n)</a:t>
              </a:r>
              <a:endParaRPr lang="en-US" sz="3200" baseline="-250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92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Frictional sliding</a:t>
            </a:r>
            <a:endParaRPr lang="en-US" sz="3200" dirty="0">
              <a:solidFill>
                <a:srgbClr val="00009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517900" y="1452890"/>
            <a:ext cx="4049759" cy="2827010"/>
            <a:chOff x="4165600" y="1757690"/>
            <a:chExt cx="4049759" cy="2827010"/>
          </a:xfrm>
        </p:grpSpPr>
        <p:grpSp>
          <p:nvGrpSpPr>
            <p:cNvPr id="35" name="Group 34"/>
            <p:cNvGrpSpPr/>
            <p:nvPr/>
          </p:nvGrpSpPr>
          <p:grpSpPr>
            <a:xfrm>
              <a:off x="4165600" y="2789767"/>
              <a:ext cx="4049759" cy="524933"/>
              <a:chOff x="3898900" y="2789767"/>
              <a:chExt cx="4049759" cy="52493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898900" y="3276600"/>
                <a:ext cx="3771900" cy="38100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392940" y="2789767"/>
                <a:ext cx="5557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>
                    <a:solidFill>
                      <a:srgbClr val="000090"/>
                    </a:solidFill>
                  </a:rPr>
                  <a:t>N</a:t>
                </a:r>
                <a:endParaRPr lang="en-US" sz="2800" baseline="-250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250159" y="1757690"/>
              <a:ext cx="511186" cy="2827010"/>
              <a:chOff x="5827759" y="1757690"/>
              <a:chExt cx="511186" cy="282701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5842000" y="2019300"/>
                <a:ext cx="0" cy="2565400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827759" y="1757690"/>
                <a:ext cx="511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>
                    <a:solidFill>
                      <a:srgbClr val="000090"/>
                    </a:solidFill>
                  </a:rPr>
                  <a:t>S</a:t>
                </a:r>
                <a:endParaRPr lang="en-US" sz="2800" baseline="-250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663981" y="2654300"/>
              <a:ext cx="1798278" cy="1320800"/>
              <a:chOff x="4816381" y="2654300"/>
              <a:chExt cx="1798278" cy="13208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838700" y="2654300"/>
                <a:ext cx="1384300" cy="1320800"/>
              </a:xfrm>
              <a:prstGeom prst="ellipse">
                <a:avLst/>
              </a:prstGeom>
              <a:noFill/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16381" y="3108527"/>
                <a:ext cx="5821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rgbClr val="0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>
                    <a:solidFill>
                      <a:srgbClr val="000000"/>
                    </a:solidFill>
                  </a:rPr>
                  <a:t>III</a:t>
                </a:r>
                <a:endParaRPr lang="en-US" sz="2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3150" y="3108527"/>
                <a:ext cx="461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/>
                  <a:t>I</a:t>
                </a:r>
                <a:endParaRPr lang="en-US" sz="2800" baseline="-250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330700" y="2190750"/>
              <a:ext cx="2971800" cy="1122237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165600" y="3312988"/>
              <a:ext cx="3136900" cy="1138362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rot="1282342">
            <a:off x="3679943" y="1543734"/>
            <a:ext cx="19779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2300" indent="-18923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-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m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4234" y="4836467"/>
            <a:ext cx="668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2300" indent="-18923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-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m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</a:t>
            </a:r>
            <a:r>
              <a:rPr lang="en-US" sz="28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friction </a:t>
            </a:r>
            <a:r>
              <a:rPr lang="en-US" sz="2800" dirty="0" smtClean="0">
                <a:solidFill>
                  <a:srgbClr val="000090"/>
                </a:solidFill>
              </a:rPr>
              <a:t>for sliding on a pre-existing break</a:t>
            </a:r>
            <a:endParaRPr lang="en-US" sz="2800" dirty="0">
              <a:solidFill>
                <a:srgbClr val="00009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762500" y="2349500"/>
            <a:ext cx="190500" cy="660400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2101" y="2087890"/>
            <a:ext cx="174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III</a:t>
            </a:r>
            <a:r>
              <a:rPr lang="en-US" sz="2800" dirty="0" smtClean="0">
                <a:solidFill>
                  <a:srgbClr val="000000"/>
                </a:solidFill>
              </a:rPr>
              <a:t> + </a:t>
            </a:r>
            <a:r>
              <a:rPr lang="en-US" sz="28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)/2 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3641397" y="2468806"/>
            <a:ext cx="1019503" cy="47462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>
            <a:off x="4038600" y="2454492"/>
            <a:ext cx="914400" cy="872455"/>
          </a:xfrm>
          <a:prstGeom prst="ellipse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934149" y="2771957"/>
            <a:ext cx="488751" cy="466331"/>
          </a:xfrm>
          <a:prstGeom prst="ellipse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64100" y="244601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2q</a:t>
            </a:r>
            <a:endParaRPr lang="en-US" sz="2400" baseline="-25000" dirty="0">
              <a:solidFill>
                <a:srgbClr val="80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2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Differential stress </a:t>
            </a:r>
            <a:r>
              <a:rPr lang="en-US" sz="32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>
                <a:solidFill>
                  <a:srgbClr val="000090"/>
                </a:solidFill>
              </a:rPr>
              <a:t>III</a:t>
            </a:r>
            <a:r>
              <a:rPr lang="en-US" sz="3200" baseline="-25000" dirty="0">
                <a:solidFill>
                  <a:srgbClr val="000090"/>
                </a:solidFill>
              </a:rPr>
              <a:t> </a:t>
            </a:r>
            <a:r>
              <a:rPr lang="en-US" sz="3200" dirty="0">
                <a:solidFill>
                  <a:srgbClr val="000090"/>
                </a:solidFill>
              </a:rPr>
              <a:t>- </a:t>
            </a:r>
            <a:r>
              <a:rPr lang="en-US" sz="32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I</a:t>
            </a:r>
            <a:r>
              <a:rPr lang="en-US" sz="3200" dirty="0">
                <a:solidFill>
                  <a:srgbClr val="00009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/>
            </a:r>
            <a:br>
              <a:rPr lang="en-US" sz="3200" dirty="0">
                <a:solidFill>
                  <a:srgbClr val="000000"/>
                </a:solidFill>
              </a:rPr>
            </a:b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481" y="4059069"/>
            <a:ext cx="74302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But, if </a:t>
            </a:r>
            <a:r>
              <a:rPr lang="en-US" sz="28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III</a:t>
            </a:r>
            <a:r>
              <a:rPr lang="en-US" sz="2800" baseline="-25000" dirty="0" smtClean="0">
                <a:solidFill>
                  <a:srgbClr val="000090"/>
                </a:solidFill>
              </a:rPr>
              <a:t> </a:t>
            </a:r>
            <a:r>
              <a:rPr lang="en-US" sz="2800" dirty="0">
                <a:solidFill>
                  <a:srgbClr val="000090"/>
                </a:solidFill>
              </a:rPr>
              <a:t>=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I</a:t>
            </a:r>
            <a:r>
              <a:rPr lang="en-US" sz="2800" dirty="0" smtClean="0">
                <a:solidFill>
                  <a:srgbClr val="000090"/>
                </a:solidFill>
              </a:rPr>
              <a:t>, </a:t>
            </a:r>
            <a:r>
              <a:rPr lang="en-US" sz="2400" dirty="0" smtClean="0">
                <a:solidFill>
                  <a:srgbClr val="000090"/>
                </a:solidFill>
              </a:rPr>
              <a:t>all 3 principal stresses are equal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What do the 3 Mohr’s circle look like?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Describe this state of stress inside the body.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Is frictional failure possible, if differential stress is zero?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48600" y="1046490"/>
            <a:ext cx="4079459" cy="2827010"/>
            <a:chOff x="4148600" y="1046490"/>
            <a:chExt cx="4079459" cy="2827010"/>
          </a:xfrm>
        </p:grpSpPr>
        <p:grpSp>
          <p:nvGrpSpPr>
            <p:cNvPr id="4" name="Group 3"/>
            <p:cNvGrpSpPr/>
            <p:nvPr/>
          </p:nvGrpSpPr>
          <p:grpSpPr>
            <a:xfrm>
              <a:off x="4178300" y="1046490"/>
              <a:ext cx="4049759" cy="2827010"/>
              <a:chOff x="3517900" y="1452890"/>
              <a:chExt cx="4049759" cy="282701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517900" y="2484967"/>
                <a:ext cx="4049759" cy="524933"/>
                <a:chOff x="3898900" y="2789767"/>
                <a:chExt cx="4049759" cy="524933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3898900" y="3276600"/>
                  <a:ext cx="3771900" cy="381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7392940" y="2789767"/>
                  <a:ext cx="5557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N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602459" y="1452890"/>
                <a:ext cx="511186" cy="2827010"/>
                <a:chOff x="5827759" y="1757690"/>
                <a:chExt cx="511186" cy="282701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5842000" y="2019300"/>
                  <a:ext cx="0" cy="25654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27759" y="1757690"/>
                  <a:ext cx="5111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S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609881" y="2349500"/>
                <a:ext cx="1798278" cy="1320800"/>
                <a:chOff x="4816381" y="2654300"/>
                <a:chExt cx="1798278" cy="13208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4838700" y="2654300"/>
                  <a:ext cx="1384300" cy="1320800"/>
                </a:xfrm>
                <a:prstGeom prst="ellipse">
                  <a:avLst/>
                </a:prstGeom>
                <a:noFill/>
                <a:ln w="28575" cmpd="sng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816381" y="3108527"/>
                  <a:ext cx="58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0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00"/>
                      </a:solidFill>
                    </a:rPr>
                    <a:t>III</a:t>
                  </a:r>
                  <a:endParaRPr lang="en-US" sz="28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153150" y="3121227"/>
                  <a:ext cx="4615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/>
                    <a:t>I</a:t>
                  </a:r>
                  <a:endParaRPr lang="en-US" sz="2800" baseline="-250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3683000" y="1885950"/>
                <a:ext cx="2971800" cy="1122237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517900" y="3008188"/>
                <a:ext cx="3136900" cy="1138362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 rot="1282342">
                <a:off x="3679943" y="1543734"/>
                <a:ext cx="197790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92300" indent="-1892300"/>
                <a:r>
                  <a:rPr lang="en-US" sz="28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S</a:t>
                </a:r>
                <a:r>
                  <a:rPr lang="en-US" sz="3200" dirty="0" smtClean="0">
                    <a:solidFill>
                      <a:srgbClr val="800000"/>
                    </a:solidFill>
                  </a:rPr>
                  <a:t>= - </a:t>
                </a:r>
                <a:r>
                  <a:rPr lang="en-US" sz="3200" dirty="0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m </a:t>
                </a:r>
                <a:r>
                  <a:rPr lang="en-US" sz="32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N</a:t>
                </a:r>
                <a:endParaRPr lang="en-US" sz="28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45000" y="2822777"/>
                <a:ext cx="5218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/>
                  <a:t>II</a:t>
                </a:r>
                <a:endParaRPr lang="en-US" sz="2800" baseline="-250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048253" y="235850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3761" y="2361684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48600" y="234846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292600" y="2111592"/>
              <a:ext cx="914400" cy="872455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188149" y="2327457"/>
              <a:ext cx="488751" cy="466331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036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1" y="274638"/>
            <a:ext cx="342265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Differential stress </a:t>
            </a:r>
            <a:r>
              <a:rPr lang="en-US" sz="32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>
                <a:solidFill>
                  <a:srgbClr val="000090"/>
                </a:solidFill>
              </a:rPr>
              <a:t>III</a:t>
            </a:r>
            <a:r>
              <a:rPr lang="en-US" sz="3200" baseline="-25000" dirty="0">
                <a:solidFill>
                  <a:srgbClr val="000090"/>
                </a:solidFill>
              </a:rPr>
              <a:t> </a:t>
            </a:r>
            <a:r>
              <a:rPr lang="mr-IN" sz="3200" dirty="0" smtClean="0">
                <a:solidFill>
                  <a:srgbClr val="000090"/>
                </a:solidFill>
              </a:rPr>
              <a:t>–</a:t>
            </a:r>
            <a:r>
              <a:rPr lang="en-US" sz="3200" dirty="0" smtClean="0">
                <a:solidFill>
                  <a:srgbClr val="000090"/>
                </a:solidFill>
              </a:rPr>
              <a:t> </a:t>
            </a:r>
            <a:r>
              <a:rPr lang="en-US" sz="32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I</a:t>
            </a:r>
            <a:r>
              <a:rPr lang="en-US" sz="3200" dirty="0">
                <a:solidFill>
                  <a:srgbClr val="000090"/>
                </a:solidFill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3481" y="4059069"/>
            <a:ext cx="74302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But, if </a:t>
            </a:r>
            <a:r>
              <a:rPr lang="en-US" sz="28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III</a:t>
            </a:r>
            <a:r>
              <a:rPr lang="en-US" sz="2800" baseline="-25000" dirty="0" smtClean="0">
                <a:solidFill>
                  <a:srgbClr val="000090"/>
                </a:solidFill>
              </a:rPr>
              <a:t> </a:t>
            </a:r>
            <a:r>
              <a:rPr lang="en-US" sz="2800" dirty="0">
                <a:solidFill>
                  <a:srgbClr val="000090"/>
                </a:solidFill>
              </a:rPr>
              <a:t>=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I</a:t>
            </a:r>
            <a:r>
              <a:rPr lang="en-US" sz="2800" dirty="0" smtClean="0">
                <a:solidFill>
                  <a:srgbClr val="000090"/>
                </a:solidFill>
              </a:rPr>
              <a:t>, </a:t>
            </a:r>
            <a:r>
              <a:rPr lang="en-US" sz="2400" dirty="0" smtClean="0">
                <a:solidFill>
                  <a:srgbClr val="000090"/>
                </a:solidFill>
              </a:rPr>
              <a:t>all 3 principal stresses are equal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What do the 3 Mohr’s circle look like?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Describe this state of stress inside the body.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Is frictional failure possible, if differential stress is zero?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35400" y="279749"/>
            <a:ext cx="4938759" cy="3657251"/>
            <a:chOff x="4148600" y="1046490"/>
            <a:chExt cx="4079459" cy="2827010"/>
          </a:xfrm>
        </p:grpSpPr>
        <p:grpSp>
          <p:nvGrpSpPr>
            <p:cNvPr id="4" name="Group 3"/>
            <p:cNvGrpSpPr/>
            <p:nvPr/>
          </p:nvGrpSpPr>
          <p:grpSpPr>
            <a:xfrm>
              <a:off x="4178300" y="1046490"/>
              <a:ext cx="4049759" cy="2827010"/>
              <a:chOff x="3517900" y="1452890"/>
              <a:chExt cx="4049759" cy="282701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517900" y="2484967"/>
                <a:ext cx="4049759" cy="524933"/>
                <a:chOff x="3898900" y="2789767"/>
                <a:chExt cx="4049759" cy="524933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3898900" y="3276600"/>
                  <a:ext cx="3771900" cy="381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7392940" y="2789767"/>
                  <a:ext cx="5557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N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602459" y="1452890"/>
                <a:ext cx="511186" cy="2827010"/>
                <a:chOff x="5827759" y="1757690"/>
                <a:chExt cx="511186" cy="282701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5842000" y="2019300"/>
                  <a:ext cx="0" cy="25654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27759" y="1757690"/>
                  <a:ext cx="5111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S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609881" y="2349500"/>
                <a:ext cx="1798278" cy="1320800"/>
                <a:chOff x="4816381" y="2654300"/>
                <a:chExt cx="1798278" cy="13208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4838700" y="2654300"/>
                  <a:ext cx="1384300" cy="1320800"/>
                </a:xfrm>
                <a:prstGeom prst="ellipse">
                  <a:avLst/>
                </a:prstGeom>
                <a:noFill/>
                <a:ln w="28575" cmpd="sng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816381" y="3108527"/>
                  <a:ext cx="58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0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00"/>
                      </a:solidFill>
                    </a:rPr>
                    <a:t>III</a:t>
                  </a:r>
                  <a:endParaRPr lang="en-US" sz="28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153150" y="3121227"/>
                  <a:ext cx="4615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/>
                    <a:t>I</a:t>
                  </a:r>
                  <a:endParaRPr lang="en-US" sz="2800" baseline="-250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3683000" y="1885950"/>
                <a:ext cx="2971800" cy="1122237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517900" y="3008188"/>
                <a:ext cx="3136900" cy="1138362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 rot="1282342">
                <a:off x="3679943" y="1543734"/>
                <a:ext cx="197790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92300" indent="-1892300"/>
                <a:r>
                  <a:rPr lang="en-US" sz="28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S</a:t>
                </a:r>
                <a:r>
                  <a:rPr lang="en-US" sz="3200" dirty="0" smtClean="0">
                    <a:solidFill>
                      <a:srgbClr val="800000"/>
                    </a:solidFill>
                  </a:rPr>
                  <a:t>= - </a:t>
                </a:r>
                <a:r>
                  <a:rPr lang="en-US" sz="3200" dirty="0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m </a:t>
                </a:r>
                <a:r>
                  <a:rPr lang="en-US" sz="32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N</a:t>
                </a:r>
                <a:endParaRPr lang="en-US" sz="28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45000" y="2822777"/>
                <a:ext cx="5218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/>
                  <a:t>II</a:t>
                </a:r>
                <a:endParaRPr lang="en-US" sz="2800" baseline="-250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048253" y="235850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3761" y="2361684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48600" y="234846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292600" y="2111592"/>
              <a:ext cx="914400" cy="872455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188149" y="2327457"/>
              <a:ext cx="488751" cy="466331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79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Mohr-Coulomb Fracture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0400" y="1278795"/>
            <a:ext cx="7924800" cy="3125914"/>
            <a:chOff x="660400" y="1469295"/>
            <a:chExt cx="7924800" cy="3125914"/>
          </a:xfrm>
        </p:grpSpPr>
        <p:grpSp>
          <p:nvGrpSpPr>
            <p:cNvPr id="30" name="Group 29"/>
            <p:cNvGrpSpPr/>
            <p:nvPr/>
          </p:nvGrpSpPr>
          <p:grpSpPr>
            <a:xfrm>
              <a:off x="2626167" y="1816100"/>
              <a:ext cx="5959033" cy="1216152"/>
              <a:chOff x="2016567" y="1257300"/>
              <a:chExt cx="5959033" cy="1216152"/>
            </a:xfrm>
          </p:grpSpPr>
          <p:sp>
            <p:nvSpPr>
              <p:cNvPr id="28" name="Cube 27"/>
              <p:cNvSpPr/>
              <p:nvPr/>
            </p:nvSpPr>
            <p:spPr>
              <a:xfrm>
                <a:off x="2016567" y="1257300"/>
                <a:ext cx="4876800" cy="1216152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731000" y="18415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60400" y="1469295"/>
              <a:ext cx="5994400" cy="3125914"/>
              <a:chOff x="660400" y="1469295"/>
              <a:chExt cx="5994400" cy="312591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778000" y="1469295"/>
                <a:ext cx="4876800" cy="3125914"/>
                <a:chOff x="1905000" y="1519238"/>
                <a:chExt cx="4876800" cy="3125914"/>
              </a:xfrm>
            </p:grpSpPr>
            <p:sp>
              <p:nvSpPr>
                <p:cNvPr id="3" name="Cube 2"/>
                <p:cNvSpPr/>
                <p:nvPr/>
              </p:nvSpPr>
              <p:spPr>
                <a:xfrm>
                  <a:off x="1905000" y="3429000"/>
                  <a:ext cx="4876800" cy="1216152"/>
                </a:xfrm>
                <a:prstGeom prst="cube">
                  <a:avLst/>
                </a:prstGeom>
                <a:solidFill>
                  <a:srgbClr val="C4BD97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365500" y="1519238"/>
                  <a:ext cx="1955800" cy="2049462"/>
                  <a:chOff x="3365500" y="1519238"/>
                  <a:chExt cx="1955800" cy="2049462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3987800" y="1519238"/>
                    <a:ext cx="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4051300" y="1557338"/>
                    <a:ext cx="127000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3987800" y="3543300"/>
                    <a:ext cx="1244600" cy="0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365500" y="2573010"/>
                    <a:ext cx="55571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N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41800" y="2905780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s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60400" y="40767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620067" y="2042461"/>
              <a:ext cx="648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800000"/>
                  </a:solidFill>
                </a:rPr>
                <a:t>t</a:t>
              </a:r>
              <a:r>
                <a:rPr lang="en-US" sz="3200" baseline="30000" dirty="0" smtClean="0">
                  <a:solidFill>
                    <a:srgbClr val="800000"/>
                  </a:solidFill>
                </a:rPr>
                <a:t>(n)</a:t>
              </a:r>
              <a:endParaRPr lang="en-US" sz="3200" baseline="-25000" dirty="0">
                <a:solidFill>
                  <a:srgbClr val="80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63634" y="4963467"/>
            <a:ext cx="8288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0900" indent="-21209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 smtClean="0">
                <a:solidFill>
                  <a:srgbClr val="800000"/>
                </a:solidFill>
              </a:rPr>
              <a:t>0</a:t>
            </a:r>
            <a:r>
              <a:rPr lang="en-US" sz="3200" dirty="0" smtClean="0">
                <a:solidFill>
                  <a:srgbClr val="800000"/>
                </a:solidFill>
              </a:rPr>
              <a:t>- </a:t>
            </a:r>
            <a:r>
              <a:rPr lang="en-US" sz="3200" dirty="0" smtClean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internal friction for </a:t>
            </a:r>
            <a:r>
              <a:rPr lang="en-US" sz="2800" dirty="0" smtClean="0">
                <a:solidFill>
                  <a:srgbClr val="000090"/>
                </a:solidFill>
              </a:rPr>
              <a:t>fracture on a new fault surface</a:t>
            </a:r>
          </a:p>
          <a:p>
            <a:pPr marL="2120900"/>
            <a:r>
              <a:rPr lang="en-US" sz="3200" dirty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>
                <a:solidFill>
                  <a:srgbClr val="800000"/>
                </a:solidFill>
              </a:rPr>
              <a:t>0</a:t>
            </a:r>
            <a:r>
              <a:rPr lang="en-US" sz="2800" dirty="0" smtClean="0">
                <a:solidFill>
                  <a:srgbClr val="000090"/>
                </a:solidFill>
              </a:rPr>
              <a:t> is cohesion of the material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5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7361</TotalTime>
  <Words>864</Words>
  <Application>Microsoft Macintosh PowerPoint</Application>
  <PresentationFormat>On-screen Show (4:3)</PresentationFormat>
  <Paragraphs>163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ESS 411/511 Geophysical Continuum Mechanics  Class #15</vt:lpstr>
      <vt:lpstr>ESS 411/511 Geophysical Continuum Mechanics</vt:lpstr>
      <vt:lpstr>Warm-up questions – (break-out)</vt:lpstr>
      <vt:lpstr>Class-prep questions for today (break-out rooms)</vt:lpstr>
      <vt:lpstr>Sliding friction</vt:lpstr>
      <vt:lpstr>Frictional sliding</vt:lpstr>
      <vt:lpstr>Differential stress sIII - sI  </vt:lpstr>
      <vt:lpstr>Differential stress sIII – sI </vt:lpstr>
      <vt:lpstr>Mohr-Coulomb Fracture</vt:lpstr>
      <vt:lpstr>Mohr-Coulomb Fracture</vt:lpstr>
      <vt:lpstr>Failure in shear</vt:lpstr>
      <vt:lpstr>PowerPoint Presentation</vt:lpstr>
      <vt:lpstr>Mohr’s circle in 2-D view</vt:lpstr>
      <vt:lpstr>Cartesian Space vs Stress Space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384</cp:revision>
  <cp:lastPrinted>2020-11-02T18:23:25Z</cp:lastPrinted>
  <dcterms:created xsi:type="dcterms:W3CDTF">2020-09-30T16:18:10Z</dcterms:created>
  <dcterms:modified xsi:type="dcterms:W3CDTF">2020-11-03T01:20:25Z</dcterms:modified>
</cp:coreProperties>
</file>