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344" r:id="rId2"/>
    <p:sldId id="428" r:id="rId3"/>
    <p:sldId id="274" r:id="rId4"/>
    <p:sldId id="381" r:id="rId5"/>
    <p:sldId id="383" r:id="rId6"/>
    <p:sldId id="410" r:id="rId7"/>
    <p:sldId id="411" r:id="rId8"/>
    <p:sldId id="412" r:id="rId9"/>
    <p:sldId id="413" r:id="rId10"/>
    <p:sldId id="384" r:id="rId11"/>
    <p:sldId id="385" r:id="rId12"/>
    <p:sldId id="42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1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800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48" autoAdjust="0"/>
    <p:restoredTop sz="91209" autoAdjust="0"/>
  </p:normalViewPr>
  <p:slideViewPr>
    <p:cSldViewPr snapToGrid="0" snapToObjects="1">
      <p:cViewPr>
        <p:scale>
          <a:sx n="100" d="100"/>
          <a:sy n="100" d="100"/>
        </p:scale>
        <p:origin x="-1160" y="-248"/>
      </p:cViewPr>
      <p:guideLst>
        <p:guide orient="horz" pos="2160"/>
        <p:guide pos="2880"/>
      </p:guideLst>
    </p:cSldViewPr>
  </p:slideViewPr>
  <p:notesTextViewPr>
    <p:cViewPr>
      <p:scale>
        <a:sx n="114" d="100"/>
        <a:sy n="114" d="100"/>
      </p:scale>
      <p:origin x="0" y="0"/>
    </p:cViewPr>
  </p:notesTextViewPr>
  <p:sorterViewPr>
    <p:cViewPr>
      <p:scale>
        <a:sx n="100" d="100"/>
        <a:sy n="100" d="100"/>
      </p:scale>
      <p:origin x="0" y="151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4.emf"/><Relationship Id="rId5" Type="http://schemas.openxmlformats.org/officeDocument/2006/relationships/image" Target="../media/image5.emf"/><Relationship Id="rId1" Type="http://schemas.openxmlformats.org/officeDocument/2006/relationships/image" Target="../media/image2.emf"/><Relationship Id="rId2"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1" Type="http://schemas.openxmlformats.org/officeDocument/2006/relationships/image" Target="../media/image1.emf"/><Relationship Id="rId2"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image" Target="../media/image1.emf"/><Relationship Id="rId2"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2C9D0-00C1-0A4A-8592-82B8A82495E4}" type="datetimeFigureOut">
              <a:rPr lang="en-US" smtClean="0"/>
              <a:t>11/13/20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B363B-9D88-A04D-85CD-386D406D3526}" type="slidenum">
              <a:rPr lang="en-US" smtClean="0"/>
              <a:t>‹#›</a:t>
            </a:fld>
            <a:endParaRPr lang="en-US"/>
          </a:p>
        </p:txBody>
      </p:sp>
    </p:spTree>
    <p:extLst>
      <p:ext uri="{BB962C8B-B14F-4D97-AF65-F5344CB8AC3E}">
        <p14:creationId xmlns:p14="http://schemas.microsoft.com/office/powerpoint/2010/main" val="10075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B363B-9D88-A04D-85CD-386D406D3526}" type="slidenum">
              <a:rPr lang="en-US" smtClean="0"/>
              <a:t>3</a:t>
            </a:fld>
            <a:endParaRPr lang="en-US"/>
          </a:p>
        </p:txBody>
      </p:sp>
    </p:spTree>
    <p:extLst>
      <p:ext uri="{BB962C8B-B14F-4D97-AF65-F5344CB8AC3E}">
        <p14:creationId xmlns:p14="http://schemas.microsoft.com/office/powerpoint/2010/main" val="22173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87E7AB4-3694-3942-BD2E-80F2D29C6B7F}" type="slidenum">
              <a:rPr lang="en-US"/>
              <a:pPr>
                <a:defRPr/>
              </a:pPr>
              <a:t>20</a:t>
            </a:fld>
            <a:endParaRPr lang="en-US"/>
          </a:p>
        </p:txBody>
      </p:sp>
      <p:sp>
        <p:nvSpPr>
          <p:cNvPr id="26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627" name="Rectangle 3"/>
          <p:cNvSpPr>
            <a:spLocks noGrp="1" noChangeArrowheads="1"/>
          </p:cNvSpPr>
          <p:nvPr>
            <p:ph type="body" idx="1"/>
          </p:nvPr>
        </p:nvSpPr>
        <p:spPr/>
        <p:txBody>
          <a:bodyPr/>
          <a:lstStyle/>
          <a:p>
            <a:pPr eaLnBrk="1" hangingPunct="1">
              <a:defRPr/>
            </a:pPr>
            <a:r>
              <a:rPr lang="en-US" smtClean="0">
                <a:cs typeface="+mn-cs"/>
              </a:rPr>
              <a:t>http://www.hydrofrac.com/hfo_home.html </a:t>
            </a:r>
          </a:p>
          <a:p>
            <a:pPr eaLnBrk="1" hangingPunct="1">
              <a:defRPr/>
            </a:pPr>
            <a:r>
              <a:rPr lang="en-US" b="1" smtClean="0">
                <a:cs typeface="+mn-cs"/>
              </a:rPr>
              <a:t>Three channels of diametral deformations logged continuously as the deformation gage is overcored. As the overcoring bit passes through the plane of measurements the stresses are relieved and the results are shown as diametral deformations (After Fisher, 1982).</a:t>
            </a:r>
            <a:r>
              <a:rPr lang="en-US" smtClean="0">
                <a:cs typeface="+mn-cs"/>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Fig 9.20 of Twiss and Moores. Orientation of the most critically stressed Griffith crack under applied confined compression.</a:t>
            </a:r>
          </a:p>
          <a:p>
            <a:r>
              <a:rPr lang="en-US">
                <a:ea typeface="ＭＳ Ｐゴシック" charset="0"/>
                <a:cs typeface="ＭＳ Ｐゴシック" charset="0"/>
              </a:rPr>
              <a:t>The crack is closed, and the orientation of the most critically stress crack falls in the range 45 &lt;= beta &lt; 90. </a:t>
            </a:r>
          </a:p>
          <a:p>
            <a:r>
              <a:rPr lang="en-US">
                <a:ea typeface="ＭＳ Ｐゴシック" charset="0"/>
                <a:cs typeface="ＭＳ Ｐゴシック" charset="0"/>
              </a:rPr>
              <a:t>A local tensile stress concentration develops near, but not at, the crack tips and is a maximum at angle delta &gt; 0.The local tensile stress maximum sigma_sub_l max is oriented</a:t>
            </a:r>
          </a:p>
          <a:p>
            <a:r>
              <a:rPr lang="en-US">
                <a:ea typeface="ＭＳ Ｐゴシック" charset="0"/>
                <a:cs typeface="ＭＳ Ｐゴシック" charset="0"/>
              </a:rPr>
              <a:t>such that the crack grows progressively toward parallelism with sigma 1.</a:t>
            </a:r>
          </a:p>
          <a:p>
            <a:r>
              <a:rPr lang="en-US">
                <a:ea typeface="ＭＳ Ｐゴシック" charset="0"/>
                <a:cs typeface="ＭＳ Ｐゴシック" charset="0"/>
              </a:rPr>
              <a:t>Crack growth must be acccomodated by frictional sliding on the closed part of the crack surface.</a:t>
            </a:r>
          </a:p>
          <a:p>
            <a:endParaRPr lang="en-US">
              <a:ea typeface="ＭＳ Ｐゴシック" charset="0"/>
              <a:cs typeface="ＭＳ Ｐゴシック" charset="0"/>
            </a:endParaRP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B3493CE2-BD6A-1647-BFCE-4BE0738930FE}" type="slidenum">
              <a:rPr lang="en-US" sz="1100"/>
              <a:pPr eaLnBrk="1" hangingPunct="1"/>
              <a:t>26</a:t>
            </a:fld>
            <a:endParaRPr lang="en-US"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Circled figures are cm scale views, rectangles illustrate </a:t>
            </a:r>
            <a:r>
              <a:rPr lang="en-US" dirty="0" err="1" smtClean="0"/>
              <a:t>microscale</a:t>
            </a:r>
            <a:r>
              <a:rPr lang="en-US" dirty="0" smtClean="0"/>
              <a:t> structures</a:t>
            </a:r>
            <a:endParaRPr lang="en-US" dirty="0"/>
          </a:p>
        </p:txBody>
      </p:sp>
      <p:sp>
        <p:nvSpPr>
          <p:cNvPr id="4" name="Slide Number Placeholder 3"/>
          <p:cNvSpPr>
            <a:spLocks noGrp="1"/>
          </p:cNvSpPr>
          <p:nvPr>
            <p:ph type="sldNum" sz="quarter" idx="10"/>
          </p:nvPr>
        </p:nvSpPr>
        <p:spPr/>
        <p:txBody>
          <a:bodyPr/>
          <a:lstStyle/>
          <a:p>
            <a:fld id="{48ACDB24-8586-CA4C-8022-2F083BEEACDC}"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3950EB-25D9-9644-B8DF-CEA5CAE7D9CA}" type="datetimeFigureOut">
              <a:rPr lang="en-US" smtClean="0"/>
              <a:t>11/13/20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5091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950EB-25D9-9644-B8DF-CEA5CAE7D9CA}" type="datetimeFigureOut">
              <a:rPr lang="en-US" smtClean="0"/>
              <a:t>11/13/20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59182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950EB-25D9-9644-B8DF-CEA5CAE7D9CA}" type="datetimeFigureOut">
              <a:rPr lang="en-US" smtClean="0"/>
              <a:t>11/13/20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185897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CA7B4BC2-4F53-3548-B5BA-80EA8253D557}" type="slidenum">
              <a:rPr lang="en-US"/>
              <a:pPr>
                <a:defRPr/>
              </a:pPr>
              <a:t>‹#›</a:t>
            </a:fld>
            <a:endParaRPr lang="en-US"/>
          </a:p>
        </p:txBody>
      </p:sp>
    </p:spTree>
    <p:extLst>
      <p:ext uri="{BB962C8B-B14F-4D97-AF65-F5344CB8AC3E}">
        <p14:creationId xmlns:p14="http://schemas.microsoft.com/office/powerpoint/2010/main" val="9222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950EB-25D9-9644-B8DF-CEA5CAE7D9CA}" type="datetimeFigureOut">
              <a:rPr lang="en-US" smtClean="0"/>
              <a:t>11/13/20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49419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3950EB-25D9-9644-B8DF-CEA5CAE7D9CA}" type="datetimeFigureOut">
              <a:rPr lang="en-US" smtClean="0"/>
              <a:t>11/13/20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101447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3950EB-25D9-9644-B8DF-CEA5CAE7D9CA}" type="datetimeFigureOut">
              <a:rPr lang="en-US" smtClean="0"/>
              <a:t>11/13/20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14364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3950EB-25D9-9644-B8DF-CEA5CAE7D9CA}" type="datetimeFigureOut">
              <a:rPr lang="en-US" smtClean="0"/>
              <a:t>11/13/20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87370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3950EB-25D9-9644-B8DF-CEA5CAE7D9CA}" type="datetimeFigureOut">
              <a:rPr lang="en-US" smtClean="0"/>
              <a:t>11/13/20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64578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950EB-25D9-9644-B8DF-CEA5CAE7D9CA}" type="datetimeFigureOut">
              <a:rPr lang="en-US" smtClean="0"/>
              <a:t>11/13/20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82249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3950EB-25D9-9644-B8DF-CEA5CAE7D9CA}" type="datetimeFigureOut">
              <a:rPr lang="en-US" smtClean="0"/>
              <a:t>11/13/20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412720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3950EB-25D9-9644-B8DF-CEA5CAE7D9CA}" type="datetimeFigureOut">
              <a:rPr lang="en-US" smtClean="0"/>
              <a:t>11/13/20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21685742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950EB-25D9-9644-B8DF-CEA5CAE7D9CA}" type="datetimeFigureOut">
              <a:rPr lang="en-US" smtClean="0"/>
              <a:t>11/13/20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04D80-036F-A343-9054-E33A0A516065}" type="slidenum">
              <a:rPr lang="en-US" smtClean="0"/>
              <a:t>‹#›</a:t>
            </a:fld>
            <a:endParaRPr lang="en-US"/>
          </a:p>
        </p:txBody>
      </p:sp>
    </p:spTree>
    <p:extLst>
      <p:ext uri="{BB962C8B-B14F-4D97-AF65-F5344CB8AC3E}">
        <p14:creationId xmlns:p14="http://schemas.microsoft.com/office/powerpoint/2010/main" val="2279083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hydrofrac.com/hfo_home.html" TargetMode="External"/><Relationship Id="rId4" Type="http://schemas.openxmlformats.org/officeDocument/2006/relationships/hyperlink" Target="https://courses.washington.edu/ess511/NOTES/SLIDE_SHOWS/PDF/stress_class_show_2017_all.pdf" TargetMode="External"/><Relationship Id="rId1" Type="http://schemas.openxmlformats.org/officeDocument/2006/relationships/slideLayout" Target="../slideLayouts/slideLayout6.xml"/><Relationship Id="rId2" Type="http://schemas.openxmlformats.org/officeDocument/2006/relationships/hyperlink" Target="https://www.eoas.ubc.ca/courses/eosc433/lecture-material/L7-InSituStress.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www.hydrofrac.com/hfo_home.html" TargetMode="External"/><Relationship Id="rId4" Type="http://schemas.openxmlformats.org/officeDocument/2006/relationships/hyperlink" Target="https://courses.washington.edu/ess511/NOTES/SLIDE_SHOWS/PDF/stress_class_show_2017_all.pdf" TargetMode="External"/><Relationship Id="rId1" Type="http://schemas.openxmlformats.org/officeDocument/2006/relationships/slideLayout" Target="../slideLayouts/slideLayout6.xml"/><Relationship Id="rId2" Type="http://schemas.openxmlformats.org/officeDocument/2006/relationships/hyperlink" Target="https://www.eoas.ubc.ca/courses/eosc433/lecture-material/L7-InSituStress.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eg"/><Relationship Id="rId3"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1" Type="http://schemas.openxmlformats.org/officeDocument/2006/relationships/oleObject" Target="../embeddings/oleObject6.bin"/><Relationship Id="rId12"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6.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oleObject" Target="../embeddings/oleObject3.bin"/><Relationship Id="rId6" Type="http://schemas.openxmlformats.org/officeDocument/2006/relationships/image" Target="../media/image3.emf"/><Relationship Id="rId7" Type="http://schemas.openxmlformats.org/officeDocument/2006/relationships/oleObject" Target="../embeddings/oleObject4.bin"/><Relationship Id="rId8" Type="http://schemas.openxmlformats.org/officeDocument/2006/relationships/image" Target="../media/image1.emf"/><Relationship Id="rId9" Type="http://schemas.openxmlformats.org/officeDocument/2006/relationships/oleObject" Target="../embeddings/oleObject5.bin"/><Relationship Id="rId10" Type="http://schemas.openxmlformats.org/officeDocument/2006/relationships/image" Target="../media/image4.emf"/></Relationships>
</file>

<file path=ppt/slides/_rels/slide7.xml.rels><?xml version="1.0" encoding="UTF-8" standalone="yes"?>
<Relationships xmlns="http://schemas.openxmlformats.org/package/2006/relationships"><Relationship Id="rId11" Type="http://schemas.openxmlformats.org/officeDocument/2006/relationships/oleObject" Target="../embeddings/oleObject11.bin"/><Relationship Id="rId12" Type="http://schemas.openxmlformats.org/officeDocument/2006/relationships/image" Target="../media/image7.emf"/><Relationship Id="rId13" Type="http://schemas.openxmlformats.org/officeDocument/2006/relationships/oleObject" Target="../embeddings/oleObject12.bin"/><Relationship Id="rId14" Type="http://schemas.openxmlformats.org/officeDocument/2006/relationships/image" Target="../media/image8.emf"/><Relationship Id="rId15" Type="http://schemas.openxmlformats.org/officeDocument/2006/relationships/oleObject" Target="../embeddings/oleObject13.bin"/><Relationship Id="rId16"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6.xml"/><Relationship Id="rId3" Type="http://schemas.openxmlformats.org/officeDocument/2006/relationships/oleObject" Target="../embeddings/oleObject7.bin"/><Relationship Id="rId4" Type="http://schemas.openxmlformats.org/officeDocument/2006/relationships/image" Target="../media/image1.emf"/><Relationship Id="rId5" Type="http://schemas.openxmlformats.org/officeDocument/2006/relationships/oleObject" Target="../embeddings/oleObject8.bin"/><Relationship Id="rId6" Type="http://schemas.openxmlformats.org/officeDocument/2006/relationships/image" Target="../media/image4.emf"/><Relationship Id="rId7" Type="http://schemas.openxmlformats.org/officeDocument/2006/relationships/oleObject" Target="../embeddings/oleObject9.bin"/><Relationship Id="rId8" Type="http://schemas.openxmlformats.org/officeDocument/2006/relationships/image" Target="../media/image5.emf"/><Relationship Id="rId9" Type="http://schemas.openxmlformats.org/officeDocument/2006/relationships/oleObject" Target="../embeddings/oleObject10.bin"/><Relationship Id="rId10" Type="http://schemas.openxmlformats.org/officeDocument/2006/relationships/image" Target="../media/image6.emf"/></Relationships>
</file>

<file path=ppt/slides/_rels/slide8.xml.rels><?xml version="1.0" encoding="UTF-8" standalone="yes"?>
<Relationships xmlns="http://schemas.openxmlformats.org/package/2006/relationships"><Relationship Id="rId11" Type="http://schemas.openxmlformats.org/officeDocument/2006/relationships/oleObject" Target="../embeddings/oleObject18.bin"/><Relationship Id="rId12"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6.xml"/><Relationship Id="rId3" Type="http://schemas.openxmlformats.org/officeDocument/2006/relationships/oleObject" Target="../embeddings/oleObject14.bin"/><Relationship Id="rId4" Type="http://schemas.openxmlformats.org/officeDocument/2006/relationships/image" Target="../media/image1.emf"/><Relationship Id="rId5" Type="http://schemas.openxmlformats.org/officeDocument/2006/relationships/oleObject" Target="../embeddings/oleObject15.bin"/><Relationship Id="rId6" Type="http://schemas.openxmlformats.org/officeDocument/2006/relationships/image" Target="../media/image4.emf"/><Relationship Id="rId7" Type="http://schemas.openxmlformats.org/officeDocument/2006/relationships/oleObject" Target="../embeddings/oleObject16.bin"/><Relationship Id="rId8" Type="http://schemas.openxmlformats.org/officeDocument/2006/relationships/image" Target="../media/image5.emf"/><Relationship Id="rId9" Type="http://schemas.openxmlformats.org/officeDocument/2006/relationships/oleObject" Target="../embeddings/oleObject17.bin"/><Relationship Id="rId10"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42464"/>
          </a:xfrm>
        </p:spPr>
        <p:txBody>
          <a:bodyPr>
            <a:normAutofit/>
          </a:bodyPr>
          <a:lstStyle/>
          <a:p>
            <a:r>
              <a:rPr lang="en-US" sz="2000" dirty="0" smtClean="0">
                <a:solidFill>
                  <a:srgbClr val="000090"/>
                </a:solidFill>
              </a:rPr>
              <a:t>ESS 411/511 Geophysical Continuum Mechanics  Class #19</a:t>
            </a:r>
            <a:endParaRPr lang="en-US" sz="2000" dirty="0">
              <a:solidFill>
                <a:srgbClr val="000090"/>
              </a:solidFill>
            </a:endParaRPr>
          </a:p>
        </p:txBody>
      </p:sp>
      <p:sp>
        <p:nvSpPr>
          <p:cNvPr id="5" name="TextBox 4"/>
          <p:cNvSpPr txBox="1"/>
          <p:nvPr/>
        </p:nvSpPr>
        <p:spPr>
          <a:xfrm>
            <a:off x="746766" y="926662"/>
            <a:ext cx="7683138" cy="707886"/>
          </a:xfrm>
          <a:prstGeom prst="rect">
            <a:avLst/>
          </a:prstGeom>
          <a:noFill/>
        </p:spPr>
        <p:txBody>
          <a:bodyPr wrap="square" rtlCol="0">
            <a:spAutoFit/>
          </a:bodyPr>
          <a:lstStyle/>
          <a:p>
            <a:r>
              <a:rPr lang="en-US" sz="2000" dirty="0" smtClean="0">
                <a:solidFill>
                  <a:srgbClr val="000090"/>
                </a:solidFill>
              </a:rPr>
              <a:t>Highlights from Class #18            – Chloe </a:t>
            </a:r>
            <a:r>
              <a:rPr lang="en-US" sz="2000" dirty="0" err="1">
                <a:solidFill>
                  <a:srgbClr val="000090"/>
                </a:solidFill>
              </a:rPr>
              <a:t>Mcburney</a:t>
            </a:r>
            <a:endParaRPr lang="en-US" sz="2000" dirty="0" smtClean="0">
              <a:solidFill>
                <a:srgbClr val="000090"/>
              </a:solidFill>
            </a:endParaRPr>
          </a:p>
          <a:p>
            <a:r>
              <a:rPr lang="en-US" sz="2000" dirty="0" smtClean="0">
                <a:solidFill>
                  <a:srgbClr val="000090"/>
                </a:solidFill>
              </a:rPr>
              <a:t>Today’s highlights on Mon</a:t>
            </a:r>
            <a:r>
              <a:rPr lang="en-US" sz="2000" dirty="0">
                <a:solidFill>
                  <a:srgbClr val="000090"/>
                </a:solidFill>
              </a:rPr>
              <a:t>day  </a:t>
            </a:r>
            <a:r>
              <a:rPr lang="en-US" sz="2000" dirty="0" smtClean="0">
                <a:solidFill>
                  <a:srgbClr val="000090"/>
                </a:solidFill>
              </a:rPr>
              <a:t>  – Alexandria Vasquez-Hernandez</a:t>
            </a:r>
          </a:p>
        </p:txBody>
      </p:sp>
      <p:sp>
        <p:nvSpPr>
          <p:cNvPr id="6" name="TextBox 5"/>
          <p:cNvSpPr txBox="1"/>
          <p:nvPr/>
        </p:nvSpPr>
        <p:spPr>
          <a:xfrm>
            <a:off x="457200" y="1942325"/>
            <a:ext cx="8081158" cy="3785652"/>
          </a:xfrm>
          <a:prstGeom prst="rect">
            <a:avLst/>
          </a:prstGeom>
          <a:noFill/>
        </p:spPr>
        <p:txBody>
          <a:bodyPr wrap="square" rtlCol="0">
            <a:spAutoFit/>
          </a:bodyPr>
          <a:lstStyle/>
          <a:p>
            <a:r>
              <a:rPr lang="en-US" sz="2000" dirty="0"/>
              <a:t>Check out these websites about measuring stress in the Earth:</a:t>
            </a:r>
          </a:p>
          <a:p>
            <a:pPr>
              <a:spcBef>
                <a:spcPts val="300"/>
              </a:spcBef>
              <a:spcAft>
                <a:spcPts val="300"/>
              </a:spcAft>
            </a:pPr>
            <a:r>
              <a:rPr lang="en-US" sz="2000" u="sng" dirty="0">
                <a:hlinkClick r:id="rId2"/>
              </a:rPr>
              <a:t>https://www.eoas.ubc.ca/courses/eosc433/lecture-material/L7-InSituStress.pd</a:t>
            </a:r>
            <a:r>
              <a:rPr lang="en-US" sz="2000" b="1" u="sng" dirty="0">
                <a:hlinkClick r:id="rId2"/>
              </a:rPr>
              <a:t>f</a:t>
            </a:r>
            <a:endParaRPr lang="en-US" sz="2000" dirty="0"/>
          </a:p>
          <a:p>
            <a:pPr>
              <a:spcBef>
                <a:spcPts val="300"/>
              </a:spcBef>
              <a:spcAft>
                <a:spcPts val="300"/>
              </a:spcAft>
            </a:pPr>
            <a:r>
              <a:rPr lang="en-US" sz="2000" u="sng" dirty="0">
                <a:hlinkClick r:id="rId3"/>
              </a:rPr>
              <a:t>http://www.hydrofrac.com/hfo_home.html</a:t>
            </a:r>
            <a:endParaRPr lang="en-US" sz="2000" dirty="0"/>
          </a:p>
          <a:p>
            <a:pPr>
              <a:spcBef>
                <a:spcPts val="600"/>
              </a:spcBef>
            </a:pPr>
            <a:r>
              <a:rPr lang="en-US" sz="2000" dirty="0">
                <a:solidFill>
                  <a:srgbClr val="000090"/>
                </a:solidFill>
              </a:rPr>
              <a:t>Also see slides on class web </a:t>
            </a:r>
            <a:r>
              <a:rPr lang="en-US" sz="2000" dirty="0" smtClean="0">
                <a:solidFill>
                  <a:srgbClr val="000090"/>
                </a:solidFill>
              </a:rPr>
              <a:t>site about Measuring Stress </a:t>
            </a:r>
            <a:r>
              <a:rPr lang="en-US" sz="2000" dirty="0">
                <a:solidFill>
                  <a:srgbClr val="000090"/>
                </a:solidFill>
              </a:rPr>
              <a:t>in the </a:t>
            </a:r>
            <a:r>
              <a:rPr lang="en-US" sz="2000" dirty="0" smtClean="0">
                <a:solidFill>
                  <a:srgbClr val="000090"/>
                </a:solidFill>
              </a:rPr>
              <a:t>Earth</a:t>
            </a:r>
            <a:endParaRPr lang="en-US" sz="2000" u="sng" dirty="0" smtClean="0">
              <a:hlinkClick r:id="rId4"/>
            </a:endParaRPr>
          </a:p>
          <a:p>
            <a:pPr>
              <a:spcBef>
                <a:spcPts val="300"/>
              </a:spcBef>
              <a:spcAft>
                <a:spcPts val="300"/>
              </a:spcAft>
            </a:pPr>
            <a:r>
              <a:rPr lang="en-US" sz="2000" u="sng" dirty="0" smtClean="0">
                <a:hlinkClick r:id="rId4"/>
              </a:rPr>
              <a:t>https</a:t>
            </a:r>
            <a:r>
              <a:rPr lang="en-US" sz="2000" u="sng" dirty="0">
                <a:hlinkClick r:id="rId4"/>
              </a:rPr>
              <a:t>://courses.washington.edu/ess511/NOTES/SLIDE_SHOWS/PDF/</a:t>
            </a:r>
            <a:r>
              <a:rPr lang="en-US" sz="2000" u="sng" dirty="0" smtClean="0">
                <a:hlinkClick r:id="rId4"/>
              </a:rPr>
              <a:t>stress_class_show_2017_all.pdf</a:t>
            </a:r>
            <a:endParaRPr lang="en-US" sz="2000" u="sng" dirty="0" smtClean="0"/>
          </a:p>
          <a:p>
            <a:endParaRPr lang="en-US" sz="2000" dirty="0" smtClean="0">
              <a:solidFill>
                <a:srgbClr val="000090"/>
              </a:solidFill>
            </a:endParaRPr>
          </a:p>
          <a:p>
            <a:r>
              <a:rPr lang="en-US" sz="2000" dirty="0" smtClean="0">
                <a:solidFill>
                  <a:srgbClr val="000090"/>
                </a:solidFill>
              </a:rPr>
              <a:t>Your short </a:t>
            </a:r>
            <a:r>
              <a:rPr lang="en-US" sz="2000" dirty="0">
                <a:solidFill>
                  <a:srgbClr val="000090"/>
                </a:solidFill>
              </a:rPr>
              <a:t>CR/NC Pre-class prep writing assignment (1 point) in Canvas </a:t>
            </a:r>
            <a:endParaRPr lang="en-US" sz="2000" dirty="0" smtClean="0">
              <a:solidFill>
                <a:srgbClr val="000090"/>
              </a:solidFill>
            </a:endParaRPr>
          </a:p>
          <a:p>
            <a:pPr marL="342900" indent="-342900">
              <a:buFont typeface="Arial" charset="0"/>
              <a:buChar char="•"/>
            </a:pPr>
            <a:r>
              <a:rPr lang="en-US" sz="2000" dirty="0" smtClean="0">
                <a:solidFill>
                  <a:srgbClr val="000090"/>
                </a:solidFill>
              </a:rPr>
              <a:t>It </a:t>
            </a:r>
            <a:r>
              <a:rPr lang="en-US" sz="2000" dirty="0">
                <a:solidFill>
                  <a:srgbClr val="000090"/>
                </a:solidFill>
              </a:rPr>
              <a:t>will be due in Canvas at the start of class. </a:t>
            </a:r>
          </a:p>
          <a:p>
            <a:pPr marL="342900" indent="-342900">
              <a:buFont typeface="Arial"/>
              <a:buChar char="•"/>
            </a:pPr>
            <a:r>
              <a:rPr lang="en-US" sz="2000" dirty="0">
                <a:solidFill>
                  <a:srgbClr val="000090"/>
                </a:solidFill>
              </a:rPr>
              <a:t>I will send another message when it is </a:t>
            </a:r>
            <a:r>
              <a:rPr lang="en-US" sz="2000" dirty="0" smtClean="0">
                <a:solidFill>
                  <a:srgbClr val="000090"/>
                </a:solidFill>
              </a:rPr>
              <a:t>posted in Canvas. </a:t>
            </a:r>
            <a:endParaRPr lang="en-US" sz="2000" dirty="0">
              <a:solidFill>
                <a:srgbClr val="000090"/>
              </a:solidFill>
            </a:endParaRPr>
          </a:p>
        </p:txBody>
      </p:sp>
    </p:spTree>
    <p:extLst>
      <p:ext uri="{BB962C8B-B14F-4D97-AF65-F5344CB8AC3E}">
        <p14:creationId xmlns:p14="http://schemas.microsoft.com/office/powerpoint/2010/main" val="15658410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0066"/>
                </a:solidFill>
              </a:rPr>
              <a:t>Why do we care about stresses in the Earth?</a:t>
            </a:r>
            <a:endParaRPr lang="en-US" sz="3200" dirty="0">
              <a:solidFill>
                <a:srgbClr val="000066"/>
              </a:solidFill>
            </a:endParaRPr>
          </a:p>
        </p:txBody>
      </p:sp>
    </p:spTree>
    <p:extLst>
      <p:ext uri="{BB962C8B-B14F-4D97-AF65-F5344CB8AC3E}">
        <p14:creationId xmlns:p14="http://schemas.microsoft.com/office/powerpoint/2010/main" val="33409049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r>
              <a:rPr lang="en-US" sz="3200" dirty="0" smtClean="0">
                <a:solidFill>
                  <a:srgbClr val="000066"/>
                </a:solidFill>
              </a:rPr>
              <a:t>Measuring stress around an excavation</a:t>
            </a:r>
            <a:endParaRPr lang="en-US" sz="3200" dirty="0">
              <a:solidFill>
                <a:srgbClr val="000066"/>
              </a:solidFill>
            </a:endParaRPr>
          </a:p>
        </p:txBody>
      </p:sp>
      <p:sp>
        <p:nvSpPr>
          <p:cNvPr id="3" name="TextBox 2"/>
          <p:cNvSpPr txBox="1"/>
          <p:nvPr/>
        </p:nvSpPr>
        <p:spPr>
          <a:xfrm>
            <a:off x="1752600" y="1828800"/>
            <a:ext cx="2198038" cy="2246769"/>
          </a:xfrm>
          <a:prstGeom prst="rect">
            <a:avLst/>
          </a:prstGeom>
          <a:noFill/>
        </p:spPr>
        <p:txBody>
          <a:bodyPr wrap="none" rtlCol="0">
            <a:spAutoFit/>
          </a:bodyPr>
          <a:lstStyle/>
          <a:p>
            <a:pPr marL="457200" indent="-457200">
              <a:buFont typeface="Arial"/>
              <a:buChar char="•"/>
            </a:pPr>
            <a:r>
              <a:rPr lang="en-US" sz="2800" dirty="0" smtClean="0">
                <a:solidFill>
                  <a:srgbClr val="000066"/>
                </a:solidFill>
              </a:rPr>
              <a:t>Mine shaft</a:t>
            </a:r>
          </a:p>
          <a:p>
            <a:pPr marL="457200" indent="-457200">
              <a:buFont typeface="Arial"/>
              <a:buChar char="•"/>
            </a:pPr>
            <a:r>
              <a:rPr lang="en-US" sz="2800" dirty="0" smtClean="0">
                <a:solidFill>
                  <a:srgbClr val="000066"/>
                </a:solidFill>
              </a:rPr>
              <a:t>Tunnel</a:t>
            </a:r>
          </a:p>
          <a:p>
            <a:pPr marL="457200" indent="-457200">
              <a:buFont typeface="Arial"/>
              <a:buChar char="•"/>
            </a:pPr>
            <a:r>
              <a:rPr lang="en-US" sz="2800" dirty="0" smtClean="0">
                <a:solidFill>
                  <a:srgbClr val="000066"/>
                </a:solidFill>
              </a:rPr>
              <a:t>Well</a:t>
            </a:r>
          </a:p>
          <a:p>
            <a:pPr marL="457200" indent="-457200">
              <a:buFont typeface="Arial"/>
              <a:buChar char="•"/>
            </a:pPr>
            <a:r>
              <a:rPr lang="en-US" sz="2800" dirty="0" smtClean="0">
                <a:solidFill>
                  <a:srgbClr val="000066"/>
                </a:solidFill>
              </a:rPr>
              <a:t>Others?</a:t>
            </a:r>
          </a:p>
          <a:p>
            <a:endParaRPr lang="en-US" sz="2800" dirty="0">
              <a:solidFill>
                <a:srgbClr val="000066"/>
              </a:solidFill>
            </a:endParaRPr>
          </a:p>
        </p:txBody>
      </p:sp>
      <p:sp>
        <p:nvSpPr>
          <p:cNvPr id="4" name="TextBox 3"/>
          <p:cNvSpPr txBox="1"/>
          <p:nvPr/>
        </p:nvSpPr>
        <p:spPr>
          <a:xfrm>
            <a:off x="838200" y="4267200"/>
            <a:ext cx="7363840" cy="892552"/>
          </a:xfrm>
          <a:prstGeom prst="rect">
            <a:avLst/>
          </a:prstGeom>
          <a:noFill/>
        </p:spPr>
        <p:txBody>
          <a:bodyPr wrap="none" rtlCol="0">
            <a:spAutoFit/>
          </a:bodyPr>
          <a:lstStyle/>
          <a:p>
            <a:r>
              <a:rPr lang="en-US" sz="2800" dirty="0">
                <a:solidFill>
                  <a:srgbClr val="000066"/>
                </a:solidFill>
              </a:rPr>
              <a:t>Let’s take a break for </a:t>
            </a:r>
            <a:r>
              <a:rPr lang="en-US" sz="2800" dirty="0" smtClean="0">
                <a:solidFill>
                  <a:srgbClr val="000066"/>
                </a:solidFill>
              </a:rPr>
              <a:t>some </a:t>
            </a:r>
            <a:r>
              <a:rPr lang="en-US" sz="2800" dirty="0" err="1">
                <a:solidFill>
                  <a:srgbClr val="000066"/>
                </a:solidFill>
              </a:rPr>
              <a:t>flatjacks</a:t>
            </a:r>
            <a:r>
              <a:rPr lang="en-US" sz="2800" dirty="0">
                <a:solidFill>
                  <a:srgbClr val="000066"/>
                </a:solidFill>
              </a:rPr>
              <a:t> </a:t>
            </a:r>
            <a:r>
              <a:rPr lang="en-US" sz="2800" dirty="0" smtClean="0">
                <a:solidFill>
                  <a:srgbClr val="000066"/>
                </a:solidFill>
              </a:rPr>
              <a:t>with </a:t>
            </a:r>
            <a:r>
              <a:rPr lang="en-US" sz="2800" dirty="0">
                <a:solidFill>
                  <a:srgbClr val="000066"/>
                </a:solidFill>
              </a:rPr>
              <a:t>syrup </a:t>
            </a:r>
            <a:r>
              <a:rPr lang="en-US" sz="2800" dirty="0" smtClean="0">
                <a:solidFill>
                  <a:srgbClr val="000066"/>
                </a:solidFill>
              </a:rPr>
              <a:t>..</a:t>
            </a:r>
            <a:r>
              <a:rPr lang="en-US" sz="2800" dirty="0">
                <a:solidFill>
                  <a:srgbClr val="000066"/>
                </a:solidFill>
              </a:rPr>
              <a:t>.</a:t>
            </a:r>
          </a:p>
          <a:p>
            <a:endParaRPr lang="en-US" dirty="0"/>
          </a:p>
        </p:txBody>
      </p:sp>
    </p:spTree>
    <p:extLst>
      <p:ext uri="{BB962C8B-B14F-4D97-AF65-F5344CB8AC3E}">
        <p14:creationId xmlns:p14="http://schemas.microsoft.com/office/powerpoint/2010/main" val="3520915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0090"/>
                </a:solidFill>
              </a:rPr>
              <a:t>Class-prep questions (Break-out rooms)</a:t>
            </a:r>
            <a:endParaRPr lang="en-US" sz="2800" dirty="0">
              <a:solidFill>
                <a:srgbClr val="000090"/>
              </a:solidFill>
            </a:endParaRPr>
          </a:p>
        </p:txBody>
      </p:sp>
      <p:sp>
        <p:nvSpPr>
          <p:cNvPr id="3" name="TextBox 2"/>
          <p:cNvSpPr txBox="1"/>
          <p:nvPr/>
        </p:nvSpPr>
        <p:spPr>
          <a:xfrm flipH="1">
            <a:off x="647700" y="1224281"/>
            <a:ext cx="7975600" cy="3754874"/>
          </a:xfrm>
          <a:prstGeom prst="rect">
            <a:avLst/>
          </a:prstGeom>
          <a:noFill/>
        </p:spPr>
        <p:txBody>
          <a:bodyPr wrap="square" rtlCol="0">
            <a:spAutoFit/>
          </a:bodyPr>
          <a:lstStyle/>
          <a:p>
            <a:r>
              <a:rPr lang="en-US" sz="2000" b="1" dirty="0"/>
              <a:t>For Class #19 (Friday Nov 13).  Due before class.</a:t>
            </a:r>
            <a:endParaRPr lang="en-US" sz="2000" dirty="0"/>
          </a:p>
          <a:p>
            <a:r>
              <a:rPr lang="en-US" sz="2000" dirty="0"/>
              <a:t>Check out these websites about measuring stress in the Earth</a:t>
            </a:r>
            <a:r>
              <a:rPr lang="en-US" sz="2000" dirty="0" smtClean="0"/>
              <a:t>:</a:t>
            </a:r>
            <a:endParaRPr lang="en-US" sz="2000" dirty="0"/>
          </a:p>
          <a:p>
            <a:pPr>
              <a:spcBef>
                <a:spcPts val="1200"/>
              </a:spcBef>
            </a:pPr>
            <a:r>
              <a:rPr lang="en-US" b="1" u="sng" dirty="0">
                <a:hlinkClick r:id="rId2"/>
              </a:rPr>
              <a:t>https://www.eoas.ubc.ca/courses/eosc433/lecture-material/L7-InSituStress.pdf</a:t>
            </a:r>
            <a:endParaRPr lang="en-US" dirty="0"/>
          </a:p>
          <a:p>
            <a:pPr>
              <a:spcBef>
                <a:spcPts val="1200"/>
              </a:spcBef>
            </a:pPr>
            <a:r>
              <a:rPr lang="en-US" b="1" u="sng" dirty="0">
                <a:hlinkClick r:id="rId3"/>
              </a:rPr>
              <a:t>http://www.hydrofrac.com/hfo_home.html</a:t>
            </a:r>
            <a:endParaRPr lang="en-US" dirty="0"/>
          </a:p>
          <a:p>
            <a:pPr>
              <a:spcBef>
                <a:spcPts val="1200"/>
              </a:spcBef>
            </a:pPr>
            <a:r>
              <a:rPr lang="en-US" b="1" u="sng" dirty="0">
                <a:hlinkClick r:id="rId4"/>
              </a:rPr>
              <a:t>https://courses.washington.edu/ess511/NOTES/SLIDE_SHOWS/PDF/</a:t>
            </a:r>
            <a:r>
              <a:rPr lang="en-US" b="1" u="sng" dirty="0" smtClean="0">
                <a:hlinkClick r:id="rId4"/>
              </a:rPr>
              <a:t>stress_class_show_2017_all.pdf</a:t>
            </a:r>
            <a:endParaRPr lang="en-US" dirty="0"/>
          </a:p>
          <a:p>
            <a:r>
              <a:rPr lang="en-US" dirty="0"/>
              <a:t> </a:t>
            </a:r>
          </a:p>
          <a:p>
            <a:r>
              <a:rPr lang="en-US" sz="2000" b="1" dirty="0"/>
              <a:t>Assignment:</a:t>
            </a:r>
            <a:endParaRPr lang="en-US" sz="2000" dirty="0"/>
          </a:p>
          <a:p>
            <a:pPr lvl="0"/>
            <a:r>
              <a:rPr lang="en-US" sz="2000" dirty="0"/>
              <a:t>What is a </a:t>
            </a:r>
            <a:r>
              <a:rPr lang="en-US" sz="2000" dirty="0" err="1"/>
              <a:t>flatjack</a:t>
            </a:r>
            <a:r>
              <a:rPr lang="en-US" sz="2000" dirty="0"/>
              <a:t>?</a:t>
            </a:r>
          </a:p>
          <a:p>
            <a:pPr lvl="0"/>
            <a:r>
              <a:rPr lang="en-US" sz="2000" dirty="0"/>
              <a:t>How can a </a:t>
            </a:r>
            <a:r>
              <a:rPr lang="en-US" sz="2000" dirty="0" err="1"/>
              <a:t>flatjack</a:t>
            </a:r>
            <a:r>
              <a:rPr lang="en-US" sz="2000" dirty="0"/>
              <a:t> be used to measure stress?</a:t>
            </a:r>
          </a:p>
          <a:p>
            <a:endParaRPr lang="en-US" dirty="0"/>
          </a:p>
        </p:txBody>
      </p:sp>
    </p:spTree>
    <p:extLst>
      <p:ext uri="{BB962C8B-B14F-4D97-AF65-F5344CB8AC3E}">
        <p14:creationId xmlns:p14="http://schemas.microsoft.com/office/powerpoint/2010/main" val="6298378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144000" cy="6124575"/>
          </a:xfrm>
        </p:spPr>
      </p:pic>
      <p:sp>
        <p:nvSpPr>
          <p:cNvPr id="99330" name="Rectangle 2"/>
          <p:cNvSpPr>
            <a:spLocks noGrp="1" noChangeArrowheads="1"/>
          </p:cNvSpPr>
          <p:nvPr>
            <p:ph type="title"/>
          </p:nvPr>
        </p:nvSpPr>
        <p:spPr>
          <a:xfrm>
            <a:off x="3124200" y="152400"/>
            <a:ext cx="3352800" cy="1143000"/>
          </a:xfrm>
          <a:solidFill>
            <a:schemeClr val="bg1"/>
          </a:solidFill>
        </p:spPr>
        <p:txBody>
          <a:bodyPr/>
          <a:lstStyle/>
          <a:p>
            <a:pPr eaLnBrk="1" hangingPunct="1">
              <a:defRPr/>
            </a:pPr>
            <a:r>
              <a:rPr lang="en-US" sz="4000" dirty="0" err="1" smtClean="0">
                <a:solidFill>
                  <a:srgbClr val="990000"/>
                </a:solidFill>
                <a:cs typeface="+mj-cs"/>
              </a:rPr>
              <a:t>Flatjack</a:t>
            </a:r>
            <a:r>
              <a:rPr lang="en-US" sz="4000" dirty="0" smtClean="0">
                <a:solidFill>
                  <a:srgbClr val="990000"/>
                </a:solidFill>
                <a:cs typeface="+mj-cs"/>
              </a:rPr>
              <a:t> Tests</a:t>
            </a:r>
          </a:p>
        </p:txBody>
      </p:sp>
      <p:sp>
        <p:nvSpPr>
          <p:cNvPr id="99331" name="Text Box 3"/>
          <p:cNvSpPr txBox="1">
            <a:spLocks noChangeArrowheads="1"/>
          </p:cNvSpPr>
          <p:nvPr/>
        </p:nvSpPr>
        <p:spPr bwMode="auto">
          <a:xfrm>
            <a:off x="492125" y="5454650"/>
            <a:ext cx="65838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236538" indent="-2365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FontTx/>
              <a:buChar char="•"/>
              <a:defRPr/>
            </a:pPr>
            <a:r>
              <a:rPr lang="en-US" sz="2800" dirty="0" smtClean="0">
                <a:solidFill>
                  <a:srgbClr val="006600"/>
                </a:solidFill>
                <a:cs typeface="+mn-cs"/>
              </a:rPr>
              <a:t>What do you think the test might measure?</a:t>
            </a:r>
          </a:p>
        </p:txBody>
      </p:sp>
      <p:sp>
        <p:nvSpPr>
          <p:cNvPr id="99334" name="Text Box 6"/>
          <p:cNvSpPr txBox="1">
            <a:spLocks noChangeArrowheads="1"/>
          </p:cNvSpPr>
          <p:nvPr/>
        </p:nvSpPr>
        <p:spPr bwMode="auto">
          <a:xfrm>
            <a:off x="5381625" y="6373813"/>
            <a:ext cx="338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http://www.walterpmoore.com/</a:t>
            </a:r>
          </a:p>
        </p:txBody>
      </p:sp>
    </p:spTree>
    <p:extLst>
      <p:ext uri="{BB962C8B-B14F-4D97-AF65-F5344CB8AC3E}">
        <p14:creationId xmlns:p14="http://schemas.microsoft.com/office/powerpoint/2010/main" val="23158278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4-11-04 at 6.48.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34815"/>
          </a:xfrm>
          <a:prstGeom prst="rect">
            <a:avLst/>
          </a:prstGeom>
        </p:spPr>
      </p:pic>
    </p:spTree>
    <p:extLst>
      <p:ext uri="{BB962C8B-B14F-4D97-AF65-F5344CB8AC3E}">
        <p14:creationId xmlns:p14="http://schemas.microsoft.com/office/powerpoint/2010/main" val="338450045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4-11-04 at 6.49.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2" y="0"/>
            <a:ext cx="9115778" cy="6858000"/>
          </a:xfrm>
          <a:prstGeom prst="rect">
            <a:avLst/>
          </a:prstGeom>
        </p:spPr>
      </p:pic>
    </p:spTree>
    <p:extLst>
      <p:ext uri="{BB962C8B-B14F-4D97-AF65-F5344CB8AC3E}">
        <p14:creationId xmlns:p14="http://schemas.microsoft.com/office/powerpoint/2010/main" val="20539555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4-11-04 at 6.49.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8" y="0"/>
            <a:ext cx="9087322" cy="6858000"/>
          </a:xfrm>
          <a:prstGeom prst="rect">
            <a:avLst/>
          </a:prstGeom>
        </p:spPr>
      </p:pic>
    </p:spTree>
    <p:extLst>
      <p:ext uri="{BB962C8B-B14F-4D97-AF65-F5344CB8AC3E}">
        <p14:creationId xmlns:p14="http://schemas.microsoft.com/office/powerpoint/2010/main" val="135918280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800000"/>
                </a:solidFill>
              </a:rPr>
              <a:t>Over-coring</a:t>
            </a:r>
            <a:endParaRPr lang="en-US" sz="3600" dirty="0">
              <a:solidFill>
                <a:srgbClr val="800000"/>
              </a:solidFill>
            </a:endParaRPr>
          </a:p>
        </p:txBody>
      </p:sp>
    </p:spTree>
    <p:extLst>
      <p:ext uri="{BB962C8B-B14F-4D97-AF65-F5344CB8AC3E}">
        <p14:creationId xmlns:p14="http://schemas.microsoft.com/office/powerpoint/2010/main" val="28943917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3" name="Picture 11" descr="d_gage_schem"/>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838200" y="762000"/>
            <a:ext cx="7188200" cy="53911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8436" name="Rectangle 4"/>
          <p:cNvSpPr>
            <a:spLocks noGrp="1" noChangeArrowheads="1"/>
          </p:cNvSpPr>
          <p:nvPr>
            <p:ph type="title"/>
          </p:nvPr>
        </p:nvSpPr>
        <p:spPr>
          <a:xfrm>
            <a:off x="533400" y="228600"/>
            <a:ext cx="5562600" cy="609600"/>
          </a:xfrm>
        </p:spPr>
        <p:txBody>
          <a:bodyPr/>
          <a:lstStyle/>
          <a:p>
            <a:pPr eaLnBrk="1" hangingPunct="1">
              <a:defRPr/>
            </a:pPr>
            <a:r>
              <a:rPr lang="en-US" sz="3200" smtClean="0">
                <a:solidFill>
                  <a:srgbClr val="990000"/>
                </a:solidFill>
                <a:cs typeface="+mj-cs"/>
              </a:rPr>
              <a:t>Overcoring – the operation</a:t>
            </a:r>
          </a:p>
        </p:txBody>
      </p:sp>
      <p:sp>
        <p:nvSpPr>
          <p:cNvPr id="18438" name="Text Box 6"/>
          <p:cNvSpPr txBox="1">
            <a:spLocks noChangeArrowheads="1"/>
          </p:cNvSpPr>
          <p:nvPr/>
        </p:nvSpPr>
        <p:spPr bwMode="auto">
          <a:xfrm>
            <a:off x="76200" y="6384925"/>
            <a:ext cx="451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http://www.hydrofrac.com/hfo_home.html</a:t>
            </a:r>
          </a:p>
        </p:txBody>
      </p:sp>
    </p:spTree>
    <p:extLst>
      <p:ext uri="{BB962C8B-B14F-4D97-AF65-F5344CB8AC3E}">
        <p14:creationId xmlns:p14="http://schemas.microsoft.com/office/powerpoint/2010/main" val="7896392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Picture 5" descr="d_gage_tool"/>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2638425"/>
            <a:ext cx="5257800" cy="36099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7651" name="Rectangle 3"/>
          <p:cNvSpPr>
            <a:spLocks noGrp="1" noChangeArrowheads="1"/>
          </p:cNvSpPr>
          <p:nvPr>
            <p:ph type="title"/>
          </p:nvPr>
        </p:nvSpPr>
        <p:spPr>
          <a:xfrm>
            <a:off x="609600" y="304800"/>
            <a:ext cx="3886200" cy="609600"/>
          </a:xfrm>
        </p:spPr>
        <p:txBody>
          <a:bodyPr/>
          <a:lstStyle/>
          <a:p>
            <a:pPr eaLnBrk="1" hangingPunct="1">
              <a:defRPr/>
            </a:pPr>
            <a:r>
              <a:rPr lang="en-US" sz="3200" smtClean="0">
                <a:solidFill>
                  <a:srgbClr val="990000"/>
                </a:solidFill>
                <a:cs typeface="+mj-cs"/>
              </a:rPr>
              <a:t>Overcoring – the tool</a:t>
            </a:r>
          </a:p>
        </p:txBody>
      </p:sp>
      <p:pic>
        <p:nvPicPr>
          <p:cNvPr id="27650" name="Picture 2" descr="d_gage_schem"/>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105400" y="228600"/>
            <a:ext cx="3810000" cy="28575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7652" name="Text Box 4"/>
          <p:cNvSpPr txBox="1">
            <a:spLocks noChangeArrowheads="1"/>
          </p:cNvSpPr>
          <p:nvPr/>
        </p:nvSpPr>
        <p:spPr bwMode="auto">
          <a:xfrm>
            <a:off x="4419600" y="6248400"/>
            <a:ext cx="451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http://www.hydrofrac.com/hfo_home.html</a:t>
            </a:r>
          </a:p>
        </p:txBody>
      </p:sp>
    </p:spTree>
    <p:extLst>
      <p:ext uri="{BB962C8B-B14F-4D97-AF65-F5344CB8AC3E}">
        <p14:creationId xmlns:p14="http://schemas.microsoft.com/office/powerpoint/2010/main" val="12117183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3500" y="863600"/>
            <a:ext cx="5480988" cy="3970318"/>
          </a:xfrm>
          <a:prstGeom prst="rect">
            <a:avLst/>
          </a:prstGeom>
          <a:noFill/>
        </p:spPr>
        <p:txBody>
          <a:bodyPr wrap="none" rtlCol="0">
            <a:spAutoFit/>
          </a:bodyPr>
          <a:lstStyle/>
          <a:p>
            <a:r>
              <a:rPr lang="en-US" sz="2800" dirty="0" smtClean="0">
                <a:solidFill>
                  <a:srgbClr val="000090"/>
                </a:solidFill>
              </a:rPr>
              <a:t>Mid-course class evaluations</a:t>
            </a:r>
          </a:p>
          <a:p>
            <a:pPr marL="342900" indent="-342900">
              <a:buFont typeface="Arial"/>
              <a:buChar char="•"/>
            </a:pPr>
            <a:r>
              <a:rPr lang="en-US" sz="2400" dirty="0" smtClean="0">
                <a:solidFill>
                  <a:srgbClr val="000090"/>
                </a:solidFill>
              </a:rPr>
              <a:t>Did you get a notice?</a:t>
            </a:r>
          </a:p>
          <a:p>
            <a:pPr marL="342900" indent="-342900">
              <a:buFont typeface="Arial"/>
              <a:buChar char="•"/>
            </a:pPr>
            <a:r>
              <a:rPr lang="en-US" sz="2400" dirty="0" smtClean="0">
                <a:solidFill>
                  <a:srgbClr val="000090"/>
                </a:solidFill>
              </a:rPr>
              <a:t>Your comments will be helpful for me</a:t>
            </a:r>
          </a:p>
          <a:p>
            <a:pPr marL="342900" indent="-342900">
              <a:buFont typeface="Arial"/>
              <a:buChar char="•"/>
            </a:pPr>
            <a:r>
              <a:rPr lang="en-US" sz="2400" dirty="0" smtClean="0">
                <a:solidFill>
                  <a:srgbClr val="000090"/>
                </a:solidFill>
              </a:rPr>
              <a:t>Thanks!</a:t>
            </a:r>
          </a:p>
          <a:p>
            <a:pPr marL="342900" indent="-342900">
              <a:buFont typeface="Arial"/>
              <a:buChar char="•"/>
            </a:pPr>
            <a:endParaRPr lang="en-US" sz="2400" dirty="0">
              <a:solidFill>
                <a:srgbClr val="000090"/>
              </a:solidFill>
            </a:endParaRPr>
          </a:p>
          <a:p>
            <a:r>
              <a:rPr lang="en-US" sz="2800" dirty="0" smtClean="0">
                <a:solidFill>
                  <a:srgbClr val="000090"/>
                </a:solidFill>
              </a:rPr>
              <a:t>Midterm take-at-home</a:t>
            </a:r>
          </a:p>
          <a:p>
            <a:pPr marL="342900" indent="-342900">
              <a:buFont typeface="Arial"/>
              <a:buChar char="•"/>
            </a:pPr>
            <a:r>
              <a:rPr lang="en-US" sz="2400" dirty="0" smtClean="0">
                <a:solidFill>
                  <a:srgbClr val="000090"/>
                </a:solidFill>
              </a:rPr>
              <a:t>Any concerns?</a:t>
            </a:r>
          </a:p>
          <a:p>
            <a:endParaRPr lang="en-US" sz="2400" dirty="0" smtClean="0">
              <a:solidFill>
                <a:srgbClr val="000090"/>
              </a:solidFill>
            </a:endParaRPr>
          </a:p>
          <a:p>
            <a:r>
              <a:rPr lang="en-US" sz="2800" dirty="0" smtClean="0">
                <a:solidFill>
                  <a:srgbClr val="000090"/>
                </a:solidFill>
              </a:rPr>
              <a:t>ESS 511 term-project reports</a:t>
            </a:r>
            <a:endParaRPr lang="en-US" sz="2800" dirty="0">
              <a:solidFill>
                <a:srgbClr val="000090"/>
              </a:solidFill>
            </a:endParaRPr>
          </a:p>
          <a:p>
            <a:pPr marL="342900" indent="-342900">
              <a:buFont typeface="Arial"/>
              <a:buChar char="•"/>
            </a:pPr>
            <a:r>
              <a:rPr lang="en-US" sz="2400" dirty="0" smtClean="0">
                <a:solidFill>
                  <a:srgbClr val="000090"/>
                </a:solidFill>
              </a:rPr>
              <a:t>Can you upload reports to Canvas now?</a:t>
            </a:r>
            <a:endParaRPr lang="en-US" sz="2400" dirty="0">
              <a:solidFill>
                <a:srgbClr val="000090"/>
              </a:solidFill>
            </a:endParaRPr>
          </a:p>
        </p:txBody>
      </p:sp>
    </p:spTree>
    <p:extLst>
      <p:ext uri="{BB962C8B-B14F-4D97-AF65-F5344CB8AC3E}">
        <p14:creationId xmlns:p14="http://schemas.microsoft.com/office/powerpoint/2010/main" val="16578476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d_gage_record"/>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333750" y="381000"/>
            <a:ext cx="5529263" cy="6019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3554" name="Rectangle 2"/>
          <p:cNvSpPr>
            <a:spLocks noGrp="1" noChangeArrowheads="1"/>
          </p:cNvSpPr>
          <p:nvPr>
            <p:ph type="title"/>
          </p:nvPr>
        </p:nvSpPr>
        <p:spPr>
          <a:xfrm>
            <a:off x="381000" y="76200"/>
            <a:ext cx="2971800" cy="1219200"/>
          </a:xfrm>
        </p:spPr>
        <p:txBody>
          <a:bodyPr/>
          <a:lstStyle/>
          <a:p>
            <a:pPr eaLnBrk="1" hangingPunct="1">
              <a:defRPr/>
            </a:pPr>
            <a:r>
              <a:rPr lang="en-US" sz="3600" smtClean="0">
                <a:solidFill>
                  <a:srgbClr val="990000"/>
                </a:solidFill>
                <a:cs typeface="+mj-cs"/>
              </a:rPr>
              <a:t>Overcoring – the data</a:t>
            </a:r>
          </a:p>
        </p:txBody>
      </p:sp>
      <p:sp>
        <p:nvSpPr>
          <p:cNvPr id="23558" name="Text Box 6"/>
          <p:cNvSpPr txBox="1">
            <a:spLocks noChangeArrowheads="1"/>
          </p:cNvSpPr>
          <p:nvPr/>
        </p:nvSpPr>
        <p:spPr bwMode="auto">
          <a:xfrm>
            <a:off x="76200" y="6384925"/>
            <a:ext cx="451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http://www.hydrofrac.com/hfo_home.html</a:t>
            </a:r>
          </a:p>
        </p:txBody>
      </p:sp>
      <p:sp>
        <p:nvSpPr>
          <p:cNvPr id="23562" name="Text Box 10"/>
          <p:cNvSpPr txBox="1">
            <a:spLocks noChangeArrowheads="1"/>
          </p:cNvSpPr>
          <p:nvPr/>
        </p:nvSpPr>
        <p:spPr bwMode="auto">
          <a:xfrm>
            <a:off x="381000" y="1219200"/>
            <a:ext cx="30480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b="1">
                <a:solidFill>
                  <a:srgbClr val="000099"/>
                </a:solidFill>
                <a:cs typeface="+mn-cs"/>
              </a:rPr>
              <a:t>Three channels of diametral deformations logged continuously as the deformation gage is overcored. As the overcoring bit passes through the plane of measurements, the stresses are relieved and the results are shown as diametral deformations.</a:t>
            </a:r>
            <a:endParaRPr lang="en-US">
              <a:solidFill>
                <a:srgbClr val="000099"/>
              </a:solidFill>
              <a:cs typeface="+mn-cs"/>
            </a:endParaRPr>
          </a:p>
        </p:txBody>
      </p:sp>
    </p:spTree>
    <p:extLst>
      <p:ext uri="{BB962C8B-B14F-4D97-AF65-F5344CB8AC3E}">
        <p14:creationId xmlns:p14="http://schemas.microsoft.com/office/powerpoint/2010/main" val="339049683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a:xfrm>
            <a:off x="685800" y="304800"/>
            <a:ext cx="7772400" cy="1143000"/>
          </a:xfrm>
        </p:spPr>
        <p:txBody>
          <a:bodyPr/>
          <a:lstStyle/>
          <a:p>
            <a:pPr eaLnBrk="1" hangingPunct="1">
              <a:defRPr/>
            </a:pPr>
            <a:r>
              <a:rPr lang="en-US" smtClean="0">
                <a:solidFill>
                  <a:srgbClr val="990000"/>
                </a:solidFill>
                <a:cs typeface="+mj-cs"/>
              </a:rPr>
              <a:t>Why 3 sensors at 120</a:t>
            </a:r>
            <a:r>
              <a:rPr lang="en-US" baseline="30000" smtClean="0">
                <a:solidFill>
                  <a:srgbClr val="990000"/>
                </a:solidFill>
                <a:cs typeface="+mj-cs"/>
              </a:rPr>
              <a:t>o</a:t>
            </a:r>
            <a:r>
              <a:rPr lang="en-US" smtClean="0">
                <a:solidFill>
                  <a:srgbClr val="990000"/>
                </a:solidFill>
                <a:cs typeface="+mj-cs"/>
              </a:rPr>
              <a:t>?</a:t>
            </a:r>
          </a:p>
        </p:txBody>
      </p:sp>
      <p:sp>
        <p:nvSpPr>
          <p:cNvPr id="92165" name="Text Box 5"/>
          <p:cNvSpPr txBox="1">
            <a:spLocks noChangeArrowheads="1"/>
          </p:cNvSpPr>
          <p:nvPr/>
        </p:nvSpPr>
        <p:spPr bwMode="auto">
          <a:xfrm>
            <a:off x="990600" y="1905000"/>
            <a:ext cx="55864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FontTx/>
              <a:buChar char="•"/>
              <a:defRPr/>
            </a:pPr>
            <a:r>
              <a:rPr lang="en-US" sz="2800" smtClean="0">
                <a:solidFill>
                  <a:srgbClr val="006600"/>
                </a:solidFill>
                <a:cs typeface="+mn-cs"/>
              </a:rPr>
              <a:t>The hole will deform into an ellipse.</a:t>
            </a:r>
          </a:p>
          <a:p>
            <a:pPr>
              <a:buFontTx/>
              <a:buChar char="•"/>
              <a:defRPr/>
            </a:pPr>
            <a:r>
              <a:rPr lang="en-US" sz="2800" smtClean="0">
                <a:solidFill>
                  <a:srgbClr val="006600"/>
                </a:solidFill>
                <a:cs typeface="+mn-cs"/>
              </a:rPr>
              <a:t>Many ellipses can fit 2 diameters</a:t>
            </a:r>
            <a:r>
              <a:rPr lang="en-US" sz="2800" smtClean="0">
                <a:solidFill>
                  <a:srgbClr val="000099"/>
                </a:solidFill>
                <a:cs typeface="+mn-cs"/>
              </a:rPr>
              <a:t>.</a:t>
            </a:r>
          </a:p>
        </p:txBody>
      </p:sp>
      <p:grpSp>
        <p:nvGrpSpPr>
          <p:cNvPr id="92181" name="Group 21"/>
          <p:cNvGrpSpPr>
            <a:grpSpLocks/>
          </p:cNvGrpSpPr>
          <p:nvPr/>
        </p:nvGrpSpPr>
        <p:grpSpPr bwMode="auto">
          <a:xfrm>
            <a:off x="6553200" y="1295400"/>
            <a:ext cx="2133600" cy="1600200"/>
            <a:chOff x="2640" y="3216"/>
            <a:chExt cx="1344" cy="1008"/>
          </a:xfrm>
        </p:grpSpPr>
        <p:sp>
          <p:nvSpPr>
            <p:cNvPr id="92175" name="Oval 15"/>
            <p:cNvSpPr>
              <a:spLocks noChangeArrowheads="1"/>
            </p:cNvSpPr>
            <p:nvPr/>
          </p:nvSpPr>
          <p:spPr bwMode="auto">
            <a:xfrm>
              <a:off x="2688" y="3408"/>
              <a:ext cx="1200" cy="612"/>
            </a:xfrm>
            <a:prstGeom prst="ellipse">
              <a:avLst/>
            </a:prstGeom>
            <a:noFill/>
            <a:ln w="28575">
              <a:solidFill>
                <a:srgbClr val="99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2176" name="Line 16"/>
            <p:cNvSpPr>
              <a:spLocks noChangeShapeType="1"/>
            </p:cNvSpPr>
            <p:nvPr/>
          </p:nvSpPr>
          <p:spPr bwMode="auto">
            <a:xfrm>
              <a:off x="2928" y="3456"/>
              <a:ext cx="720" cy="516"/>
            </a:xfrm>
            <a:prstGeom prst="line">
              <a:avLst/>
            </a:prstGeom>
            <a:noFill/>
            <a:ln w="28575">
              <a:solidFill>
                <a:srgbClr val="0000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77" name="Line 17"/>
            <p:cNvSpPr>
              <a:spLocks noChangeShapeType="1"/>
            </p:cNvSpPr>
            <p:nvPr/>
          </p:nvSpPr>
          <p:spPr bwMode="auto">
            <a:xfrm flipV="1">
              <a:off x="3072" y="3408"/>
              <a:ext cx="432" cy="576"/>
            </a:xfrm>
            <a:prstGeom prst="line">
              <a:avLst/>
            </a:prstGeom>
            <a:noFill/>
            <a:ln w="28575">
              <a:solidFill>
                <a:srgbClr val="0000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78" name="Oval 18"/>
            <p:cNvSpPr>
              <a:spLocks noChangeArrowheads="1"/>
            </p:cNvSpPr>
            <p:nvPr/>
          </p:nvSpPr>
          <p:spPr bwMode="auto">
            <a:xfrm rot="2998273">
              <a:off x="2860" y="3352"/>
              <a:ext cx="856" cy="714"/>
            </a:xfrm>
            <a:prstGeom prst="ellipse">
              <a:avLst/>
            </a:prstGeom>
            <a:noFill/>
            <a:ln w="28575">
              <a:solidFill>
                <a:srgbClr val="0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2179" name="Line 19"/>
            <p:cNvSpPr>
              <a:spLocks noChangeShapeType="1"/>
            </p:cNvSpPr>
            <p:nvPr/>
          </p:nvSpPr>
          <p:spPr bwMode="auto">
            <a:xfrm>
              <a:off x="2640"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80" name="Line 20"/>
            <p:cNvSpPr>
              <a:spLocks noChangeShapeType="1"/>
            </p:cNvSpPr>
            <p:nvPr/>
          </p:nvSpPr>
          <p:spPr bwMode="auto">
            <a:xfrm rot="-5400000">
              <a:off x="2760" y="3720"/>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92185" name="Group 25"/>
          <p:cNvGrpSpPr>
            <a:grpSpLocks/>
          </p:cNvGrpSpPr>
          <p:nvPr/>
        </p:nvGrpSpPr>
        <p:grpSpPr bwMode="auto">
          <a:xfrm>
            <a:off x="5029200" y="5043488"/>
            <a:ext cx="1828800" cy="1738312"/>
            <a:chOff x="1296" y="2496"/>
            <a:chExt cx="1152" cy="1095"/>
          </a:xfrm>
        </p:grpSpPr>
        <p:grpSp>
          <p:nvGrpSpPr>
            <p:cNvPr id="24597" name="Group 24"/>
            <p:cNvGrpSpPr>
              <a:grpSpLocks/>
            </p:cNvGrpSpPr>
            <p:nvPr/>
          </p:nvGrpSpPr>
          <p:grpSpPr bwMode="auto">
            <a:xfrm>
              <a:off x="1296" y="2736"/>
              <a:ext cx="1152" cy="576"/>
              <a:chOff x="1296" y="2736"/>
              <a:chExt cx="1152" cy="576"/>
            </a:xfrm>
          </p:grpSpPr>
          <p:sp>
            <p:nvSpPr>
              <p:cNvPr id="92166" name="Oval 6"/>
              <p:cNvSpPr>
                <a:spLocks noChangeArrowheads="1"/>
              </p:cNvSpPr>
              <p:nvPr/>
            </p:nvSpPr>
            <p:spPr bwMode="auto">
              <a:xfrm>
                <a:off x="1296" y="2736"/>
                <a:ext cx="1152" cy="576"/>
              </a:xfrm>
              <a:prstGeom prst="ellipse">
                <a:avLst/>
              </a:prstGeom>
              <a:noFill/>
              <a:ln w="28575">
                <a:solidFill>
                  <a:srgbClr val="99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2167" name="Line 7"/>
              <p:cNvSpPr>
                <a:spLocks noChangeShapeType="1"/>
              </p:cNvSpPr>
              <p:nvPr/>
            </p:nvSpPr>
            <p:spPr bwMode="auto">
              <a:xfrm>
                <a:off x="1536" y="2784"/>
                <a:ext cx="672" cy="480"/>
              </a:xfrm>
              <a:prstGeom prst="line">
                <a:avLst/>
              </a:prstGeom>
              <a:noFill/>
              <a:ln w="28575">
                <a:solidFill>
                  <a:srgbClr val="0000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68" name="Line 8"/>
              <p:cNvSpPr>
                <a:spLocks noChangeShapeType="1"/>
              </p:cNvSpPr>
              <p:nvPr/>
            </p:nvSpPr>
            <p:spPr bwMode="auto">
              <a:xfrm flipV="1">
                <a:off x="1344" y="2928"/>
                <a:ext cx="1056" cy="192"/>
              </a:xfrm>
              <a:prstGeom prst="line">
                <a:avLst/>
              </a:prstGeom>
              <a:noFill/>
              <a:ln w="28575">
                <a:solidFill>
                  <a:srgbClr val="0000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82" name="Line 22"/>
              <p:cNvSpPr>
                <a:spLocks noChangeShapeType="1"/>
              </p:cNvSpPr>
              <p:nvPr/>
            </p:nvSpPr>
            <p:spPr bwMode="auto">
              <a:xfrm flipV="1">
                <a:off x="1776" y="2736"/>
                <a:ext cx="192" cy="576"/>
              </a:xfrm>
              <a:prstGeom prst="line">
                <a:avLst/>
              </a:prstGeom>
              <a:noFill/>
              <a:ln w="28575">
                <a:solidFill>
                  <a:srgbClr val="0000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92183" name="Oval 23"/>
            <p:cNvSpPr>
              <a:spLocks noChangeArrowheads="1"/>
            </p:cNvSpPr>
            <p:nvPr/>
          </p:nvSpPr>
          <p:spPr bwMode="auto">
            <a:xfrm rot="-1743685">
              <a:off x="1646" y="2496"/>
              <a:ext cx="469" cy="1095"/>
            </a:xfrm>
            <a:prstGeom prst="ellipse">
              <a:avLst/>
            </a:prstGeom>
            <a:noFill/>
            <a:ln w="28575">
              <a:solidFill>
                <a:srgbClr val="0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92186" name="Text Box 26"/>
          <p:cNvSpPr txBox="1">
            <a:spLocks noChangeArrowheads="1"/>
          </p:cNvSpPr>
          <p:nvPr/>
        </p:nvSpPr>
        <p:spPr bwMode="auto">
          <a:xfrm>
            <a:off x="838200" y="137160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smtClean="0">
                <a:solidFill>
                  <a:srgbClr val="000099"/>
                </a:solidFill>
                <a:cs typeface="+mn-cs"/>
              </a:rPr>
              <a:t>Why not 2 sensors at 90</a:t>
            </a:r>
            <a:r>
              <a:rPr lang="en-US" sz="2800" baseline="30000" smtClean="0">
                <a:solidFill>
                  <a:srgbClr val="000099"/>
                </a:solidFill>
                <a:cs typeface="+mn-cs"/>
              </a:rPr>
              <a:t>o</a:t>
            </a:r>
            <a:r>
              <a:rPr lang="en-US" sz="2800" smtClean="0">
                <a:solidFill>
                  <a:srgbClr val="000099"/>
                </a:solidFill>
                <a:cs typeface="+mn-cs"/>
              </a:rPr>
              <a:t>?</a:t>
            </a:r>
          </a:p>
        </p:txBody>
      </p:sp>
      <p:sp>
        <p:nvSpPr>
          <p:cNvPr id="92187" name="Text Box 27"/>
          <p:cNvSpPr txBox="1">
            <a:spLocks noChangeArrowheads="1"/>
          </p:cNvSpPr>
          <p:nvPr/>
        </p:nvSpPr>
        <p:spPr bwMode="auto">
          <a:xfrm>
            <a:off x="762000" y="3200400"/>
            <a:ext cx="5638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smtClean="0">
                <a:solidFill>
                  <a:srgbClr val="000099"/>
                </a:solidFill>
                <a:cs typeface="+mn-cs"/>
              </a:rPr>
              <a:t>How many parameters are needed to describe an ellipse?</a:t>
            </a:r>
          </a:p>
        </p:txBody>
      </p:sp>
      <p:sp>
        <p:nvSpPr>
          <p:cNvPr id="92188" name="Text Box 28"/>
          <p:cNvSpPr txBox="1">
            <a:spLocks noChangeArrowheads="1"/>
          </p:cNvSpPr>
          <p:nvPr/>
        </p:nvSpPr>
        <p:spPr bwMode="auto">
          <a:xfrm>
            <a:off x="914400" y="3990975"/>
            <a:ext cx="3276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FontTx/>
              <a:buChar char="•"/>
              <a:defRPr/>
            </a:pPr>
            <a:r>
              <a:rPr lang="en-US" sz="2800" smtClean="0">
                <a:solidFill>
                  <a:srgbClr val="006600"/>
                </a:solidFill>
                <a:cs typeface="+mn-cs"/>
              </a:rPr>
              <a:t>Major axis </a:t>
            </a:r>
            <a:r>
              <a:rPr lang="en-US" sz="2800" i="1" smtClean="0">
                <a:cs typeface="+mn-cs"/>
              </a:rPr>
              <a:t>a</a:t>
            </a:r>
            <a:r>
              <a:rPr lang="en-US" sz="2800" smtClean="0">
                <a:cs typeface="+mn-cs"/>
              </a:rPr>
              <a:t> </a:t>
            </a:r>
          </a:p>
          <a:p>
            <a:pPr>
              <a:buFontTx/>
              <a:buChar char="•"/>
              <a:defRPr/>
            </a:pPr>
            <a:r>
              <a:rPr lang="en-US" sz="2800" smtClean="0">
                <a:solidFill>
                  <a:srgbClr val="006600"/>
                </a:solidFill>
                <a:cs typeface="+mn-cs"/>
              </a:rPr>
              <a:t>minor axis </a:t>
            </a:r>
            <a:r>
              <a:rPr lang="en-US" sz="2800" i="1" smtClean="0">
                <a:cs typeface="+mn-cs"/>
              </a:rPr>
              <a:t>b</a:t>
            </a:r>
          </a:p>
          <a:p>
            <a:pPr>
              <a:buFontTx/>
              <a:buChar char="•"/>
              <a:defRPr/>
            </a:pPr>
            <a:r>
              <a:rPr lang="en-US" sz="2800" smtClean="0">
                <a:solidFill>
                  <a:srgbClr val="006600"/>
                </a:solidFill>
                <a:cs typeface="+mn-cs"/>
              </a:rPr>
              <a:t>orientation angle </a:t>
            </a:r>
            <a:r>
              <a:rPr lang="en-US" sz="2800" smtClean="0">
                <a:latin typeface="Symbol" charset="0"/>
                <a:cs typeface="+mn-cs"/>
              </a:rPr>
              <a:t>q</a:t>
            </a:r>
          </a:p>
        </p:txBody>
      </p:sp>
      <p:sp>
        <p:nvSpPr>
          <p:cNvPr id="92189" name="Text Box 29"/>
          <p:cNvSpPr txBox="1">
            <a:spLocks noChangeArrowheads="1"/>
          </p:cNvSpPr>
          <p:nvPr/>
        </p:nvSpPr>
        <p:spPr bwMode="auto">
          <a:xfrm>
            <a:off x="762000" y="5607050"/>
            <a:ext cx="464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smtClean="0">
                <a:solidFill>
                  <a:srgbClr val="000099"/>
                </a:solidFill>
                <a:cs typeface="+mn-cs"/>
              </a:rPr>
              <a:t>With 3 diameters, there is a unique ellipse solution</a:t>
            </a:r>
          </a:p>
        </p:txBody>
      </p:sp>
      <p:grpSp>
        <p:nvGrpSpPr>
          <p:cNvPr id="92206" name="Group 46"/>
          <p:cNvGrpSpPr>
            <a:grpSpLocks/>
          </p:cNvGrpSpPr>
          <p:nvPr/>
        </p:nvGrpSpPr>
        <p:grpSpPr bwMode="auto">
          <a:xfrm>
            <a:off x="6096000" y="3048000"/>
            <a:ext cx="2819400" cy="2133600"/>
            <a:chOff x="2928" y="2304"/>
            <a:chExt cx="1344" cy="1008"/>
          </a:xfrm>
        </p:grpSpPr>
        <p:grpSp>
          <p:nvGrpSpPr>
            <p:cNvPr id="24586" name="Group 45"/>
            <p:cNvGrpSpPr>
              <a:grpSpLocks/>
            </p:cNvGrpSpPr>
            <p:nvPr/>
          </p:nvGrpSpPr>
          <p:grpSpPr bwMode="auto">
            <a:xfrm>
              <a:off x="2976" y="2496"/>
              <a:ext cx="1200" cy="624"/>
              <a:chOff x="2976" y="2496"/>
              <a:chExt cx="1200" cy="624"/>
            </a:xfrm>
          </p:grpSpPr>
          <p:sp>
            <p:nvSpPr>
              <p:cNvPr id="92192" name="Line 32"/>
              <p:cNvSpPr>
                <a:spLocks noChangeShapeType="1"/>
              </p:cNvSpPr>
              <p:nvPr/>
            </p:nvSpPr>
            <p:spPr bwMode="auto">
              <a:xfrm rot="-1682409">
                <a:off x="3552" y="2496"/>
                <a:ext cx="0" cy="624"/>
              </a:xfrm>
              <a:prstGeom prst="line">
                <a:avLst/>
              </a:prstGeom>
              <a:noFill/>
              <a:ln w="28575">
                <a:solidFill>
                  <a:srgbClr val="0000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93" name="Line 33"/>
              <p:cNvSpPr>
                <a:spLocks noChangeShapeType="1"/>
              </p:cNvSpPr>
              <p:nvPr/>
            </p:nvSpPr>
            <p:spPr bwMode="auto">
              <a:xfrm rot="19917591" flipV="1">
                <a:off x="2976" y="2773"/>
                <a:ext cx="1200" cy="0"/>
              </a:xfrm>
              <a:prstGeom prst="line">
                <a:avLst/>
              </a:prstGeom>
              <a:noFill/>
              <a:ln w="28575">
                <a:solidFill>
                  <a:srgbClr val="0000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92200" name="Arc 40"/>
            <p:cNvSpPr>
              <a:spLocks/>
            </p:cNvSpPr>
            <p:nvPr/>
          </p:nvSpPr>
          <p:spPr bwMode="auto">
            <a:xfrm>
              <a:off x="3840" y="2640"/>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2201" name="Text Box 41"/>
            <p:cNvSpPr txBox="1">
              <a:spLocks noChangeArrowheads="1"/>
            </p:cNvSpPr>
            <p:nvPr/>
          </p:nvSpPr>
          <p:spPr bwMode="auto">
            <a:xfrm>
              <a:off x="3840" y="2582"/>
              <a:ext cx="150"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Symbol" charset="0"/>
                  <a:cs typeface="+mn-cs"/>
                </a:rPr>
                <a:t>q</a:t>
              </a:r>
            </a:p>
          </p:txBody>
        </p:sp>
        <p:sp>
          <p:nvSpPr>
            <p:cNvPr id="92203" name="Text Box 43"/>
            <p:cNvSpPr txBox="1">
              <a:spLocks noChangeArrowheads="1"/>
            </p:cNvSpPr>
            <p:nvPr/>
          </p:nvSpPr>
          <p:spPr bwMode="auto">
            <a:xfrm>
              <a:off x="3532" y="2815"/>
              <a:ext cx="148" cy="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1">
                  <a:cs typeface="+mn-cs"/>
                </a:rPr>
                <a:t>b</a:t>
              </a:r>
            </a:p>
          </p:txBody>
        </p:sp>
        <p:sp>
          <p:nvSpPr>
            <p:cNvPr id="92204" name="Text Box 44"/>
            <p:cNvSpPr txBox="1">
              <a:spLocks noChangeArrowheads="1"/>
            </p:cNvSpPr>
            <p:nvPr/>
          </p:nvSpPr>
          <p:spPr bwMode="auto">
            <a:xfrm>
              <a:off x="3206" y="2807"/>
              <a:ext cx="148" cy="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1">
                  <a:cs typeface="+mn-cs"/>
                </a:rPr>
                <a:t>a</a:t>
              </a:r>
            </a:p>
          </p:txBody>
        </p:sp>
        <p:grpSp>
          <p:nvGrpSpPr>
            <p:cNvPr id="24591" name="Group 37"/>
            <p:cNvGrpSpPr>
              <a:grpSpLocks/>
            </p:cNvGrpSpPr>
            <p:nvPr/>
          </p:nvGrpSpPr>
          <p:grpSpPr bwMode="auto">
            <a:xfrm>
              <a:off x="2928" y="2304"/>
              <a:ext cx="1344" cy="1008"/>
              <a:chOff x="2928" y="2304"/>
              <a:chExt cx="1344" cy="1008"/>
            </a:xfrm>
          </p:grpSpPr>
          <p:sp>
            <p:nvSpPr>
              <p:cNvPr id="92195" name="Line 35"/>
              <p:cNvSpPr>
                <a:spLocks noChangeShapeType="1"/>
              </p:cNvSpPr>
              <p:nvPr/>
            </p:nvSpPr>
            <p:spPr bwMode="auto">
              <a:xfrm>
                <a:off x="2928" y="278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196" name="Line 36"/>
              <p:cNvSpPr>
                <a:spLocks noChangeShapeType="1"/>
              </p:cNvSpPr>
              <p:nvPr/>
            </p:nvSpPr>
            <p:spPr bwMode="auto">
              <a:xfrm rot="-5400000">
                <a:off x="3048" y="280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92191" name="Oval 31"/>
            <p:cNvSpPr>
              <a:spLocks noChangeArrowheads="1"/>
            </p:cNvSpPr>
            <p:nvPr/>
          </p:nvSpPr>
          <p:spPr bwMode="auto">
            <a:xfrm rot="-1682409">
              <a:off x="2973" y="2496"/>
              <a:ext cx="1200" cy="612"/>
            </a:xfrm>
            <a:prstGeom prst="ellipse">
              <a:avLst/>
            </a:prstGeom>
            <a:noFill/>
            <a:ln w="28575">
              <a:solidFill>
                <a:srgbClr val="99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Tree>
    <p:extLst>
      <p:ext uri="{BB962C8B-B14F-4D97-AF65-F5344CB8AC3E}">
        <p14:creationId xmlns:p14="http://schemas.microsoft.com/office/powerpoint/2010/main" val="19614972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8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8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P spid="92187" grpId="0"/>
      <p:bldP spid="92188" grpId="0"/>
      <p:bldP spid="921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685800"/>
            <a:ext cx="2438400" cy="609600"/>
          </a:xfrm>
        </p:spPr>
        <p:txBody>
          <a:bodyPr>
            <a:normAutofit fontScale="90000"/>
          </a:bodyPr>
          <a:lstStyle/>
          <a:p>
            <a:pPr eaLnBrk="1" hangingPunct="1">
              <a:defRPr/>
            </a:pPr>
            <a:r>
              <a:rPr lang="en-US" sz="3200" smtClean="0">
                <a:solidFill>
                  <a:srgbClr val="990000"/>
                </a:solidFill>
                <a:cs typeface="+mj-cs"/>
              </a:rPr>
              <a:t>Overcoring - calibration</a:t>
            </a:r>
          </a:p>
        </p:txBody>
      </p:sp>
      <p:pic>
        <p:nvPicPr>
          <p:cNvPr id="24579" name="Picture 3" descr="d_gage_overcor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895600" y="457200"/>
            <a:ext cx="5867400" cy="40751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4582" name="Text Box 6"/>
          <p:cNvSpPr txBox="1">
            <a:spLocks noChangeArrowheads="1"/>
          </p:cNvSpPr>
          <p:nvPr/>
        </p:nvSpPr>
        <p:spPr bwMode="auto">
          <a:xfrm>
            <a:off x="76200" y="6384925"/>
            <a:ext cx="451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dirty="0">
                <a:cs typeface="+mn-cs"/>
              </a:rPr>
              <a:t>http://</a:t>
            </a:r>
            <a:r>
              <a:rPr lang="en-US" sz="2000" dirty="0" err="1">
                <a:cs typeface="+mn-cs"/>
              </a:rPr>
              <a:t>www.hydrofrac.com</a:t>
            </a:r>
            <a:r>
              <a:rPr lang="en-US" sz="2000" dirty="0">
                <a:cs typeface="+mn-cs"/>
              </a:rPr>
              <a:t>/</a:t>
            </a:r>
            <a:r>
              <a:rPr lang="en-US" sz="2000" dirty="0" err="1">
                <a:cs typeface="+mn-cs"/>
              </a:rPr>
              <a:t>hfo_home.html</a:t>
            </a:r>
            <a:endParaRPr lang="en-US" sz="2000" dirty="0">
              <a:cs typeface="+mn-cs"/>
            </a:endParaRPr>
          </a:p>
        </p:txBody>
      </p:sp>
      <p:sp>
        <p:nvSpPr>
          <p:cNvPr id="24584" name="Text Box 8"/>
          <p:cNvSpPr txBox="1">
            <a:spLocks noChangeArrowheads="1"/>
          </p:cNvSpPr>
          <p:nvPr/>
        </p:nvSpPr>
        <p:spPr bwMode="auto">
          <a:xfrm>
            <a:off x="838200" y="5045075"/>
            <a:ext cx="7483475"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31775" indent="-2317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dirty="0" smtClean="0">
                <a:solidFill>
                  <a:srgbClr val="000099"/>
                </a:solidFill>
                <a:cs typeface="+mn-cs"/>
              </a:rPr>
              <a:t>Rheological properties</a:t>
            </a:r>
          </a:p>
          <a:p>
            <a:pPr>
              <a:buFontTx/>
              <a:buChar char="•"/>
              <a:defRPr/>
            </a:pPr>
            <a:r>
              <a:rPr lang="en-US" dirty="0" smtClean="0">
                <a:solidFill>
                  <a:srgbClr val="000099"/>
                </a:solidFill>
                <a:cs typeface="+mn-cs"/>
              </a:rPr>
              <a:t>Pressure tests and tri-axial tests on the recovered cores to relate measured strain to relieved stress.</a:t>
            </a:r>
          </a:p>
        </p:txBody>
      </p:sp>
      <p:sp>
        <p:nvSpPr>
          <p:cNvPr id="24585" name="Text Box 9"/>
          <p:cNvSpPr txBox="1">
            <a:spLocks noChangeArrowheads="1"/>
          </p:cNvSpPr>
          <p:nvPr/>
        </p:nvSpPr>
        <p:spPr bwMode="auto">
          <a:xfrm>
            <a:off x="381000" y="1905000"/>
            <a:ext cx="2438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dirty="0">
                <a:solidFill>
                  <a:srgbClr val="000099"/>
                </a:solidFill>
                <a:cs typeface="+mn-cs"/>
              </a:rPr>
              <a:t>Now we know the deformation of the hole, but not the stress in the surrounding rock. </a:t>
            </a:r>
          </a:p>
          <a:p>
            <a:pPr>
              <a:defRPr/>
            </a:pPr>
            <a:endParaRPr lang="en-US" dirty="0">
              <a:solidFill>
                <a:srgbClr val="000099"/>
              </a:solidFill>
              <a:cs typeface="+mn-cs"/>
            </a:endParaRPr>
          </a:p>
          <a:p>
            <a:pPr>
              <a:defRPr/>
            </a:pPr>
            <a:r>
              <a:rPr lang="en-US" dirty="0" smtClean="0">
                <a:solidFill>
                  <a:srgbClr val="000099"/>
                </a:solidFill>
                <a:latin typeface="Times New Roman"/>
                <a:cs typeface="Times New Roman"/>
              </a:rPr>
              <a:t>What’s </a:t>
            </a:r>
            <a:r>
              <a:rPr lang="en-US" dirty="0">
                <a:solidFill>
                  <a:srgbClr val="000099"/>
                </a:solidFill>
                <a:latin typeface="Times New Roman"/>
                <a:cs typeface="Times New Roman"/>
              </a:rPr>
              <a:t>next?</a:t>
            </a:r>
          </a:p>
        </p:txBody>
      </p:sp>
    </p:spTree>
    <p:extLst>
      <p:ext uri="{BB962C8B-B14F-4D97-AF65-F5344CB8AC3E}">
        <p14:creationId xmlns:p14="http://schemas.microsoft.com/office/powerpoint/2010/main" val="269696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p:bldP spid="245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800000"/>
                </a:solidFill>
              </a:rPr>
              <a:t>Modes of fracture</a:t>
            </a:r>
            <a:endParaRPr lang="en-US" sz="3600" dirty="0">
              <a:solidFill>
                <a:srgbClr val="800000"/>
              </a:solidFill>
            </a:endParaRPr>
          </a:p>
        </p:txBody>
      </p:sp>
    </p:spTree>
    <p:extLst>
      <p:ext uri="{BB962C8B-B14F-4D97-AF65-F5344CB8AC3E}">
        <p14:creationId xmlns:p14="http://schemas.microsoft.com/office/powerpoint/2010/main" val="10788067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en-US" smtClean="0">
                <a:solidFill>
                  <a:srgbClr val="990000"/>
                </a:solidFill>
                <a:cs typeface="+mj-cs"/>
              </a:rPr>
              <a:t>Modes of Cracking</a:t>
            </a:r>
          </a:p>
        </p:txBody>
      </p:sp>
      <p:sp>
        <p:nvSpPr>
          <p:cNvPr id="125955" name="Text Box 3"/>
          <p:cNvSpPr txBox="1">
            <a:spLocks noChangeArrowheads="1"/>
          </p:cNvSpPr>
          <p:nvPr/>
        </p:nvSpPr>
        <p:spPr bwMode="auto">
          <a:xfrm>
            <a:off x="1127125" y="1751013"/>
            <a:ext cx="679767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smtClean="0">
                <a:solidFill>
                  <a:srgbClr val="000099"/>
                </a:solidFill>
                <a:cs typeface="+mn-cs"/>
              </a:rPr>
              <a:t>Coulomb model represents failure in shear.</a:t>
            </a:r>
          </a:p>
          <a:p>
            <a:pPr>
              <a:buFontTx/>
              <a:buChar char="•"/>
              <a:defRPr/>
            </a:pPr>
            <a:r>
              <a:rPr lang="en-US" sz="2800" smtClean="0">
                <a:solidFill>
                  <a:srgbClr val="006600"/>
                </a:solidFill>
                <a:cs typeface="+mn-cs"/>
              </a:rPr>
              <a:t>The 2 sides of a crack slide past each other without opening large gaps.</a:t>
            </a:r>
          </a:p>
          <a:p>
            <a:pPr>
              <a:buFontTx/>
              <a:buChar char="•"/>
              <a:defRPr/>
            </a:pPr>
            <a:r>
              <a:rPr lang="en-US" sz="2800" smtClean="0">
                <a:solidFill>
                  <a:srgbClr val="006600"/>
                </a:solidFill>
                <a:cs typeface="+mn-cs"/>
              </a:rPr>
              <a:t>Mode II or Mode III in </a:t>
            </a:r>
          </a:p>
          <a:p>
            <a:pPr>
              <a:defRPr/>
            </a:pPr>
            <a:r>
              <a:rPr lang="en-US" sz="2800" smtClean="0">
                <a:solidFill>
                  <a:srgbClr val="006600"/>
                </a:solidFill>
                <a:cs typeface="+mn-cs"/>
              </a:rPr>
              <a:t>   fracture mechanics</a:t>
            </a:r>
          </a:p>
        </p:txBody>
      </p:sp>
      <p:grpSp>
        <p:nvGrpSpPr>
          <p:cNvPr id="26627" name="Group 4"/>
          <p:cNvGrpSpPr>
            <a:grpSpLocks/>
          </p:cNvGrpSpPr>
          <p:nvPr/>
        </p:nvGrpSpPr>
        <p:grpSpPr bwMode="auto">
          <a:xfrm>
            <a:off x="6248400" y="3276600"/>
            <a:ext cx="1828800" cy="304800"/>
            <a:chOff x="3648" y="2160"/>
            <a:chExt cx="1152" cy="192"/>
          </a:xfrm>
        </p:grpSpPr>
        <p:sp>
          <p:nvSpPr>
            <p:cNvPr id="125957" name="Line 5"/>
            <p:cNvSpPr>
              <a:spLocks noChangeShapeType="1"/>
            </p:cNvSpPr>
            <p:nvPr/>
          </p:nvSpPr>
          <p:spPr bwMode="auto">
            <a:xfrm>
              <a:off x="3648" y="2256"/>
              <a:ext cx="11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5958" name="Line 6"/>
            <p:cNvSpPr>
              <a:spLocks noChangeShapeType="1"/>
            </p:cNvSpPr>
            <p:nvPr/>
          </p:nvSpPr>
          <p:spPr bwMode="auto">
            <a:xfrm>
              <a:off x="3936" y="2160"/>
              <a:ext cx="528" cy="0"/>
            </a:xfrm>
            <a:prstGeom prst="line">
              <a:avLst/>
            </a:prstGeom>
            <a:noFill/>
            <a:ln w="5715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5959" name="Line 7"/>
            <p:cNvSpPr>
              <a:spLocks noChangeShapeType="1"/>
            </p:cNvSpPr>
            <p:nvPr/>
          </p:nvSpPr>
          <p:spPr bwMode="auto">
            <a:xfrm flipH="1">
              <a:off x="3936" y="2352"/>
              <a:ext cx="528" cy="0"/>
            </a:xfrm>
            <a:prstGeom prst="line">
              <a:avLst/>
            </a:prstGeom>
            <a:noFill/>
            <a:ln w="5715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125960" name="Text Box 8"/>
          <p:cNvSpPr txBox="1">
            <a:spLocks noChangeArrowheads="1"/>
          </p:cNvSpPr>
          <p:nvPr/>
        </p:nvSpPr>
        <p:spPr bwMode="auto">
          <a:xfrm>
            <a:off x="1066800" y="4191000"/>
            <a:ext cx="7543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smtClean="0">
                <a:solidFill>
                  <a:srgbClr val="000099"/>
                </a:solidFill>
                <a:cs typeface="+mn-cs"/>
              </a:rPr>
              <a:t>But materials can also fail in another mode.</a:t>
            </a:r>
          </a:p>
          <a:p>
            <a:pPr>
              <a:buFontTx/>
              <a:buChar char="•"/>
              <a:defRPr/>
            </a:pPr>
            <a:r>
              <a:rPr lang="en-US" sz="2800" smtClean="0">
                <a:solidFill>
                  <a:srgbClr val="006600"/>
                </a:solidFill>
                <a:cs typeface="+mn-cs"/>
              </a:rPr>
              <a:t>The 2 sides of a crack do not slide past each other </a:t>
            </a:r>
          </a:p>
          <a:p>
            <a:pPr>
              <a:buFontTx/>
              <a:buChar char="•"/>
              <a:defRPr/>
            </a:pPr>
            <a:r>
              <a:rPr lang="en-US" sz="2800" smtClean="0">
                <a:solidFill>
                  <a:srgbClr val="006600"/>
                </a:solidFill>
                <a:cs typeface="+mn-cs"/>
              </a:rPr>
              <a:t>Large gaps can open.</a:t>
            </a:r>
          </a:p>
          <a:p>
            <a:pPr>
              <a:buFontTx/>
              <a:buChar char="•"/>
              <a:defRPr/>
            </a:pPr>
            <a:r>
              <a:rPr lang="en-US" sz="2800" smtClean="0">
                <a:solidFill>
                  <a:srgbClr val="006600"/>
                </a:solidFill>
                <a:cs typeface="+mn-cs"/>
              </a:rPr>
              <a:t>Mode I</a:t>
            </a:r>
          </a:p>
        </p:txBody>
      </p:sp>
      <p:grpSp>
        <p:nvGrpSpPr>
          <p:cNvPr id="125961" name="Group 9"/>
          <p:cNvGrpSpPr>
            <a:grpSpLocks/>
          </p:cNvGrpSpPr>
          <p:nvPr/>
        </p:nvGrpSpPr>
        <p:grpSpPr bwMode="auto">
          <a:xfrm>
            <a:off x="5791200" y="5410200"/>
            <a:ext cx="1828800" cy="1066800"/>
            <a:chOff x="3648" y="3408"/>
            <a:chExt cx="1152" cy="672"/>
          </a:xfrm>
        </p:grpSpPr>
        <p:sp>
          <p:nvSpPr>
            <p:cNvPr id="125962" name="Line 10"/>
            <p:cNvSpPr>
              <a:spLocks noChangeShapeType="1"/>
            </p:cNvSpPr>
            <p:nvPr/>
          </p:nvSpPr>
          <p:spPr bwMode="auto">
            <a:xfrm>
              <a:off x="3648" y="3744"/>
              <a:ext cx="11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5963" name="Line 11"/>
            <p:cNvSpPr>
              <a:spLocks noChangeShapeType="1"/>
            </p:cNvSpPr>
            <p:nvPr/>
          </p:nvSpPr>
          <p:spPr bwMode="auto">
            <a:xfrm flipH="1">
              <a:off x="4464" y="3792"/>
              <a:ext cx="0" cy="288"/>
            </a:xfrm>
            <a:prstGeom prst="line">
              <a:avLst/>
            </a:prstGeom>
            <a:noFill/>
            <a:ln w="5715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5964" name="Line 12"/>
            <p:cNvSpPr>
              <a:spLocks noChangeShapeType="1"/>
            </p:cNvSpPr>
            <p:nvPr/>
          </p:nvSpPr>
          <p:spPr bwMode="auto">
            <a:xfrm flipH="1">
              <a:off x="3936" y="3792"/>
              <a:ext cx="0" cy="288"/>
            </a:xfrm>
            <a:prstGeom prst="line">
              <a:avLst/>
            </a:prstGeom>
            <a:noFill/>
            <a:ln w="5715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5965" name="Line 13"/>
            <p:cNvSpPr>
              <a:spLocks noChangeShapeType="1"/>
            </p:cNvSpPr>
            <p:nvPr/>
          </p:nvSpPr>
          <p:spPr bwMode="auto">
            <a:xfrm flipH="1">
              <a:off x="4464" y="3408"/>
              <a:ext cx="0" cy="288"/>
            </a:xfrm>
            <a:prstGeom prst="line">
              <a:avLst/>
            </a:prstGeom>
            <a:noFill/>
            <a:ln w="57150">
              <a:solidFill>
                <a:srgbClr val="99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5966" name="Line 14"/>
            <p:cNvSpPr>
              <a:spLocks noChangeShapeType="1"/>
            </p:cNvSpPr>
            <p:nvPr/>
          </p:nvSpPr>
          <p:spPr bwMode="auto">
            <a:xfrm flipH="1">
              <a:off x="3936" y="3408"/>
              <a:ext cx="0" cy="288"/>
            </a:xfrm>
            <a:prstGeom prst="line">
              <a:avLst/>
            </a:prstGeom>
            <a:noFill/>
            <a:ln w="57150">
              <a:solidFill>
                <a:srgbClr val="99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125967" name="Freeform 15"/>
          <p:cNvSpPr>
            <a:spLocks/>
          </p:cNvSpPr>
          <p:nvPr/>
        </p:nvSpPr>
        <p:spPr bwMode="auto">
          <a:xfrm>
            <a:off x="5105400" y="5854700"/>
            <a:ext cx="3441700" cy="177800"/>
          </a:xfrm>
          <a:custGeom>
            <a:avLst/>
            <a:gdLst>
              <a:gd name="T0" fmla="*/ 0 w 2168"/>
              <a:gd name="T1" fmla="*/ 56 h 112"/>
              <a:gd name="T2" fmla="*/ 432 w 2168"/>
              <a:gd name="T3" fmla="*/ 8 h 112"/>
              <a:gd name="T4" fmla="*/ 960 w 2168"/>
              <a:gd name="T5" fmla="*/ 8 h 112"/>
              <a:gd name="T6" fmla="*/ 1344 w 2168"/>
              <a:gd name="T7" fmla="*/ 8 h 112"/>
              <a:gd name="T8" fmla="*/ 1632 w 2168"/>
              <a:gd name="T9" fmla="*/ 8 h 112"/>
              <a:gd name="T10" fmla="*/ 2160 w 2168"/>
              <a:gd name="T11" fmla="*/ 56 h 112"/>
              <a:gd name="T12" fmla="*/ 1584 w 2168"/>
              <a:gd name="T13" fmla="*/ 104 h 112"/>
              <a:gd name="T14" fmla="*/ 1008 w 2168"/>
              <a:gd name="T15" fmla="*/ 104 h 112"/>
              <a:gd name="T16" fmla="*/ 432 w 2168"/>
              <a:gd name="T17" fmla="*/ 104 h 112"/>
              <a:gd name="T18" fmla="*/ 0 w 2168"/>
              <a:gd name="T19"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8" h="112">
                <a:moveTo>
                  <a:pt x="0" y="56"/>
                </a:moveTo>
                <a:cubicBezTo>
                  <a:pt x="0" y="40"/>
                  <a:pt x="272" y="16"/>
                  <a:pt x="432" y="8"/>
                </a:cubicBezTo>
                <a:cubicBezTo>
                  <a:pt x="592" y="0"/>
                  <a:pt x="808" y="8"/>
                  <a:pt x="960" y="8"/>
                </a:cubicBezTo>
                <a:cubicBezTo>
                  <a:pt x="1112" y="8"/>
                  <a:pt x="1232" y="8"/>
                  <a:pt x="1344" y="8"/>
                </a:cubicBezTo>
                <a:cubicBezTo>
                  <a:pt x="1456" y="8"/>
                  <a:pt x="1496" y="0"/>
                  <a:pt x="1632" y="8"/>
                </a:cubicBezTo>
                <a:cubicBezTo>
                  <a:pt x="1768" y="16"/>
                  <a:pt x="2168" y="40"/>
                  <a:pt x="2160" y="56"/>
                </a:cubicBezTo>
                <a:cubicBezTo>
                  <a:pt x="2152" y="72"/>
                  <a:pt x="1776" y="96"/>
                  <a:pt x="1584" y="104"/>
                </a:cubicBezTo>
                <a:cubicBezTo>
                  <a:pt x="1392" y="112"/>
                  <a:pt x="1200" y="104"/>
                  <a:pt x="1008" y="104"/>
                </a:cubicBezTo>
                <a:cubicBezTo>
                  <a:pt x="816" y="104"/>
                  <a:pt x="592" y="112"/>
                  <a:pt x="432" y="104"/>
                </a:cubicBezTo>
                <a:cubicBezTo>
                  <a:pt x="272" y="96"/>
                  <a:pt x="0" y="72"/>
                  <a:pt x="0" y="5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3509060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5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en-US" smtClean="0">
                <a:solidFill>
                  <a:srgbClr val="990000"/>
                </a:solidFill>
                <a:cs typeface="+mj-cs"/>
              </a:rPr>
              <a:t>Modes of Cracking</a:t>
            </a:r>
          </a:p>
        </p:txBody>
      </p:sp>
      <p:sp>
        <p:nvSpPr>
          <p:cNvPr id="125955" name="Text Box 3"/>
          <p:cNvSpPr txBox="1">
            <a:spLocks noChangeArrowheads="1"/>
          </p:cNvSpPr>
          <p:nvPr/>
        </p:nvSpPr>
        <p:spPr bwMode="auto">
          <a:xfrm>
            <a:off x="1127125" y="1751013"/>
            <a:ext cx="146367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dirty="0" smtClean="0">
                <a:solidFill>
                  <a:srgbClr val="000099"/>
                </a:solidFill>
                <a:cs typeface="+mn-cs"/>
              </a:rPr>
              <a:t>Mode I:</a:t>
            </a:r>
          </a:p>
          <a:p>
            <a:pPr>
              <a:defRPr/>
            </a:pPr>
            <a:r>
              <a:rPr lang="en-US" sz="2800" dirty="0" smtClean="0">
                <a:solidFill>
                  <a:srgbClr val="000099"/>
                </a:solidFill>
                <a:cs typeface="+mn-cs"/>
              </a:rPr>
              <a:t>Opening</a:t>
            </a:r>
            <a:endParaRPr lang="en-US" sz="2800" dirty="0" smtClean="0">
              <a:solidFill>
                <a:srgbClr val="006600"/>
              </a:solidFill>
              <a:cs typeface="+mn-cs"/>
            </a:endParaRPr>
          </a:p>
        </p:txBody>
      </p:sp>
      <p:pic>
        <p:nvPicPr>
          <p:cNvPr id="27651" name="Picture 1" descr="800px-Fracture_modes_v2.png"/>
          <p:cNvPicPr>
            <a:picLocks noChangeAspect="1"/>
          </p:cNvPicPr>
          <p:nvPr/>
        </p:nvPicPr>
        <p:blipFill>
          <a:blip r:embed="rId2">
            <a:extLst>
              <a:ext uri="{28A0092B-C50C-407E-A947-70E740481C1C}">
                <a14:useLocalDpi xmlns:a14="http://schemas.microsoft.com/office/drawing/2010/main" val="0"/>
              </a:ext>
            </a:extLst>
          </a:blip>
          <a:srcRect b="22240"/>
          <a:stretch>
            <a:fillRect/>
          </a:stretch>
        </p:blipFill>
        <p:spPr bwMode="auto">
          <a:xfrm>
            <a:off x="466725" y="3505200"/>
            <a:ext cx="78390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3"/>
          <p:cNvSpPr txBox="1">
            <a:spLocks noChangeArrowheads="1"/>
          </p:cNvSpPr>
          <p:nvPr/>
        </p:nvSpPr>
        <p:spPr bwMode="auto">
          <a:xfrm>
            <a:off x="3200400" y="1752600"/>
            <a:ext cx="23622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dirty="0" smtClean="0">
                <a:solidFill>
                  <a:srgbClr val="000099"/>
                </a:solidFill>
                <a:cs typeface="+mn-cs"/>
              </a:rPr>
              <a:t>Mode II:</a:t>
            </a:r>
          </a:p>
          <a:p>
            <a:pPr>
              <a:defRPr/>
            </a:pPr>
            <a:r>
              <a:rPr lang="en-US" sz="2800" dirty="0" smtClean="0">
                <a:solidFill>
                  <a:srgbClr val="000099"/>
                </a:solidFill>
                <a:cs typeface="+mn-cs"/>
              </a:rPr>
              <a:t>In-plane shear</a:t>
            </a:r>
            <a:endParaRPr lang="en-US" sz="2800" dirty="0" smtClean="0">
              <a:solidFill>
                <a:srgbClr val="006600"/>
              </a:solidFill>
              <a:cs typeface="+mn-cs"/>
            </a:endParaRPr>
          </a:p>
        </p:txBody>
      </p:sp>
      <p:sp>
        <p:nvSpPr>
          <p:cNvPr id="18" name="Text Box 3"/>
          <p:cNvSpPr txBox="1">
            <a:spLocks noChangeArrowheads="1"/>
          </p:cNvSpPr>
          <p:nvPr/>
        </p:nvSpPr>
        <p:spPr bwMode="auto">
          <a:xfrm>
            <a:off x="5943600" y="1752600"/>
            <a:ext cx="29718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sz="2800" dirty="0" smtClean="0">
                <a:solidFill>
                  <a:srgbClr val="000099"/>
                </a:solidFill>
                <a:cs typeface="+mn-cs"/>
              </a:rPr>
              <a:t>Mode III:</a:t>
            </a:r>
          </a:p>
          <a:p>
            <a:pPr>
              <a:defRPr/>
            </a:pPr>
            <a:r>
              <a:rPr lang="en-US" sz="2800" dirty="0" smtClean="0">
                <a:solidFill>
                  <a:srgbClr val="000099"/>
                </a:solidFill>
                <a:cs typeface="+mn-cs"/>
              </a:rPr>
              <a:t>Out-of-plane shear</a:t>
            </a:r>
            <a:endParaRPr lang="en-US" sz="2800" dirty="0" smtClean="0">
              <a:solidFill>
                <a:srgbClr val="006600"/>
              </a:solidFill>
              <a:cs typeface="+mn-cs"/>
            </a:endParaRPr>
          </a:p>
        </p:txBody>
      </p:sp>
      <p:sp>
        <p:nvSpPr>
          <p:cNvPr id="19" name="Text Box 3"/>
          <p:cNvSpPr txBox="1">
            <a:spLocks noChangeArrowheads="1"/>
          </p:cNvSpPr>
          <p:nvPr/>
        </p:nvSpPr>
        <p:spPr bwMode="auto">
          <a:xfrm>
            <a:off x="4419600" y="2895600"/>
            <a:ext cx="1905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ctr">
              <a:defRPr/>
            </a:pPr>
            <a:r>
              <a:rPr lang="en-US" dirty="0" smtClean="0">
                <a:solidFill>
                  <a:srgbClr val="000099"/>
                </a:solidFill>
                <a:cs typeface="+mn-cs"/>
              </a:rPr>
              <a:t>Crack</a:t>
            </a:r>
          </a:p>
          <a:p>
            <a:pPr algn="ctr">
              <a:defRPr/>
            </a:pPr>
            <a:r>
              <a:rPr lang="en-US" dirty="0" smtClean="0">
                <a:solidFill>
                  <a:srgbClr val="000099"/>
                </a:solidFill>
                <a:cs typeface="+mn-cs"/>
              </a:rPr>
              <a:t>propagation</a:t>
            </a:r>
            <a:endParaRPr lang="en-US" dirty="0" smtClean="0">
              <a:solidFill>
                <a:srgbClr val="006600"/>
              </a:solidFill>
              <a:cs typeface="+mn-cs"/>
            </a:endParaRPr>
          </a:p>
        </p:txBody>
      </p:sp>
      <p:cxnSp>
        <p:nvCxnSpPr>
          <p:cNvPr id="4" name="Straight Arrow Connector 3"/>
          <p:cNvCxnSpPr/>
          <p:nvPr/>
        </p:nvCxnSpPr>
        <p:spPr>
          <a:xfrm flipV="1">
            <a:off x="4419600" y="3810000"/>
            <a:ext cx="1295400" cy="533400"/>
          </a:xfrm>
          <a:prstGeom prst="straightConnector1">
            <a:avLst/>
          </a:prstGeom>
          <a:ln w="76200">
            <a:solidFill>
              <a:srgbClr val="000066"/>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1676400" y="3886200"/>
            <a:ext cx="1295400" cy="533400"/>
          </a:xfrm>
          <a:prstGeom prst="straightConnector1">
            <a:avLst/>
          </a:prstGeom>
          <a:ln w="76200">
            <a:solidFill>
              <a:srgbClr val="000066"/>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7086600" y="3810000"/>
            <a:ext cx="1295400" cy="533400"/>
          </a:xfrm>
          <a:prstGeom prst="straightConnector1">
            <a:avLst/>
          </a:prstGeom>
          <a:ln w="76200">
            <a:solidFill>
              <a:srgbClr val="000066"/>
            </a:solidFill>
            <a:tailEnd type="arrow"/>
          </a:ln>
        </p:spPr>
        <p:style>
          <a:lnRef idx="2">
            <a:schemeClr val="accent1"/>
          </a:lnRef>
          <a:fillRef idx="0">
            <a:schemeClr val="accent1"/>
          </a:fillRef>
          <a:effectRef idx="1">
            <a:schemeClr val="accent1"/>
          </a:effectRef>
          <a:fontRef idx="minor">
            <a:schemeClr val="tx1"/>
          </a:fontRef>
        </p:style>
      </p:cxnSp>
      <p:sp>
        <p:nvSpPr>
          <p:cNvPr id="24" name="Text Box 3"/>
          <p:cNvSpPr txBox="1">
            <a:spLocks noChangeArrowheads="1"/>
          </p:cNvSpPr>
          <p:nvPr/>
        </p:nvSpPr>
        <p:spPr bwMode="auto">
          <a:xfrm>
            <a:off x="1752600" y="2971800"/>
            <a:ext cx="1905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ctr">
              <a:defRPr/>
            </a:pPr>
            <a:r>
              <a:rPr lang="en-US" dirty="0" smtClean="0">
                <a:solidFill>
                  <a:srgbClr val="000099"/>
                </a:solidFill>
                <a:cs typeface="+mn-cs"/>
              </a:rPr>
              <a:t>Crack</a:t>
            </a:r>
          </a:p>
          <a:p>
            <a:pPr algn="ctr">
              <a:defRPr/>
            </a:pPr>
            <a:r>
              <a:rPr lang="en-US" dirty="0" smtClean="0">
                <a:solidFill>
                  <a:srgbClr val="000099"/>
                </a:solidFill>
                <a:cs typeface="+mn-cs"/>
              </a:rPr>
              <a:t>propagation</a:t>
            </a:r>
            <a:endParaRPr lang="en-US" dirty="0" smtClean="0">
              <a:solidFill>
                <a:srgbClr val="006600"/>
              </a:solidFill>
              <a:cs typeface="+mn-cs"/>
            </a:endParaRPr>
          </a:p>
        </p:txBody>
      </p:sp>
      <p:sp>
        <p:nvSpPr>
          <p:cNvPr id="25" name="Text Box 3"/>
          <p:cNvSpPr txBox="1">
            <a:spLocks noChangeArrowheads="1"/>
          </p:cNvSpPr>
          <p:nvPr/>
        </p:nvSpPr>
        <p:spPr bwMode="auto">
          <a:xfrm>
            <a:off x="6934200" y="2895600"/>
            <a:ext cx="1905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3838" indent="-2238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ctr">
              <a:defRPr/>
            </a:pPr>
            <a:r>
              <a:rPr lang="en-US" dirty="0" smtClean="0">
                <a:solidFill>
                  <a:srgbClr val="000099"/>
                </a:solidFill>
                <a:cs typeface="+mn-cs"/>
              </a:rPr>
              <a:t>Crack</a:t>
            </a:r>
          </a:p>
          <a:p>
            <a:pPr algn="ctr">
              <a:defRPr/>
            </a:pPr>
            <a:r>
              <a:rPr lang="en-US" dirty="0" smtClean="0">
                <a:solidFill>
                  <a:srgbClr val="000099"/>
                </a:solidFill>
                <a:cs typeface="+mn-cs"/>
              </a:rPr>
              <a:t>propagation</a:t>
            </a:r>
            <a:endParaRPr lang="en-US" dirty="0" smtClean="0">
              <a:solidFill>
                <a:srgbClr val="006600"/>
              </a:solidFill>
              <a:cs typeface="+mn-cs"/>
            </a:endParaRPr>
          </a:p>
        </p:txBody>
      </p:sp>
    </p:spTree>
    <p:extLst>
      <p:ext uri="{BB962C8B-B14F-4D97-AF65-F5344CB8AC3E}">
        <p14:creationId xmlns:p14="http://schemas.microsoft.com/office/powerpoint/2010/main" val="27840451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0" y="274638"/>
            <a:ext cx="9144000" cy="1143000"/>
          </a:xfrm>
        </p:spPr>
        <p:txBody>
          <a:bodyPr/>
          <a:lstStyle/>
          <a:p>
            <a:r>
              <a:rPr lang="en-US" sz="3600" dirty="0">
                <a:solidFill>
                  <a:srgbClr val="000090"/>
                </a:solidFill>
                <a:latin typeface="Arial" charset="0"/>
                <a:ea typeface="ＭＳ Ｐゴシック" charset="0"/>
                <a:cs typeface="ＭＳ Ｐゴシック" charset="0"/>
              </a:rPr>
              <a:t>How shear cracks grow </a:t>
            </a:r>
            <a:r>
              <a:rPr lang="en-US" sz="3600" dirty="0">
                <a:latin typeface="Arial" charset="0"/>
                <a:ea typeface="ＭＳ Ｐゴシック" charset="0"/>
                <a:cs typeface="ＭＳ Ｐゴシック" charset="0"/>
              </a:rPr>
              <a:t>– </a:t>
            </a:r>
            <a:r>
              <a:rPr lang="en-US" sz="3600" dirty="0">
                <a:solidFill>
                  <a:srgbClr val="800080"/>
                </a:solidFill>
                <a:latin typeface="Arial" charset="0"/>
                <a:ea typeface="ＭＳ Ｐゴシック" charset="0"/>
                <a:cs typeface="ＭＳ Ｐゴシック" charset="0"/>
              </a:rPr>
              <a:t>not in own plane</a:t>
            </a:r>
          </a:p>
        </p:txBody>
      </p:sp>
      <p:pic>
        <p:nvPicPr>
          <p:cNvPr id="65538" name="Content Placeholder 3" descr="shear crack propagation.tiff"/>
          <p:cNvPicPr>
            <a:picLocks noGrp="1" noChangeAspect="1"/>
          </p:cNvPicPr>
          <p:nvPr>
            <p:ph idx="1"/>
          </p:nvPr>
        </p:nvPicPr>
        <p:blipFill>
          <a:blip r:embed="rId3">
            <a:extLst>
              <a:ext uri="{28A0092B-C50C-407E-A947-70E740481C1C}">
                <a14:useLocalDpi xmlns:a14="http://schemas.microsoft.com/office/drawing/2010/main" val="0"/>
              </a:ext>
            </a:extLst>
          </a:blip>
          <a:srcRect l="-34749" r="-34749"/>
          <a:stretch>
            <a:fillRect/>
          </a:stretch>
        </p:blipFill>
        <p:spPr>
          <a:xfrm>
            <a:off x="622300" y="1270000"/>
            <a:ext cx="8229600" cy="4525963"/>
          </a:xfrm>
        </p:spPr>
      </p:pic>
      <p:sp>
        <p:nvSpPr>
          <p:cNvPr id="63492" name="TextBox 3"/>
          <p:cNvSpPr txBox="1">
            <a:spLocks noChangeArrowheads="1"/>
          </p:cNvSpPr>
          <p:nvPr/>
        </p:nvSpPr>
        <p:spPr bwMode="auto">
          <a:xfrm>
            <a:off x="2138363" y="528320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90"/>
                </a:solidFill>
              </a:rPr>
              <a:t>wing cracks</a:t>
            </a:r>
          </a:p>
        </p:txBody>
      </p:sp>
      <p:cxnSp>
        <p:nvCxnSpPr>
          <p:cNvPr id="6" name="Curved Connector 5"/>
          <p:cNvCxnSpPr/>
          <p:nvPr/>
        </p:nvCxnSpPr>
        <p:spPr>
          <a:xfrm rot="5400000" flipH="1" flipV="1">
            <a:off x="3026569" y="4571207"/>
            <a:ext cx="838200" cy="754062"/>
          </a:xfrm>
          <a:prstGeom prst="curvedConnector3">
            <a:avLst>
              <a:gd name="adj1" fmla="val 96465"/>
            </a:avLst>
          </a:prstGeom>
          <a:ln w="34925">
            <a:solidFill>
              <a:schemeClr val="accent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extBox 1"/>
          <p:cNvSpPr txBox="1">
            <a:spLocks noChangeArrowheads="1"/>
          </p:cNvSpPr>
          <p:nvPr/>
        </p:nvSpPr>
        <p:spPr bwMode="auto">
          <a:xfrm>
            <a:off x="1282700" y="5892800"/>
            <a:ext cx="6870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90"/>
                </a:solidFill>
              </a:rPr>
              <a:t>Shear cracks (Modes II or III) need “process zone” to grow.</a:t>
            </a:r>
          </a:p>
          <a:p>
            <a:pPr eaLnBrk="1" hangingPunct="1"/>
            <a:r>
              <a:rPr lang="en-US" sz="2000">
                <a:solidFill>
                  <a:srgbClr val="000090"/>
                </a:solidFill>
              </a:rPr>
              <a:t>Wing cracks are part of that process zone. </a:t>
            </a:r>
          </a:p>
        </p:txBody>
      </p:sp>
    </p:spTree>
    <p:extLst>
      <p:ext uri="{BB962C8B-B14F-4D97-AF65-F5344CB8AC3E}">
        <p14:creationId xmlns:p14="http://schemas.microsoft.com/office/powerpoint/2010/main" val="39178553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4800" y="1956858"/>
            <a:ext cx="6159500" cy="4824942"/>
          </a:xfrm>
          <a:prstGeom prst="rect">
            <a:avLst/>
          </a:prstGeom>
        </p:spPr>
      </p:pic>
      <p:sp>
        <p:nvSpPr>
          <p:cNvPr id="2" name="Title 1"/>
          <p:cNvSpPr>
            <a:spLocks noGrp="1"/>
          </p:cNvSpPr>
          <p:nvPr>
            <p:ph type="title"/>
          </p:nvPr>
        </p:nvSpPr>
        <p:spPr>
          <a:xfrm>
            <a:off x="685800" y="0"/>
            <a:ext cx="7772400" cy="1143000"/>
          </a:xfrm>
        </p:spPr>
        <p:txBody>
          <a:bodyPr/>
          <a:lstStyle/>
          <a:p>
            <a:r>
              <a:rPr lang="en-US" dirty="0" smtClean="0">
                <a:solidFill>
                  <a:srgbClr val="000090"/>
                </a:solidFill>
              </a:rPr>
              <a:t>S.S. Schenectady</a:t>
            </a:r>
            <a:endParaRPr lang="en-US" dirty="0">
              <a:solidFill>
                <a:srgbClr val="000090"/>
              </a:solidFill>
            </a:endParaRPr>
          </a:p>
        </p:txBody>
      </p:sp>
      <p:sp>
        <p:nvSpPr>
          <p:cNvPr id="3" name="Content Placeholder 2"/>
          <p:cNvSpPr>
            <a:spLocks noGrp="1"/>
          </p:cNvSpPr>
          <p:nvPr>
            <p:ph idx="1"/>
          </p:nvPr>
        </p:nvSpPr>
        <p:spPr>
          <a:xfrm>
            <a:off x="838200" y="914400"/>
            <a:ext cx="7772400" cy="762000"/>
          </a:xfrm>
        </p:spPr>
        <p:txBody>
          <a:bodyPr/>
          <a:lstStyle/>
          <a:p>
            <a:r>
              <a:rPr lang="en-US" dirty="0" smtClean="0">
                <a:solidFill>
                  <a:srgbClr val="000090"/>
                </a:solidFill>
              </a:rPr>
              <a:t>Portland OR, 16 January, 1943 </a:t>
            </a:r>
            <a:endParaRPr lang="en-US" dirty="0">
              <a:solidFill>
                <a:srgbClr val="000090"/>
              </a:solidFill>
            </a:endParaRPr>
          </a:p>
        </p:txBody>
      </p:sp>
    </p:spTree>
    <p:extLst>
      <p:ext uri="{BB962C8B-B14F-4D97-AF65-F5344CB8AC3E}">
        <p14:creationId xmlns:p14="http://schemas.microsoft.com/office/powerpoint/2010/main" val="200325008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4062"/>
          </a:xfrm>
        </p:spPr>
        <p:txBody>
          <a:bodyPr>
            <a:normAutofit fontScale="90000"/>
          </a:bodyPr>
          <a:lstStyle/>
          <a:p>
            <a:r>
              <a:rPr lang="en-US" dirty="0" smtClean="0"/>
              <a:t>Fracture growth and wing cracks</a:t>
            </a:r>
            <a:endParaRPr lang="en-US" dirty="0"/>
          </a:p>
        </p:txBody>
      </p:sp>
      <p:sp>
        <p:nvSpPr>
          <p:cNvPr id="3" name="Content Placeholder 2"/>
          <p:cNvSpPr>
            <a:spLocks noGrp="1"/>
          </p:cNvSpPr>
          <p:nvPr>
            <p:ph idx="1"/>
          </p:nvPr>
        </p:nvSpPr>
        <p:spPr>
          <a:xfrm>
            <a:off x="0" y="1308100"/>
            <a:ext cx="5130800" cy="5423916"/>
          </a:xfrm>
        </p:spPr>
        <p:txBody>
          <a:bodyPr/>
          <a:lstStyle/>
          <a:p>
            <a:r>
              <a:rPr lang="en-US" dirty="0" smtClean="0"/>
              <a:t>A shear crack cannot propagate in its own plane</a:t>
            </a:r>
          </a:p>
          <a:p>
            <a:r>
              <a:rPr lang="en-US" dirty="0" smtClean="0"/>
              <a:t>A shear crack has Mode II and Mode III edges</a:t>
            </a:r>
          </a:p>
          <a:p>
            <a:pPr lvl="1"/>
            <a:r>
              <a:rPr lang="en-US" dirty="0" smtClean="0"/>
              <a:t>On the Mode II edges, </a:t>
            </a:r>
            <a:r>
              <a:rPr lang="en-US" dirty="0" smtClean="0">
                <a:solidFill>
                  <a:srgbClr val="C7231A"/>
                </a:solidFill>
              </a:rPr>
              <a:t>Mode I</a:t>
            </a:r>
            <a:r>
              <a:rPr lang="en-US" dirty="0" smtClean="0">
                <a:solidFill>
                  <a:schemeClr val="accent2">
                    <a:lumMod val="75000"/>
                  </a:schemeClr>
                </a:solidFill>
              </a:rPr>
              <a:t> </a:t>
            </a:r>
            <a:r>
              <a:rPr lang="en-US" dirty="0" smtClean="0">
                <a:solidFill>
                  <a:srgbClr val="C7231A"/>
                </a:solidFill>
              </a:rPr>
              <a:t>wing cracks</a:t>
            </a:r>
            <a:r>
              <a:rPr lang="en-US" dirty="0" smtClean="0"/>
              <a:t> form </a:t>
            </a:r>
          </a:p>
          <a:p>
            <a:pPr lvl="1"/>
            <a:r>
              <a:rPr lang="en-US" dirty="0" smtClean="0"/>
              <a:t>On the Mode III edges, </a:t>
            </a:r>
            <a:r>
              <a:rPr lang="en-US" dirty="0" smtClean="0">
                <a:solidFill>
                  <a:srgbClr val="C7231A"/>
                </a:solidFill>
              </a:rPr>
              <a:t>arrays of Mode I cracks </a:t>
            </a:r>
            <a:r>
              <a:rPr lang="en-US" dirty="0" smtClean="0"/>
              <a:t>form </a:t>
            </a:r>
            <a:endParaRPr lang="en-US" dirty="0"/>
          </a:p>
        </p:txBody>
      </p:sp>
      <p:pic>
        <p:nvPicPr>
          <p:cNvPr id="4" name="Picture 3" descr="Box03.jpg"/>
          <p:cNvPicPr>
            <a:picLocks noChangeAspect="1"/>
          </p:cNvPicPr>
          <p:nvPr/>
        </p:nvPicPr>
        <p:blipFill>
          <a:blip r:embed="rId2" cstate="print"/>
          <a:stretch>
            <a:fillRect/>
          </a:stretch>
        </p:blipFill>
        <p:spPr>
          <a:xfrm>
            <a:off x="5835434" y="1028700"/>
            <a:ext cx="3143465" cy="5703316"/>
          </a:xfrm>
          <a:prstGeom prst="rect">
            <a:avLst/>
          </a:prstGeom>
        </p:spPr>
      </p:pic>
      <p:sp>
        <p:nvSpPr>
          <p:cNvPr id="5" name="TextBox 4"/>
          <p:cNvSpPr txBox="1"/>
          <p:nvPr/>
        </p:nvSpPr>
        <p:spPr>
          <a:xfrm rot="19609526">
            <a:off x="480793" y="981544"/>
            <a:ext cx="813043" cy="523220"/>
          </a:xfrm>
          <a:prstGeom prst="rect">
            <a:avLst/>
          </a:prstGeom>
          <a:noFill/>
        </p:spPr>
        <p:txBody>
          <a:bodyPr wrap="none" rtlCol="0">
            <a:spAutoFit/>
          </a:bodyPr>
          <a:lstStyle/>
          <a:p>
            <a:r>
              <a:rPr lang="en-US" sz="2800" dirty="0" smtClean="0">
                <a:solidFill>
                  <a:schemeClr val="accent4">
                    <a:lumMod val="75000"/>
                  </a:schemeClr>
                </a:solidFill>
              </a:rPr>
              <a:t>new</a:t>
            </a:r>
            <a:endParaRPr lang="en-US" dirty="0">
              <a:solidFill>
                <a:schemeClr val="accent4">
                  <a:lumMod val="75000"/>
                </a:schemeClr>
              </a:solidFill>
            </a:endParaRPr>
          </a:p>
        </p:txBody>
      </p:sp>
    </p:spTree>
    <p:extLst>
      <p:ext uri="{BB962C8B-B14F-4D97-AF65-F5344CB8AC3E}">
        <p14:creationId xmlns:p14="http://schemas.microsoft.com/office/powerpoint/2010/main" val="365957891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411162"/>
          </a:xfrm>
        </p:spPr>
        <p:txBody>
          <a:bodyPr>
            <a:noAutofit/>
          </a:bodyPr>
          <a:lstStyle/>
          <a:p>
            <a:r>
              <a:rPr lang="en-US" sz="2800" dirty="0"/>
              <a:t>Growth and propagation of extension and shear fracture</a:t>
            </a:r>
            <a:br>
              <a:rPr lang="en-US" sz="2800" dirty="0"/>
            </a:br>
            <a:endParaRPr lang="en-US" sz="2800" dirty="0"/>
          </a:p>
        </p:txBody>
      </p:sp>
      <p:sp>
        <p:nvSpPr>
          <p:cNvPr id="3" name="Content Placeholder 2"/>
          <p:cNvSpPr>
            <a:spLocks noGrp="1"/>
          </p:cNvSpPr>
          <p:nvPr>
            <p:ph idx="1"/>
          </p:nvPr>
        </p:nvSpPr>
        <p:spPr>
          <a:xfrm>
            <a:off x="609600" y="990600"/>
            <a:ext cx="8229600" cy="762000"/>
          </a:xfrm>
        </p:spPr>
        <p:txBody>
          <a:bodyPr/>
          <a:lstStyle/>
          <a:p>
            <a:pPr lvl="1"/>
            <a:r>
              <a:rPr lang="en-US" dirty="0" smtClean="0"/>
              <a:t>Linkage of tensile </a:t>
            </a:r>
            <a:r>
              <a:rPr lang="en-US" dirty="0" err="1" smtClean="0"/>
              <a:t>microcracks</a:t>
            </a:r>
            <a:r>
              <a:rPr lang="en-US" dirty="0" smtClean="0"/>
              <a:t> (flaws)</a:t>
            </a:r>
            <a:endParaRPr lang="en-US" dirty="0"/>
          </a:p>
        </p:txBody>
      </p:sp>
      <p:pic>
        <p:nvPicPr>
          <p:cNvPr id="4" name="Picture 3" descr="GR18.jpg"/>
          <p:cNvPicPr>
            <a:picLocks noChangeAspect="1"/>
          </p:cNvPicPr>
          <p:nvPr/>
        </p:nvPicPr>
        <p:blipFill>
          <a:blip r:embed="rId3" cstate="print"/>
          <a:stretch>
            <a:fillRect/>
          </a:stretch>
        </p:blipFill>
        <p:spPr>
          <a:xfrm>
            <a:off x="1687195" y="1927075"/>
            <a:ext cx="5636347" cy="4766611"/>
          </a:xfrm>
          <a:prstGeom prst="rect">
            <a:avLst/>
          </a:prstGeom>
        </p:spPr>
      </p:pic>
    </p:spTree>
    <p:extLst>
      <p:ext uri="{BB962C8B-B14F-4D97-AF65-F5344CB8AC3E}">
        <p14:creationId xmlns:p14="http://schemas.microsoft.com/office/powerpoint/2010/main" val="3364465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91687"/>
          </a:xfrm>
        </p:spPr>
        <p:txBody>
          <a:bodyPr>
            <a:normAutofit/>
          </a:bodyPr>
          <a:lstStyle/>
          <a:p>
            <a:r>
              <a:rPr lang="en-US" sz="2000" dirty="0" smtClean="0">
                <a:solidFill>
                  <a:srgbClr val="000090"/>
                </a:solidFill>
              </a:rPr>
              <a:t>ESS 411/511 Geophysical Continuum Mechanics</a:t>
            </a:r>
            <a:endParaRPr lang="en-US" sz="2000" dirty="0">
              <a:solidFill>
                <a:srgbClr val="000090"/>
              </a:solidFill>
            </a:endParaRPr>
          </a:p>
        </p:txBody>
      </p:sp>
      <p:sp>
        <p:nvSpPr>
          <p:cNvPr id="5" name="TextBox 4"/>
          <p:cNvSpPr txBox="1"/>
          <p:nvPr/>
        </p:nvSpPr>
        <p:spPr>
          <a:xfrm>
            <a:off x="761172" y="1064552"/>
            <a:ext cx="7925628" cy="4462760"/>
          </a:xfrm>
          <a:prstGeom prst="rect">
            <a:avLst/>
          </a:prstGeom>
          <a:noFill/>
        </p:spPr>
        <p:txBody>
          <a:bodyPr wrap="square" rtlCol="0">
            <a:spAutoFit/>
          </a:bodyPr>
          <a:lstStyle/>
          <a:p>
            <a:r>
              <a:rPr lang="en-US" sz="2400" dirty="0" smtClean="0">
                <a:solidFill>
                  <a:srgbClr val="000090"/>
                </a:solidFill>
              </a:rPr>
              <a:t>Broad Outline for the Quarter</a:t>
            </a:r>
          </a:p>
          <a:p>
            <a:pPr marL="342900" indent="-342900">
              <a:buFont typeface="Arial"/>
              <a:buChar char="•"/>
            </a:pPr>
            <a:r>
              <a:rPr lang="en-US" sz="2000" dirty="0" smtClean="0">
                <a:solidFill>
                  <a:srgbClr val="000090"/>
                </a:solidFill>
              </a:rPr>
              <a:t>Continuum mechanics in 1-D</a:t>
            </a:r>
          </a:p>
          <a:p>
            <a:pPr marL="342900" indent="-342900">
              <a:buFont typeface="Arial"/>
              <a:buChar char="•"/>
            </a:pPr>
            <a:r>
              <a:rPr lang="en-US" sz="2000" dirty="0" smtClean="0">
                <a:solidFill>
                  <a:srgbClr val="000090"/>
                </a:solidFill>
              </a:rPr>
              <a:t>1-D models with springs, dashpots, sliding blocks</a:t>
            </a:r>
          </a:p>
          <a:p>
            <a:pPr marL="342900" indent="-342900">
              <a:buFont typeface="Arial"/>
              <a:buChar char="•"/>
            </a:pPr>
            <a:r>
              <a:rPr lang="en-US" sz="2000" dirty="0" smtClean="0">
                <a:solidFill>
                  <a:srgbClr val="000090"/>
                </a:solidFill>
              </a:rPr>
              <a:t>Attenuation</a:t>
            </a:r>
          </a:p>
          <a:p>
            <a:pPr marL="342900" indent="-342900">
              <a:buFont typeface="Arial"/>
              <a:buChar char="•"/>
            </a:pPr>
            <a:r>
              <a:rPr lang="en-US" sz="2000" dirty="0" smtClean="0">
                <a:solidFill>
                  <a:srgbClr val="000090"/>
                </a:solidFill>
              </a:rPr>
              <a:t>Mathematical tools – vectors, tensors, coordinate changes </a:t>
            </a:r>
          </a:p>
          <a:p>
            <a:pPr marL="342900" indent="-342900">
              <a:buFont typeface="Arial"/>
              <a:buChar char="•"/>
            </a:pPr>
            <a:r>
              <a:rPr lang="en-US" sz="2000" dirty="0" smtClean="0">
                <a:solidFill>
                  <a:srgbClr val="000090"/>
                </a:solidFill>
              </a:rPr>
              <a:t>Stress – principal values,  Mohr’s circles for 3-D stress</a:t>
            </a:r>
          </a:p>
          <a:p>
            <a:pPr marL="342900" indent="-342900">
              <a:buFont typeface="Arial"/>
              <a:buChar char="•"/>
            </a:pPr>
            <a:r>
              <a:rPr lang="en-US" sz="2000" dirty="0">
                <a:solidFill>
                  <a:srgbClr val="000090"/>
                </a:solidFill>
              </a:rPr>
              <a:t>C</a:t>
            </a:r>
            <a:r>
              <a:rPr lang="en-US" sz="2000" dirty="0" smtClean="0">
                <a:solidFill>
                  <a:srgbClr val="000090"/>
                </a:solidFill>
              </a:rPr>
              <a:t>oulomb failure, pore pressure, crustal strength</a:t>
            </a:r>
          </a:p>
          <a:p>
            <a:pPr marL="342900" indent="-342900">
              <a:buFont typeface="Arial"/>
              <a:buChar char="•"/>
            </a:pPr>
            <a:r>
              <a:rPr lang="en-US" sz="2000" dirty="0" smtClean="0">
                <a:solidFill>
                  <a:srgbClr val="FF0000"/>
                </a:solidFill>
              </a:rPr>
              <a:t>Measuring stress in the Earth</a:t>
            </a:r>
          </a:p>
          <a:p>
            <a:pPr marL="342900" indent="-342900">
              <a:buFont typeface="Arial"/>
              <a:buChar char="•"/>
            </a:pPr>
            <a:r>
              <a:rPr lang="en-US" sz="2000" dirty="0" smtClean="0">
                <a:solidFill>
                  <a:srgbClr val="000090"/>
                </a:solidFill>
              </a:rPr>
              <a:t>Strain – Finite strain; infinitesimal strains</a:t>
            </a:r>
          </a:p>
          <a:p>
            <a:pPr marL="342900" indent="-342900">
              <a:buFont typeface="Arial"/>
              <a:buChar char="•"/>
            </a:pPr>
            <a:r>
              <a:rPr lang="en-US" sz="2000" dirty="0" smtClean="0">
                <a:solidFill>
                  <a:srgbClr val="000090"/>
                </a:solidFill>
              </a:rPr>
              <a:t>Moments – lithosphere bending; Earthquake moment magnitude</a:t>
            </a:r>
          </a:p>
          <a:p>
            <a:pPr marL="342900" indent="-342900">
              <a:buFont typeface="Arial"/>
              <a:buChar char="•"/>
            </a:pPr>
            <a:r>
              <a:rPr lang="en-US" sz="2000" dirty="0" smtClean="0">
                <a:solidFill>
                  <a:srgbClr val="000090"/>
                </a:solidFill>
              </a:rPr>
              <a:t>Conservation laws </a:t>
            </a:r>
          </a:p>
          <a:p>
            <a:pPr marL="342900" indent="-342900">
              <a:buFont typeface="Arial"/>
              <a:buChar char="•"/>
            </a:pPr>
            <a:r>
              <a:rPr lang="en-US" sz="2000" dirty="0" smtClean="0">
                <a:solidFill>
                  <a:srgbClr val="000090"/>
                </a:solidFill>
              </a:rPr>
              <a:t>Constitutive relations for elastic and viscous materials</a:t>
            </a:r>
          </a:p>
          <a:p>
            <a:pPr marL="342900" indent="-342900">
              <a:buFont typeface="Arial"/>
              <a:buChar char="•"/>
            </a:pPr>
            <a:r>
              <a:rPr lang="en-US" sz="2000" dirty="0" smtClean="0">
                <a:solidFill>
                  <a:srgbClr val="000090"/>
                </a:solidFill>
              </a:rPr>
              <a:t>Elastic waves; kinematic waves</a:t>
            </a:r>
          </a:p>
          <a:p>
            <a:pPr marL="342900" indent="-342900">
              <a:buFont typeface="Arial"/>
              <a:buChar char="•"/>
            </a:pPr>
            <a:endParaRPr lang="en-US" sz="2000" dirty="0">
              <a:solidFill>
                <a:srgbClr val="000090"/>
              </a:solidFill>
            </a:endParaRPr>
          </a:p>
        </p:txBody>
      </p:sp>
    </p:spTree>
    <p:extLst>
      <p:ext uri="{BB962C8B-B14F-4D97-AF65-F5344CB8AC3E}">
        <p14:creationId xmlns:p14="http://schemas.microsoft.com/office/powerpoint/2010/main" val="1347247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5800" y="228600"/>
            <a:ext cx="7772400" cy="1143000"/>
          </a:xfrm>
        </p:spPr>
        <p:txBody>
          <a:bodyPr/>
          <a:lstStyle/>
          <a:p>
            <a:r>
              <a:rPr lang="en-US" sz="2800" dirty="0"/>
              <a:t>Minor fractures at the termination of shear </a:t>
            </a:r>
            <a:r>
              <a:rPr lang="en-US" sz="2800" dirty="0" smtClean="0"/>
              <a:t>fractures</a:t>
            </a:r>
            <a:endParaRPr lang="en-US" dirty="0"/>
          </a:p>
        </p:txBody>
      </p:sp>
      <p:pic>
        <p:nvPicPr>
          <p:cNvPr id="4" name="Picture 3" descr="GR27.jpg"/>
          <p:cNvPicPr>
            <a:picLocks noChangeAspect="1"/>
          </p:cNvPicPr>
          <p:nvPr/>
        </p:nvPicPr>
        <p:blipFill>
          <a:blip r:embed="rId2" cstate="print"/>
          <a:stretch>
            <a:fillRect/>
          </a:stretch>
        </p:blipFill>
        <p:spPr>
          <a:xfrm>
            <a:off x="196419" y="1371601"/>
            <a:ext cx="8795181" cy="4419600"/>
          </a:xfrm>
          <a:prstGeom prst="rect">
            <a:avLst/>
          </a:prstGeom>
        </p:spPr>
      </p:pic>
      <p:sp>
        <p:nvSpPr>
          <p:cNvPr id="5" name="TextBox 4"/>
          <p:cNvSpPr txBox="1"/>
          <p:nvPr/>
        </p:nvSpPr>
        <p:spPr>
          <a:xfrm>
            <a:off x="762000" y="5963166"/>
            <a:ext cx="8257238" cy="830997"/>
          </a:xfrm>
          <a:prstGeom prst="rect">
            <a:avLst/>
          </a:prstGeom>
          <a:noFill/>
        </p:spPr>
        <p:txBody>
          <a:bodyPr wrap="none" rtlCol="0">
            <a:spAutoFit/>
          </a:bodyPr>
          <a:lstStyle/>
          <a:p>
            <a:r>
              <a:rPr lang="en-US" dirty="0" smtClean="0"/>
              <a:t>Also see numerous fracture patterns in Kim, Peacock, Sanderson,</a:t>
            </a:r>
          </a:p>
          <a:p>
            <a:r>
              <a:rPr lang="en-US" dirty="0" smtClean="0"/>
              <a:t> </a:t>
            </a:r>
            <a:r>
              <a:rPr lang="en-US" i="1" dirty="0" smtClean="0"/>
              <a:t>J. Structural Geology</a:t>
            </a:r>
            <a:r>
              <a:rPr lang="en-US" dirty="0" smtClean="0"/>
              <a:t> (2004). </a:t>
            </a:r>
            <a:endParaRPr lang="en-US" dirty="0"/>
          </a:p>
        </p:txBody>
      </p:sp>
    </p:spTree>
    <p:extLst>
      <p:ext uri="{BB962C8B-B14F-4D97-AF65-F5344CB8AC3E}">
        <p14:creationId xmlns:p14="http://schemas.microsoft.com/office/powerpoint/2010/main" val="18741033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 Shot 2017-11-03 at 10.07.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03" y="152400"/>
            <a:ext cx="6468514" cy="5867400"/>
          </a:xfrm>
          <a:prstGeom prst="rect">
            <a:avLst/>
          </a:prstGeom>
        </p:spPr>
      </p:pic>
      <p:sp>
        <p:nvSpPr>
          <p:cNvPr id="4" name="TextBox 3"/>
          <p:cNvSpPr txBox="1"/>
          <p:nvPr/>
        </p:nvSpPr>
        <p:spPr>
          <a:xfrm>
            <a:off x="228600" y="5997714"/>
            <a:ext cx="8915400" cy="707886"/>
          </a:xfrm>
          <a:prstGeom prst="rect">
            <a:avLst/>
          </a:prstGeom>
          <a:noFill/>
        </p:spPr>
        <p:txBody>
          <a:bodyPr wrap="square" rtlCol="0">
            <a:spAutoFit/>
          </a:bodyPr>
          <a:lstStyle/>
          <a:p>
            <a:r>
              <a:rPr lang="en-US" sz="2000" dirty="0"/>
              <a:t>https://</a:t>
            </a:r>
            <a:r>
              <a:rPr lang="en-US" sz="2000" dirty="0" err="1"/>
              <a:t>theextinctionprotocol.wordpress.com</a:t>
            </a:r>
            <a:r>
              <a:rPr lang="en-US" sz="2000" dirty="0"/>
              <a:t>/2015/03/25/new-zealand-community-told-to-prepare-for-major-quake-along-dangerous-alpine-fault/</a:t>
            </a:r>
          </a:p>
        </p:txBody>
      </p:sp>
    </p:spTree>
    <p:extLst>
      <p:ext uri="{BB962C8B-B14F-4D97-AF65-F5344CB8AC3E}">
        <p14:creationId xmlns:p14="http://schemas.microsoft.com/office/powerpoint/2010/main" val="210075878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11-03 at 10.22.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41300"/>
            <a:ext cx="4978400" cy="6159500"/>
          </a:xfrm>
          <a:prstGeom prst="rect">
            <a:avLst/>
          </a:prstGeom>
        </p:spPr>
      </p:pic>
      <p:sp>
        <p:nvSpPr>
          <p:cNvPr id="2" name="Title 1"/>
          <p:cNvSpPr>
            <a:spLocks noGrp="1"/>
          </p:cNvSpPr>
          <p:nvPr>
            <p:ph type="title"/>
          </p:nvPr>
        </p:nvSpPr>
        <p:spPr>
          <a:xfrm>
            <a:off x="4800600" y="609600"/>
            <a:ext cx="4572000" cy="2819400"/>
          </a:xfrm>
        </p:spPr>
        <p:txBody>
          <a:bodyPr/>
          <a:lstStyle/>
          <a:p>
            <a:r>
              <a:rPr lang="en-US" sz="3200" dirty="0" err="1" smtClean="0"/>
              <a:t>Kaikoura</a:t>
            </a:r>
            <a:r>
              <a:rPr lang="en-US" sz="3200" dirty="0" smtClean="0"/>
              <a:t> </a:t>
            </a:r>
            <a:br>
              <a:rPr lang="en-US" sz="3200" dirty="0" smtClean="0"/>
            </a:br>
            <a:r>
              <a:rPr lang="en-US" sz="3200" dirty="0" smtClean="0"/>
              <a:t>14 November 2016</a:t>
            </a:r>
            <a:br>
              <a:rPr lang="en-US" sz="3200" dirty="0" smtClean="0"/>
            </a:br>
            <a:r>
              <a:rPr lang="en-US" sz="3200" dirty="0"/>
              <a:t/>
            </a:r>
            <a:br>
              <a:rPr lang="en-US" sz="3200" dirty="0"/>
            </a:br>
            <a:r>
              <a:rPr lang="en-US" sz="3200" dirty="0" smtClean="0"/>
              <a:t>7.8 M</a:t>
            </a:r>
            <a:r>
              <a:rPr lang="en-US" sz="3200" baseline="-25000" dirty="0" smtClean="0"/>
              <a:t>W</a:t>
            </a:r>
            <a:r>
              <a:rPr lang="en-US" sz="3200" dirty="0" smtClean="0"/>
              <a:t/>
            </a:r>
            <a:br>
              <a:rPr lang="en-US" sz="3200" dirty="0" smtClean="0"/>
            </a:br>
            <a:endParaRPr lang="en-US" sz="3200" dirty="0"/>
          </a:p>
        </p:txBody>
      </p:sp>
    </p:spTree>
    <p:extLst>
      <p:ext uri="{BB962C8B-B14F-4D97-AF65-F5344CB8AC3E}">
        <p14:creationId xmlns:p14="http://schemas.microsoft.com/office/powerpoint/2010/main" val="16623442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11-14 at 12.19.21.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286" y="69351"/>
            <a:ext cx="9134714" cy="6647327"/>
          </a:xfrm>
          <a:prstGeom prst="rect">
            <a:avLst/>
          </a:prstGeom>
        </p:spPr>
      </p:pic>
      <p:sp>
        <p:nvSpPr>
          <p:cNvPr id="6" name="Title 5"/>
          <p:cNvSpPr>
            <a:spLocks noGrp="1"/>
          </p:cNvSpPr>
          <p:nvPr>
            <p:ph type="title"/>
          </p:nvPr>
        </p:nvSpPr>
        <p:spPr>
          <a:xfrm>
            <a:off x="-152400" y="152400"/>
            <a:ext cx="3276600" cy="1143000"/>
          </a:xfrm>
        </p:spPr>
        <p:txBody>
          <a:bodyPr/>
          <a:lstStyle/>
          <a:p>
            <a:r>
              <a:rPr lang="en-US" sz="3200" dirty="0" smtClean="0">
                <a:solidFill>
                  <a:srgbClr val="FFFFFF"/>
                </a:solidFill>
              </a:rPr>
              <a:t>Splaying faults </a:t>
            </a:r>
            <a:br>
              <a:rPr lang="en-US" sz="3200" dirty="0" smtClean="0">
                <a:solidFill>
                  <a:srgbClr val="FFFFFF"/>
                </a:solidFill>
              </a:rPr>
            </a:br>
            <a:r>
              <a:rPr lang="en-US" sz="3200" dirty="0" smtClean="0">
                <a:solidFill>
                  <a:srgbClr val="FFFFFF"/>
                </a:solidFill>
              </a:rPr>
              <a:t>NZ South Island</a:t>
            </a:r>
            <a:endParaRPr lang="en-US" sz="3200" dirty="0">
              <a:solidFill>
                <a:srgbClr val="FFFFFF"/>
              </a:solidFill>
            </a:endParaRPr>
          </a:p>
        </p:txBody>
      </p:sp>
      <p:sp>
        <p:nvSpPr>
          <p:cNvPr id="5" name="TextBox 4"/>
          <p:cNvSpPr txBox="1"/>
          <p:nvPr/>
        </p:nvSpPr>
        <p:spPr>
          <a:xfrm>
            <a:off x="3124200" y="6019800"/>
            <a:ext cx="5958971" cy="646331"/>
          </a:xfrm>
          <a:prstGeom prst="rect">
            <a:avLst/>
          </a:prstGeom>
          <a:noFill/>
          <a:ln>
            <a:noFill/>
          </a:ln>
        </p:spPr>
        <p:txBody>
          <a:bodyPr wrap="none" rtlCol="0">
            <a:spAutoFit/>
          </a:bodyPr>
          <a:lstStyle/>
          <a:p>
            <a:r>
              <a:rPr lang="en-US" sz="1800" dirty="0" smtClean="0">
                <a:solidFill>
                  <a:schemeClr val="bg1"/>
                </a:solidFill>
              </a:rPr>
              <a:t>By </a:t>
            </a:r>
            <a:r>
              <a:rPr lang="en-US" sz="1800" dirty="0" err="1" smtClean="0">
                <a:solidFill>
                  <a:schemeClr val="bg1"/>
                </a:solidFill>
              </a:rPr>
              <a:t>Mikenorton</a:t>
            </a:r>
            <a:r>
              <a:rPr lang="en-US" sz="1800" dirty="0" smtClean="0">
                <a:solidFill>
                  <a:schemeClr val="bg1"/>
                </a:solidFill>
              </a:rPr>
              <a:t> - Own work, CC BY-SA 3.0, </a:t>
            </a:r>
          </a:p>
          <a:p>
            <a:r>
              <a:rPr lang="en-US" sz="1800" dirty="0" smtClean="0">
                <a:solidFill>
                  <a:schemeClr val="bg1"/>
                </a:solidFill>
              </a:rPr>
              <a:t>https://</a:t>
            </a:r>
            <a:r>
              <a:rPr lang="en-US" sz="1800" dirty="0" err="1" smtClean="0">
                <a:solidFill>
                  <a:schemeClr val="bg1"/>
                </a:solidFill>
              </a:rPr>
              <a:t>commons.wikimedia.org</a:t>
            </a:r>
            <a:r>
              <a:rPr lang="en-US" sz="1800" dirty="0" smtClean="0">
                <a:solidFill>
                  <a:schemeClr val="bg1"/>
                </a:solidFill>
              </a:rPr>
              <a:t>/w/</a:t>
            </a:r>
            <a:r>
              <a:rPr lang="en-US" sz="1800" dirty="0" err="1" smtClean="0">
                <a:solidFill>
                  <a:schemeClr val="bg1"/>
                </a:solidFill>
              </a:rPr>
              <a:t>index.php?curid</a:t>
            </a:r>
            <a:r>
              <a:rPr lang="en-US" sz="1800" dirty="0" smtClean="0">
                <a:solidFill>
                  <a:schemeClr val="bg1"/>
                </a:solidFill>
              </a:rPr>
              <a:t>=10742220</a:t>
            </a:r>
            <a:endParaRPr lang="en-US" sz="1800" dirty="0">
              <a:solidFill>
                <a:schemeClr val="bg1"/>
              </a:solidFill>
            </a:endParaRPr>
          </a:p>
        </p:txBody>
      </p:sp>
    </p:spTree>
    <p:extLst>
      <p:ext uri="{BB962C8B-B14F-4D97-AF65-F5344CB8AC3E}">
        <p14:creationId xmlns:p14="http://schemas.microsoft.com/office/powerpoint/2010/main" val="236684055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800000"/>
                </a:solidFill>
              </a:rPr>
              <a:t>Let’s talk about fluid pressure … </a:t>
            </a:r>
            <a:endParaRPr lang="en-US" sz="3600" dirty="0">
              <a:solidFill>
                <a:srgbClr val="800000"/>
              </a:solidFill>
            </a:endParaRPr>
          </a:p>
        </p:txBody>
      </p:sp>
      <p:sp>
        <p:nvSpPr>
          <p:cNvPr id="4" name="Text Box 5"/>
          <p:cNvSpPr txBox="1">
            <a:spLocks noChangeArrowheads="1"/>
          </p:cNvSpPr>
          <p:nvPr/>
        </p:nvSpPr>
        <p:spPr bwMode="auto">
          <a:xfrm>
            <a:off x="387319" y="1150938"/>
            <a:ext cx="718188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6538" indent="-2365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en-US" dirty="0" smtClean="0">
                <a:solidFill>
                  <a:srgbClr val="000099"/>
                </a:solidFill>
              </a:rPr>
              <a:t>Recall discussion of </a:t>
            </a:r>
            <a:r>
              <a:rPr lang="en-US" dirty="0" err="1" smtClean="0">
                <a:solidFill>
                  <a:srgbClr val="000099"/>
                </a:solidFill>
              </a:rPr>
              <a:t>fracking</a:t>
            </a:r>
            <a:r>
              <a:rPr lang="en-US" dirty="0">
                <a:solidFill>
                  <a:srgbClr val="000099"/>
                </a:solidFill>
              </a:rPr>
              <a:t> </a:t>
            </a:r>
            <a:r>
              <a:rPr lang="en-US" dirty="0" smtClean="0">
                <a:solidFill>
                  <a:srgbClr val="000099"/>
                </a:solidFill>
              </a:rPr>
              <a:t>(</a:t>
            </a:r>
            <a:r>
              <a:rPr lang="en-US" dirty="0" err="1" smtClean="0">
                <a:solidFill>
                  <a:srgbClr val="000099"/>
                </a:solidFill>
              </a:rPr>
              <a:t>hydrofracturing</a:t>
            </a:r>
            <a:r>
              <a:rPr lang="en-US" dirty="0" smtClean="0">
                <a:solidFill>
                  <a:srgbClr val="000099"/>
                </a:solidFill>
              </a:rPr>
              <a:t>) in Problem session yesterday</a:t>
            </a:r>
            <a:endParaRPr lang="en-US" dirty="0">
              <a:solidFill>
                <a:srgbClr val="000099"/>
              </a:solidFill>
            </a:endParaRPr>
          </a:p>
          <a:p>
            <a:pPr marL="635000" indent="-457200">
              <a:buFont typeface="Arial"/>
              <a:buChar char="•"/>
              <a:defRPr/>
            </a:pPr>
            <a:r>
              <a:rPr lang="en-US" dirty="0" smtClean="0">
                <a:solidFill>
                  <a:srgbClr val="006600"/>
                </a:solidFill>
              </a:rPr>
              <a:t>Shut-in pressure       </a:t>
            </a:r>
            <a:r>
              <a:rPr lang="en-US" dirty="0" smtClean="0">
                <a:solidFill>
                  <a:srgbClr val="006600"/>
                </a:solidFill>
                <a:sym typeface="Symbol" charset="0"/>
              </a:rPr>
              <a:t> horizontal stress state?</a:t>
            </a:r>
          </a:p>
          <a:p>
            <a:pPr marL="635000" indent="-457200">
              <a:buFont typeface="Arial"/>
              <a:buChar char="•"/>
              <a:defRPr/>
            </a:pPr>
            <a:r>
              <a:rPr lang="en-US" dirty="0" smtClean="0">
                <a:solidFill>
                  <a:srgbClr val="006600"/>
                </a:solidFill>
              </a:rPr>
              <a:t>Breakdown pressure </a:t>
            </a:r>
            <a:r>
              <a:rPr lang="en-US" dirty="0" smtClean="0">
                <a:solidFill>
                  <a:srgbClr val="006600"/>
                </a:solidFill>
                <a:sym typeface="Symbol" charset="0"/>
              </a:rPr>
              <a:t> </a:t>
            </a:r>
            <a:r>
              <a:rPr lang="en-US" dirty="0">
                <a:solidFill>
                  <a:srgbClr val="006600"/>
                </a:solidFill>
                <a:sym typeface="Symbol" charset="0"/>
              </a:rPr>
              <a:t>horizontal </a:t>
            </a:r>
            <a:r>
              <a:rPr lang="en-US" dirty="0" smtClean="0">
                <a:solidFill>
                  <a:srgbClr val="006600"/>
                </a:solidFill>
                <a:sym typeface="Symbol" charset="0"/>
              </a:rPr>
              <a:t>stress state?</a:t>
            </a:r>
          </a:p>
        </p:txBody>
      </p:sp>
      <p:grpSp>
        <p:nvGrpSpPr>
          <p:cNvPr id="29" name="Group 28"/>
          <p:cNvGrpSpPr/>
          <p:nvPr/>
        </p:nvGrpSpPr>
        <p:grpSpPr>
          <a:xfrm>
            <a:off x="457200" y="3089612"/>
            <a:ext cx="4514861" cy="3456994"/>
            <a:chOff x="44450" y="2662217"/>
            <a:chExt cx="4514861" cy="3456994"/>
          </a:xfrm>
        </p:grpSpPr>
        <p:grpSp>
          <p:nvGrpSpPr>
            <p:cNvPr id="30" name="Group 29"/>
            <p:cNvGrpSpPr/>
            <p:nvPr/>
          </p:nvGrpSpPr>
          <p:grpSpPr>
            <a:xfrm>
              <a:off x="44450" y="2718851"/>
              <a:ext cx="4514861" cy="3400360"/>
              <a:chOff x="253099" y="3189722"/>
              <a:chExt cx="3683901" cy="2943596"/>
            </a:xfrm>
          </p:grpSpPr>
          <p:sp>
            <p:nvSpPr>
              <p:cNvPr id="50" name="Rectangle 49"/>
              <p:cNvSpPr/>
              <p:nvPr/>
            </p:nvSpPr>
            <p:spPr>
              <a:xfrm>
                <a:off x="558800" y="3189722"/>
                <a:ext cx="3378200" cy="2555887"/>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2264124" y="5763986"/>
                <a:ext cx="612517" cy="369332"/>
              </a:xfrm>
              <a:prstGeom prst="rect">
                <a:avLst/>
              </a:prstGeom>
              <a:noFill/>
            </p:spPr>
            <p:txBody>
              <a:bodyPr wrap="none" rtlCol="0">
                <a:spAutoFit/>
              </a:bodyPr>
              <a:lstStyle/>
              <a:p>
                <a:r>
                  <a:rPr lang="en-US" dirty="0" smtClean="0"/>
                  <a:t>time</a:t>
                </a:r>
                <a:endParaRPr lang="en-US" dirty="0"/>
              </a:p>
            </p:txBody>
          </p:sp>
          <p:sp>
            <p:nvSpPr>
              <p:cNvPr id="52" name="TextBox 51"/>
              <p:cNvSpPr txBox="1"/>
              <p:nvPr/>
            </p:nvSpPr>
            <p:spPr>
              <a:xfrm>
                <a:off x="253099" y="3744515"/>
                <a:ext cx="347146" cy="346364"/>
              </a:xfrm>
              <a:prstGeom prst="rect">
                <a:avLst/>
              </a:prstGeom>
              <a:noFill/>
            </p:spPr>
            <p:txBody>
              <a:bodyPr wrap="square" rtlCol="0">
                <a:spAutoFit/>
              </a:bodyPr>
              <a:lstStyle/>
              <a:p>
                <a:r>
                  <a:rPr lang="en-US" sz="2000" dirty="0" err="1" smtClean="0"/>
                  <a:t>p</a:t>
                </a:r>
                <a:r>
                  <a:rPr lang="en-US" sz="2400" i="1" baseline="-25000" dirty="0" err="1" smtClean="0"/>
                  <a:t>f</a:t>
                </a:r>
                <a:endParaRPr lang="en-US" sz="2400" i="1" baseline="-25000" dirty="0"/>
              </a:p>
            </p:txBody>
          </p:sp>
        </p:grpSp>
        <p:sp>
          <p:nvSpPr>
            <p:cNvPr id="31" name="Freeform 30"/>
            <p:cNvSpPr/>
            <p:nvPr/>
          </p:nvSpPr>
          <p:spPr>
            <a:xfrm>
              <a:off x="495300" y="3454400"/>
              <a:ext cx="3975100" cy="2070100"/>
            </a:xfrm>
            <a:custGeom>
              <a:avLst/>
              <a:gdLst>
                <a:gd name="connsiteX0" fmla="*/ 0 w 3187700"/>
                <a:gd name="connsiteY0" fmla="*/ 2070100 h 2075250"/>
                <a:gd name="connsiteX1" fmla="*/ 127000 w 3187700"/>
                <a:gd name="connsiteY1" fmla="*/ 2057400 h 2075250"/>
                <a:gd name="connsiteX2" fmla="*/ 304800 w 3187700"/>
                <a:gd name="connsiteY2" fmla="*/ 2057400 h 2075250"/>
                <a:gd name="connsiteX3" fmla="*/ 342900 w 3187700"/>
                <a:gd name="connsiteY3" fmla="*/ 2044700 h 2075250"/>
                <a:gd name="connsiteX4" fmla="*/ 393700 w 3187700"/>
                <a:gd name="connsiteY4" fmla="*/ 1968500 h 2075250"/>
                <a:gd name="connsiteX5" fmla="*/ 444500 w 3187700"/>
                <a:gd name="connsiteY5" fmla="*/ 1854200 h 2075250"/>
                <a:gd name="connsiteX6" fmla="*/ 469900 w 3187700"/>
                <a:gd name="connsiteY6" fmla="*/ 1778000 h 2075250"/>
                <a:gd name="connsiteX7" fmla="*/ 495300 w 3187700"/>
                <a:gd name="connsiteY7" fmla="*/ 1689100 h 2075250"/>
                <a:gd name="connsiteX8" fmla="*/ 520700 w 3187700"/>
                <a:gd name="connsiteY8" fmla="*/ 1562100 h 2075250"/>
                <a:gd name="connsiteX9" fmla="*/ 533400 w 3187700"/>
                <a:gd name="connsiteY9" fmla="*/ 1511300 h 2075250"/>
                <a:gd name="connsiteX10" fmla="*/ 546100 w 3187700"/>
                <a:gd name="connsiteY10" fmla="*/ 1447800 h 2075250"/>
                <a:gd name="connsiteX11" fmla="*/ 571500 w 3187700"/>
                <a:gd name="connsiteY11" fmla="*/ 1409700 h 2075250"/>
                <a:gd name="connsiteX12" fmla="*/ 558800 w 3187700"/>
                <a:gd name="connsiteY12" fmla="*/ 1371600 h 2075250"/>
                <a:gd name="connsiteX13" fmla="*/ 584200 w 3187700"/>
                <a:gd name="connsiteY13" fmla="*/ 1282700 h 2075250"/>
                <a:gd name="connsiteX14" fmla="*/ 609600 w 3187700"/>
                <a:gd name="connsiteY14" fmla="*/ 1168400 h 2075250"/>
                <a:gd name="connsiteX15" fmla="*/ 635000 w 3187700"/>
                <a:gd name="connsiteY15" fmla="*/ 990600 h 2075250"/>
                <a:gd name="connsiteX16" fmla="*/ 647700 w 3187700"/>
                <a:gd name="connsiteY16" fmla="*/ 952500 h 2075250"/>
                <a:gd name="connsiteX17" fmla="*/ 673100 w 3187700"/>
                <a:gd name="connsiteY17" fmla="*/ 825500 h 2075250"/>
                <a:gd name="connsiteX18" fmla="*/ 698500 w 3187700"/>
                <a:gd name="connsiteY18" fmla="*/ 711200 h 2075250"/>
                <a:gd name="connsiteX19" fmla="*/ 723900 w 3187700"/>
                <a:gd name="connsiteY19" fmla="*/ 635000 h 2075250"/>
                <a:gd name="connsiteX20" fmla="*/ 774700 w 3187700"/>
                <a:gd name="connsiteY20" fmla="*/ 431800 h 2075250"/>
                <a:gd name="connsiteX21" fmla="*/ 787400 w 3187700"/>
                <a:gd name="connsiteY21" fmla="*/ 381000 h 2075250"/>
                <a:gd name="connsiteX22" fmla="*/ 800100 w 3187700"/>
                <a:gd name="connsiteY22" fmla="*/ 330200 h 2075250"/>
                <a:gd name="connsiteX23" fmla="*/ 812800 w 3187700"/>
                <a:gd name="connsiteY23" fmla="*/ 266700 h 2075250"/>
                <a:gd name="connsiteX24" fmla="*/ 800100 w 3187700"/>
                <a:gd name="connsiteY24" fmla="*/ 228600 h 2075250"/>
                <a:gd name="connsiteX25" fmla="*/ 838200 w 3187700"/>
                <a:gd name="connsiteY25" fmla="*/ 152400 h 2075250"/>
                <a:gd name="connsiteX26" fmla="*/ 863600 w 3187700"/>
                <a:gd name="connsiteY26" fmla="*/ 76200 h 2075250"/>
                <a:gd name="connsiteX27" fmla="*/ 939800 w 3187700"/>
                <a:gd name="connsiteY27" fmla="*/ 38100 h 2075250"/>
                <a:gd name="connsiteX28" fmla="*/ 1054100 w 3187700"/>
                <a:gd name="connsiteY28" fmla="*/ 63500 h 2075250"/>
                <a:gd name="connsiteX29" fmla="*/ 1143000 w 3187700"/>
                <a:gd name="connsiteY29" fmla="*/ 50800 h 2075250"/>
                <a:gd name="connsiteX30" fmla="*/ 1270000 w 3187700"/>
                <a:gd name="connsiteY30" fmla="*/ 38100 h 2075250"/>
                <a:gd name="connsiteX31" fmla="*/ 1384300 w 3187700"/>
                <a:gd name="connsiteY31" fmla="*/ 114300 h 2075250"/>
                <a:gd name="connsiteX32" fmla="*/ 1371600 w 3187700"/>
                <a:gd name="connsiteY32" fmla="*/ 152400 h 2075250"/>
                <a:gd name="connsiteX33" fmla="*/ 1409700 w 3187700"/>
                <a:gd name="connsiteY33" fmla="*/ 393700 h 2075250"/>
                <a:gd name="connsiteX34" fmla="*/ 1435100 w 3187700"/>
                <a:gd name="connsiteY34" fmla="*/ 533400 h 2075250"/>
                <a:gd name="connsiteX35" fmla="*/ 1447800 w 3187700"/>
                <a:gd name="connsiteY35" fmla="*/ 609600 h 2075250"/>
                <a:gd name="connsiteX36" fmla="*/ 1460500 w 3187700"/>
                <a:gd name="connsiteY36" fmla="*/ 723900 h 2075250"/>
                <a:gd name="connsiteX37" fmla="*/ 1549400 w 3187700"/>
                <a:gd name="connsiteY37" fmla="*/ 812800 h 2075250"/>
                <a:gd name="connsiteX38" fmla="*/ 1587500 w 3187700"/>
                <a:gd name="connsiteY38" fmla="*/ 838200 h 2075250"/>
                <a:gd name="connsiteX39" fmla="*/ 1841500 w 3187700"/>
                <a:gd name="connsiteY39" fmla="*/ 876300 h 2075250"/>
                <a:gd name="connsiteX40" fmla="*/ 2209800 w 3187700"/>
                <a:gd name="connsiteY40" fmla="*/ 863600 h 2075250"/>
                <a:gd name="connsiteX41" fmla="*/ 2247900 w 3187700"/>
                <a:gd name="connsiteY41" fmla="*/ 838200 h 2075250"/>
                <a:gd name="connsiteX42" fmla="*/ 2273300 w 3187700"/>
                <a:gd name="connsiteY42" fmla="*/ 762000 h 2075250"/>
                <a:gd name="connsiteX43" fmla="*/ 2286000 w 3187700"/>
                <a:gd name="connsiteY43" fmla="*/ 723900 h 2075250"/>
                <a:gd name="connsiteX44" fmla="*/ 2298700 w 3187700"/>
                <a:gd name="connsiteY44" fmla="*/ 685800 h 2075250"/>
                <a:gd name="connsiteX45" fmla="*/ 2324100 w 3187700"/>
                <a:gd name="connsiteY45" fmla="*/ 647700 h 2075250"/>
                <a:gd name="connsiteX46" fmla="*/ 2362200 w 3187700"/>
                <a:gd name="connsiteY46" fmla="*/ 469900 h 2075250"/>
                <a:gd name="connsiteX47" fmla="*/ 2374900 w 3187700"/>
                <a:gd name="connsiteY47" fmla="*/ 406400 h 2075250"/>
                <a:gd name="connsiteX48" fmla="*/ 2387600 w 3187700"/>
                <a:gd name="connsiteY48" fmla="*/ 330200 h 2075250"/>
                <a:gd name="connsiteX49" fmla="*/ 2400300 w 3187700"/>
                <a:gd name="connsiteY49" fmla="*/ 279400 h 2075250"/>
                <a:gd name="connsiteX50" fmla="*/ 2425700 w 3187700"/>
                <a:gd name="connsiteY50" fmla="*/ 203200 h 2075250"/>
                <a:gd name="connsiteX51" fmla="*/ 2438400 w 3187700"/>
                <a:gd name="connsiteY51" fmla="*/ 139700 h 2075250"/>
                <a:gd name="connsiteX52" fmla="*/ 2476500 w 3187700"/>
                <a:gd name="connsiteY52" fmla="*/ 12700 h 2075250"/>
                <a:gd name="connsiteX53" fmla="*/ 2552700 w 3187700"/>
                <a:gd name="connsiteY53" fmla="*/ 0 h 2075250"/>
                <a:gd name="connsiteX54" fmla="*/ 2743200 w 3187700"/>
                <a:gd name="connsiteY54" fmla="*/ 12700 h 2075250"/>
                <a:gd name="connsiteX55" fmla="*/ 2895600 w 3187700"/>
                <a:gd name="connsiteY55" fmla="*/ 0 h 2075250"/>
                <a:gd name="connsiteX56" fmla="*/ 2984500 w 3187700"/>
                <a:gd name="connsiteY56" fmla="*/ 25400 h 2075250"/>
                <a:gd name="connsiteX57" fmla="*/ 2997200 w 3187700"/>
                <a:gd name="connsiteY57" fmla="*/ 101600 h 2075250"/>
                <a:gd name="connsiteX58" fmla="*/ 3022600 w 3187700"/>
                <a:gd name="connsiteY58" fmla="*/ 215900 h 2075250"/>
                <a:gd name="connsiteX59" fmla="*/ 3048000 w 3187700"/>
                <a:gd name="connsiteY59" fmla="*/ 546100 h 2075250"/>
                <a:gd name="connsiteX60" fmla="*/ 3073400 w 3187700"/>
                <a:gd name="connsiteY60" fmla="*/ 711200 h 2075250"/>
                <a:gd name="connsiteX61" fmla="*/ 3175000 w 3187700"/>
                <a:gd name="connsiteY61" fmla="*/ 838200 h 2075250"/>
                <a:gd name="connsiteX62" fmla="*/ 3187700 w 3187700"/>
                <a:gd name="connsiteY62" fmla="*/ 8382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286000 w 3975100"/>
                <a:gd name="connsiteY43" fmla="*/ 723900 h 2075250"/>
                <a:gd name="connsiteX44" fmla="*/ 2298700 w 3975100"/>
                <a:gd name="connsiteY44" fmla="*/ 685800 h 2075250"/>
                <a:gd name="connsiteX45" fmla="*/ 2324100 w 3975100"/>
                <a:gd name="connsiteY45" fmla="*/ 647700 h 2075250"/>
                <a:gd name="connsiteX46" fmla="*/ 2362200 w 3975100"/>
                <a:gd name="connsiteY46" fmla="*/ 469900 h 2075250"/>
                <a:gd name="connsiteX47" fmla="*/ 2374900 w 3975100"/>
                <a:gd name="connsiteY47" fmla="*/ 406400 h 2075250"/>
                <a:gd name="connsiteX48" fmla="*/ 2387600 w 3975100"/>
                <a:gd name="connsiteY48" fmla="*/ 330200 h 2075250"/>
                <a:gd name="connsiteX49" fmla="*/ 2400300 w 3975100"/>
                <a:gd name="connsiteY49" fmla="*/ 279400 h 2075250"/>
                <a:gd name="connsiteX50" fmla="*/ 2425700 w 3975100"/>
                <a:gd name="connsiteY50" fmla="*/ 203200 h 2075250"/>
                <a:gd name="connsiteX51" fmla="*/ 2438400 w 3975100"/>
                <a:gd name="connsiteY51" fmla="*/ 139700 h 2075250"/>
                <a:gd name="connsiteX52" fmla="*/ 2476500 w 3975100"/>
                <a:gd name="connsiteY52" fmla="*/ 12700 h 2075250"/>
                <a:gd name="connsiteX53" fmla="*/ 2552700 w 3975100"/>
                <a:gd name="connsiteY53" fmla="*/ 0 h 2075250"/>
                <a:gd name="connsiteX54" fmla="*/ 2743200 w 3975100"/>
                <a:gd name="connsiteY54" fmla="*/ 12700 h 2075250"/>
                <a:gd name="connsiteX55" fmla="*/ 2895600 w 3975100"/>
                <a:gd name="connsiteY55" fmla="*/ 0 h 2075250"/>
                <a:gd name="connsiteX56" fmla="*/ 2984500 w 3975100"/>
                <a:gd name="connsiteY56" fmla="*/ 25400 h 2075250"/>
                <a:gd name="connsiteX57" fmla="*/ 2997200 w 3975100"/>
                <a:gd name="connsiteY57" fmla="*/ 101600 h 2075250"/>
                <a:gd name="connsiteX58" fmla="*/ 3022600 w 3975100"/>
                <a:gd name="connsiteY58" fmla="*/ 215900 h 2075250"/>
                <a:gd name="connsiteX59" fmla="*/ 3048000 w 3975100"/>
                <a:gd name="connsiteY59" fmla="*/ 546100 h 2075250"/>
                <a:gd name="connsiteX60" fmla="*/ 3073400 w 3975100"/>
                <a:gd name="connsiteY60" fmla="*/ 711200 h 2075250"/>
                <a:gd name="connsiteX61" fmla="*/ 3175000 w 3975100"/>
                <a:gd name="connsiteY61" fmla="*/ 838200 h 2075250"/>
                <a:gd name="connsiteX62" fmla="*/ 3975100 w 3975100"/>
                <a:gd name="connsiteY62"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286000 w 3975100"/>
                <a:gd name="connsiteY43" fmla="*/ 723900 h 2075250"/>
                <a:gd name="connsiteX44" fmla="*/ 2298700 w 3975100"/>
                <a:gd name="connsiteY44" fmla="*/ 685800 h 2075250"/>
                <a:gd name="connsiteX45" fmla="*/ 2324100 w 3975100"/>
                <a:gd name="connsiteY45" fmla="*/ 647700 h 2075250"/>
                <a:gd name="connsiteX46" fmla="*/ 2362200 w 3975100"/>
                <a:gd name="connsiteY46" fmla="*/ 469900 h 2075250"/>
                <a:gd name="connsiteX47" fmla="*/ 2374900 w 3975100"/>
                <a:gd name="connsiteY47" fmla="*/ 406400 h 2075250"/>
                <a:gd name="connsiteX48" fmla="*/ 2387600 w 3975100"/>
                <a:gd name="connsiteY48" fmla="*/ 330200 h 2075250"/>
                <a:gd name="connsiteX49" fmla="*/ 2400300 w 3975100"/>
                <a:gd name="connsiteY49" fmla="*/ 279400 h 2075250"/>
                <a:gd name="connsiteX50" fmla="*/ 2425700 w 3975100"/>
                <a:gd name="connsiteY50" fmla="*/ 203200 h 2075250"/>
                <a:gd name="connsiteX51" fmla="*/ 2438400 w 3975100"/>
                <a:gd name="connsiteY51" fmla="*/ 139700 h 2075250"/>
                <a:gd name="connsiteX52" fmla="*/ 2476500 w 3975100"/>
                <a:gd name="connsiteY52" fmla="*/ 12700 h 2075250"/>
                <a:gd name="connsiteX53" fmla="*/ 2552700 w 3975100"/>
                <a:gd name="connsiteY53" fmla="*/ 0 h 2075250"/>
                <a:gd name="connsiteX54" fmla="*/ 2743200 w 3975100"/>
                <a:gd name="connsiteY54" fmla="*/ 12700 h 2075250"/>
                <a:gd name="connsiteX55" fmla="*/ 2895600 w 3975100"/>
                <a:gd name="connsiteY55" fmla="*/ 0 h 2075250"/>
                <a:gd name="connsiteX56" fmla="*/ 2984500 w 3975100"/>
                <a:gd name="connsiteY56" fmla="*/ 25400 h 2075250"/>
                <a:gd name="connsiteX57" fmla="*/ 2997200 w 3975100"/>
                <a:gd name="connsiteY57" fmla="*/ 101600 h 2075250"/>
                <a:gd name="connsiteX58" fmla="*/ 3022600 w 3975100"/>
                <a:gd name="connsiteY58" fmla="*/ 215900 h 2075250"/>
                <a:gd name="connsiteX59" fmla="*/ 3048000 w 3975100"/>
                <a:gd name="connsiteY59" fmla="*/ 546100 h 2075250"/>
                <a:gd name="connsiteX60" fmla="*/ 3073400 w 3975100"/>
                <a:gd name="connsiteY60" fmla="*/ 711200 h 2075250"/>
                <a:gd name="connsiteX61" fmla="*/ 3556000 w 3975100"/>
                <a:gd name="connsiteY61" fmla="*/ 863600 h 2075250"/>
                <a:gd name="connsiteX62" fmla="*/ 3975100 w 3975100"/>
                <a:gd name="connsiteY62"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286000 w 3975100"/>
                <a:gd name="connsiteY43" fmla="*/ 723900 h 2075250"/>
                <a:gd name="connsiteX44" fmla="*/ 2298700 w 3975100"/>
                <a:gd name="connsiteY44" fmla="*/ 685800 h 2075250"/>
                <a:gd name="connsiteX45" fmla="*/ 2324100 w 3975100"/>
                <a:gd name="connsiteY45" fmla="*/ 647700 h 2075250"/>
                <a:gd name="connsiteX46" fmla="*/ 2362200 w 3975100"/>
                <a:gd name="connsiteY46" fmla="*/ 469900 h 2075250"/>
                <a:gd name="connsiteX47" fmla="*/ 2374900 w 3975100"/>
                <a:gd name="connsiteY47" fmla="*/ 406400 h 2075250"/>
                <a:gd name="connsiteX48" fmla="*/ 2387600 w 3975100"/>
                <a:gd name="connsiteY48" fmla="*/ 330200 h 2075250"/>
                <a:gd name="connsiteX49" fmla="*/ 2400300 w 3975100"/>
                <a:gd name="connsiteY49" fmla="*/ 279400 h 2075250"/>
                <a:gd name="connsiteX50" fmla="*/ 2425700 w 3975100"/>
                <a:gd name="connsiteY50" fmla="*/ 203200 h 2075250"/>
                <a:gd name="connsiteX51" fmla="*/ 2438400 w 3975100"/>
                <a:gd name="connsiteY51" fmla="*/ 139700 h 2075250"/>
                <a:gd name="connsiteX52" fmla="*/ 2476500 w 3975100"/>
                <a:gd name="connsiteY52" fmla="*/ 12700 h 2075250"/>
                <a:gd name="connsiteX53" fmla="*/ 2552700 w 3975100"/>
                <a:gd name="connsiteY53" fmla="*/ 0 h 2075250"/>
                <a:gd name="connsiteX54" fmla="*/ 2743200 w 3975100"/>
                <a:gd name="connsiteY54" fmla="*/ 12700 h 2075250"/>
                <a:gd name="connsiteX55" fmla="*/ 2895600 w 3975100"/>
                <a:gd name="connsiteY55" fmla="*/ 0 h 2075250"/>
                <a:gd name="connsiteX56" fmla="*/ 2984500 w 3975100"/>
                <a:gd name="connsiteY56" fmla="*/ 25400 h 2075250"/>
                <a:gd name="connsiteX57" fmla="*/ 2997200 w 3975100"/>
                <a:gd name="connsiteY57" fmla="*/ 101600 h 2075250"/>
                <a:gd name="connsiteX58" fmla="*/ 3022600 w 3975100"/>
                <a:gd name="connsiteY58" fmla="*/ 215900 h 2075250"/>
                <a:gd name="connsiteX59" fmla="*/ 3048000 w 3975100"/>
                <a:gd name="connsiteY59" fmla="*/ 546100 h 2075250"/>
                <a:gd name="connsiteX60" fmla="*/ 3225800 w 3975100"/>
                <a:gd name="connsiteY60" fmla="*/ 812800 h 2075250"/>
                <a:gd name="connsiteX61" fmla="*/ 3556000 w 3975100"/>
                <a:gd name="connsiteY61" fmla="*/ 863600 h 2075250"/>
                <a:gd name="connsiteX62" fmla="*/ 3975100 w 3975100"/>
                <a:gd name="connsiteY62"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286000 w 3975100"/>
                <a:gd name="connsiteY43" fmla="*/ 723900 h 2075250"/>
                <a:gd name="connsiteX44" fmla="*/ 2298700 w 3975100"/>
                <a:gd name="connsiteY44" fmla="*/ 685800 h 2075250"/>
                <a:gd name="connsiteX45" fmla="*/ 2324100 w 3975100"/>
                <a:gd name="connsiteY45" fmla="*/ 647700 h 2075250"/>
                <a:gd name="connsiteX46" fmla="*/ 2362200 w 3975100"/>
                <a:gd name="connsiteY46" fmla="*/ 469900 h 2075250"/>
                <a:gd name="connsiteX47" fmla="*/ 2374900 w 3975100"/>
                <a:gd name="connsiteY47" fmla="*/ 406400 h 2075250"/>
                <a:gd name="connsiteX48" fmla="*/ 2387600 w 3975100"/>
                <a:gd name="connsiteY48" fmla="*/ 330200 h 2075250"/>
                <a:gd name="connsiteX49" fmla="*/ 2400300 w 3975100"/>
                <a:gd name="connsiteY49" fmla="*/ 279400 h 2075250"/>
                <a:gd name="connsiteX50" fmla="*/ 2425700 w 3975100"/>
                <a:gd name="connsiteY50" fmla="*/ 203200 h 2075250"/>
                <a:gd name="connsiteX51" fmla="*/ 2438400 w 3975100"/>
                <a:gd name="connsiteY51" fmla="*/ 139700 h 2075250"/>
                <a:gd name="connsiteX52" fmla="*/ 2476500 w 3975100"/>
                <a:gd name="connsiteY52" fmla="*/ 12700 h 2075250"/>
                <a:gd name="connsiteX53" fmla="*/ 2552700 w 3975100"/>
                <a:gd name="connsiteY53" fmla="*/ 0 h 2075250"/>
                <a:gd name="connsiteX54" fmla="*/ 2743200 w 3975100"/>
                <a:gd name="connsiteY54" fmla="*/ 12700 h 2075250"/>
                <a:gd name="connsiteX55" fmla="*/ 2895600 w 3975100"/>
                <a:gd name="connsiteY55" fmla="*/ 0 h 2075250"/>
                <a:gd name="connsiteX56" fmla="*/ 2984500 w 3975100"/>
                <a:gd name="connsiteY56" fmla="*/ 25400 h 2075250"/>
                <a:gd name="connsiteX57" fmla="*/ 2997200 w 3975100"/>
                <a:gd name="connsiteY57" fmla="*/ 101600 h 2075250"/>
                <a:gd name="connsiteX58" fmla="*/ 3022600 w 3975100"/>
                <a:gd name="connsiteY58" fmla="*/ 215900 h 2075250"/>
                <a:gd name="connsiteX59" fmla="*/ 3111500 w 3975100"/>
                <a:gd name="connsiteY59" fmla="*/ 546100 h 2075250"/>
                <a:gd name="connsiteX60" fmla="*/ 3225800 w 3975100"/>
                <a:gd name="connsiteY60" fmla="*/ 812800 h 2075250"/>
                <a:gd name="connsiteX61" fmla="*/ 3556000 w 3975100"/>
                <a:gd name="connsiteY61" fmla="*/ 863600 h 2075250"/>
                <a:gd name="connsiteX62" fmla="*/ 3975100 w 3975100"/>
                <a:gd name="connsiteY62"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286000 w 3975100"/>
                <a:gd name="connsiteY43" fmla="*/ 723900 h 2075250"/>
                <a:gd name="connsiteX44" fmla="*/ 2298700 w 3975100"/>
                <a:gd name="connsiteY44" fmla="*/ 685800 h 2075250"/>
                <a:gd name="connsiteX45" fmla="*/ 2324100 w 3975100"/>
                <a:gd name="connsiteY45" fmla="*/ 647700 h 2075250"/>
                <a:gd name="connsiteX46" fmla="*/ 2362200 w 3975100"/>
                <a:gd name="connsiteY46" fmla="*/ 469900 h 2075250"/>
                <a:gd name="connsiteX47" fmla="*/ 2374900 w 3975100"/>
                <a:gd name="connsiteY47" fmla="*/ 406400 h 2075250"/>
                <a:gd name="connsiteX48" fmla="*/ 2387600 w 3975100"/>
                <a:gd name="connsiteY48" fmla="*/ 330200 h 2075250"/>
                <a:gd name="connsiteX49" fmla="*/ 2400300 w 3975100"/>
                <a:gd name="connsiteY49" fmla="*/ 279400 h 2075250"/>
                <a:gd name="connsiteX50" fmla="*/ 2425700 w 3975100"/>
                <a:gd name="connsiteY50" fmla="*/ 203200 h 2075250"/>
                <a:gd name="connsiteX51" fmla="*/ 2438400 w 3975100"/>
                <a:gd name="connsiteY51" fmla="*/ 139700 h 2075250"/>
                <a:gd name="connsiteX52" fmla="*/ 2476500 w 3975100"/>
                <a:gd name="connsiteY52" fmla="*/ 12700 h 2075250"/>
                <a:gd name="connsiteX53" fmla="*/ 2552700 w 3975100"/>
                <a:gd name="connsiteY53" fmla="*/ 0 h 2075250"/>
                <a:gd name="connsiteX54" fmla="*/ 2743200 w 3975100"/>
                <a:gd name="connsiteY54" fmla="*/ 12700 h 2075250"/>
                <a:gd name="connsiteX55" fmla="*/ 2895600 w 3975100"/>
                <a:gd name="connsiteY55" fmla="*/ 0 h 2075250"/>
                <a:gd name="connsiteX56" fmla="*/ 2984500 w 3975100"/>
                <a:gd name="connsiteY56" fmla="*/ 25400 h 2075250"/>
                <a:gd name="connsiteX57" fmla="*/ 3022600 w 3975100"/>
                <a:gd name="connsiteY57" fmla="*/ 215900 h 2075250"/>
                <a:gd name="connsiteX58" fmla="*/ 3111500 w 3975100"/>
                <a:gd name="connsiteY58" fmla="*/ 546100 h 2075250"/>
                <a:gd name="connsiteX59" fmla="*/ 3225800 w 3975100"/>
                <a:gd name="connsiteY59" fmla="*/ 812800 h 2075250"/>
                <a:gd name="connsiteX60" fmla="*/ 3556000 w 3975100"/>
                <a:gd name="connsiteY60" fmla="*/ 863600 h 2075250"/>
                <a:gd name="connsiteX61" fmla="*/ 3975100 w 3975100"/>
                <a:gd name="connsiteY61"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286000 w 3975100"/>
                <a:gd name="connsiteY43" fmla="*/ 723900 h 2075250"/>
                <a:gd name="connsiteX44" fmla="*/ 2298700 w 3975100"/>
                <a:gd name="connsiteY44" fmla="*/ 685800 h 2075250"/>
                <a:gd name="connsiteX45" fmla="*/ 2324100 w 3975100"/>
                <a:gd name="connsiteY45" fmla="*/ 647700 h 2075250"/>
                <a:gd name="connsiteX46" fmla="*/ 2362200 w 3975100"/>
                <a:gd name="connsiteY46" fmla="*/ 469900 h 2075250"/>
                <a:gd name="connsiteX47" fmla="*/ 2374900 w 3975100"/>
                <a:gd name="connsiteY47" fmla="*/ 406400 h 2075250"/>
                <a:gd name="connsiteX48" fmla="*/ 2387600 w 3975100"/>
                <a:gd name="connsiteY48" fmla="*/ 330200 h 2075250"/>
                <a:gd name="connsiteX49" fmla="*/ 2400300 w 3975100"/>
                <a:gd name="connsiteY49" fmla="*/ 279400 h 2075250"/>
                <a:gd name="connsiteX50" fmla="*/ 2425700 w 3975100"/>
                <a:gd name="connsiteY50" fmla="*/ 203200 h 2075250"/>
                <a:gd name="connsiteX51" fmla="*/ 2438400 w 3975100"/>
                <a:gd name="connsiteY51" fmla="*/ 139700 h 2075250"/>
                <a:gd name="connsiteX52" fmla="*/ 2476500 w 3975100"/>
                <a:gd name="connsiteY52" fmla="*/ 12700 h 2075250"/>
                <a:gd name="connsiteX53" fmla="*/ 2552700 w 3975100"/>
                <a:gd name="connsiteY53" fmla="*/ 0 h 2075250"/>
                <a:gd name="connsiteX54" fmla="*/ 2743200 w 3975100"/>
                <a:gd name="connsiteY54" fmla="*/ 12700 h 2075250"/>
                <a:gd name="connsiteX55" fmla="*/ 2984500 w 3975100"/>
                <a:gd name="connsiteY55" fmla="*/ 25400 h 2075250"/>
                <a:gd name="connsiteX56" fmla="*/ 3022600 w 3975100"/>
                <a:gd name="connsiteY56" fmla="*/ 215900 h 2075250"/>
                <a:gd name="connsiteX57" fmla="*/ 3111500 w 3975100"/>
                <a:gd name="connsiteY57" fmla="*/ 546100 h 2075250"/>
                <a:gd name="connsiteX58" fmla="*/ 3225800 w 3975100"/>
                <a:gd name="connsiteY58" fmla="*/ 812800 h 2075250"/>
                <a:gd name="connsiteX59" fmla="*/ 3556000 w 3975100"/>
                <a:gd name="connsiteY59" fmla="*/ 863600 h 2075250"/>
                <a:gd name="connsiteX60" fmla="*/ 3975100 w 3975100"/>
                <a:gd name="connsiteY60"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286000 w 3975100"/>
                <a:gd name="connsiteY43" fmla="*/ 723900 h 2075250"/>
                <a:gd name="connsiteX44" fmla="*/ 2298700 w 3975100"/>
                <a:gd name="connsiteY44" fmla="*/ 685800 h 2075250"/>
                <a:gd name="connsiteX45" fmla="*/ 2324100 w 3975100"/>
                <a:gd name="connsiteY45" fmla="*/ 647700 h 2075250"/>
                <a:gd name="connsiteX46" fmla="*/ 2362200 w 3975100"/>
                <a:gd name="connsiteY46" fmla="*/ 469900 h 2075250"/>
                <a:gd name="connsiteX47" fmla="*/ 2374900 w 3975100"/>
                <a:gd name="connsiteY47" fmla="*/ 406400 h 2075250"/>
                <a:gd name="connsiteX48" fmla="*/ 2387600 w 3975100"/>
                <a:gd name="connsiteY48" fmla="*/ 330200 h 2075250"/>
                <a:gd name="connsiteX49" fmla="*/ 2425700 w 3975100"/>
                <a:gd name="connsiteY49" fmla="*/ 203200 h 2075250"/>
                <a:gd name="connsiteX50" fmla="*/ 2438400 w 3975100"/>
                <a:gd name="connsiteY50" fmla="*/ 139700 h 2075250"/>
                <a:gd name="connsiteX51" fmla="*/ 2476500 w 3975100"/>
                <a:gd name="connsiteY51" fmla="*/ 12700 h 2075250"/>
                <a:gd name="connsiteX52" fmla="*/ 2552700 w 3975100"/>
                <a:gd name="connsiteY52" fmla="*/ 0 h 2075250"/>
                <a:gd name="connsiteX53" fmla="*/ 2743200 w 3975100"/>
                <a:gd name="connsiteY53" fmla="*/ 12700 h 2075250"/>
                <a:gd name="connsiteX54" fmla="*/ 2984500 w 3975100"/>
                <a:gd name="connsiteY54" fmla="*/ 25400 h 2075250"/>
                <a:gd name="connsiteX55" fmla="*/ 3022600 w 3975100"/>
                <a:gd name="connsiteY55" fmla="*/ 215900 h 2075250"/>
                <a:gd name="connsiteX56" fmla="*/ 3111500 w 3975100"/>
                <a:gd name="connsiteY56" fmla="*/ 546100 h 2075250"/>
                <a:gd name="connsiteX57" fmla="*/ 3225800 w 3975100"/>
                <a:gd name="connsiteY57" fmla="*/ 812800 h 2075250"/>
                <a:gd name="connsiteX58" fmla="*/ 3556000 w 3975100"/>
                <a:gd name="connsiteY58" fmla="*/ 863600 h 2075250"/>
                <a:gd name="connsiteX59" fmla="*/ 3975100 w 3975100"/>
                <a:gd name="connsiteY59"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286000 w 3975100"/>
                <a:gd name="connsiteY43" fmla="*/ 723900 h 2075250"/>
                <a:gd name="connsiteX44" fmla="*/ 2298700 w 3975100"/>
                <a:gd name="connsiteY44" fmla="*/ 685800 h 2075250"/>
                <a:gd name="connsiteX45" fmla="*/ 2324100 w 3975100"/>
                <a:gd name="connsiteY45" fmla="*/ 647700 h 2075250"/>
                <a:gd name="connsiteX46" fmla="*/ 2362200 w 3975100"/>
                <a:gd name="connsiteY46" fmla="*/ 469900 h 2075250"/>
                <a:gd name="connsiteX47" fmla="*/ 2374900 w 3975100"/>
                <a:gd name="connsiteY47" fmla="*/ 406400 h 2075250"/>
                <a:gd name="connsiteX48" fmla="*/ 2425700 w 3975100"/>
                <a:gd name="connsiteY48" fmla="*/ 203200 h 2075250"/>
                <a:gd name="connsiteX49" fmla="*/ 2438400 w 3975100"/>
                <a:gd name="connsiteY49" fmla="*/ 139700 h 2075250"/>
                <a:gd name="connsiteX50" fmla="*/ 2476500 w 3975100"/>
                <a:gd name="connsiteY50" fmla="*/ 12700 h 2075250"/>
                <a:gd name="connsiteX51" fmla="*/ 2552700 w 3975100"/>
                <a:gd name="connsiteY51" fmla="*/ 0 h 2075250"/>
                <a:gd name="connsiteX52" fmla="*/ 2743200 w 3975100"/>
                <a:gd name="connsiteY52" fmla="*/ 12700 h 2075250"/>
                <a:gd name="connsiteX53" fmla="*/ 2984500 w 3975100"/>
                <a:gd name="connsiteY53" fmla="*/ 25400 h 2075250"/>
                <a:gd name="connsiteX54" fmla="*/ 3022600 w 3975100"/>
                <a:gd name="connsiteY54" fmla="*/ 215900 h 2075250"/>
                <a:gd name="connsiteX55" fmla="*/ 3111500 w 3975100"/>
                <a:gd name="connsiteY55" fmla="*/ 546100 h 2075250"/>
                <a:gd name="connsiteX56" fmla="*/ 3225800 w 3975100"/>
                <a:gd name="connsiteY56" fmla="*/ 812800 h 2075250"/>
                <a:gd name="connsiteX57" fmla="*/ 3556000 w 3975100"/>
                <a:gd name="connsiteY57" fmla="*/ 863600 h 2075250"/>
                <a:gd name="connsiteX58" fmla="*/ 3975100 w 3975100"/>
                <a:gd name="connsiteY58"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286000 w 3975100"/>
                <a:gd name="connsiteY43" fmla="*/ 723900 h 2075250"/>
                <a:gd name="connsiteX44" fmla="*/ 2324100 w 3975100"/>
                <a:gd name="connsiteY44" fmla="*/ 647700 h 2075250"/>
                <a:gd name="connsiteX45" fmla="*/ 2362200 w 3975100"/>
                <a:gd name="connsiteY45" fmla="*/ 469900 h 2075250"/>
                <a:gd name="connsiteX46" fmla="*/ 2374900 w 3975100"/>
                <a:gd name="connsiteY46" fmla="*/ 406400 h 2075250"/>
                <a:gd name="connsiteX47" fmla="*/ 2425700 w 3975100"/>
                <a:gd name="connsiteY47" fmla="*/ 203200 h 2075250"/>
                <a:gd name="connsiteX48" fmla="*/ 2438400 w 3975100"/>
                <a:gd name="connsiteY48" fmla="*/ 139700 h 2075250"/>
                <a:gd name="connsiteX49" fmla="*/ 2476500 w 3975100"/>
                <a:gd name="connsiteY49" fmla="*/ 12700 h 2075250"/>
                <a:gd name="connsiteX50" fmla="*/ 2552700 w 3975100"/>
                <a:gd name="connsiteY50" fmla="*/ 0 h 2075250"/>
                <a:gd name="connsiteX51" fmla="*/ 2743200 w 3975100"/>
                <a:gd name="connsiteY51" fmla="*/ 12700 h 2075250"/>
                <a:gd name="connsiteX52" fmla="*/ 2984500 w 3975100"/>
                <a:gd name="connsiteY52" fmla="*/ 25400 h 2075250"/>
                <a:gd name="connsiteX53" fmla="*/ 3022600 w 3975100"/>
                <a:gd name="connsiteY53" fmla="*/ 215900 h 2075250"/>
                <a:gd name="connsiteX54" fmla="*/ 3111500 w 3975100"/>
                <a:gd name="connsiteY54" fmla="*/ 546100 h 2075250"/>
                <a:gd name="connsiteX55" fmla="*/ 3225800 w 3975100"/>
                <a:gd name="connsiteY55" fmla="*/ 812800 h 2075250"/>
                <a:gd name="connsiteX56" fmla="*/ 3556000 w 3975100"/>
                <a:gd name="connsiteY56" fmla="*/ 863600 h 2075250"/>
                <a:gd name="connsiteX57" fmla="*/ 3975100 w 3975100"/>
                <a:gd name="connsiteY57"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324100 w 3975100"/>
                <a:gd name="connsiteY43" fmla="*/ 647700 h 2075250"/>
                <a:gd name="connsiteX44" fmla="*/ 2362200 w 3975100"/>
                <a:gd name="connsiteY44" fmla="*/ 469900 h 2075250"/>
                <a:gd name="connsiteX45" fmla="*/ 2374900 w 3975100"/>
                <a:gd name="connsiteY45" fmla="*/ 406400 h 2075250"/>
                <a:gd name="connsiteX46" fmla="*/ 2425700 w 3975100"/>
                <a:gd name="connsiteY46" fmla="*/ 203200 h 2075250"/>
                <a:gd name="connsiteX47" fmla="*/ 2438400 w 3975100"/>
                <a:gd name="connsiteY47" fmla="*/ 139700 h 2075250"/>
                <a:gd name="connsiteX48" fmla="*/ 2476500 w 3975100"/>
                <a:gd name="connsiteY48" fmla="*/ 12700 h 2075250"/>
                <a:gd name="connsiteX49" fmla="*/ 2552700 w 3975100"/>
                <a:gd name="connsiteY49" fmla="*/ 0 h 2075250"/>
                <a:gd name="connsiteX50" fmla="*/ 2743200 w 3975100"/>
                <a:gd name="connsiteY50" fmla="*/ 12700 h 2075250"/>
                <a:gd name="connsiteX51" fmla="*/ 2984500 w 3975100"/>
                <a:gd name="connsiteY51" fmla="*/ 25400 h 2075250"/>
                <a:gd name="connsiteX52" fmla="*/ 3022600 w 3975100"/>
                <a:gd name="connsiteY52" fmla="*/ 215900 h 2075250"/>
                <a:gd name="connsiteX53" fmla="*/ 3111500 w 3975100"/>
                <a:gd name="connsiteY53" fmla="*/ 546100 h 2075250"/>
                <a:gd name="connsiteX54" fmla="*/ 3225800 w 3975100"/>
                <a:gd name="connsiteY54" fmla="*/ 812800 h 2075250"/>
                <a:gd name="connsiteX55" fmla="*/ 3556000 w 3975100"/>
                <a:gd name="connsiteY55" fmla="*/ 863600 h 2075250"/>
                <a:gd name="connsiteX56" fmla="*/ 3975100 w 3975100"/>
                <a:gd name="connsiteY56"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324100 w 3975100"/>
                <a:gd name="connsiteY43" fmla="*/ 647700 h 2075250"/>
                <a:gd name="connsiteX44" fmla="*/ 2362200 w 3975100"/>
                <a:gd name="connsiteY44" fmla="*/ 469900 h 2075250"/>
                <a:gd name="connsiteX45" fmla="*/ 2374900 w 3975100"/>
                <a:gd name="connsiteY45" fmla="*/ 406400 h 2075250"/>
                <a:gd name="connsiteX46" fmla="*/ 2425700 w 3975100"/>
                <a:gd name="connsiteY46" fmla="*/ 203200 h 2075250"/>
                <a:gd name="connsiteX47" fmla="*/ 2438400 w 3975100"/>
                <a:gd name="connsiteY47" fmla="*/ 139700 h 2075250"/>
                <a:gd name="connsiteX48" fmla="*/ 2552700 w 3975100"/>
                <a:gd name="connsiteY48" fmla="*/ 0 h 2075250"/>
                <a:gd name="connsiteX49" fmla="*/ 2743200 w 3975100"/>
                <a:gd name="connsiteY49" fmla="*/ 12700 h 2075250"/>
                <a:gd name="connsiteX50" fmla="*/ 2984500 w 3975100"/>
                <a:gd name="connsiteY50" fmla="*/ 25400 h 2075250"/>
                <a:gd name="connsiteX51" fmla="*/ 3022600 w 3975100"/>
                <a:gd name="connsiteY51" fmla="*/ 215900 h 2075250"/>
                <a:gd name="connsiteX52" fmla="*/ 3111500 w 3975100"/>
                <a:gd name="connsiteY52" fmla="*/ 546100 h 2075250"/>
                <a:gd name="connsiteX53" fmla="*/ 3225800 w 3975100"/>
                <a:gd name="connsiteY53" fmla="*/ 812800 h 2075250"/>
                <a:gd name="connsiteX54" fmla="*/ 3556000 w 3975100"/>
                <a:gd name="connsiteY54" fmla="*/ 863600 h 2075250"/>
                <a:gd name="connsiteX55" fmla="*/ 3975100 w 3975100"/>
                <a:gd name="connsiteY55"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270000 w 3975100"/>
                <a:gd name="connsiteY30" fmla="*/ 38100 h 2075250"/>
                <a:gd name="connsiteX31" fmla="*/ 1384300 w 3975100"/>
                <a:gd name="connsiteY31" fmla="*/ 114300 h 2075250"/>
                <a:gd name="connsiteX32" fmla="*/ 1371600 w 3975100"/>
                <a:gd name="connsiteY32" fmla="*/ 152400 h 2075250"/>
                <a:gd name="connsiteX33" fmla="*/ 1409700 w 3975100"/>
                <a:gd name="connsiteY33" fmla="*/ 393700 h 2075250"/>
                <a:gd name="connsiteX34" fmla="*/ 1435100 w 3975100"/>
                <a:gd name="connsiteY34" fmla="*/ 533400 h 2075250"/>
                <a:gd name="connsiteX35" fmla="*/ 1447800 w 3975100"/>
                <a:gd name="connsiteY35" fmla="*/ 609600 h 2075250"/>
                <a:gd name="connsiteX36" fmla="*/ 1460500 w 3975100"/>
                <a:gd name="connsiteY36" fmla="*/ 723900 h 2075250"/>
                <a:gd name="connsiteX37" fmla="*/ 1549400 w 3975100"/>
                <a:gd name="connsiteY37" fmla="*/ 812800 h 2075250"/>
                <a:gd name="connsiteX38" fmla="*/ 1587500 w 3975100"/>
                <a:gd name="connsiteY38" fmla="*/ 838200 h 2075250"/>
                <a:gd name="connsiteX39" fmla="*/ 1841500 w 3975100"/>
                <a:gd name="connsiteY39" fmla="*/ 876300 h 2075250"/>
                <a:gd name="connsiteX40" fmla="*/ 2209800 w 3975100"/>
                <a:gd name="connsiteY40" fmla="*/ 863600 h 2075250"/>
                <a:gd name="connsiteX41" fmla="*/ 2247900 w 3975100"/>
                <a:gd name="connsiteY41" fmla="*/ 838200 h 2075250"/>
                <a:gd name="connsiteX42" fmla="*/ 2273300 w 3975100"/>
                <a:gd name="connsiteY42" fmla="*/ 762000 h 2075250"/>
                <a:gd name="connsiteX43" fmla="*/ 2324100 w 3975100"/>
                <a:gd name="connsiteY43" fmla="*/ 647700 h 2075250"/>
                <a:gd name="connsiteX44" fmla="*/ 2362200 w 3975100"/>
                <a:gd name="connsiteY44" fmla="*/ 469900 h 2075250"/>
                <a:gd name="connsiteX45" fmla="*/ 2374900 w 3975100"/>
                <a:gd name="connsiteY45" fmla="*/ 406400 h 2075250"/>
                <a:gd name="connsiteX46" fmla="*/ 2438400 w 3975100"/>
                <a:gd name="connsiteY46" fmla="*/ 139700 h 2075250"/>
                <a:gd name="connsiteX47" fmla="*/ 2552700 w 3975100"/>
                <a:gd name="connsiteY47" fmla="*/ 0 h 2075250"/>
                <a:gd name="connsiteX48" fmla="*/ 2743200 w 3975100"/>
                <a:gd name="connsiteY48" fmla="*/ 12700 h 2075250"/>
                <a:gd name="connsiteX49" fmla="*/ 2984500 w 3975100"/>
                <a:gd name="connsiteY49" fmla="*/ 25400 h 2075250"/>
                <a:gd name="connsiteX50" fmla="*/ 3022600 w 3975100"/>
                <a:gd name="connsiteY50" fmla="*/ 215900 h 2075250"/>
                <a:gd name="connsiteX51" fmla="*/ 3111500 w 3975100"/>
                <a:gd name="connsiteY51" fmla="*/ 546100 h 2075250"/>
                <a:gd name="connsiteX52" fmla="*/ 3225800 w 3975100"/>
                <a:gd name="connsiteY52" fmla="*/ 812800 h 2075250"/>
                <a:gd name="connsiteX53" fmla="*/ 3556000 w 3975100"/>
                <a:gd name="connsiteY53" fmla="*/ 863600 h 2075250"/>
                <a:gd name="connsiteX54" fmla="*/ 3975100 w 3975100"/>
                <a:gd name="connsiteY54"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38200 w 3975100"/>
                <a:gd name="connsiteY25" fmla="*/ 152400 h 2075250"/>
                <a:gd name="connsiteX26" fmla="*/ 863600 w 3975100"/>
                <a:gd name="connsiteY26" fmla="*/ 76200 h 2075250"/>
                <a:gd name="connsiteX27" fmla="*/ 939800 w 3975100"/>
                <a:gd name="connsiteY27" fmla="*/ 38100 h 2075250"/>
                <a:gd name="connsiteX28" fmla="*/ 1054100 w 3975100"/>
                <a:gd name="connsiteY28" fmla="*/ 63500 h 2075250"/>
                <a:gd name="connsiteX29" fmla="*/ 1143000 w 3975100"/>
                <a:gd name="connsiteY29" fmla="*/ 50800 h 2075250"/>
                <a:gd name="connsiteX30" fmla="*/ 1384300 w 3975100"/>
                <a:gd name="connsiteY30" fmla="*/ 114300 h 2075250"/>
                <a:gd name="connsiteX31" fmla="*/ 1371600 w 3975100"/>
                <a:gd name="connsiteY31" fmla="*/ 152400 h 2075250"/>
                <a:gd name="connsiteX32" fmla="*/ 1409700 w 3975100"/>
                <a:gd name="connsiteY32" fmla="*/ 393700 h 2075250"/>
                <a:gd name="connsiteX33" fmla="*/ 1435100 w 3975100"/>
                <a:gd name="connsiteY33" fmla="*/ 533400 h 2075250"/>
                <a:gd name="connsiteX34" fmla="*/ 1447800 w 3975100"/>
                <a:gd name="connsiteY34" fmla="*/ 609600 h 2075250"/>
                <a:gd name="connsiteX35" fmla="*/ 1460500 w 3975100"/>
                <a:gd name="connsiteY35" fmla="*/ 723900 h 2075250"/>
                <a:gd name="connsiteX36" fmla="*/ 1549400 w 3975100"/>
                <a:gd name="connsiteY36" fmla="*/ 812800 h 2075250"/>
                <a:gd name="connsiteX37" fmla="*/ 1587500 w 3975100"/>
                <a:gd name="connsiteY37" fmla="*/ 838200 h 2075250"/>
                <a:gd name="connsiteX38" fmla="*/ 1841500 w 3975100"/>
                <a:gd name="connsiteY38" fmla="*/ 876300 h 2075250"/>
                <a:gd name="connsiteX39" fmla="*/ 2209800 w 3975100"/>
                <a:gd name="connsiteY39" fmla="*/ 863600 h 2075250"/>
                <a:gd name="connsiteX40" fmla="*/ 2247900 w 3975100"/>
                <a:gd name="connsiteY40" fmla="*/ 838200 h 2075250"/>
                <a:gd name="connsiteX41" fmla="*/ 2273300 w 3975100"/>
                <a:gd name="connsiteY41" fmla="*/ 762000 h 2075250"/>
                <a:gd name="connsiteX42" fmla="*/ 2324100 w 3975100"/>
                <a:gd name="connsiteY42" fmla="*/ 647700 h 2075250"/>
                <a:gd name="connsiteX43" fmla="*/ 2362200 w 3975100"/>
                <a:gd name="connsiteY43" fmla="*/ 469900 h 2075250"/>
                <a:gd name="connsiteX44" fmla="*/ 2374900 w 3975100"/>
                <a:gd name="connsiteY44" fmla="*/ 406400 h 2075250"/>
                <a:gd name="connsiteX45" fmla="*/ 2438400 w 3975100"/>
                <a:gd name="connsiteY45" fmla="*/ 139700 h 2075250"/>
                <a:gd name="connsiteX46" fmla="*/ 2552700 w 3975100"/>
                <a:gd name="connsiteY46" fmla="*/ 0 h 2075250"/>
                <a:gd name="connsiteX47" fmla="*/ 2743200 w 3975100"/>
                <a:gd name="connsiteY47" fmla="*/ 12700 h 2075250"/>
                <a:gd name="connsiteX48" fmla="*/ 2984500 w 3975100"/>
                <a:gd name="connsiteY48" fmla="*/ 25400 h 2075250"/>
                <a:gd name="connsiteX49" fmla="*/ 3022600 w 3975100"/>
                <a:gd name="connsiteY49" fmla="*/ 215900 h 2075250"/>
                <a:gd name="connsiteX50" fmla="*/ 3111500 w 3975100"/>
                <a:gd name="connsiteY50" fmla="*/ 546100 h 2075250"/>
                <a:gd name="connsiteX51" fmla="*/ 3225800 w 3975100"/>
                <a:gd name="connsiteY51" fmla="*/ 812800 h 2075250"/>
                <a:gd name="connsiteX52" fmla="*/ 3556000 w 3975100"/>
                <a:gd name="connsiteY52" fmla="*/ 863600 h 2075250"/>
                <a:gd name="connsiteX53" fmla="*/ 3975100 w 3975100"/>
                <a:gd name="connsiteY53"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63600 w 3975100"/>
                <a:gd name="connsiteY25" fmla="*/ 76200 h 2075250"/>
                <a:gd name="connsiteX26" fmla="*/ 939800 w 3975100"/>
                <a:gd name="connsiteY26" fmla="*/ 38100 h 2075250"/>
                <a:gd name="connsiteX27" fmla="*/ 1054100 w 3975100"/>
                <a:gd name="connsiteY27" fmla="*/ 63500 h 2075250"/>
                <a:gd name="connsiteX28" fmla="*/ 1143000 w 3975100"/>
                <a:gd name="connsiteY28" fmla="*/ 50800 h 2075250"/>
                <a:gd name="connsiteX29" fmla="*/ 1384300 w 3975100"/>
                <a:gd name="connsiteY29" fmla="*/ 114300 h 2075250"/>
                <a:gd name="connsiteX30" fmla="*/ 1371600 w 3975100"/>
                <a:gd name="connsiteY30" fmla="*/ 152400 h 2075250"/>
                <a:gd name="connsiteX31" fmla="*/ 1409700 w 3975100"/>
                <a:gd name="connsiteY31" fmla="*/ 393700 h 2075250"/>
                <a:gd name="connsiteX32" fmla="*/ 1435100 w 3975100"/>
                <a:gd name="connsiteY32" fmla="*/ 533400 h 2075250"/>
                <a:gd name="connsiteX33" fmla="*/ 1447800 w 3975100"/>
                <a:gd name="connsiteY33" fmla="*/ 609600 h 2075250"/>
                <a:gd name="connsiteX34" fmla="*/ 1460500 w 3975100"/>
                <a:gd name="connsiteY34" fmla="*/ 723900 h 2075250"/>
                <a:gd name="connsiteX35" fmla="*/ 1549400 w 3975100"/>
                <a:gd name="connsiteY35" fmla="*/ 812800 h 2075250"/>
                <a:gd name="connsiteX36" fmla="*/ 1587500 w 3975100"/>
                <a:gd name="connsiteY36" fmla="*/ 838200 h 2075250"/>
                <a:gd name="connsiteX37" fmla="*/ 1841500 w 3975100"/>
                <a:gd name="connsiteY37" fmla="*/ 876300 h 2075250"/>
                <a:gd name="connsiteX38" fmla="*/ 2209800 w 3975100"/>
                <a:gd name="connsiteY38" fmla="*/ 863600 h 2075250"/>
                <a:gd name="connsiteX39" fmla="*/ 2247900 w 3975100"/>
                <a:gd name="connsiteY39" fmla="*/ 838200 h 2075250"/>
                <a:gd name="connsiteX40" fmla="*/ 2273300 w 3975100"/>
                <a:gd name="connsiteY40" fmla="*/ 762000 h 2075250"/>
                <a:gd name="connsiteX41" fmla="*/ 2324100 w 3975100"/>
                <a:gd name="connsiteY41" fmla="*/ 647700 h 2075250"/>
                <a:gd name="connsiteX42" fmla="*/ 2362200 w 3975100"/>
                <a:gd name="connsiteY42" fmla="*/ 469900 h 2075250"/>
                <a:gd name="connsiteX43" fmla="*/ 2374900 w 3975100"/>
                <a:gd name="connsiteY43" fmla="*/ 406400 h 2075250"/>
                <a:gd name="connsiteX44" fmla="*/ 2438400 w 3975100"/>
                <a:gd name="connsiteY44" fmla="*/ 139700 h 2075250"/>
                <a:gd name="connsiteX45" fmla="*/ 2552700 w 3975100"/>
                <a:gd name="connsiteY45" fmla="*/ 0 h 2075250"/>
                <a:gd name="connsiteX46" fmla="*/ 2743200 w 3975100"/>
                <a:gd name="connsiteY46" fmla="*/ 12700 h 2075250"/>
                <a:gd name="connsiteX47" fmla="*/ 2984500 w 3975100"/>
                <a:gd name="connsiteY47" fmla="*/ 25400 h 2075250"/>
                <a:gd name="connsiteX48" fmla="*/ 3022600 w 3975100"/>
                <a:gd name="connsiteY48" fmla="*/ 215900 h 2075250"/>
                <a:gd name="connsiteX49" fmla="*/ 3111500 w 3975100"/>
                <a:gd name="connsiteY49" fmla="*/ 546100 h 2075250"/>
                <a:gd name="connsiteX50" fmla="*/ 3225800 w 3975100"/>
                <a:gd name="connsiteY50" fmla="*/ 812800 h 2075250"/>
                <a:gd name="connsiteX51" fmla="*/ 3556000 w 3975100"/>
                <a:gd name="connsiteY51" fmla="*/ 863600 h 2075250"/>
                <a:gd name="connsiteX52" fmla="*/ 3975100 w 3975100"/>
                <a:gd name="connsiteY52"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63600 w 3975100"/>
                <a:gd name="connsiteY25" fmla="*/ 76200 h 2075250"/>
                <a:gd name="connsiteX26" fmla="*/ 939800 w 3975100"/>
                <a:gd name="connsiteY26" fmla="*/ 38100 h 2075250"/>
                <a:gd name="connsiteX27" fmla="*/ 1054100 w 3975100"/>
                <a:gd name="connsiteY27" fmla="*/ 63500 h 2075250"/>
                <a:gd name="connsiteX28" fmla="*/ 1384300 w 3975100"/>
                <a:gd name="connsiteY28" fmla="*/ 114300 h 2075250"/>
                <a:gd name="connsiteX29" fmla="*/ 1371600 w 3975100"/>
                <a:gd name="connsiteY29" fmla="*/ 152400 h 2075250"/>
                <a:gd name="connsiteX30" fmla="*/ 1409700 w 3975100"/>
                <a:gd name="connsiteY30" fmla="*/ 393700 h 2075250"/>
                <a:gd name="connsiteX31" fmla="*/ 1435100 w 3975100"/>
                <a:gd name="connsiteY31" fmla="*/ 533400 h 2075250"/>
                <a:gd name="connsiteX32" fmla="*/ 1447800 w 3975100"/>
                <a:gd name="connsiteY32" fmla="*/ 609600 h 2075250"/>
                <a:gd name="connsiteX33" fmla="*/ 1460500 w 3975100"/>
                <a:gd name="connsiteY33" fmla="*/ 723900 h 2075250"/>
                <a:gd name="connsiteX34" fmla="*/ 1549400 w 3975100"/>
                <a:gd name="connsiteY34" fmla="*/ 812800 h 2075250"/>
                <a:gd name="connsiteX35" fmla="*/ 1587500 w 3975100"/>
                <a:gd name="connsiteY35" fmla="*/ 838200 h 2075250"/>
                <a:gd name="connsiteX36" fmla="*/ 1841500 w 3975100"/>
                <a:gd name="connsiteY36" fmla="*/ 876300 h 2075250"/>
                <a:gd name="connsiteX37" fmla="*/ 2209800 w 3975100"/>
                <a:gd name="connsiteY37" fmla="*/ 863600 h 2075250"/>
                <a:gd name="connsiteX38" fmla="*/ 2247900 w 3975100"/>
                <a:gd name="connsiteY38" fmla="*/ 838200 h 2075250"/>
                <a:gd name="connsiteX39" fmla="*/ 2273300 w 3975100"/>
                <a:gd name="connsiteY39" fmla="*/ 762000 h 2075250"/>
                <a:gd name="connsiteX40" fmla="*/ 2324100 w 3975100"/>
                <a:gd name="connsiteY40" fmla="*/ 647700 h 2075250"/>
                <a:gd name="connsiteX41" fmla="*/ 2362200 w 3975100"/>
                <a:gd name="connsiteY41" fmla="*/ 469900 h 2075250"/>
                <a:gd name="connsiteX42" fmla="*/ 2374900 w 3975100"/>
                <a:gd name="connsiteY42" fmla="*/ 406400 h 2075250"/>
                <a:gd name="connsiteX43" fmla="*/ 2438400 w 3975100"/>
                <a:gd name="connsiteY43" fmla="*/ 139700 h 2075250"/>
                <a:gd name="connsiteX44" fmla="*/ 2552700 w 3975100"/>
                <a:gd name="connsiteY44" fmla="*/ 0 h 2075250"/>
                <a:gd name="connsiteX45" fmla="*/ 2743200 w 3975100"/>
                <a:gd name="connsiteY45" fmla="*/ 12700 h 2075250"/>
                <a:gd name="connsiteX46" fmla="*/ 2984500 w 3975100"/>
                <a:gd name="connsiteY46" fmla="*/ 25400 h 2075250"/>
                <a:gd name="connsiteX47" fmla="*/ 3022600 w 3975100"/>
                <a:gd name="connsiteY47" fmla="*/ 215900 h 2075250"/>
                <a:gd name="connsiteX48" fmla="*/ 3111500 w 3975100"/>
                <a:gd name="connsiteY48" fmla="*/ 546100 h 2075250"/>
                <a:gd name="connsiteX49" fmla="*/ 3225800 w 3975100"/>
                <a:gd name="connsiteY49" fmla="*/ 812800 h 2075250"/>
                <a:gd name="connsiteX50" fmla="*/ 3556000 w 3975100"/>
                <a:gd name="connsiteY50" fmla="*/ 863600 h 2075250"/>
                <a:gd name="connsiteX51" fmla="*/ 3975100 w 3975100"/>
                <a:gd name="connsiteY51"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00100 w 3975100"/>
                <a:gd name="connsiteY22" fmla="*/ 330200 h 2075250"/>
                <a:gd name="connsiteX23" fmla="*/ 812800 w 3975100"/>
                <a:gd name="connsiteY23" fmla="*/ 266700 h 2075250"/>
                <a:gd name="connsiteX24" fmla="*/ 800100 w 3975100"/>
                <a:gd name="connsiteY24" fmla="*/ 228600 h 2075250"/>
                <a:gd name="connsiteX25" fmla="*/ 863600 w 3975100"/>
                <a:gd name="connsiteY25" fmla="*/ 76200 h 2075250"/>
                <a:gd name="connsiteX26" fmla="*/ 1054100 w 3975100"/>
                <a:gd name="connsiteY26" fmla="*/ 63500 h 2075250"/>
                <a:gd name="connsiteX27" fmla="*/ 1384300 w 3975100"/>
                <a:gd name="connsiteY27" fmla="*/ 114300 h 2075250"/>
                <a:gd name="connsiteX28" fmla="*/ 1371600 w 3975100"/>
                <a:gd name="connsiteY28" fmla="*/ 152400 h 2075250"/>
                <a:gd name="connsiteX29" fmla="*/ 1409700 w 3975100"/>
                <a:gd name="connsiteY29" fmla="*/ 393700 h 2075250"/>
                <a:gd name="connsiteX30" fmla="*/ 1435100 w 3975100"/>
                <a:gd name="connsiteY30" fmla="*/ 533400 h 2075250"/>
                <a:gd name="connsiteX31" fmla="*/ 1447800 w 3975100"/>
                <a:gd name="connsiteY31" fmla="*/ 609600 h 2075250"/>
                <a:gd name="connsiteX32" fmla="*/ 1460500 w 3975100"/>
                <a:gd name="connsiteY32" fmla="*/ 723900 h 2075250"/>
                <a:gd name="connsiteX33" fmla="*/ 1549400 w 3975100"/>
                <a:gd name="connsiteY33" fmla="*/ 812800 h 2075250"/>
                <a:gd name="connsiteX34" fmla="*/ 1587500 w 3975100"/>
                <a:gd name="connsiteY34" fmla="*/ 838200 h 2075250"/>
                <a:gd name="connsiteX35" fmla="*/ 1841500 w 3975100"/>
                <a:gd name="connsiteY35" fmla="*/ 876300 h 2075250"/>
                <a:gd name="connsiteX36" fmla="*/ 2209800 w 3975100"/>
                <a:gd name="connsiteY36" fmla="*/ 863600 h 2075250"/>
                <a:gd name="connsiteX37" fmla="*/ 2247900 w 3975100"/>
                <a:gd name="connsiteY37" fmla="*/ 838200 h 2075250"/>
                <a:gd name="connsiteX38" fmla="*/ 2273300 w 3975100"/>
                <a:gd name="connsiteY38" fmla="*/ 762000 h 2075250"/>
                <a:gd name="connsiteX39" fmla="*/ 2324100 w 3975100"/>
                <a:gd name="connsiteY39" fmla="*/ 647700 h 2075250"/>
                <a:gd name="connsiteX40" fmla="*/ 2362200 w 3975100"/>
                <a:gd name="connsiteY40" fmla="*/ 469900 h 2075250"/>
                <a:gd name="connsiteX41" fmla="*/ 2374900 w 3975100"/>
                <a:gd name="connsiteY41" fmla="*/ 406400 h 2075250"/>
                <a:gd name="connsiteX42" fmla="*/ 2438400 w 3975100"/>
                <a:gd name="connsiteY42" fmla="*/ 139700 h 2075250"/>
                <a:gd name="connsiteX43" fmla="*/ 2552700 w 3975100"/>
                <a:gd name="connsiteY43" fmla="*/ 0 h 2075250"/>
                <a:gd name="connsiteX44" fmla="*/ 2743200 w 3975100"/>
                <a:gd name="connsiteY44" fmla="*/ 12700 h 2075250"/>
                <a:gd name="connsiteX45" fmla="*/ 2984500 w 3975100"/>
                <a:gd name="connsiteY45" fmla="*/ 25400 h 2075250"/>
                <a:gd name="connsiteX46" fmla="*/ 3022600 w 3975100"/>
                <a:gd name="connsiteY46" fmla="*/ 215900 h 2075250"/>
                <a:gd name="connsiteX47" fmla="*/ 3111500 w 3975100"/>
                <a:gd name="connsiteY47" fmla="*/ 546100 h 2075250"/>
                <a:gd name="connsiteX48" fmla="*/ 3225800 w 3975100"/>
                <a:gd name="connsiteY48" fmla="*/ 812800 h 2075250"/>
                <a:gd name="connsiteX49" fmla="*/ 3556000 w 3975100"/>
                <a:gd name="connsiteY49" fmla="*/ 863600 h 2075250"/>
                <a:gd name="connsiteX50" fmla="*/ 3975100 w 3975100"/>
                <a:gd name="connsiteY50"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787400 w 3975100"/>
                <a:gd name="connsiteY21" fmla="*/ 381000 h 2075250"/>
                <a:gd name="connsiteX22" fmla="*/ 812800 w 3975100"/>
                <a:gd name="connsiteY22" fmla="*/ 266700 h 2075250"/>
                <a:gd name="connsiteX23" fmla="*/ 800100 w 3975100"/>
                <a:gd name="connsiteY23" fmla="*/ 228600 h 2075250"/>
                <a:gd name="connsiteX24" fmla="*/ 863600 w 3975100"/>
                <a:gd name="connsiteY24" fmla="*/ 76200 h 2075250"/>
                <a:gd name="connsiteX25" fmla="*/ 1054100 w 3975100"/>
                <a:gd name="connsiteY25" fmla="*/ 63500 h 2075250"/>
                <a:gd name="connsiteX26" fmla="*/ 1384300 w 3975100"/>
                <a:gd name="connsiteY26" fmla="*/ 114300 h 2075250"/>
                <a:gd name="connsiteX27" fmla="*/ 1371600 w 3975100"/>
                <a:gd name="connsiteY27" fmla="*/ 152400 h 2075250"/>
                <a:gd name="connsiteX28" fmla="*/ 1409700 w 3975100"/>
                <a:gd name="connsiteY28" fmla="*/ 393700 h 2075250"/>
                <a:gd name="connsiteX29" fmla="*/ 1435100 w 3975100"/>
                <a:gd name="connsiteY29" fmla="*/ 533400 h 2075250"/>
                <a:gd name="connsiteX30" fmla="*/ 1447800 w 3975100"/>
                <a:gd name="connsiteY30" fmla="*/ 609600 h 2075250"/>
                <a:gd name="connsiteX31" fmla="*/ 1460500 w 3975100"/>
                <a:gd name="connsiteY31" fmla="*/ 723900 h 2075250"/>
                <a:gd name="connsiteX32" fmla="*/ 1549400 w 3975100"/>
                <a:gd name="connsiteY32" fmla="*/ 812800 h 2075250"/>
                <a:gd name="connsiteX33" fmla="*/ 1587500 w 3975100"/>
                <a:gd name="connsiteY33" fmla="*/ 838200 h 2075250"/>
                <a:gd name="connsiteX34" fmla="*/ 1841500 w 3975100"/>
                <a:gd name="connsiteY34" fmla="*/ 876300 h 2075250"/>
                <a:gd name="connsiteX35" fmla="*/ 2209800 w 3975100"/>
                <a:gd name="connsiteY35" fmla="*/ 863600 h 2075250"/>
                <a:gd name="connsiteX36" fmla="*/ 2247900 w 3975100"/>
                <a:gd name="connsiteY36" fmla="*/ 838200 h 2075250"/>
                <a:gd name="connsiteX37" fmla="*/ 2273300 w 3975100"/>
                <a:gd name="connsiteY37" fmla="*/ 762000 h 2075250"/>
                <a:gd name="connsiteX38" fmla="*/ 2324100 w 3975100"/>
                <a:gd name="connsiteY38" fmla="*/ 647700 h 2075250"/>
                <a:gd name="connsiteX39" fmla="*/ 2362200 w 3975100"/>
                <a:gd name="connsiteY39" fmla="*/ 469900 h 2075250"/>
                <a:gd name="connsiteX40" fmla="*/ 2374900 w 3975100"/>
                <a:gd name="connsiteY40" fmla="*/ 406400 h 2075250"/>
                <a:gd name="connsiteX41" fmla="*/ 2438400 w 3975100"/>
                <a:gd name="connsiteY41" fmla="*/ 139700 h 2075250"/>
                <a:gd name="connsiteX42" fmla="*/ 2552700 w 3975100"/>
                <a:gd name="connsiteY42" fmla="*/ 0 h 2075250"/>
                <a:gd name="connsiteX43" fmla="*/ 2743200 w 3975100"/>
                <a:gd name="connsiteY43" fmla="*/ 12700 h 2075250"/>
                <a:gd name="connsiteX44" fmla="*/ 2984500 w 3975100"/>
                <a:gd name="connsiteY44" fmla="*/ 25400 h 2075250"/>
                <a:gd name="connsiteX45" fmla="*/ 3022600 w 3975100"/>
                <a:gd name="connsiteY45" fmla="*/ 215900 h 2075250"/>
                <a:gd name="connsiteX46" fmla="*/ 3111500 w 3975100"/>
                <a:gd name="connsiteY46" fmla="*/ 546100 h 2075250"/>
                <a:gd name="connsiteX47" fmla="*/ 3225800 w 3975100"/>
                <a:gd name="connsiteY47" fmla="*/ 812800 h 2075250"/>
                <a:gd name="connsiteX48" fmla="*/ 3556000 w 3975100"/>
                <a:gd name="connsiteY48" fmla="*/ 863600 h 2075250"/>
                <a:gd name="connsiteX49" fmla="*/ 3975100 w 3975100"/>
                <a:gd name="connsiteY49"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812800 w 3975100"/>
                <a:gd name="connsiteY21" fmla="*/ 266700 h 2075250"/>
                <a:gd name="connsiteX22" fmla="*/ 800100 w 3975100"/>
                <a:gd name="connsiteY22" fmla="*/ 228600 h 2075250"/>
                <a:gd name="connsiteX23" fmla="*/ 863600 w 3975100"/>
                <a:gd name="connsiteY23" fmla="*/ 76200 h 2075250"/>
                <a:gd name="connsiteX24" fmla="*/ 1054100 w 3975100"/>
                <a:gd name="connsiteY24" fmla="*/ 63500 h 2075250"/>
                <a:gd name="connsiteX25" fmla="*/ 1384300 w 3975100"/>
                <a:gd name="connsiteY25" fmla="*/ 114300 h 2075250"/>
                <a:gd name="connsiteX26" fmla="*/ 1371600 w 3975100"/>
                <a:gd name="connsiteY26" fmla="*/ 152400 h 2075250"/>
                <a:gd name="connsiteX27" fmla="*/ 1409700 w 3975100"/>
                <a:gd name="connsiteY27" fmla="*/ 393700 h 2075250"/>
                <a:gd name="connsiteX28" fmla="*/ 1435100 w 3975100"/>
                <a:gd name="connsiteY28" fmla="*/ 533400 h 2075250"/>
                <a:gd name="connsiteX29" fmla="*/ 1447800 w 3975100"/>
                <a:gd name="connsiteY29" fmla="*/ 609600 h 2075250"/>
                <a:gd name="connsiteX30" fmla="*/ 1460500 w 3975100"/>
                <a:gd name="connsiteY30" fmla="*/ 723900 h 2075250"/>
                <a:gd name="connsiteX31" fmla="*/ 1549400 w 3975100"/>
                <a:gd name="connsiteY31" fmla="*/ 812800 h 2075250"/>
                <a:gd name="connsiteX32" fmla="*/ 1587500 w 3975100"/>
                <a:gd name="connsiteY32" fmla="*/ 838200 h 2075250"/>
                <a:gd name="connsiteX33" fmla="*/ 1841500 w 3975100"/>
                <a:gd name="connsiteY33" fmla="*/ 876300 h 2075250"/>
                <a:gd name="connsiteX34" fmla="*/ 2209800 w 3975100"/>
                <a:gd name="connsiteY34" fmla="*/ 863600 h 2075250"/>
                <a:gd name="connsiteX35" fmla="*/ 2247900 w 3975100"/>
                <a:gd name="connsiteY35" fmla="*/ 838200 h 2075250"/>
                <a:gd name="connsiteX36" fmla="*/ 2273300 w 3975100"/>
                <a:gd name="connsiteY36" fmla="*/ 762000 h 2075250"/>
                <a:gd name="connsiteX37" fmla="*/ 2324100 w 3975100"/>
                <a:gd name="connsiteY37" fmla="*/ 647700 h 2075250"/>
                <a:gd name="connsiteX38" fmla="*/ 2362200 w 3975100"/>
                <a:gd name="connsiteY38" fmla="*/ 469900 h 2075250"/>
                <a:gd name="connsiteX39" fmla="*/ 2374900 w 3975100"/>
                <a:gd name="connsiteY39" fmla="*/ 406400 h 2075250"/>
                <a:gd name="connsiteX40" fmla="*/ 2438400 w 3975100"/>
                <a:gd name="connsiteY40" fmla="*/ 139700 h 2075250"/>
                <a:gd name="connsiteX41" fmla="*/ 2552700 w 3975100"/>
                <a:gd name="connsiteY41" fmla="*/ 0 h 2075250"/>
                <a:gd name="connsiteX42" fmla="*/ 2743200 w 3975100"/>
                <a:gd name="connsiteY42" fmla="*/ 12700 h 2075250"/>
                <a:gd name="connsiteX43" fmla="*/ 2984500 w 3975100"/>
                <a:gd name="connsiteY43" fmla="*/ 25400 h 2075250"/>
                <a:gd name="connsiteX44" fmla="*/ 3022600 w 3975100"/>
                <a:gd name="connsiteY44" fmla="*/ 215900 h 2075250"/>
                <a:gd name="connsiteX45" fmla="*/ 3111500 w 3975100"/>
                <a:gd name="connsiteY45" fmla="*/ 546100 h 2075250"/>
                <a:gd name="connsiteX46" fmla="*/ 3225800 w 3975100"/>
                <a:gd name="connsiteY46" fmla="*/ 812800 h 2075250"/>
                <a:gd name="connsiteX47" fmla="*/ 3556000 w 3975100"/>
                <a:gd name="connsiteY47" fmla="*/ 863600 h 2075250"/>
                <a:gd name="connsiteX48" fmla="*/ 3975100 w 3975100"/>
                <a:gd name="connsiteY48"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73100 w 3975100"/>
                <a:gd name="connsiteY17" fmla="*/ 825500 h 2075250"/>
                <a:gd name="connsiteX18" fmla="*/ 698500 w 3975100"/>
                <a:gd name="connsiteY18" fmla="*/ 711200 h 2075250"/>
                <a:gd name="connsiteX19" fmla="*/ 723900 w 3975100"/>
                <a:gd name="connsiteY19" fmla="*/ 635000 h 2075250"/>
                <a:gd name="connsiteX20" fmla="*/ 774700 w 3975100"/>
                <a:gd name="connsiteY20" fmla="*/ 431800 h 2075250"/>
                <a:gd name="connsiteX21" fmla="*/ 812800 w 3975100"/>
                <a:gd name="connsiteY21" fmla="*/ 266700 h 2075250"/>
                <a:gd name="connsiteX22" fmla="*/ 863600 w 3975100"/>
                <a:gd name="connsiteY22" fmla="*/ 76200 h 2075250"/>
                <a:gd name="connsiteX23" fmla="*/ 1054100 w 3975100"/>
                <a:gd name="connsiteY23" fmla="*/ 63500 h 2075250"/>
                <a:gd name="connsiteX24" fmla="*/ 1384300 w 3975100"/>
                <a:gd name="connsiteY24" fmla="*/ 114300 h 2075250"/>
                <a:gd name="connsiteX25" fmla="*/ 1371600 w 3975100"/>
                <a:gd name="connsiteY25" fmla="*/ 152400 h 2075250"/>
                <a:gd name="connsiteX26" fmla="*/ 1409700 w 3975100"/>
                <a:gd name="connsiteY26" fmla="*/ 393700 h 2075250"/>
                <a:gd name="connsiteX27" fmla="*/ 1435100 w 3975100"/>
                <a:gd name="connsiteY27" fmla="*/ 533400 h 2075250"/>
                <a:gd name="connsiteX28" fmla="*/ 1447800 w 3975100"/>
                <a:gd name="connsiteY28" fmla="*/ 609600 h 2075250"/>
                <a:gd name="connsiteX29" fmla="*/ 1460500 w 3975100"/>
                <a:gd name="connsiteY29" fmla="*/ 723900 h 2075250"/>
                <a:gd name="connsiteX30" fmla="*/ 1549400 w 3975100"/>
                <a:gd name="connsiteY30" fmla="*/ 812800 h 2075250"/>
                <a:gd name="connsiteX31" fmla="*/ 1587500 w 3975100"/>
                <a:gd name="connsiteY31" fmla="*/ 838200 h 2075250"/>
                <a:gd name="connsiteX32" fmla="*/ 1841500 w 3975100"/>
                <a:gd name="connsiteY32" fmla="*/ 876300 h 2075250"/>
                <a:gd name="connsiteX33" fmla="*/ 2209800 w 3975100"/>
                <a:gd name="connsiteY33" fmla="*/ 863600 h 2075250"/>
                <a:gd name="connsiteX34" fmla="*/ 2247900 w 3975100"/>
                <a:gd name="connsiteY34" fmla="*/ 838200 h 2075250"/>
                <a:gd name="connsiteX35" fmla="*/ 2273300 w 3975100"/>
                <a:gd name="connsiteY35" fmla="*/ 762000 h 2075250"/>
                <a:gd name="connsiteX36" fmla="*/ 2324100 w 3975100"/>
                <a:gd name="connsiteY36" fmla="*/ 647700 h 2075250"/>
                <a:gd name="connsiteX37" fmla="*/ 2362200 w 3975100"/>
                <a:gd name="connsiteY37" fmla="*/ 469900 h 2075250"/>
                <a:gd name="connsiteX38" fmla="*/ 2374900 w 3975100"/>
                <a:gd name="connsiteY38" fmla="*/ 406400 h 2075250"/>
                <a:gd name="connsiteX39" fmla="*/ 2438400 w 3975100"/>
                <a:gd name="connsiteY39" fmla="*/ 139700 h 2075250"/>
                <a:gd name="connsiteX40" fmla="*/ 2552700 w 3975100"/>
                <a:gd name="connsiteY40" fmla="*/ 0 h 2075250"/>
                <a:gd name="connsiteX41" fmla="*/ 2743200 w 3975100"/>
                <a:gd name="connsiteY41" fmla="*/ 12700 h 2075250"/>
                <a:gd name="connsiteX42" fmla="*/ 2984500 w 3975100"/>
                <a:gd name="connsiteY42" fmla="*/ 25400 h 2075250"/>
                <a:gd name="connsiteX43" fmla="*/ 3022600 w 3975100"/>
                <a:gd name="connsiteY43" fmla="*/ 215900 h 2075250"/>
                <a:gd name="connsiteX44" fmla="*/ 3111500 w 3975100"/>
                <a:gd name="connsiteY44" fmla="*/ 546100 h 2075250"/>
                <a:gd name="connsiteX45" fmla="*/ 3225800 w 3975100"/>
                <a:gd name="connsiteY45" fmla="*/ 812800 h 2075250"/>
                <a:gd name="connsiteX46" fmla="*/ 3556000 w 3975100"/>
                <a:gd name="connsiteY46" fmla="*/ 863600 h 2075250"/>
                <a:gd name="connsiteX47" fmla="*/ 3975100 w 3975100"/>
                <a:gd name="connsiteY47"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58800 w 3975100"/>
                <a:gd name="connsiteY12" fmla="*/ 1371600 h 2075250"/>
                <a:gd name="connsiteX13" fmla="*/ 584200 w 3975100"/>
                <a:gd name="connsiteY13" fmla="*/ 1282700 h 2075250"/>
                <a:gd name="connsiteX14" fmla="*/ 609600 w 3975100"/>
                <a:gd name="connsiteY14" fmla="*/ 1168400 h 2075250"/>
                <a:gd name="connsiteX15" fmla="*/ 635000 w 3975100"/>
                <a:gd name="connsiteY15" fmla="*/ 990600 h 2075250"/>
                <a:gd name="connsiteX16" fmla="*/ 647700 w 3975100"/>
                <a:gd name="connsiteY16" fmla="*/ 952500 h 2075250"/>
                <a:gd name="connsiteX17" fmla="*/ 698500 w 3975100"/>
                <a:gd name="connsiteY17" fmla="*/ 711200 h 2075250"/>
                <a:gd name="connsiteX18" fmla="*/ 723900 w 3975100"/>
                <a:gd name="connsiteY18" fmla="*/ 635000 h 2075250"/>
                <a:gd name="connsiteX19" fmla="*/ 774700 w 3975100"/>
                <a:gd name="connsiteY19" fmla="*/ 431800 h 2075250"/>
                <a:gd name="connsiteX20" fmla="*/ 812800 w 3975100"/>
                <a:gd name="connsiteY20" fmla="*/ 266700 h 2075250"/>
                <a:gd name="connsiteX21" fmla="*/ 863600 w 3975100"/>
                <a:gd name="connsiteY21" fmla="*/ 76200 h 2075250"/>
                <a:gd name="connsiteX22" fmla="*/ 1054100 w 3975100"/>
                <a:gd name="connsiteY22" fmla="*/ 63500 h 2075250"/>
                <a:gd name="connsiteX23" fmla="*/ 1384300 w 3975100"/>
                <a:gd name="connsiteY23" fmla="*/ 114300 h 2075250"/>
                <a:gd name="connsiteX24" fmla="*/ 1371600 w 3975100"/>
                <a:gd name="connsiteY24" fmla="*/ 152400 h 2075250"/>
                <a:gd name="connsiteX25" fmla="*/ 1409700 w 3975100"/>
                <a:gd name="connsiteY25" fmla="*/ 393700 h 2075250"/>
                <a:gd name="connsiteX26" fmla="*/ 1435100 w 3975100"/>
                <a:gd name="connsiteY26" fmla="*/ 533400 h 2075250"/>
                <a:gd name="connsiteX27" fmla="*/ 1447800 w 3975100"/>
                <a:gd name="connsiteY27" fmla="*/ 609600 h 2075250"/>
                <a:gd name="connsiteX28" fmla="*/ 1460500 w 3975100"/>
                <a:gd name="connsiteY28" fmla="*/ 723900 h 2075250"/>
                <a:gd name="connsiteX29" fmla="*/ 1549400 w 3975100"/>
                <a:gd name="connsiteY29" fmla="*/ 812800 h 2075250"/>
                <a:gd name="connsiteX30" fmla="*/ 1587500 w 3975100"/>
                <a:gd name="connsiteY30" fmla="*/ 838200 h 2075250"/>
                <a:gd name="connsiteX31" fmla="*/ 1841500 w 3975100"/>
                <a:gd name="connsiteY31" fmla="*/ 876300 h 2075250"/>
                <a:gd name="connsiteX32" fmla="*/ 2209800 w 3975100"/>
                <a:gd name="connsiteY32" fmla="*/ 863600 h 2075250"/>
                <a:gd name="connsiteX33" fmla="*/ 2247900 w 3975100"/>
                <a:gd name="connsiteY33" fmla="*/ 838200 h 2075250"/>
                <a:gd name="connsiteX34" fmla="*/ 2273300 w 3975100"/>
                <a:gd name="connsiteY34" fmla="*/ 762000 h 2075250"/>
                <a:gd name="connsiteX35" fmla="*/ 2324100 w 3975100"/>
                <a:gd name="connsiteY35" fmla="*/ 647700 h 2075250"/>
                <a:gd name="connsiteX36" fmla="*/ 2362200 w 3975100"/>
                <a:gd name="connsiteY36" fmla="*/ 469900 h 2075250"/>
                <a:gd name="connsiteX37" fmla="*/ 2374900 w 3975100"/>
                <a:gd name="connsiteY37" fmla="*/ 406400 h 2075250"/>
                <a:gd name="connsiteX38" fmla="*/ 2438400 w 3975100"/>
                <a:gd name="connsiteY38" fmla="*/ 139700 h 2075250"/>
                <a:gd name="connsiteX39" fmla="*/ 2552700 w 3975100"/>
                <a:gd name="connsiteY39" fmla="*/ 0 h 2075250"/>
                <a:gd name="connsiteX40" fmla="*/ 2743200 w 3975100"/>
                <a:gd name="connsiteY40" fmla="*/ 12700 h 2075250"/>
                <a:gd name="connsiteX41" fmla="*/ 2984500 w 3975100"/>
                <a:gd name="connsiteY41" fmla="*/ 25400 h 2075250"/>
                <a:gd name="connsiteX42" fmla="*/ 3022600 w 3975100"/>
                <a:gd name="connsiteY42" fmla="*/ 215900 h 2075250"/>
                <a:gd name="connsiteX43" fmla="*/ 3111500 w 3975100"/>
                <a:gd name="connsiteY43" fmla="*/ 546100 h 2075250"/>
                <a:gd name="connsiteX44" fmla="*/ 3225800 w 3975100"/>
                <a:gd name="connsiteY44" fmla="*/ 812800 h 2075250"/>
                <a:gd name="connsiteX45" fmla="*/ 3556000 w 3975100"/>
                <a:gd name="connsiteY45" fmla="*/ 863600 h 2075250"/>
                <a:gd name="connsiteX46" fmla="*/ 3975100 w 3975100"/>
                <a:gd name="connsiteY46"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33400 w 3975100"/>
                <a:gd name="connsiteY9" fmla="*/ 1511300 h 2075250"/>
                <a:gd name="connsiteX10" fmla="*/ 546100 w 3975100"/>
                <a:gd name="connsiteY10" fmla="*/ 1447800 h 2075250"/>
                <a:gd name="connsiteX11" fmla="*/ 571500 w 3975100"/>
                <a:gd name="connsiteY11" fmla="*/ 1409700 h 2075250"/>
                <a:gd name="connsiteX12" fmla="*/ 584200 w 3975100"/>
                <a:gd name="connsiteY12" fmla="*/ 1282700 h 2075250"/>
                <a:gd name="connsiteX13" fmla="*/ 609600 w 3975100"/>
                <a:gd name="connsiteY13" fmla="*/ 1168400 h 2075250"/>
                <a:gd name="connsiteX14" fmla="*/ 635000 w 3975100"/>
                <a:gd name="connsiteY14" fmla="*/ 990600 h 2075250"/>
                <a:gd name="connsiteX15" fmla="*/ 647700 w 3975100"/>
                <a:gd name="connsiteY15" fmla="*/ 952500 h 2075250"/>
                <a:gd name="connsiteX16" fmla="*/ 698500 w 3975100"/>
                <a:gd name="connsiteY16" fmla="*/ 711200 h 2075250"/>
                <a:gd name="connsiteX17" fmla="*/ 723900 w 3975100"/>
                <a:gd name="connsiteY17" fmla="*/ 635000 h 2075250"/>
                <a:gd name="connsiteX18" fmla="*/ 774700 w 3975100"/>
                <a:gd name="connsiteY18" fmla="*/ 431800 h 2075250"/>
                <a:gd name="connsiteX19" fmla="*/ 812800 w 3975100"/>
                <a:gd name="connsiteY19" fmla="*/ 266700 h 2075250"/>
                <a:gd name="connsiteX20" fmla="*/ 863600 w 3975100"/>
                <a:gd name="connsiteY20" fmla="*/ 76200 h 2075250"/>
                <a:gd name="connsiteX21" fmla="*/ 1054100 w 3975100"/>
                <a:gd name="connsiteY21" fmla="*/ 63500 h 2075250"/>
                <a:gd name="connsiteX22" fmla="*/ 1384300 w 3975100"/>
                <a:gd name="connsiteY22" fmla="*/ 114300 h 2075250"/>
                <a:gd name="connsiteX23" fmla="*/ 1371600 w 3975100"/>
                <a:gd name="connsiteY23" fmla="*/ 152400 h 2075250"/>
                <a:gd name="connsiteX24" fmla="*/ 1409700 w 3975100"/>
                <a:gd name="connsiteY24" fmla="*/ 393700 h 2075250"/>
                <a:gd name="connsiteX25" fmla="*/ 1435100 w 3975100"/>
                <a:gd name="connsiteY25" fmla="*/ 533400 h 2075250"/>
                <a:gd name="connsiteX26" fmla="*/ 1447800 w 3975100"/>
                <a:gd name="connsiteY26" fmla="*/ 609600 h 2075250"/>
                <a:gd name="connsiteX27" fmla="*/ 1460500 w 3975100"/>
                <a:gd name="connsiteY27" fmla="*/ 723900 h 2075250"/>
                <a:gd name="connsiteX28" fmla="*/ 1549400 w 3975100"/>
                <a:gd name="connsiteY28" fmla="*/ 812800 h 2075250"/>
                <a:gd name="connsiteX29" fmla="*/ 1587500 w 3975100"/>
                <a:gd name="connsiteY29" fmla="*/ 838200 h 2075250"/>
                <a:gd name="connsiteX30" fmla="*/ 1841500 w 3975100"/>
                <a:gd name="connsiteY30" fmla="*/ 876300 h 2075250"/>
                <a:gd name="connsiteX31" fmla="*/ 2209800 w 3975100"/>
                <a:gd name="connsiteY31" fmla="*/ 863600 h 2075250"/>
                <a:gd name="connsiteX32" fmla="*/ 2247900 w 3975100"/>
                <a:gd name="connsiteY32" fmla="*/ 838200 h 2075250"/>
                <a:gd name="connsiteX33" fmla="*/ 2273300 w 3975100"/>
                <a:gd name="connsiteY33" fmla="*/ 762000 h 2075250"/>
                <a:gd name="connsiteX34" fmla="*/ 2324100 w 3975100"/>
                <a:gd name="connsiteY34" fmla="*/ 647700 h 2075250"/>
                <a:gd name="connsiteX35" fmla="*/ 2362200 w 3975100"/>
                <a:gd name="connsiteY35" fmla="*/ 469900 h 2075250"/>
                <a:gd name="connsiteX36" fmla="*/ 2374900 w 3975100"/>
                <a:gd name="connsiteY36" fmla="*/ 406400 h 2075250"/>
                <a:gd name="connsiteX37" fmla="*/ 2438400 w 3975100"/>
                <a:gd name="connsiteY37" fmla="*/ 139700 h 2075250"/>
                <a:gd name="connsiteX38" fmla="*/ 2552700 w 3975100"/>
                <a:gd name="connsiteY38" fmla="*/ 0 h 2075250"/>
                <a:gd name="connsiteX39" fmla="*/ 2743200 w 3975100"/>
                <a:gd name="connsiteY39" fmla="*/ 12700 h 2075250"/>
                <a:gd name="connsiteX40" fmla="*/ 2984500 w 3975100"/>
                <a:gd name="connsiteY40" fmla="*/ 25400 h 2075250"/>
                <a:gd name="connsiteX41" fmla="*/ 3022600 w 3975100"/>
                <a:gd name="connsiteY41" fmla="*/ 215900 h 2075250"/>
                <a:gd name="connsiteX42" fmla="*/ 3111500 w 3975100"/>
                <a:gd name="connsiteY42" fmla="*/ 546100 h 2075250"/>
                <a:gd name="connsiteX43" fmla="*/ 3225800 w 3975100"/>
                <a:gd name="connsiteY43" fmla="*/ 812800 h 2075250"/>
                <a:gd name="connsiteX44" fmla="*/ 3556000 w 3975100"/>
                <a:gd name="connsiteY44" fmla="*/ 863600 h 2075250"/>
                <a:gd name="connsiteX45" fmla="*/ 3975100 w 3975100"/>
                <a:gd name="connsiteY45"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495300 w 3975100"/>
                <a:gd name="connsiteY7" fmla="*/ 1689100 h 2075250"/>
                <a:gd name="connsiteX8" fmla="*/ 520700 w 3975100"/>
                <a:gd name="connsiteY8" fmla="*/ 1562100 h 2075250"/>
                <a:gd name="connsiteX9" fmla="*/ 546100 w 3975100"/>
                <a:gd name="connsiteY9" fmla="*/ 1447800 h 2075250"/>
                <a:gd name="connsiteX10" fmla="*/ 571500 w 3975100"/>
                <a:gd name="connsiteY10" fmla="*/ 1409700 h 2075250"/>
                <a:gd name="connsiteX11" fmla="*/ 584200 w 3975100"/>
                <a:gd name="connsiteY11" fmla="*/ 1282700 h 2075250"/>
                <a:gd name="connsiteX12" fmla="*/ 609600 w 3975100"/>
                <a:gd name="connsiteY12" fmla="*/ 1168400 h 2075250"/>
                <a:gd name="connsiteX13" fmla="*/ 635000 w 3975100"/>
                <a:gd name="connsiteY13" fmla="*/ 990600 h 2075250"/>
                <a:gd name="connsiteX14" fmla="*/ 647700 w 3975100"/>
                <a:gd name="connsiteY14" fmla="*/ 952500 h 2075250"/>
                <a:gd name="connsiteX15" fmla="*/ 698500 w 3975100"/>
                <a:gd name="connsiteY15" fmla="*/ 711200 h 2075250"/>
                <a:gd name="connsiteX16" fmla="*/ 723900 w 3975100"/>
                <a:gd name="connsiteY16" fmla="*/ 635000 h 2075250"/>
                <a:gd name="connsiteX17" fmla="*/ 774700 w 3975100"/>
                <a:gd name="connsiteY17" fmla="*/ 431800 h 2075250"/>
                <a:gd name="connsiteX18" fmla="*/ 812800 w 3975100"/>
                <a:gd name="connsiteY18" fmla="*/ 266700 h 2075250"/>
                <a:gd name="connsiteX19" fmla="*/ 863600 w 3975100"/>
                <a:gd name="connsiteY19" fmla="*/ 76200 h 2075250"/>
                <a:gd name="connsiteX20" fmla="*/ 1054100 w 3975100"/>
                <a:gd name="connsiteY20" fmla="*/ 63500 h 2075250"/>
                <a:gd name="connsiteX21" fmla="*/ 1384300 w 3975100"/>
                <a:gd name="connsiteY21" fmla="*/ 114300 h 2075250"/>
                <a:gd name="connsiteX22" fmla="*/ 1371600 w 3975100"/>
                <a:gd name="connsiteY22" fmla="*/ 152400 h 2075250"/>
                <a:gd name="connsiteX23" fmla="*/ 1409700 w 3975100"/>
                <a:gd name="connsiteY23" fmla="*/ 393700 h 2075250"/>
                <a:gd name="connsiteX24" fmla="*/ 1435100 w 3975100"/>
                <a:gd name="connsiteY24" fmla="*/ 533400 h 2075250"/>
                <a:gd name="connsiteX25" fmla="*/ 1447800 w 3975100"/>
                <a:gd name="connsiteY25" fmla="*/ 609600 h 2075250"/>
                <a:gd name="connsiteX26" fmla="*/ 1460500 w 3975100"/>
                <a:gd name="connsiteY26" fmla="*/ 723900 h 2075250"/>
                <a:gd name="connsiteX27" fmla="*/ 1549400 w 3975100"/>
                <a:gd name="connsiteY27" fmla="*/ 812800 h 2075250"/>
                <a:gd name="connsiteX28" fmla="*/ 1587500 w 3975100"/>
                <a:gd name="connsiteY28" fmla="*/ 838200 h 2075250"/>
                <a:gd name="connsiteX29" fmla="*/ 1841500 w 3975100"/>
                <a:gd name="connsiteY29" fmla="*/ 876300 h 2075250"/>
                <a:gd name="connsiteX30" fmla="*/ 2209800 w 3975100"/>
                <a:gd name="connsiteY30" fmla="*/ 863600 h 2075250"/>
                <a:gd name="connsiteX31" fmla="*/ 2247900 w 3975100"/>
                <a:gd name="connsiteY31" fmla="*/ 838200 h 2075250"/>
                <a:gd name="connsiteX32" fmla="*/ 2273300 w 3975100"/>
                <a:gd name="connsiteY32" fmla="*/ 762000 h 2075250"/>
                <a:gd name="connsiteX33" fmla="*/ 2324100 w 3975100"/>
                <a:gd name="connsiteY33" fmla="*/ 647700 h 2075250"/>
                <a:gd name="connsiteX34" fmla="*/ 2362200 w 3975100"/>
                <a:gd name="connsiteY34" fmla="*/ 469900 h 2075250"/>
                <a:gd name="connsiteX35" fmla="*/ 2374900 w 3975100"/>
                <a:gd name="connsiteY35" fmla="*/ 406400 h 2075250"/>
                <a:gd name="connsiteX36" fmla="*/ 2438400 w 3975100"/>
                <a:gd name="connsiteY36" fmla="*/ 139700 h 2075250"/>
                <a:gd name="connsiteX37" fmla="*/ 2552700 w 3975100"/>
                <a:gd name="connsiteY37" fmla="*/ 0 h 2075250"/>
                <a:gd name="connsiteX38" fmla="*/ 2743200 w 3975100"/>
                <a:gd name="connsiteY38" fmla="*/ 12700 h 2075250"/>
                <a:gd name="connsiteX39" fmla="*/ 2984500 w 3975100"/>
                <a:gd name="connsiteY39" fmla="*/ 25400 h 2075250"/>
                <a:gd name="connsiteX40" fmla="*/ 3022600 w 3975100"/>
                <a:gd name="connsiteY40" fmla="*/ 215900 h 2075250"/>
                <a:gd name="connsiteX41" fmla="*/ 3111500 w 3975100"/>
                <a:gd name="connsiteY41" fmla="*/ 546100 h 2075250"/>
                <a:gd name="connsiteX42" fmla="*/ 3225800 w 3975100"/>
                <a:gd name="connsiteY42" fmla="*/ 812800 h 2075250"/>
                <a:gd name="connsiteX43" fmla="*/ 3556000 w 3975100"/>
                <a:gd name="connsiteY43" fmla="*/ 863600 h 2075250"/>
                <a:gd name="connsiteX44" fmla="*/ 3975100 w 3975100"/>
                <a:gd name="connsiteY44"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520700 w 3975100"/>
                <a:gd name="connsiteY7" fmla="*/ 1562100 h 2075250"/>
                <a:gd name="connsiteX8" fmla="*/ 546100 w 3975100"/>
                <a:gd name="connsiteY8" fmla="*/ 1447800 h 2075250"/>
                <a:gd name="connsiteX9" fmla="*/ 571500 w 3975100"/>
                <a:gd name="connsiteY9" fmla="*/ 1409700 h 2075250"/>
                <a:gd name="connsiteX10" fmla="*/ 584200 w 3975100"/>
                <a:gd name="connsiteY10" fmla="*/ 1282700 h 2075250"/>
                <a:gd name="connsiteX11" fmla="*/ 609600 w 3975100"/>
                <a:gd name="connsiteY11" fmla="*/ 1168400 h 2075250"/>
                <a:gd name="connsiteX12" fmla="*/ 635000 w 3975100"/>
                <a:gd name="connsiteY12" fmla="*/ 990600 h 2075250"/>
                <a:gd name="connsiteX13" fmla="*/ 647700 w 3975100"/>
                <a:gd name="connsiteY13" fmla="*/ 952500 h 2075250"/>
                <a:gd name="connsiteX14" fmla="*/ 698500 w 3975100"/>
                <a:gd name="connsiteY14" fmla="*/ 711200 h 2075250"/>
                <a:gd name="connsiteX15" fmla="*/ 723900 w 3975100"/>
                <a:gd name="connsiteY15" fmla="*/ 635000 h 2075250"/>
                <a:gd name="connsiteX16" fmla="*/ 774700 w 3975100"/>
                <a:gd name="connsiteY16" fmla="*/ 431800 h 2075250"/>
                <a:gd name="connsiteX17" fmla="*/ 812800 w 3975100"/>
                <a:gd name="connsiteY17" fmla="*/ 266700 h 2075250"/>
                <a:gd name="connsiteX18" fmla="*/ 863600 w 3975100"/>
                <a:gd name="connsiteY18" fmla="*/ 76200 h 2075250"/>
                <a:gd name="connsiteX19" fmla="*/ 1054100 w 3975100"/>
                <a:gd name="connsiteY19" fmla="*/ 63500 h 2075250"/>
                <a:gd name="connsiteX20" fmla="*/ 1384300 w 3975100"/>
                <a:gd name="connsiteY20" fmla="*/ 114300 h 2075250"/>
                <a:gd name="connsiteX21" fmla="*/ 1371600 w 3975100"/>
                <a:gd name="connsiteY21" fmla="*/ 152400 h 2075250"/>
                <a:gd name="connsiteX22" fmla="*/ 1409700 w 3975100"/>
                <a:gd name="connsiteY22" fmla="*/ 393700 h 2075250"/>
                <a:gd name="connsiteX23" fmla="*/ 1435100 w 3975100"/>
                <a:gd name="connsiteY23" fmla="*/ 533400 h 2075250"/>
                <a:gd name="connsiteX24" fmla="*/ 1447800 w 3975100"/>
                <a:gd name="connsiteY24" fmla="*/ 609600 h 2075250"/>
                <a:gd name="connsiteX25" fmla="*/ 1460500 w 3975100"/>
                <a:gd name="connsiteY25" fmla="*/ 723900 h 2075250"/>
                <a:gd name="connsiteX26" fmla="*/ 1549400 w 3975100"/>
                <a:gd name="connsiteY26" fmla="*/ 812800 h 2075250"/>
                <a:gd name="connsiteX27" fmla="*/ 1587500 w 3975100"/>
                <a:gd name="connsiteY27" fmla="*/ 838200 h 2075250"/>
                <a:gd name="connsiteX28" fmla="*/ 1841500 w 3975100"/>
                <a:gd name="connsiteY28" fmla="*/ 876300 h 2075250"/>
                <a:gd name="connsiteX29" fmla="*/ 2209800 w 3975100"/>
                <a:gd name="connsiteY29" fmla="*/ 863600 h 2075250"/>
                <a:gd name="connsiteX30" fmla="*/ 2247900 w 3975100"/>
                <a:gd name="connsiteY30" fmla="*/ 838200 h 2075250"/>
                <a:gd name="connsiteX31" fmla="*/ 2273300 w 3975100"/>
                <a:gd name="connsiteY31" fmla="*/ 762000 h 2075250"/>
                <a:gd name="connsiteX32" fmla="*/ 2324100 w 3975100"/>
                <a:gd name="connsiteY32" fmla="*/ 647700 h 2075250"/>
                <a:gd name="connsiteX33" fmla="*/ 2362200 w 3975100"/>
                <a:gd name="connsiteY33" fmla="*/ 469900 h 2075250"/>
                <a:gd name="connsiteX34" fmla="*/ 2374900 w 3975100"/>
                <a:gd name="connsiteY34" fmla="*/ 406400 h 2075250"/>
                <a:gd name="connsiteX35" fmla="*/ 2438400 w 3975100"/>
                <a:gd name="connsiteY35" fmla="*/ 139700 h 2075250"/>
                <a:gd name="connsiteX36" fmla="*/ 2552700 w 3975100"/>
                <a:gd name="connsiteY36" fmla="*/ 0 h 2075250"/>
                <a:gd name="connsiteX37" fmla="*/ 2743200 w 3975100"/>
                <a:gd name="connsiteY37" fmla="*/ 12700 h 2075250"/>
                <a:gd name="connsiteX38" fmla="*/ 2984500 w 3975100"/>
                <a:gd name="connsiteY38" fmla="*/ 25400 h 2075250"/>
                <a:gd name="connsiteX39" fmla="*/ 3022600 w 3975100"/>
                <a:gd name="connsiteY39" fmla="*/ 215900 h 2075250"/>
                <a:gd name="connsiteX40" fmla="*/ 3111500 w 3975100"/>
                <a:gd name="connsiteY40" fmla="*/ 546100 h 2075250"/>
                <a:gd name="connsiteX41" fmla="*/ 3225800 w 3975100"/>
                <a:gd name="connsiteY41" fmla="*/ 812800 h 2075250"/>
                <a:gd name="connsiteX42" fmla="*/ 3556000 w 3975100"/>
                <a:gd name="connsiteY42" fmla="*/ 863600 h 2075250"/>
                <a:gd name="connsiteX43" fmla="*/ 3975100 w 3975100"/>
                <a:gd name="connsiteY43"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520700 w 3975100"/>
                <a:gd name="connsiteY7" fmla="*/ 1562100 h 2075250"/>
                <a:gd name="connsiteX8" fmla="*/ 546100 w 3975100"/>
                <a:gd name="connsiteY8" fmla="*/ 1447800 h 2075250"/>
                <a:gd name="connsiteX9" fmla="*/ 571500 w 3975100"/>
                <a:gd name="connsiteY9" fmla="*/ 1409700 h 2075250"/>
                <a:gd name="connsiteX10" fmla="*/ 609600 w 3975100"/>
                <a:gd name="connsiteY10" fmla="*/ 1168400 h 2075250"/>
                <a:gd name="connsiteX11" fmla="*/ 635000 w 3975100"/>
                <a:gd name="connsiteY11" fmla="*/ 990600 h 2075250"/>
                <a:gd name="connsiteX12" fmla="*/ 647700 w 3975100"/>
                <a:gd name="connsiteY12" fmla="*/ 952500 h 2075250"/>
                <a:gd name="connsiteX13" fmla="*/ 698500 w 3975100"/>
                <a:gd name="connsiteY13" fmla="*/ 711200 h 2075250"/>
                <a:gd name="connsiteX14" fmla="*/ 723900 w 3975100"/>
                <a:gd name="connsiteY14" fmla="*/ 635000 h 2075250"/>
                <a:gd name="connsiteX15" fmla="*/ 774700 w 3975100"/>
                <a:gd name="connsiteY15" fmla="*/ 431800 h 2075250"/>
                <a:gd name="connsiteX16" fmla="*/ 812800 w 3975100"/>
                <a:gd name="connsiteY16" fmla="*/ 266700 h 2075250"/>
                <a:gd name="connsiteX17" fmla="*/ 863600 w 3975100"/>
                <a:gd name="connsiteY17" fmla="*/ 76200 h 2075250"/>
                <a:gd name="connsiteX18" fmla="*/ 1054100 w 3975100"/>
                <a:gd name="connsiteY18" fmla="*/ 63500 h 2075250"/>
                <a:gd name="connsiteX19" fmla="*/ 1384300 w 3975100"/>
                <a:gd name="connsiteY19" fmla="*/ 114300 h 2075250"/>
                <a:gd name="connsiteX20" fmla="*/ 1371600 w 3975100"/>
                <a:gd name="connsiteY20" fmla="*/ 152400 h 2075250"/>
                <a:gd name="connsiteX21" fmla="*/ 1409700 w 3975100"/>
                <a:gd name="connsiteY21" fmla="*/ 393700 h 2075250"/>
                <a:gd name="connsiteX22" fmla="*/ 1435100 w 3975100"/>
                <a:gd name="connsiteY22" fmla="*/ 533400 h 2075250"/>
                <a:gd name="connsiteX23" fmla="*/ 1447800 w 3975100"/>
                <a:gd name="connsiteY23" fmla="*/ 609600 h 2075250"/>
                <a:gd name="connsiteX24" fmla="*/ 1460500 w 3975100"/>
                <a:gd name="connsiteY24" fmla="*/ 723900 h 2075250"/>
                <a:gd name="connsiteX25" fmla="*/ 1549400 w 3975100"/>
                <a:gd name="connsiteY25" fmla="*/ 812800 h 2075250"/>
                <a:gd name="connsiteX26" fmla="*/ 1587500 w 3975100"/>
                <a:gd name="connsiteY26" fmla="*/ 838200 h 2075250"/>
                <a:gd name="connsiteX27" fmla="*/ 1841500 w 3975100"/>
                <a:gd name="connsiteY27" fmla="*/ 876300 h 2075250"/>
                <a:gd name="connsiteX28" fmla="*/ 2209800 w 3975100"/>
                <a:gd name="connsiteY28" fmla="*/ 863600 h 2075250"/>
                <a:gd name="connsiteX29" fmla="*/ 2247900 w 3975100"/>
                <a:gd name="connsiteY29" fmla="*/ 838200 h 2075250"/>
                <a:gd name="connsiteX30" fmla="*/ 2273300 w 3975100"/>
                <a:gd name="connsiteY30" fmla="*/ 762000 h 2075250"/>
                <a:gd name="connsiteX31" fmla="*/ 2324100 w 3975100"/>
                <a:gd name="connsiteY31" fmla="*/ 647700 h 2075250"/>
                <a:gd name="connsiteX32" fmla="*/ 2362200 w 3975100"/>
                <a:gd name="connsiteY32" fmla="*/ 469900 h 2075250"/>
                <a:gd name="connsiteX33" fmla="*/ 2374900 w 3975100"/>
                <a:gd name="connsiteY33" fmla="*/ 406400 h 2075250"/>
                <a:gd name="connsiteX34" fmla="*/ 2438400 w 3975100"/>
                <a:gd name="connsiteY34" fmla="*/ 139700 h 2075250"/>
                <a:gd name="connsiteX35" fmla="*/ 2552700 w 3975100"/>
                <a:gd name="connsiteY35" fmla="*/ 0 h 2075250"/>
                <a:gd name="connsiteX36" fmla="*/ 2743200 w 3975100"/>
                <a:gd name="connsiteY36" fmla="*/ 12700 h 2075250"/>
                <a:gd name="connsiteX37" fmla="*/ 2984500 w 3975100"/>
                <a:gd name="connsiteY37" fmla="*/ 25400 h 2075250"/>
                <a:gd name="connsiteX38" fmla="*/ 3022600 w 3975100"/>
                <a:gd name="connsiteY38" fmla="*/ 215900 h 2075250"/>
                <a:gd name="connsiteX39" fmla="*/ 3111500 w 3975100"/>
                <a:gd name="connsiteY39" fmla="*/ 546100 h 2075250"/>
                <a:gd name="connsiteX40" fmla="*/ 3225800 w 3975100"/>
                <a:gd name="connsiteY40" fmla="*/ 812800 h 2075250"/>
                <a:gd name="connsiteX41" fmla="*/ 3556000 w 3975100"/>
                <a:gd name="connsiteY41" fmla="*/ 863600 h 2075250"/>
                <a:gd name="connsiteX42" fmla="*/ 3975100 w 3975100"/>
                <a:gd name="connsiteY42"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520700 w 3975100"/>
                <a:gd name="connsiteY7" fmla="*/ 1562100 h 2075250"/>
                <a:gd name="connsiteX8" fmla="*/ 546100 w 3975100"/>
                <a:gd name="connsiteY8" fmla="*/ 1447800 h 2075250"/>
                <a:gd name="connsiteX9" fmla="*/ 571500 w 3975100"/>
                <a:gd name="connsiteY9" fmla="*/ 1409700 h 2075250"/>
                <a:gd name="connsiteX10" fmla="*/ 609600 w 3975100"/>
                <a:gd name="connsiteY10" fmla="*/ 1168400 h 2075250"/>
                <a:gd name="connsiteX11" fmla="*/ 635000 w 3975100"/>
                <a:gd name="connsiteY11" fmla="*/ 990600 h 2075250"/>
                <a:gd name="connsiteX12" fmla="*/ 647700 w 3975100"/>
                <a:gd name="connsiteY12" fmla="*/ 952500 h 2075250"/>
                <a:gd name="connsiteX13" fmla="*/ 698500 w 3975100"/>
                <a:gd name="connsiteY13" fmla="*/ 711200 h 2075250"/>
                <a:gd name="connsiteX14" fmla="*/ 723900 w 3975100"/>
                <a:gd name="connsiteY14" fmla="*/ 635000 h 2075250"/>
                <a:gd name="connsiteX15" fmla="*/ 774700 w 3975100"/>
                <a:gd name="connsiteY15" fmla="*/ 431800 h 2075250"/>
                <a:gd name="connsiteX16" fmla="*/ 812800 w 3975100"/>
                <a:gd name="connsiteY16" fmla="*/ 266700 h 2075250"/>
                <a:gd name="connsiteX17" fmla="*/ 863600 w 3975100"/>
                <a:gd name="connsiteY17" fmla="*/ 76200 h 2075250"/>
                <a:gd name="connsiteX18" fmla="*/ 1054100 w 3975100"/>
                <a:gd name="connsiteY18" fmla="*/ 63500 h 2075250"/>
                <a:gd name="connsiteX19" fmla="*/ 1384300 w 3975100"/>
                <a:gd name="connsiteY19" fmla="*/ 114300 h 2075250"/>
                <a:gd name="connsiteX20" fmla="*/ 1371600 w 3975100"/>
                <a:gd name="connsiteY20" fmla="*/ 152400 h 2075250"/>
                <a:gd name="connsiteX21" fmla="*/ 1409700 w 3975100"/>
                <a:gd name="connsiteY21" fmla="*/ 393700 h 2075250"/>
                <a:gd name="connsiteX22" fmla="*/ 1435100 w 3975100"/>
                <a:gd name="connsiteY22" fmla="*/ 533400 h 2075250"/>
                <a:gd name="connsiteX23" fmla="*/ 1447800 w 3975100"/>
                <a:gd name="connsiteY23" fmla="*/ 609600 h 2075250"/>
                <a:gd name="connsiteX24" fmla="*/ 1460500 w 3975100"/>
                <a:gd name="connsiteY24" fmla="*/ 723900 h 2075250"/>
                <a:gd name="connsiteX25" fmla="*/ 1549400 w 3975100"/>
                <a:gd name="connsiteY25" fmla="*/ 812800 h 2075250"/>
                <a:gd name="connsiteX26" fmla="*/ 1587500 w 3975100"/>
                <a:gd name="connsiteY26" fmla="*/ 838200 h 2075250"/>
                <a:gd name="connsiteX27" fmla="*/ 1841500 w 3975100"/>
                <a:gd name="connsiteY27" fmla="*/ 876300 h 2075250"/>
                <a:gd name="connsiteX28" fmla="*/ 2209800 w 3975100"/>
                <a:gd name="connsiteY28" fmla="*/ 863600 h 2075250"/>
                <a:gd name="connsiteX29" fmla="*/ 2247900 w 3975100"/>
                <a:gd name="connsiteY29" fmla="*/ 838200 h 2075250"/>
                <a:gd name="connsiteX30" fmla="*/ 2324100 w 3975100"/>
                <a:gd name="connsiteY30" fmla="*/ 647700 h 2075250"/>
                <a:gd name="connsiteX31" fmla="*/ 2362200 w 3975100"/>
                <a:gd name="connsiteY31" fmla="*/ 469900 h 2075250"/>
                <a:gd name="connsiteX32" fmla="*/ 2374900 w 3975100"/>
                <a:gd name="connsiteY32" fmla="*/ 406400 h 2075250"/>
                <a:gd name="connsiteX33" fmla="*/ 2438400 w 3975100"/>
                <a:gd name="connsiteY33" fmla="*/ 139700 h 2075250"/>
                <a:gd name="connsiteX34" fmla="*/ 2552700 w 3975100"/>
                <a:gd name="connsiteY34" fmla="*/ 0 h 2075250"/>
                <a:gd name="connsiteX35" fmla="*/ 2743200 w 3975100"/>
                <a:gd name="connsiteY35" fmla="*/ 12700 h 2075250"/>
                <a:gd name="connsiteX36" fmla="*/ 2984500 w 3975100"/>
                <a:gd name="connsiteY36" fmla="*/ 25400 h 2075250"/>
                <a:gd name="connsiteX37" fmla="*/ 3022600 w 3975100"/>
                <a:gd name="connsiteY37" fmla="*/ 215900 h 2075250"/>
                <a:gd name="connsiteX38" fmla="*/ 3111500 w 3975100"/>
                <a:gd name="connsiteY38" fmla="*/ 546100 h 2075250"/>
                <a:gd name="connsiteX39" fmla="*/ 3225800 w 3975100"/>
                <a:gd name="connsiteY39" fmla="*/ 812800 h 2075250"/>
                <a:gd name="connsiteX40" fmla="*/ 3556000 w 3975100"/>
                <a:gd name="connsiteY40" fmla="*/ 863600 h 2075250"/>
                <a:gd name="connsiteX41" fmla="*/ 3975100 w 3975100"/>
                <a:gd name="connsiteY41"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520700 w 3975100"/>
                <a:gd name="connsiteY7" fmla="*/ 1562100 h 2075250"/>
                <a:gd name="connsiteX8" fmla="*/ 546100 w 3975100"/>
                <a:gd name="connsiteY8" fmla="*/ 1447800 h 2075250"/>
                <a:gd name="connsiteX9" fmla="*/ 571500 w 3975100"/>
                <a:gd name="connsiteY9" fmla="*/ 1409700 h 2075250"/>
                <a:gd name="connsiteX10" fmla="*/ 609600 w 3975100"/>
                <a:gd name="connsiteY10" fmla="*/ 1168400 h 2075250"/>
                <a:gd name="connsiteX11" fmla="*/ 635000 w 3975100"/>
                <a:gd name="connsiteY11" fmla="*/ 990600 h 2075250"/>
                <a:gd name="connsiteX12" fmla="*/ 647700 w 3975100"/>
                <a:gd name="connsiteY12" fmla="*/ 952500 h 2075250"/>
                <a:gd name="connsiteX13" fmla="*/ 698500 w 3975100"/>
                <a:gd name="connsiteY13" fmla="*/ 711200 h 2075250"/>
                <a:gd name="connsiteX14" fmla="*/ 723900 w 3975100"/>
                <a:gd name="connsiteY14" fmla="*/ 635000 h 2075250"/>
                <a:gd name="connsiteX15" fmla="*/ 774700 w 3975100"/>
                <a:gd name="connsiteY15" fmla="*/ 431800 h 2075250"/>
                <a:gd name="connsiteX16" fmla="*/ 812800 w 3975100"/>
                <a:gd name="connsiteY16" fmla="*/ 266700 h 2075250"/>
                <a:gd name="connsiteX17" fmla="*/ 863600 w 3975100"/>
                <a:gd name="connsiteY17" fmla="*/ 76200 h 2075250"/>
                <a:gd name="connsiteX18" fmla="*/ 1054100 w 3975100"/>
                <a:gd name="connsiteY18" fmla="*/ 63500 h 2075250"/>
                <a:gd name="connsiteX19" fmla="*/ 1384300 w 3975100"/>
                <a:gd name="connsiteY19" fmla="*/ 114300 h 2075250"/>
                <a:gd name="connsiteX20" fmla="*/ 1371600 w 3975100"/>
                <a:gd name="connsiteY20" fmla="*/ 152400 h 2075250"/>
                <a:gd name="connsiteX21" fmla="*/ 1409700 w 3975100"/>
                <a:gd name="connsiteY21" fmla="*/ 393700 h 2075250"/>
                <a:gd name="connsiteX22" fmla="*/ 1435100 w 3975100"/>
                <a:gd name="connsiteY22" fmla="*/ 533400 h 2075250"/>
                <a:gd name="connsiteX23" fmla="*/ 1447800 w 3975100"/>
                <a:gd name="connsiteY23" fmla="*/ 609600 h 2075250"/>
                <a:gd name="connsiteX24" fmla="*/ 1460500 w 3975100"/>
                <a:gd name="connsiteY24" fmla="*/ 723900 h 2075250"/>
                <a:gd name="connsiteX25" fmla="*/ 1549400 w 3975100"/>
                <a:gd name="connsiteY25" fmla="*/ 812800 h 2075250"/>
                <a:gd name="connsiteX26" fmla="*/ 1587500 w 3975100"/>
                <a:gd name="connsiteY26" fmla="*/ 838200 h 2075250"/>
                <a:gd name="connsiteX27" fmla="*/ 1841500 w 3975100"/>
                <a:gd name="connsiteY27" fmla="*/ 876300 h 2075250"/>
                <a:gd name="connsiteX28" fmla="*/ 2209800 w 3975100"/>
                <a:gd name="connsiteY28" fmla="*/ 863600 h 2075250"/>
                <a:gd name="connsiteX29" fmla="*/ 2247900 w 3975100"/>
                <a:gd name="connsiteY29" fmla="*/ 838200 h 2075250"/>
                <a:gd name="connsiteX30" fmla="*/ 2324100 w 3975100"/>
                <a:gd name="connsiteY30" fmla="*/ 647700 h 2075250"/>
                <a:gd name="connsiteX31" fmla="*/ 2374900 w 3975100"/>
                <a:gd name="connsiteY31" fmla="*/ 406400 h 2075250"/>
                <a:gd name="connsiteX32" fmla="*/ 2438400 w 3975100"/>
                <a:gd name="connsiteY32" fmla="*/ 139700 h 2075250"/>
                <a:gd name="connsiteX33" fmla="*/ 2552700 w 3975100"/>
                <a:gd name="connsiteY33" fmla="*/ 0 h 2075250"/>
                <a:gd name="connsiteX34" fmla="*/ 2743200 w 3975100"/>
                <a:gd name="connsiteY34" fmla="*/ 12700 h 2075250"/>
                <a:gd name="connsiteX35" fmla="*/ 2984500 w 3975100"/>
                <a:gd name="connsiteY35" fmla="*/ 25400 h 2075250"/>
                <a:gd name="connsiteX36" fmla="*/ 3022600 w 3975100"/>
                <a:gd name="connsiteY36" fmla="*/ 215900 h 2075250"/>
                <a:gd name="connsiteX37" fmla="*/ 3111500 w 3975100"/>
                <a:gd name="connsiteY37" fmla="*/ 546100 h 2075250"/>
                <a:gd name="connsiteX38" fmla="*/ 3225800 w 3975100"/>
                <a:gd name="connsiteY38" fmla="*/ 812800 h 2075250"/>
                <a:gd name="connsiteX39" fmla="*/ 3556000 w 3975100"/>
                <a:gd name="connsiteY39" fmla="*/ 863600 h 2075250"/>
                <a:gd name="connsiteX40" fmla="*/ 3975100 w 3975100"/>
                <a:gd name="connsiteY40"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520700 w 3975100"/>
                <a:gd name="connsiteY7" fmla="*/ 1562100 h 2075250"/>
                <a:gd name="connsiteX8" fmla="*/ 546100 w 3975100"/>
                <a:gd name="connsiteY8" fmla="*/ 1447800 h 2075250"/>
                <a:gd name="connsiteX9" fmla="*/ 571500 w 3975100"/>
                <a:gd name="connsiteY9" fmla="*/ 1409700 h 2075250"/>
                <a:gd name="connsiteX10" fmla="*/ 609600 w 3975100"/>
                <a:gd name="connsiteY10" fmla="*/ 1168400 h 2075250"/>
                <a:gd name="connsiteX11" fmla="*/ 635000 w 3975100"/>
                <a:gd name="connsiteY11" fmla="*/ 990600 h 2075250"/>
                <a:gd name="connsiteX12" fmla="*/ 647700 w 3975100"/>
                <a:gd name="connsiteY12" fmla="*/ 952500 h 2075250"/>
                <a:gd name="connsiteX13" fmla="*/ 698500 w 3975100"/>
                <a:gd name="connsiteY13" fmla="*/ 711200 h 2075250"/>
                <a:gd name="connsiteX14" fmla="*/ 723900 w 3975100"/>
                <a:gd name="connsiteY14" fmla="*/ 635000 h 2075250"/>
                <a:gd name="connsiteX15" fmla="*/ 774700 w 3975100"/>
                <a:gd name="connsiteY15" fmla="*/ 431800 h 2075250"/>
                <a:gd name="connsiteX16" fmla="*/ 812800 w 3975100"/>
                <a:gd name="connsiteY16" fmla="*/ 266700 h 2075250"/>
                <a:gd name="connsiteX17" fmla="*/ 863600 w 3975100"/>
                <a:gd name="connsiteY17" fmla="*/ 76200 h 2075250"/>
                <a:gd name="connsiteX18" fmla="*/ 1054100 w 3975100"/>
                <a:gd name="connsiteY18" fmla="*/ 63500 h 2075250"/>
                <a:gd name="connsiteX19" fmla="*/ 1384300 w 3975100"/>
                <a:gd name="connsiteY19" fmla="*/ 114300 h 2075250"/>
                <a:gd name="connsiteX20" fmla="*/ 1371600 w 3975100"/>
                <a:gd name="connsiteY20" fmla="*/ 152400 h 2075250"/>
                <a:gd name="connsiteX21" fmla="*/ 1409700 w 3975100"/>
                <a:gd name="connsiteY21" fmla="*/ 393700 h 2075250"/>
                <a:gd name="connsiteX22" fmla="*/ 1447800 w 3975100"/>
                <a:gd name="connsiteY22" fmla="*/ 609600 h 2075250"/>
                <a:gd name="connsiteX23" fmla="*/ 1460500 w 3975100"/>
                <a:gd name="connsiteY23" fmla="*/ 723900 h 2075250"/>
                <a:gd name="connsiteX24" fmla="*/ 1549400 w 3975100"/>
                <a:gd name="connsiteY24" fmla="*/ 812800 h 2075250"/>
                <a:gd name="connsiteX25" fmla="*/ 1587500 w 3975100"/>
                <a:gd name="connsiteY25" fmla="*/ 838200 h 2075250"/>
                <a:gd name="connsiteX26" fmla="*/ 1841500 w 3975100"/>
                <a:gd name="connsiteY26" fmla="*/ 876300 h 2075250"/>
                <a:gd name="connsiteX27" fmla="*/ 2209800 w 3975100"/>
                <a:gd name="connsiteY27" fmla="*/ 863600 h 2075250"/>
                <a:gd name="connsiteX28" fmla="*/ 2247900 w 3975100"/>
                <a:gd name="connsiteY28" fmla="*/ 838200 h 2075250"/>
                <a:gd name="connsiteX29" fmla="*/ 2324100 w 3975100"/>
                <a:gd name="connsiteY29" fmla="*/ 647700 h 2075250"/>
                <a:gd name="connsiteX30" fmla="*/ 2374900 w 3975100"/>
                <a:gd name="connsiteY30" fmla="*/ 406400 h 2075250"/>
                <a:gd name="connsiteX31" fmla="*/ 2438400 w 3975100"/>
                <a:gd name="connsiteY31" fmla="*/ 139700 h 2075250"/>
                <a:gd name="connsiteX32" fmla="*/ 2552700 w 3975100"/>
                <a:gd name="connsiteY32" fmla="*/ 0 h 2075250"/>
                <a:gd name="connsiteX33" fmla="*/ 2743200 w 3975100"/>
                <a:gd name="connsiteY33" fmla="*/ 12700 h 2075250"/>
                <a:gd name="connsiteX34" fmla="*/ 2984500 w 3975100"/>
                <a:gd name="connsiteY34" fmla="*/ 25400 h 2075250"/>
                <a:gd name="connsiteX35" fmla="*/ 3022600 w 3975100"/>
                <a:gd name="connsiteY35" fmla="*/ 215900 h 2075250"/>
                <a:gd name="connsiteX36" fmla="*/ 3111500 w 3975100"/>
                <a:gd name="connsiteY36" fmla="*/ 546100 h 2075250"/>
                <a:gd name="connsiteX37" fmla="*/ 3225800 w 3975100"/>
                <a:gd name="connsiteY37" fmla="*/ 812800 h 2075250"/>
                <a:gd name="connsiteX38" fmla="*/ 3556000 w 3975100"/>
                <a:gd name="connsiteY38" fmla="*/ 863600 h 2075250"/>
                <a:gd name="connsiteX39" fmla="*/ 3975100 w 3975100"/>
                <a:gd name="connsiteY39"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520700 w 3975100"/>
                <a:gd name="connsiteY7" fmla="*/ 1562100 h 2075250"/>
                <a:gd name="connsiteX8" fmla="*/ 546100 w 3975100"/>
                <a:gd name="connsiteY8" fmla="*/ 1447800 h 2075250"/>
                <a:gd name="connsiteX9" fmla="*/ 571500 w 3975100"/>
                <a:gd name="connsiteY9" fmla="*/ 1409700 h 2075250"/>
                <a:gd name="connsiteX10" fmla="*/ 609600 w 3975100"/>
                <a:gd name="connsiteY10" fmla="*/ 1168400 h 2075250"/>
                <a:gd name="connsiteX11" fmla="*/ 635000 w 3975100"/>
                <a:gd name="connsiteY11" fmla="*/ 990600 h 2075250"/>
                <a:gd name="connsiteX12" fmla="*/ 647700 w 3975100"/>
                <a:gd name="connsiteY12" fmla="*/ 952500 h 2075250"/>
                <a:gd name="connsiteX13" fmla="*/ 698500 w 3975100"/>
                <a:gd name="connsiteY13" fmla="*/ 711200 h 2075250"/>
                <a:gd name="connsiteX14" fmla="*/ 723900 w 3975100"/>
                <a:gd name="connsiteY14" fmla="*/ 635000 h 2075250"/>
                <a:gd name="connsiteX15" fmla="*/ 774700 w 3975100"/>
                <a:gd name="connsiteY15" fmla="*/ 431800 h 2075250"/>
                <a:gd name="connsiteX16" fmla="*/ 812800 w 3975100"/>
                <a:gd name="connsiteY16" fmla="*/ 266700 h 2075250"/>
                <a:gd name="connsiteX17" fmla="*/ 863600 w 3975100"/>
                <a:gd name="connsiteY17" fmla="*/ 76200 h 2075250"/>
                <a:gd name="connsiteX18" fmla="*/ 1054100 w 3975100"/>
                <a:gd name="connsiteY18" fmla="*/ 63500 h 2075250"/>
                <a:gd name="connsiteX19" fmla="*/ 1384300 w 3975100"/>
                <a:gd name="connsiteY19" fmla="*/ 114300 h 2075250"/>
                <a:gd name="connsiteX20" fmla="*/ 1371600 w 3975100"/>
                <a:gd name="connsiteY20" fmla="*/ 152400 h 2075250"/>
                <a:gd name="connsiteX21" fmla="*/ 1409700 w 3975100"/>
                <a:gd name="connsiteY21" fmla="*/ 393700 h 2075250"/>
                <a:gd name="connsiteX22" fmla="*/ 1447800 w 3975100"/>
                <a:gd name="connsiteY22" fmla="*/ 609600 h 2075250"/>
                <a:gd name="connsiteX23" fmla="*/ 1460500 w 3975100"/>
                <a:gd name="connsiteY23" fmla="*/ 723900 h 2075250"/>
                <a:gd name="connsiteX24" fmla="*/ 1549400 w 3975100"/>
                <a:gd name="connsiteY24" fmla="*/ 812800 h 2075250"/>
                <a:gd name="connsiteX25" fmla="*/ 1841500 w 3975100"/>
                <a:gd name="connsiteY25" fmla="*/ 876300 h 2075250"/>
                <a:gd name="connsiteX26" fmla="*/ 2209800 w 3975100"/>
                <a:gd name="connsiteY26" fmla="*/ 863600 h 2075250"/>
                <a:gd name="connsiteX27" fmla="*/ 2247900 w 3975100"/>
                <a:gd name="connsiteY27" fmla="*/ 838200 h 2075250"/>
                <a:gd name="connsiteX28" fmla="*/ 2324100 w 3975100"/>
                <a:gd name="connsiteY28" fmla="*/ 647700 h 2075250"/>
                <a:gd name="connsiteX29" fmla="*/ 2374900 w 3975100"/>
                <a:gd name="connsiteY29" fmla="*/ 406400 h 2075250"/>
                <a:gd name="connsiteX30" fmla="*/ 2438400 w 3975100"/>
                <a:gd name="connsiteY30" fmla="*/ 139700 h 2075250"/>
                <a:gd name="connsiteX31" fmla="*/ 2552700 w 3975100"/>
                <a:gd name="connsiteY31" fmla="*/ 0 h 2075250"/>
                <a:gd name="connsiteX32" fmla="*/ 2743200 w 3975100"/>
                <a:gd name="connsiteY32" fmla="*/ 12700 h 2075250"/>
                <a:gd name="connsiteX33" fmla="*/ 2984500 w 3975100"/>
                <a:gd name="connsiteY33" fmla="*/ 25400 h 2075250"/>
                <a:gd name="connsiteX34" fmla="*/ 3022600 w 3975100"/>
                <a:gd name="connsiteY34" fmla="*/ 215900 h 2075250"/>
                <a:gd name="connsiteX35" fmla="*/ 3111500 w 3975100"/>
                <a:gd name="connsiteY35" fmla="*/ 546100 h 2075250"/>
                <a:gd name="connsiteX36" fmla="*/ 3225800 w 3975100"/>
                <a:gd name="connsiteY36" fmla="*/ 812800 h 2075250"/>
                <a:gd name="connsiteX37" fmla="*/ 3556000 w 3975100"/>
                <a:gd name="connsiteY37" fmla="*/ 863600 h 2075250"/>
                <a:gd name="connsiteX38" fmla="*/ 3975100 w 3975100"/>
                <a:gd name="connsiteY38"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520700 w 3975100"/>
                <a:gd name="connsiteY7" fmla="*/ 1562100 h 2075250"/>
                <a:gd name="connsiteX8" fmla="*/ 546100 w 3975100"/>
                <a:gd name="connsiteY8" fmla="*/ 1447800 h 2075250"/>
                <a:gd name="connsiteX9" fmla="*/ 571500 w 3975100"/>
                <a:gd name="connsiteY9" fmla="*/ 1409700 h 2075250"/>
                <a:gd name="connsiteX10" fmla="*/ 609600 w 3975100"/>
                <a:gd name="connsiteY10" fmla="*/ 1168400 h 2075250"/>
                <a:gd name="connsiteX11" fmla="*/ 635000 w 3975100"/>
                <a:gd name="connsiteY11" fmla="*/ 990600 h 2075250"/>
                <a:gd name="connsiteX12" fmla="*/ 647700 w 3975100"/>
                <a:gd name="connsiteY12" fmla="*/ 952500 h 2075250"/>
                <a:gd name="connsiteX13" fmla="*/ 723900 w 3975100"/>
                <a:gd name="connsiteY13" fmla="*/ 635000 h 2075250"/>
                <a:gd name="connsiteX14" fmla="*/ 774700 w 3975100"/>
                <a:gd name="connsiteY14" fmla="*/ 431800 h 2075250"/>
                <a:gd name="connsiteX15" fmla="*/ 812800 w 3975100"/>
                <a:gd name="connsiteY15" fmla="*/ 266700 h 2075250"/>
                <a:gd name="connsiteX16" fmla="*/ 863600 w 3975100"/>
                <a:gd name="connsiteY16" fmla="*/ 76200 h 2075250"/>
                <a:gd name="connsiteX17" fmla="*/ 1054100 w 3975100"/>
                <a:gd name="connsiteY17" fmla="*/ 63500 h 2075250"/>
                <a:gd name="connsiteX18" fmla="*/ 1384300 w 3975100"/>
                <a:gd name="connsiteY18" fmla="*/ 114300 h 2075250"/>
                <a:gd name="connsiteX19" fmla="*/ 1371600 w 3975100"/>
                <a:gd name="connsiteY19" fmla="*/ 152400 h 2075250"/>
                <a:gd name="connsiteX20" fmla="*/ 1409700 w 3975100"/>
                <a:gd name="connsiteY20" fmla="*/ 393700 h 2075250"/>
                <a:gd name="connsiteX21" fmla="*/ 1447800 w 3975100"/>
                <a:gd name="connsiteY21" fmla="*/ 609600 h 2075250"/>
                <a:gd name="connsiteX22" fmla="*/ 1460500 w 3975100"/>
                <a:gd name="connsiteY22" fmla="*/ 723900 h 2075250"/>
                <a:gd name="connsiteX23" fmla="*/ 1549400 w 3975100"/>
                <a:gd name="connsiteY23" fmla="*/ 812800 h 2075250"/>
                <a:gd name="connsiteX24" fmla="*/ 1841500 w 3975100"/>
                <a:gd name="connsiteY24" fmla="*/ 876300 h 2075250"/>
                <a:gd name="connsiteX25" fmla="*/ 2209800 w 3975100"/>
                <a:gd name="connsiteY25" fmla="*/ 863600 h 2075250"/>
                <a:gd name="connsiteX26" fmla="*/ 2247900 w 3975100"/>
                <a:gd name="connsiteY26" fmla="*/ 838200 h 2075250"/>
                <a:gd name="connsiteX27" fmla="*/ 2324100 w 3975100"/>
                <a:gd name="connsiteY27" fmla="*/ 647700 h 2075250"/>
                <a:gd name="connsiteX28" fmla="*/ 2374900 w 3975100"/>
                <a:gd name="connsiteY28" fmla="*/ 406400 h 2075250"/>
                <a:gd name="connsiteX29" fmla="*/ 2438400 w 3975100"/>
                <a:gd name="connsiteY29" fmla="*/ 139700 h 2075250"/>
                <a:gd name="connsiteX30" fmla="*/ 2552700 w 3975100"/>
                <a:gd name="connsiteY30" fmla="*/ 0 h 2075250"/>
                <a:gd name="connsiteX31" fmla="*/ 2743200 w 3975100"/>
                <a:gd name="connsiteY31" fmla="*/ 12700 h 2075250"/>
                <a:gd name="connsiteX32" fmla="*/ 2984500 w 3975100"/>
                <a:gd name="connsiteY32" fmla="*/ 25400 h 2075250"/>
                <a:gd name="connsiteX33" fmla="*/ 3022600 w 3975100"/>
                <a:gd name="connsiteY33" fmla="*/ 215900 h 2075250"/>
                <a:gd name="connsiteX34" fmla="*/ 3111500 w 3975100"/>
                <a:gd name="connsiteY34" fmla="*/ 546100 h 2075250"/>
                <a:gd name="connsiteX35" fmla="*/ 3225800 w 3975100"/>
                <a:gd name="connsiteY35" fmla="*/ 812800 h 2075250"/>
                <a:gd name="connsiteX36" fmla="*/ 3556000 w 3975100"/>
                <a:gd name="connsiteY36" fmla="*/ 863600 h 2075250"/>
                <a:gd name="connsiteX37" fmla="*/ 3975100 w 3975100"/>
                <a:gd name="connsiteY37"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520700 w 3975100"/>
                <a:gd name="connsiteY7" fmla="*/ 1562100 h 2075250"/>
                <a:gd name="connsiteX8" fmla="*/ 546100 w 3975100"/>
                <a:gd name="connsiteY8" fmla="*/ 1447800 h 2075250"/>
                <a:gd name="connsiteX9" fmla="*/ 571500 w 3975100"/>
                <a:gd name="connsiteY9" fmla="*/ 1409700 h 2075250"/>
                <a:gd name="connsiteX10" fmla="*/ 609600 w 3975100"/>
                <a:gd name="connsiteY10" fmla="*/ 1168400 h 2075250"/>
                <a:gd name="connsiteX11" fmla="*/ 635000 w 3975100"/>
                <a:gd name="connsiteY11" fmla="*/ 990600 h 2075250"/>
                <a:gd name="connsiteX12" fmla="*/ 723900 w 3975100"/>
                <a:gd name="connsiteY12" fmla="*/ 635000 h 2075250"/>
                <a:gd name="connsiteX13" fmla="*/ 774700 w 3975100"/>
                <a:gd name="connsiteY13" fmla="*/ 431800 h 2075250"/>
                <a:gd name="connsiteX14" fmla="*/ 812800 w 3975100"/>
                <a:gd name="connsiteY14" fmla="*/ 266700 h 2075250"/>
                <a:gd name="connsiteX15" fmla="*/ 863600 w 3975100"/>
                <a:gd name="connsiteY15" fmla="*/ 76200 h 2075250"/>
                <a:gd name="connsiteX16" fmla="*/ 1054100 w 3975100"/>
                <a:gd name="connsiteY16" fmla="*/ 63500 h 2075250"/>
                <a:gd name="connsiteX17" fmla="*/ 1384300 w 3975100"/>
                <a:gd name="connsiteY17" fmla="*/ 114300 h 2075250"/>
                <a:gd name="connsiteX18" fmla="*/ 1371600 w 3975100"/>
                <a:gd name="connsiteY18" fmla="*/ 152400 h 2075250"/>
                <a:gd name="connsiteX19" fmla="*/ 1409700 w 3975100"/>
                <a:gd name="connsiteY19" fmla="*/ 393700 h 2075250"/>
                <a:gd name="connsiteX20" fmla="*/ 1447800 w 3975100"/>
                <a:gd name="connsiteY20" fmla="*/ 609600 h 2075250"/>
                <a:gd name="connsiteX21" fmla="*/ 1460500 w 3975100"/>
                <a:gd name="connsiteY21" fmla="*/ 723900 h 2075250"/>
                <a:gd name="connsiteX22" fmla="*/ 1549400 w 3975100"/>
                <a:gd name="connsiteY22" fmla="*/ 812800 h 2075250"/>
                <a:gd name="connsiteX23" fmla="*/ 1841500 w 3975100"/>
                <a:gd name="connsiteY23" fmla="*/ 876300 h 2075250"/>
                <a:gd name="connsiteX24" fmla="*/ 2209800 w 3975100"/>
                <a:gd name="connsiteY24" fmla="*/ 863600 h 2075250"/>
                <a:gd name="connsiteX25" fmla="*/ 2247900 w 3975100"/>
                <a:gd name="connsiteY25" fmla="*/ 838200 h 2075250"/>
                <a:gd name="connsiteX26" fmla="*/ 2324100 w 3975100"/>
                <a:gd name="connsiteY26" fmla="*/ 647700 h 2075250"/>
                <a:gd name="connsiteX27" fmla="*/ 2374900 w 3975100"/>
                <a:gd name="connsiteY27" fmla="*/ 406400 h 2075250"/>
                <a:gd name="connsiteX28" fmla="*/ 2438400 w 3975100"/>
                <a:gd name="connsiteY28" fmla="*/ 139700 h 2075250"/>
                <a:gd name="connsiteX29" fmla="*/ 2552700 w 3975100"/>
                <a:gd name="connsiteY29" fmla="*/ 0 h 2075250"/>
                <a:gd name="connsiteX30" fmla="*/ 2743200 w 3975100"/>
                <a:gd name="connsiteY30" fmla="*/ 12700 h 2075250"/>
                <a:gd name="connsiteX31" fmla="*/ 2984500 w 3975100"/>
                <a:gd name="connsiteY31" fmla="*/ 25400 h 2075250"/>
                <a:gd name="connsiteX32" fmla="*/ 3022600 w 3975100"/>
                <a:gd name="connsiteY32" fmla="*/ 215900 h 2075250"/>
                <a:gd name="connsiteX33" fmla="*/ 3111500 w 3975100"/>
                <a:gd name="connsiteY33" fmla="*/ 546100 h 2075250"/>
                <a:gd name="connsiteX34" fmla="*/ 3225800 w 3975100"/>
                <a:gd name="connsiteY34" fmla="*/ 812800 h 2075250"/>
                <a:gd name="connsiteX35" fmla="*/ 3556000 w 3975100"/>
                <a:gd name="connsiteY35" fmla="*/ 863600 h 2075250"/>
                <a:gd name="connsiteX36" fmla="*/ 3975100 w 3975100"/>
                <a:gd name="connsiteY36"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93700 w 3975100"/>
                <a:gd name="connsiteY4" fmla="*/ 1968500 h 2075250"/>
                <a:gd name="connsiteX5" fmla="*/ 444500 w 3975100"/>
                <a:gd name="connsiteY5" fmla="*/ 1854200 h 2075250"/>
                <a:gd name="connsiteX6" fmla="*/ 469900 w 3975100"/>
                <a:gd name="connsiteY6" fmla="*/ 1778000 h 2075250"/>
                <a:gd name="connsiteX7" fmla="*/ 520700 w 3975100"/>
                <a:gd name="connsiteY7" fmla="*/ 1562100 h 2075250"/>
                <a:gd name="connsiteX8" fmla="*/ 546100 w 3975100"/>
                <a:gd name="connsiteY8" fmla="*/ 1447800 h 2075250"/>
                <a:gd name="connsiteX9" fmla="*/ 609600 w 3975100"/>
                <a:gd name="connsiteY9" fmla="*/ 1168400 h 2075250"/>
                <a:gd name="connsiteX10" fmla="*/ 635000 w 3975100"/>
                <a:gd name="connsiteY10" fmla="*/ 990600 h 2075250"/>
                <a:gd name="connsiteX11" fmla="*/ 723900 w 3975100"/>
                <a:gd name="connsiteY11" fmla="*/ 635000 h 2075250"/>
                <a:gd name="connsiteX12" fmla="*/ 774700 w 3975100"/>
                <a:gd name="connsiteY12" fmla="*/ 431800 h 2075250"/>
                <a:gd name="connsiteX13" fmla="*/ 812800 w 3975100"/>
                <a:gd name="connsiteY13" fmla="*/ 266700 h 2075250"/>
                <a:gd name="connsiteX14" fmla="*/ 863600 w 3975100"/>
                <a:gd name="connsiteY14" fmla="*/ 76200 h 2075250"/>
                <a:gd name="connsiteX15" fmla="*/ 1054100 w 3975100"/>
                <a:gd name="connsiteY15" fmla="*/ 63500 h 2075250"/>
                <a:gd name="connsiteX16" fmla="*/ 1384300 w 3975100"/>
                <a:gd name="connsiteY16" fmla="*/ 114300 h 2075250"/>
                <a:gd name="connsiteX17" fmla="*/ 1371600 w 3975100"/>
                <a:gd name="connsiteY17" fmla="*/ 152400 h 2075250"/>
                <a:gd name="connsiteX18" fmla="*/ 1409700 w 3975100"/>
                <a:gd name="connsiteY18" fmla="*/ 393700 h 2075250"/>
                <a:gd name="connsiteX19" fmla="*/ 1447800 w 3975100"/>
                <a:gd name="connsiteY19" fmla="*/ 609600 h 2075250"/>
                <a:gd name="connsiteX20" fmla="*/ 1460500 w 3975100"/>
                <a:gd name="connsiteY20" fmla="*/ 723900 h 2075250"/>
                <a:gd name="connsiteX21" fmla="*/ 1549400 w 3975100"/>
                <a:gd name="connsiteY21" fmla="*/ 812800 h 2075250"/>
                <a:gd name="connsiteX22" fmla="*/ 1841500 w 3975100"/>
                <a:gd name="connsiteY22" fmla="*/ 876300 h 2075250"/>
                <a:gd name="connsiteX23" fmla="*/ 2209800 w 3975100"/>
                <a:gd name="connsiteY23" fmla="*/ 863600 h 2075250"/>
                <a:gd name="connsiteX24" fmla="*/ 2247900 w 3975100"/>
                <a:gd name="connsiteY24" fmla="*/ 838200 h 2075250"/>
                <a:gd name="connsiteX25" fmla="*/ 2324100 w 3975100"/>
                <a:gd name="connsiteY25" fmla="*/ 647700 h 2075250"/>
                <a:gd name="connsiteX26" fmla="*/ 2374900 w 3975100"/>
                <a:gd name="connsiteY26" fmla="*/ 406400 h 2075250"/>
                <a:gd name="connsiteX27" fmla="*/ 2438400 w 3975100"/>
                <a:gd name="connsiteY27" fmla="*/ 139700 h 2075250"/>
                <a:gd name="connsiteX28" fmla="*/ 2552700 w 3975100"/>
                <a:gd name="connsiteY28" fmla="*/ 0 h 2075250"/>
                <a:gd name="connsiteX29" fmla="*/ 2743200 w 3975100"/>
                <a:gd name="connsiteY29" fmla="*/ 12700 h 2075250"/>
                <a:gd name="connsiteX30" fmla="*/ 2984500 w 3975100"/>
                <a:gd name="connsiteY30" fmla="*/ 25400 h 2075250"/>
                <a:gd name="connsiteX31" fmla="*/ 3022600 w 3975100"/>
                <a:gd name="connsiteY31" fmla="*/ 215900 h 2075250"/>
                <a:gd name="connsiteX32" fmla="*/ 3111500 w 3975100"/>
                <a:gd name="connsiteY32" fmla="*/ 546100 h 2075250"/>
                <a:gd name="connsiteX33" fmla="*/ 3225800 w 3975100"/>
                <a:gd name="connsiteY33" fmla="*/ 812800 h 2075250"/>
                <a:gd name="connsiteX34" fmla="*/ 3556000 w 3975100"/>
                <a:gd name="connsiteY34" fmla="*/ 863600 h 2075250"/>
                <a:gd name="connsiteX35" fmla="*/ 3975100 w 3975100"/>
                <a:gd name="connsiteY35"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444500 w 3975100"/>
                <a:gd name="connsiteY4" fmla="*/ 1854200 h 2075250"/>
                <a:gd name="connsiteX5" fmla="*/ 469900 w 3975100"/>
                <a:gd name="connsiteY5" fmla="*/ 1778000 h 2075250"/>
                <a:gd name="connsiteX6" fmla="*/ 520700 w 3975100"/>
                <a:gd name="connsiteY6" fmla="*/ 1562100 h 2075250"/>
                <a:gd name="connsiteX7" fmla="*/ 546100 w 3975100"/>
                <a:gd name="connsiteY7" fmla="*/ 1447800 h 2075250"/>
                <a:gd name="connsiteX8" fmla="*/ 609600 w 3975100"/>
                <a:gd name="connsiteY8" fmla="*/ 1168400 h 2075250"/>
                <a:gd name="connsiteX9" fmla="*/ 635000 w 3975100"/>
                <a:gd name="connsiteY9" fmla="*/ 990600 h 2075250"/>
                <a:gd name="connsiteX10" fmla="*/ 723900 w 3975100"/>
                <a:gd name="connsiteY10" fmla="*/ 635000 h 2075250"/>
                <a:gd name="connsiteX11" fmla="*/ 774700 w 3975100"/>
                <a:gd name="connsiteY11" fmla="*/ 431800 h 2075250"/>
                <a:gd name="connsiteX12" fmla="*/ 812800 w 3975100"/>
                <a:gd name="connsiteY12" fmla="*/ 266700 h 2075250"/>
                <a:gd name="connsiteX13" fmla="*/ 863600 w 3975100"/>
                <a:gd name="connsiteY13" fmla="*/ 76200 h 2075250"/>
                <a:gd name="connsiteX14" fmla="*/ 1054100 w 3975100"/>
                <a:gd name="connsiteY14" fmla="*/ 63500 h 2075250"/>
                <a:gd name="connsiteX15" fmla="*/ 1384300 w 3975100"/>
                <a:gd name="connsiteY15" fmla="*/ 114300 h 2075250"/>
                <a:gd name="connsiteX16" fmla="*/ 1371600 w 3975100"/>
                <a:gd name="connsiteY16" fmla="*/ 152400 h 2075250"/>
                <a:gd name="connsiteX17" fmla="*/ 1409700 w 3975100"/>
                <a:gd name="connsiteY17" fmla="*/ 393700 h 2075250"/>
                <a:gd name="connsiteX18" fmla="*/ 1447800 w 3975100"/>
                <a:gd name="connsiteY18" fmla="*/ 609600 h 2075250"/>
                <a:gd name="connsiteX19" fmla="*/ 1460500 w 3975100"/>
                <a:gd name="connsiteY19" fmla="*/ 723900 h 2075250"/>
                <a:gd name="connsiteX20" fmla="*/ 1549400 w 3975100"/>
                <a:gd name="connsiteY20" fmla="*/ 812800 h 2075250"/>
                <a:gd name="connsiteX21" fmla="*/ 1841500 w 3975100"/>
                <a:gd name="connsiteY21" fmla="*/ 876300 h 2075250"/>
                <a:gd name="connsiteX22" fmla="*/ 2209800 w 3975100"/>
                <a:gd name="connsiteY22" fmla="*/ 863600 h 2075250"/>
                <a:gd name="connsiteX23" fmla="*/ 2247900 w 3975100"/>
                <a:gd name="connsiteY23" fmla="*/ 838200 h 2075250"/>
                <a:gd name="connsiteX24" fmla="*/ 2324100 w 3975100"/>
                <a:gd name="connsiteY24" fmla="*/ 647700 h 2075250"/>
                <a:gd name="connsiteX25" fmla="*/ 2374900 w 3975100"/>
                <a:gd name="connsiteY25" fmla="*/ 406400 h 2075250"/>
                <a:gd name="connsiteX26" fmla="*/ 2438400 w 3975100"/>
                <a:gd name="connsiteY26" fmla="*/ 139700 h 2075250"/>
                <a:gd name="connsiteX27" fmla="*/ 2552700 w 3975100"/>
                <a:gd name="connsiteY27" fmla="*/ 0 h 2075250"/>
                <a:gd name="connsiteX28" fmla="*/ 2743200 w 3975100"/>
                <a:gd name="connsiteY28" fmla="*/ 12700 h 2075250"/>
                <a:gd name="connsiteX29" fmla="*/ 2984500 w 3975100"/>
                <a:gd name="connsiteY29" fmla="*/ 25400 h 2075250"/>
                <a:gd name="connsiteX30" fmla="*/ 3022600 w 3975100"/>
                <a:gd name="connsiteY30" fmla="*/ 215900 h 2075250"/>
                <a:gd name="connsiteX31" fmla="*/ 3111500 w 3975100"/>
                <a:gd name="connsiteY31" fmla="*/ 546100 h 2075250"/>
                <a:gd name="connsiteX32" fmla="*/ 3225800 w 3975100"/>
                <a:gd name="connsiteY32" fmla="*/ 812800 h 2075250"/>
                <a:gd name="connsiteX33" fmla="*/ 3556000 w 3975100"/>
                <a:gd name="connsiteY33" fmla="*/ 863600 h 2075250"/>
                <a:gd name="connsiteX34" fmla="*/ 3975100 w 3975100"/>
                <a:gd name="connsiteY34"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17500 w 3975100"/>
                <a:gd name="connsiteY4" fmla="*/ 2032000 h 2075250"/>
                <a:gd name="connsiteX5" fmla="*/ 444500 w 3975100"/>
                <a:gd name="connsiteY5" fmla="*/ 1854200 h 2075250"/>
                <a:gd name="connsiteX6" fmla="*/ 469900 w 3975100"/>
                <a:gd name="connsiteY6" fmla="*/ 1778000 h 2075250"/>
                <a:gd name="connsiteX7" fmla="*/ 520700 w 3975100"/>
                <a:gd name="connsiteY7" fmla="*/ 1562100 h 2075250"/>
                <a:gd name="connsiteX8" fmla="*/ 546100 w 3975100"/>
                <a:gd name="connsiteY8" fmla="*/ 1447800 h 2075250"/>
                <a:gd name="connsiteX9" fmla="*/ 609600 w 3975100"/>
                <a:gd name="connsiteY9" fmla="*/ 1168400 h 2075250"/>
                <a:gd name="connsiteX10" fmla="*/ 635000 w 3975100"/>
                <a:gd name="connsiteY10" fmla="*/ 990600 h 2075250"/>
                <a:gd name="connsiteX11" fmla="*/ 723900 w 3975100"/>
                <a:gd name="connsiteY11" fmla="*/ 635000 h 2075250"/>
                <a:gd name="connsiteX12" fmla="*/ 774700 w 3975100"/>
                <a:gd name="connsiteY12" fmla="*/ 431800 h 2075250"/>
                <a:gd name="connsiteX13" fmla="*/ 812800 w 3975100"/>
                <a:gd name="connsiteY13" fmla="*/ 266700 h 2075250"/>
                <a:gd name="connsiteX14" fmla="*/ 863600 w 3975100"/>
                <a:gd name="connsiteY14" fmla="*/ 76200 h 2075250"/>
                <a:gd name="connsiteX15" fmla="*/ 1054100 w 3975100"/>
                <a:gd name="connsiteY15" fmla="*/ 63500 h 2075250"/>
                <a:gd name="connsiteX16" fmla="*/ 1384300 w 3975100"/>
                <a:gd name="connsiteY16" fmla="*/ 114300 h 2075250"/>
                <a:gd name="connsiteX17" fmla="*/ 1371600 w 3975100"/>
                <a:gd name="connsiteY17" fmla="*/ 152400 h 2075250"/>
                <a:gd name="connsiteX18" fmla="*/ 1409700 w 3975100"/>
                <a:gd name="connsiteY18" fmla="*/ 393700 h 2075250"/>
                <a:gd name="connsiteX19" fmla="*/ 1447800 w 3975100"/>
                <a:gd name="connsiteY19" fmla="*/ 609600 h 2075250"/>
                <a:gd name="connsiteX20" fmla="*/ 1460500 w 3975100"/>
                <a:gd name="connsiteY20" fmla="*/ 723900 h 2075250"/>
                <a:gd name="connsiteX21" fmla="*/ 1549400 w 3975100"/>
                <a:gd name="connsiteY21" fmla="*/ 812800 h 2075250"/>
                <a:gd name="connsiteX22" fmla="*/ 1841500 w 3975100"/>
                <a:gd name="connsiteY22" fmla="*/ 876300 h 2075250"/>
                <a:gd name="connsiteX23" fmla="*/ 2209800 w 3975100"/>
                <a:gd name="connsiteY23" fmla="*/ 863600 h 2075250"/>
                <a:gd name="connsiteX24" fmla="*/ 2247900 w 3975100"/>
                <a:gd name="connsiteY24" fmla="*/ 838200 h 2075250"/>
                <a:gd name="connsiteX25" fmla="*/ 2324100 w 3975100"/>
                <a:gd name="connsiteY25" fmla="*/ 647700 h 2075250"/>
                <a:gd name="connsiteX26" fmla="*/ 2374900 w 3975100"/>
                <a:gd name="connsiteY26" fmla="*/ 406400 h 2075250"/>
                <a:gd name="connsiteX27" fmla="*/ 2438400 w 3975100"/>
                <a:gd name="connsiteY27" fmla="*/ 139700 h 2075250"/>
                <a:gd name="connsiteX28" fmla="*/ 2552700 w 3975100"/>
                <a:gd name="connsiteY28" fmla="*/ 0 h 2075250"/>
                <a:gd name="connsiteX29" fmla="*/ 2743200 w 3975100"/>
                <a:gd name="connsiteY29" fmla="*/ 12700 h 2075250"/>
                <a:gd name="connsiteX30" fmla="*/ 2984500 w 3975100"/>
                <a:gd name="connsiteY30" fmla="*/ 25400 h 2075250"/>
                <a:gd name="connsiteX31" fmla="*/ 3022600 w 3975100"/>
                <a:gd name="connsiteY31" fmla="*/ 215900 h 2075250"/>
                <a:gd name="connsiteX32" fmla="*/ 3111500 w 3975100"/>
                <a:gd name="connsiteY32" fmla="*/ 546100 h 2075250"/>
                <a:gd name="connsiteX33" fmla="*/ 3225800 w 3975100"/>
                <a:gd name="connsiteY33" fmla="*/ 812800 h 2075250"/>
                <a:gd name="connsiteX34" fmla="*/ 3556000 w 3975100"/>
                <a:gd name="connsiteY34" fmla="*/ 863600 h 2075250"/>
                <a:gd name="connsiteX35" fmla="*/ 3975100 w 3975100"/>
                <a:gd name="connsiteY35"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317500 w 3975100"/>
                <a:gd name="connsiteY4" fmla="*/ 2032000 h 2075250"/>
                <a:gd name="connsiteX5" fmla="*/ 444500 w 3975100"/>
                <a:gd name="connsiteY5" fmla="*/ 1854200 h 2075250"/>
                <a:gd name="connsiteX6" fmla="*/ 520700 w 3975100"/>
                <a:gd name="connsiteY6" fmla="*/ 1562100 h 2075250"/>
                <a:gd name="connsiteX7" fmla="*/ 546100 w 3975100"/>
                <a:gd name="connsiteY7" fmla="*/ 1447800 h 2075250"/>
                <a:gd name="connsiteX8" fmla="*/ 609600 w 3975100"/>
                <a:gd name="connsiteY8" fmla="*/ 1168400 h 2075250"/>
                <a:gd name="connsiteX9" fmla="*/ 635000 w 3975100"/>
                <a:gd name="connsiteY9" fmla="*/ 990600 h 2075250"/>
                <a:gd name="connsiteX10" fmla="*/ 723900 w 3975100"/>
                <a:gd name="connsiteY10" fmla="*/ 635000 h 2075250"/>
                <a:gd name="connsiteX11" fmla="*/ 774700 w 3975100"/>
                <a:gd name="connsiteY11" fmla="*/ 431800 h 2075250"/>
                <a:gd name="connsiteX12" fmla="*/ 812800 w 3975100"/>
                <a:gd name="connsiteY12" fmla="*/ 266700 h 2075250"/>
                <a:gd name="connsiteX13" fmla="*/ 863600 w 3975100"/>
                <a:gd name="connsiteY13" fmla="*/ 76200 h 2075250"/>
                <a:gd name="connsiteX14" fmla="*/ 1054100 w 3975100"/>
                <a:gd name="connsiteY14" fmla="*/ 63500 h 2075250"/>
                <a:gd name="connsiteX15" fmla="*/ 1384300 w 3975100"/>
                <a:gd name="connsiteY15" fmla="*/ 114300 h 2075250"/>
                <a:gd name="connsiteX16" fmla="*/ 1371600 w 3975100"/>
                <a:gd name="connsiteY16" fmla="*/ 152400 h 2075250"/>
                <a:gd name="connsiteX17" fmla="*/ 1409700 w 3975100"/>
                <a:gd name="connsiteY17" fmla="*/ 393700 h 2075250"/>
                <a:gd name="connsiteX18" fmla="*/ 1447800 w 3975100"/>
                <a:gd name="connsiteY18" fmla="*/ 609600 h 2075250"/>
                <a:gd name="connsiteX19" fmla="*/ 1460500 w 3975100"/>
                <a:gd name="connsiteY19" fmla="*/ 723900 h 2075250"/>
                <a:gd name="connsiteX20" fmla="*/ 1549400 w 3975100"/>
                <a:gd name="connsiteY20" fmla="*/ 812800 h 2075250"/>
                <a:gd name="connsiteX21" fmla="*/ 1841500 w 3975100"/>
                <a:gd name="connsiteY21" fmla="*/ 876300 h 2075250"/>
                <a:gd name="connsiteX22" fmla="*/ 2209800 w 3975100"/>
                <a:gd name="connsiteY22" fmla="*/ 863600 h 2075250"/>
                <a:gd name="connsiteX23" fmla="*/ 2247900 w 3975100"/>
                <a:gd name="connsiteY23" fmla="*/ 838200 h 2075250"/>
                <a:gd name="connsiteX24" fmla="*/ 2324100 w 3975100"/>
                <a:gd name="connsiteY24" fmla="*/ 647700 h 2075250"/>
                <a:gd name="connsiteX25" fmla="*/ 2374900 w 3975100"/>
                <a:gd name="connsiteY25" fmla="*/ 406400 h 2075250"/>
                <a:gd name="connsiteX26" fmla="*/ 2438400 w 3975100"/>
                <a:gd name="connsiteY26" fmla="*/ 139700 h 2075250"/>
                <a:gd name="connsiteX27" fmla="*/ 2552700 w 3975100"/>
                <a:gd name="connsiteY27" fmla="*/ 0 h 2075250"/>
                <a:gd name="connsiteX28" fmla="*/ 2743200 w 3975100"/>
                <a:gd name="connsiteY28" fmla="*/ 12700 h 2075250"/>
                <a:gd name="connsiteX29" fmla="*/ 2984500 w 3975100"/>
                <a:gd name="connsiteY29" fmla="*/ 25400 h 2075250"/>
                <a:gd name="connsiteX30" fmla="*/ 3022600 w 3975100"/>
                <a:gd name="connsiteY30" fmla="*/ 215900 h 2075250"/>
                <a:gd name="connsiteX31" fmla="*/ 3111500 w 3975100"/>
                <a:gd name="connsiteY31" fmla="*/ 546100 h 2075250"/>
                <a:gd name="connsiteX32" fmla="*/ 3225800 w 3975100"/>
                <a:gd name="connsiteY32" fmla="*/ 812800 h 2075250"/>
                <a:gd name="connsiteX33" fmla="*/ 3556000 w 3975100"/>
                <a:gd name="connsiteY33" fmla="*/ 863600 h 2075250"/>
                <a:gd name="connsiteX34" fmla="*/ 3975100 w 3975100"/>
                <a:gd name="connsiteY34" fmla="*/ 863600 h 2075250"/>
                <a:gd name="connsiteX0" fmla="*/ 0 w 3975100"/>
                <a:gd name="connsiteY0" fmla="*/ 2070100 h 2075250"/>
                <a:gd name="connsiteX1" fmla="*/ 127000 w 3975100"/>
                <a:gd name="connsiteY1" fmla="*/ 2057400 h 2075250"/>
                <a:gd name="connsiteX2" fmla="*/ 304800 w 3975100"/>
                <a:gd name="connsiteY2" fmla="*/ 2057400 h 2075250"/>
                <a:gd name="connsiteX3" fmla="*/ 342900 w 3975100"/>
                <a:gd name="connsiteY3" fmla="*/ 2044700 h 2075250"/>
                <a:gd name="connsiteX4" fmla="*/ 444500 w 3975100"/>
                <a:gd name="connsiteY4" fmla="*/ 1854200 h 2075250"/>
                <a:gd name="connsiteX5" fmla="*/ 520700 w 3975100"/>
                <a:gd name="connsiteY5" fmla="*/ 1562100 h 2075250"/>
                <a:gd name="connsiteX6" fmla="*/ 546100 w 3975100"/>
                <a:gd name="connsiteY6" fmla="*/ 1447800 h 2075250"/>
                <a:gd name="connsiteX7" fmla="*/ 609600 w 3975100"/>
                <a:gd name="connsiteY7" fmla="*/ 1168400 h 2075250"/>
                <a:gd name="connsiteX8" fmla="*/ 635000 w 3975100"/>
                <a:gd name="connsiteY8" fmla="*/ 990600 h 2075250"/>
                <a:gd name="connsiteX9" fmla="*/ 723900 w 3975100"/>
                <a:gd name="connsiteY9" fmla="*/ 635000 h 2075250"/>
                <a:gd name="connsiteX10" fmla="*/ 774700 w 3975100"/>
                <a:gd name="connsiteY10" fmla="*/ 431800 h 2075250"/>
                <a:gd name="connsiteX11" fmla="*/ 812800 w 3975100"/>
                <a:gd name="connsiteY11" fmla="*/ 266700 h 2075250"/>
                <a:gd name="connsiteX12" fmla="*/ 863600 w 3975100"/>
                <a:gd name="connsiteY12" fmla="*/ 76200 h 2075250"/>
                <a:gd name="connsiteX13" fmla="*/ 1054100 w 3975100"/>
                <a:gd name="connsiteY13" fmla="*/ 63500 h 2075250"/>
                <a:gd name="connsiteX14" fmla="*/ 1384300 w 3975100"/>
                <a:gd name="connsiteY14" fmla="*/ 114300 h 2075250"/>
                <a:gd name="connsiteX15" fmla="*/ 1371600 w 3975100"/>
                <a:gd name="connsiteY15" fmla="*/ 152400 h 2075250"/>
                <a:gd name="connsiteX16" fmla="*/ 1409700 w 3975100"/>
                <a:gd name="connsiteY16" fmla="*/ 393700 h 2075250"/>
                <a:gd name="connsiteX17" fmla="*/ 1447800 w 3975100"/>
                <a:gd name="connsiteY17" fmla="*/ 609600 h 2075250"/>
                <a:gd name="connsiteX18" fmla="*/ 1460500 w 3975100"/>
                <a:gd name="connsiteY18" fmla="*/ 723900 h 2075250"/>
                <a:gd name="connsiteX19" fmla="*/ 1549400 w 3975100"/>
                <a:gd name="connsiteY19" fmla="*/ 812800 h 2075250"/>
                <a:gd name="connsiteX20" fmla="*/ 1841500 w 3975100"/>
                <a:gd name="connsiteY20" fmla="*/ 876300 h 2075250"/>
                <a:gd name="connsiteX21" fmla="*/ 2209800 w 3975100"/>
                <a:gd name="connsiteY21" fmla="*/ 863600 h 2075250"/>
                <a:gd name="connsiteX22" fmla="*/ 2247900 w 3975100"/>
                <a:gd name="connsiteY22" fmla="*/ 838200 h 2075250"/>
                <a:gd name="connsiteX23" fmla="*/ 2324100 w 3975100"/>
                <a:gd name="connsiteY23" fmla="*/ 647700 h 2075250"/>
                <a:gd name="connsiteX24" fmla="*/ 2374900 w 3975100"/>
                <a:gd name="connsiteY24" fmla="*/ 406400 h 2075250"/>
                <a:gd name="connsiteX25" fmla="*/ 2438400 w 3975100"/>
                <a:gd name="connsiteY25" fmla="*/ 139700 h 2075250"/>
                <a:gd name="connsiteX26" fmla="*/ 2552700 w 3975100"/>
                <a:gd name="connsiteY26" fmla="*/ 0 h 2075250"/>
                <a:gd name="connsiteX27" fmla="*/ 2743200 w 3975100"/>
                <a:gd name="connsiteY27" fmla="*/ 12700 h 2075250"/>
                <a:gd name="connsiteX28" fmla="*/ 2984500 w 3975100"/>
                <a:gd name="connsiteY28" fmla="*/ 25400 h 2075250"/>
                <a:gd name="connsiteX29" fmla="*/ 3022600 w 3975100"/>
                <a:gd name="connsiteY29" fmla="*/ 215900 h 2075250"/>
                <a:gd name="connsiteX30" fmla="*/ 3111500 w 3975100"/>
                <a:gd name="connsiteY30" fmla="*/ 546100 h 2075250"/>
                <a:gd name="connsiteX31" fmla="*/ 3225800 w 3975100"/>
                <a:gd name="connsiteY31" fmla="*/ 812800 h 2075250"/>
                <a:gd name="connsiteX32" fmla="*/ 3556000 w 3975100"/>
                <a:gd name="connsiteY32" fmla="*/ 863600 h 2075250"/>
                <a:gd name="connsiteX33" fmla="*/ 3975100 w 3975100"/>
                <a:gd name="connsiteY33" fmla="*/ 863600 h 2075250"/>
                <a:gd name="connsiteX0" fmla="*/ 0 w 3975100"/>
                <a:gd name="connsiteY0" fmla="*/ 2070100 h 2070100"/>
                <a:gd name="connsiteX1" fmla="*/ 127000 w 3975100"/>
                <a:gd name="connsiteY1" fmla="*/ 2057400 h 2070100"/>
                <a:gd name="connsiteX2" fmla="*/ 342900 w 3975100"/>
                <a:gd name="connsiteY2" fmla="*/ 2044700 h 2070100"/>
                <a:gd name="connsiteX3" fmla="*/ 444500 w 3975100"/>
                <a:gd name="connsiteY3" fmla="*/ 1854200 h 2070100"/>
                <a:gd name="connsiteX4" fmla="*/ 520700 w 3975100"/>
                <a:gd name="connsiteY4" fmla="*/ 1562100 h 2070100"/>
                <a:gd name="connsiteX5" fmla="*/ 546100 w 3975100"/>
                <a:gd name="connsiteY5" fmla="*/ 1447800 h 2070100"/>
                <a:gd name="connsiteX6" fmla="*/ 609600 w 3975100"/>
                <a:gd name="connsiteY6" fmla="*/ 1168400 h 2070100"/>
                <a:gd name="connsiteX7" fmla="*/ 635000 w 3975100"/>
                <a:gd name="connsiteY7" fmla="*/ 990600 h 2070100"/>
                <a:gd name="connsiteX8" fmla="*/ 723900 w 3975100"/>
                <a:gd name="connsiteY8" fmla="*/ 635000 h 2070100"/>
                <a:gd name="connsiteX9" fmla="*/ 774700 w 3975100"/>
                <a:gd name="connsiteY9" fmla="*/ 431800 h 2070100"/>
                <a:gd name="connsiteX10" fmla="*/ 812800 w 3975100"/>
                <a:gd name="connsiteY10" fmla="*/ 266700 h 2070100"/>
                <a:gd name="connsiteX11" fmla="*/ 863600 w 3975100"/>
                <a:gd name="connsiteY11" fmla="*/ 76200 h 2070100"/>
                <a:gd name="connsiteX12" fmla="*/ 1054100 w 3975100"/>
                <a:gd name="connsiteY12" fmla="*/ 63500 h 2070100"/>
                <a:gd name="connsiteX13" fmla="*/ 1384300 w 3975100"/>
                <a:gd name="connsiteY13" fmla="*/ 114300 h 2070100"/>
                <a:gd name="connsiteX14" fmla="*/ 1371600 w 3975100"/>
                <a:gd name="connsiteY14" fmla="*/ 152400 h 2070100"/>
                <a:gd name="connsiteX15" fmla="*/ 1409700 w 3975100"/>
                <a:gd name="connsiteY15" fmla="*/ 393700 h 2070100"/>
                <a:gd name="connsiteX16" fmla="*/ 1447800 w 3975100"/>
                <a:gd name="connsiteY16" fmla="*/ 609600 h 2070100"/>
                <a:gd name="connsiteX17" fmla="*/ 1460500 w 3975100"/>
                <a:gd name="connsiteY17" fmla="*/ 723900 h 2070100"/>
                <a:gd name="connsiteX18" fmla="*/ 1549400 w 3975100"/>
                <a:gd name="connsiteY18" fmla="*/ 812800 h 2070100"/>
                <a:gd name="connsiteX19" fmla="*/ 1841500 w 3975100"/>
                <a:gd name="connsiteY19" fmla="*/ 876300 h 2070100"/>
                <a:gd name="connsiteX20" fmla="*/ 2209800 w 3975100"/>
                <a:gd name="connsiteY20" fmla="*/ 863600 h 2070100"/>
                <a:gd name="connsiteX21" fmla="*/ 2247900 w 3975100"/>
                <a:gd name="connsiteY21" fmla="*/ 838200 h 2070100"/>
                <a:gd name="connsiteX22" fmla="*/ 2324100 w 3975100"/>
                <a:gd name="connsiteY22" fmla="*/ 647700 h 2070100"/>
                <a:gd name="connsiteX23" fmla="*/ 2374900 w 3975100"/>
                <a:gd name="connsiteY23" fmla="*/ 406400 h 2070100"/>
                <a:gd name="connsiteX24" fmla="*/ 2438400 w 3975100"/>
                <a:gd name="connsiteY24" fmla="*/ 139700 h 2070100"/>
                <a:gd name="connsiteX25" fmla="*/ 2552700 w 3975100"/>
                <a:gd name="connsiteY25" fmla="*/ 0 h 2070100"/>
                <a:gd name="connsiteX26" fmla="*/ 2743200 w 3975100"/>
                <a:gd name="connsiteY26" fmla="*/ 12700 h 2070100"/>
                <a:gd name="connsiteX27" fmla="*/ 2984500 w 3975100"/>
                <a:gd name="connsiteY27" fmla="*/ 25400 h 2070100"/>
                <a:gd name="connsiteX28" fmla="*/ 3022600 w 3975100"/>
                <a:gd name="connsiteY28" fmla="*/ 215900 h 2070100"/>
                <a:gd name="connsiteX29" fmla="*/ 3111500 w 3975100"/>
                <a:gd name="connsiteY29" fmla="*/ 546100 h 2070100"/>
                <a:gd name="connsiteX30" fmla="*/ 3225800 w 3975100"/>
                <a:gd name="connsiteY30" fmla="*/ 812800 h 2070100"/>
                <a:gd name="connsiteX31" fmla="*/ 3556000 w 3975100"/>
                <a:gd name="connsiteY31" fmla="*/ 863600 h 2070100"/>
                <a:gd name="connsiteX32" fmla="*/ 3975100 w 3975100"/>
                <a:gd name="connsiteY32" fmla="*/ 863600 h 2070100"/>
                <a:gd name="connsiteX0" fmla="*/ 0 w 3975100"/>
                <a:gd name="connsiteY0" fmla="*/ 2070100 h 2070100"/>
                <a:gd name="connsiteX1" fmla="*/ 127000 w 3975100"/>
                <a:gd name="connsiteY1" fmla="*/ 2057400 h 2070100"/>
                <a:gd name="connsiteX2" fmla="*/ 342900 w 3975100"/>
                <a:gd name="connsiteY2" fmla="*/ 2044700 h 2070100"/>
                <a:gd name="connsiteX3" fmla="*/ 444500 w 3975100"/>
                <a:gd name="connsiteY3" fmla="*/ 1854200 h 2070100"/>
                <a:gd name="connsiteX4" fmla="*/ 520700 w 3975100"/>
                <a:gd name="connsiteY4" fmla="*/ 1562100 h 2070100"/>
                <a:gd name="connsiteX5" fmla="*/ 546100 w 3975100"/>
                <a:gd name="connsiteY5" fmla="*/ 1447800 h 2070100"/>
                <a:gd name="connsiteX6" fmla="*/ 609600 w 3975100"/>
                <a:gd name="connsiteY6" fmla="*/ 1168400 h 2070100"/>
                <a:gd name="connsiteX7" fmla="*/ 635000 w 3975100"/>
                <a:gd name="connsiteY7" fmla="*/ 990600 h 2070100"/>
                <a:gd name="connsiteX8" fmla="*/ 723900 w 3975100"/>
                <a:gd name="connsiteY8" fmla="*/ 635000 h 2070100"/>
                <a:gd name="connsiteX9" fmla="*/ 812800 w 3975100"/>
                <a:gd name="connsiteY9" fmla="*/ 266700 h 2070100"/>
                <a:gd name="connsiteX10" fmla="*/ 863600 w 3975100"/>
                <a:gd name="connsiteY10" fmla="*/ 76200 h 2070100"/>
                <a:gd name="connsiteX11" fmla="*/ 1054100 w 3975100"/>
                <a:gd name="connsiteY11" fmla="*/ 63500 h 2070100"/>
                <a:gd name="connsiteX12" fmla="*/ 1384300 w 3975100"/>
                <a:gd name="connsiteY12" fmla="*/ 114300 h 2070100"/>
                <a:gd name="connsiteX13" fmla="*/ 1371600 w 3975100"/>
                <a:gd name="connsiteY13" fmla="*/ 152400 h 2070100"/>
                <a:gd name="connsiteX14" fmla="*/ 1409700 w 3975100"/>
                <a:gd name="connsiteY14" fmla="*/ 393700 h 2070100"/>
                <a:gd name="connsiteX15" fmla="*/ 1447800 w 3975100"/>
                <a:gd name="connsiteY15" fmla="*/ 609600 h 2070100"/>
                <a:gd name="connsiteX16" fmla="*/ 1460500 w 3975100"/>
                <a:gd name="connsiteY16" fmla="*/ 723900 h 2070100"/>
                <a:gd name="connsiteX17" fmla="*/ 1549400 w 3975100"/>
                <a:gd name="connsiteY17" fmla="*/ 812800 h 2070100"/>
                <a:gd name="connsiteX18" fmla="*/ 1841500 w 3975100"/>
                <a:gd name="connsiteY18" fmla="*/ 876300 h 2070100"/>
                <a:gd name="connsiteX19" fmla="*/ 2209800 w 3975100"/>
                <a:gd name="connsiteY19" fmla="*/ 863600 h 2070100"/>
                <a:gd name="connsiteX20" fmla="*/ 2247900 w 3975100"/>
                <a:gd name="connsiteY20" fmla="*/ 838200 h 2070100"/>
                <a:gd name="connsiteX21" fmla="*/ 2324100 w 3975100"/>
                <a:gd name="connsiteY21" fmla="*/ 647700 h 2070100"/>
                <a:gd name="connsiteX22" fmla="*/ 2374900 w 3975100"/>
                <a:gd name="connsiteY22" fmla="*/ 406400 h 2070100"/>
                <a:gd name="connsiteX23" fmla="*/ 2438400 w 3975100"/>
                <a:gd name="connsiteY23" fmla="*/ 139700 h 2070100"/>
                <a:gd name="connsiteX24" fmla="*/ 2552700 w 3975100"/>
                <a:gd name="connsiteY24" fmla="*/ 0 h 2070100"/>
                <a:gd name="connsiteX25" fmla="*/ 2743200 w 3975100"/>
                <a:gd name="connsiteY25" fmla="*/ 12700 h 2070100"/>
                <a:gd name="connsiteX26" fmla="*/ 2984500 w 3975100"/>
                <a:gd name="connsiteY26" fmla="*/ 25400 h 2070100"/>
                <a:gd name="connsiteX27" fmla="*/ 3022600 w 3975100"/>
                <a:gd name="connsiteY27" fmla="*/ 215900 h 2070100"/>
                <a:gd name="connsiteX28" fmla="*/ 3111500 w 3975100"/>
                <a:gd name="connsiteY28" fmla="*/ 546100 h 2070100"/>
                <a:gd name="connsiteX29" fmla="*/ 3225800 w 3975100"/>
                <a:gd name="connsiteY29" fmla="*/ 812800 h 2070100"/>
                <a:gd name="connsiteX30" fmla="*/ 3556000 w 3975100"/>
                <a:gd name="connsiteY30" fmla="*/ 863600 h 2070100"/>
                <a:gd name="connsiteX31" fmla="*/ 3975100 w 3975100"/>
                <a:gd name="connsiteY31" fmla="*/ 863600 h 2070100"/>
                <a:gd name="connsiteX0" fmla="*/ 0 w 3975100"/>
                <a:gd name="connsiteY0" fmla="*/ 2070100 h 2070100"/>
                <a:gd name="connsiteX1" fmla="*/ 127000 w 3975100"/>
                <a:gd name="connsiteY1" fmla="*/ 2057400 h 2070100"/>
                <a:gd name="connsiteX2" fmla="*/ 342900 w 3975100"/>
                <a:gd name="connsiteY2" fmla="*/ 2044700 h 2070100"/>
                <a:gd name="connsiteX3" fmla="*/ 444500 w 3975100"/>
                <a:gd name="connsiteY3" fmla="*/ 1854200 h 2070100"/>
                <a:gd name="connsiteX4" fmla="*/ 520700 w 3975100"/>
                <a:gd name="connsiteY4" fmla="*/ 1562100 h 2070100"/>
                <a:gd name="connsiteX5" fmla="*/ 546100 w 3975100"/>
                <a:gd name="connsiteY5" fmla="*/ 1447800 h 2070100"/>
                <a:gd name="connsiteX6" fmla="*/ 609600 w 3975100"/>
                <a:gd name="connsiteY6" fmla="*/ 1168400 h 2070100"/>
                <a:gd name="connsiteX7" fmla="*/ 635000 w 3975100"/>
                <a:gd name="connsiteY7" fmla="*/ 990600 h 2070100"/>
                <a:gd name="connsiteX8" fmla="*/ 723900 w 3975100"/>
                <a:gd name="connsiteY8" fmla="*/ 635000 h 2070100"/>
                <a:gd name="connsiteX9" fmla="*/ 812800 w 3975100"/>
                <a:gd name="connsiteY9" fmla="*/ 266700 h 2070100"/>
                <a:gd name="connsiteX10" fmla="*/ 863600 w 3975100"/>
                <a:gd name="connsiteY10" fmla="*/ 76200 h 2070100"/>
                <a:gd name="connsiteX11" fmla="*/ 1054100 w 3975100"/>
                <a:gd name="connsiteY11" fmla="*/ 63500 h 2070100"/>
                <a:gd name="connsiteX12" fmla="*/ 1384300 w 3975100"/>
                <a:gd name="connsiteY12" fmla="*/ 114300 h 2070100"/>
                <a:gd name="connsiteX13" fmla="*/ 1371600 w 3975100"/>
                <a:gd name="connsiteY13" fmla="*/ 152400 h 2070100"/>
                <a:gd name="connsiteX14" fmla="*/ 1409700 w 3975100"/>
                <a:gd name="connsiteY14" fmla="*/ 393700 h 2070100"/>
                <a:gd name="connsiteX15" fmla="*/ 1447800 w 3975100"/>
                <a:gd name="connsiteY15" fmla="*/ 609600 h 2070100"/>
                <a:gd name="connsiteX16" fmla="*/ 1549400 w 3975100"/>
                <a:gd name="connsiteY16" fmla="*/ 812800 h 2070100"/>
                <a:gd name="connsiteX17" fmla="*/ 1841500 w 3975100"/>
                <a:gd name="connsiteY17" fmla="*/ 876300 h 2070100"/>
                <a:gd name="connsiteX18" fmla="*/ 2209800 w 3975100"/>
                <a:gd name="connsiteY18" fmla="*/ 863600 h 2070100"/>
                <a:gd name="connsiteX19" fmla="*/ 2247900 w 3975100"/>
                <a:gd name="connsiteY19" fmla="*/ 838200 h 2070100"/>
                <a:gd name="connsiteX20" fmla="*/ 2324100 w 3975100"/>
                <a:gd name="connsiteY20" fmla="*/ 647700 h 2070100"/>
                <a:gd name="connsiteX21" fmla="*/ 2374900 w 3975100"/>
                <a:gd name="connsiteY21" fmla="*/ 406400 h 2070100"/>
                <a:gd name="connsiteX22" fmla="*/ 2438400 w 3975100"/>
                <a:gd name="connsiteY22" fmla="*/ 139700 h 2070100"/>
                <a:gd name="connsiteX23" fmla="*/ 2552700 w 3975100"/>
                <a:gd name="connsiteY23" fmla="*/ 0 h 2070100"/>
                <a:gd name="connsiteX24" fmla="*/ 2743200 w 3975100"/>
                <a:gd name="connsiteY24" fmla="*/ 12700 h 2070100"/>
                <a:gd name="connsiteX25" fmla="*/ 2984500 w 3975100"/>
                <a:gd name="connsiteY25" fmla="*/ 25400 h 2070100"/>
                <a:gd name="connsiteX26" fmla="*/ 3022600 w 3975100"/>
                <a:gd name="connsiteY26" fmla="*/ 215900 h 2070100"/>
                <a:gd name="connsiteX27" fmla="*/ 3111500 w 3975100"/>
                <a:gd name="connsiteY27" fmla="*/ 546100 h 2070100"/>
                <a:gd name="connsiteX28" fmla="*/ 3225800 w 3975100"/>
                <a:gd name="connsiteY28" fmla="*/ 812800 h 2070100"/>
                <a:gd name="connsiteX29" fmla="*/ 3556000 w 3975100"/>
                <a:gd name="connsiteY29" fmla="*/ 863600 h 2070100"/>
                <a:gd name="connsiteX30" fmla="*/ 3975100 w 3975100"/>
                <a:gd name="connsiteY30" fmla="*/ 863600 h 2070100"/>
                <a:gd name="connsiteX0" fmla="*/ 0 w 3975100"/>
                <a:gd name="connsiteY0" fmla="*/ 2070100 h 2070100"/>
                <a:gd name="connsiteX1" fmla="*/ 127000 w 3975100"/>
                <a:gd name="connsiteY1" fmla="*/ 2057400 h 2070100"/>
                <a:gd name="connsiteX2" fmla="*/ 342900 w 3975100"/>
                <a:gd name="connsiteY2" fmla="*/ 2044700 h 2070100"/>
                <a:gd name="connsiteX3" fmla="*/ 444500 w 3975100"/>
                <a:gd name="connsiteY3" fmla="*/ 1854200 h 2070100"/>
                <a:gd name="connsiteX4" fmla="*/ 520700 w 3975100"/>
                <a:gd name="connsiteY4" fmla="*/ 1562100 h 2070100"/>
                <a:gd name="connsiteX5" fmla="*/ 546100 w 3975100"/>
                <a:gd name="connsiteY5" fmla="*/ 1447800 h 2070100"/>
                <a:gd name="connsiteX6" fmla="*/ 609600 w 3975100"/>
                <a:gd name="connsiteY6" fmla="*/ 1168400 h 2070100"/>
                <a:gd name="connsiteX7" fmla="*/ 635000 w 3975100"/>
                <a:gd name="connsiteY7" fmla="*/ 990600 h 2070100"/>
                <a:gd name="connsiteX8" fmla="*/ 723900 w 3975100"/>
                <a:gd name="connsiteY8" fmla="*/ 635000 h 2070100"/>
                <a:gd name="connsiteX9" fmla="*/ 812800 w 3975100"/>
                <a:gd name="connsiteY9" fmla="*/ 266700 h 2070100"/>
                <a:gd name="connsiteX10" fmla="*/ 863600 w 3975100"/>
                <a:gd name="connsiteY10" fmla="*/ 76200 h 2070100"/>
                <a:gd name="connsiteX11" fmla="*/ 1054100 w 3975100"/>
                <a:gd name="connsiteY11" fmla="*/ 63500 h 2070100"/>
                <a:gd name="connsiteX12" fmla="*/ 1384300 w 3975100"/>
                <a:gd name="connsiteY12" fmla="*/ 114300 h 2070100"/>
                <a:gd name="connsiteX13" fmla="*/ 1409700 w 3975100"/>
                <a:gd name="connsiteY13" fmla="*/ 393700 h 2070100"/>
                <a:gd name="connsiteX14" fmla="*/ 1447800 w 3975100"/>
                <a:gd name="connsiteY14" fmla="*/ 609600 h 2070100"/>
                <a:gd name="connsiteX15" fmla="*/ 1549400 w 3975100"/>
                <a:gd name="connsiteY15" fmla="*/ 812800 h 2070100"/>
                <a:gd name="connsiteX16" fmla="*/ 1841500 w 3975100"/>
                <a:gd name="connsiteY16" fmla="*/ 876300 h 2070100"/>
                <a:gd name="connsiteX17" fmla="*/ 2209800 w 3975100"/>
                <a:gd name="connsiteY17" fmla="*/ 863600 h 2070100"/>
                <a:gd name="connsiteX18" fmla="*/ 2247900 w 3975100"/>
                <a:gd name="connsiteY18" fmla="*/ 838200 h 2070100"/>
                <a:gd name="connsiteX19" fmla="*/ 2324100 w 3975100"/>
                <a:gd name="connsiteY19" fmla="*/ 647700 h 2070100"/>
                <a:gd name="connsiteX20" fmla="*/ 2374900 w 3975100"/>
                <a:gd name="connsiteY20" fmla="*/ 406400 h 2070100"/>
                <a:gd name="connsiteX21" fmla="*/ 2438400 w 3975100"/>
                <a:gd name="connsiteY21" fmla="*/ 139700 h 2070100"/>
                <a:gd name="connsiteX22" fmla="*/ 2552700 w 3975100"/>
                <a:gd name="connsiteY22" fmla="*/ 0 h 2070100"/>
                <a:gd name="connsiteX23" fmla="*/ 2743200 w 3975100"/>
                <a:gd name="connsiteY23" fmla="*/ 12700 h 2070100"/>
                <a:gd name="connsiteX24" fmla="*/ 2984500 w 3975100"/>
                <a:gd name="connsiteY24" fmla="*/ 25400 h 2070100"/>
                <a:gd name="connsiteX25" fmla="*/ 3022600 w 3975100"/>
                <a:gd name="connsiteY25" fmla="*/ 215900 h 2070100"/>
                <a:gd name="connsiteX26" fmla="*/ 3111500 w 3975100"/>
                <a:gd name="connsiteY26" fmla="*/ 546100 h 2070100"/>
                <a:gd name="connsiteX27" fmla="*/ 3225800 w 3975100"/>
                <a:gd name="connsiteY27" fmla="*/ 812800 h 2070100"/>
                <a:gd name="connsiteX28" fmla="*/ 3556000 w 3975100"/>
                <a:gd name="connsiteY28" fmla="*/ 863600 h 2070100"/>
                <a:gd name="connsiteX29" fmla="*/ 3975100 w 3975100"/>
                <a:gd name="connsiteY29" fmla="*/ 863600 h 2070100"/>
                <a:gd name="connsiteX0" fmla="*/ 0 w 3975100"/>
                <a:gd name="connsiteY0" fmla="*/ 2070100 h 2070100"/>
                <a:gd name="connsiteX1" fmla="*/ 127000 w 3975100"/>
                <a:gd name="connsiteY1" fmla="*/ 2057400 h 2070100"/>
                <a:gd name="connsiteX2" fmla="*/ 342900 w 3975100"/>
                <a:gd name="connsiteY2" fmla="*/ 2044700 h 2070100"/>
                <a:gd name="connsiteX3" fmla="*/ 444500 w 3975100"/>
                <a:gd name="connsiteY3" fmla="*/ 1854200 h 2070100"/>
                <a:gd name="connsiteX4" fmla="*/ 520700 w 3975100"/>
                <a:gd name="connsiteY4" fmla="*/ 1562100 h 2070100"/>
                <a:gd name="connsiteX5" fmla="*/ 546100 w 3975100"/>
                <a:gd name="connsiteY5" fmla="*/ 1447800 h 2070100"/>
                <a:gd name="connsiteX6" fmla="*/ 609600 w 3975100"/>
                <a:gd name="connsiteY6" fmla="*/ 1168400 h 2070100"/>
                <a:gd name="connsiteX7" fmla="*/ 635000 w 3975100"/>
                <a:gd name="connsiteY7" fmla="*/ 990600 h 2070100"/>
                <a:gd name="connsiteX8" fmla="*/ 723900 w 3975100"/>
                <a:gd name="connsiteY8" fmla="*/ 635000 h 2070100"/>
                <a:gd name="connsiteX9" fmla="*/ 812800 w 3975100"/>
                <a:gd name="connsiteY9" fmla="*/ 266700 h 2070100"/>
                <a:gd name="connsiteX10" fmla="*/ 863600 w 3975100"/>
                <a:gd name="connsiteY10" fmla="*/ 76200 h 2070100"/>
                <a:gd name="connsiteX11" fmla="*/ 1054100 w 3975100"/>
                <a:gd name="connsiteY11" fmla="*/ 63500 h 2070100"/>
                <a:gd name="connsiteX12" fmla="*/ 1333500 w 3975100"/>
                <a:gd name="connsiteY12" fmla="*/ 127000 h 2070100"/>
                <a:gd name="connsiteX13" fmla="*/ 1409700 w 3975100"/>
                <a:gd name="connsiteY13" fmla="*/ 393700 h 2070100"/>
                <a:gd name="connsiteX14" fmla="*/ 1447800 w 3975100"/>
                <a:gd name="connsiteY14" fmla="*/ 609600 h 2070100"/>
                <a:gd name="connsiteX15" fmla="*/ 1549400 w 3975100"/>
                <a:gd name="connsiteY15" fmla="*/ 812800 h 2070100"/>
                <a:gd name="connsiteX16" fmla="*/ 1841500 w 3975100"/>
                <a:gd name="connsiteY16" fmla="*/ 876300 h 2070100"/>
                <a:gd name="connsiteX17" fmla="*/ 2209800 w 3975100"/>
                <a:gd name="connsiteY17" fmla="*/ 863600 h 2070100"/>
                <a:gd name="connsiteX18" fmla="*/ 2247900 w 3975100"/>
                <a:gd name="connsiteY18" fmla="*/ 838200 h 2070100"/>
                <a:gd name="connsiteX19" fmla="*/ 2324100 w 3975100"/>
                <a:gd name="connsiteY19" fmla="*/ 647700 h 2070100"/>
                <a:gd name="connsiteX20" fmla="*/ 2374900 w 3975100"/>
                <a:gd name="connsiteY20" fmla="*/ 406400 h 2070100"/>
                <a:gd name="connsiteX21" fmla="*/ 2438400 w 3975100"/>
                <a:gd name="connsiteY21" fmla="*/ 139700 h 2070100"/>
                <a:gd name="connsiteX22" fmla="*/ 2552700 w 3975100"/>
                <a:gd name="connsiteY22" fmla="*/ 0 h 2070100"/>
                <a:gd name="connsiteX23" fmla="*/ 2743200 w 3975100"/>
                <a:gd name="connsiteY23" fmla="*/ 12700 h 2070100"/>
                <a:gd name="connsiteX24" fmla="*/ 2984500 w 3975100"/>
                <a:gd name="connsiteY24" fmla="*/ 25400 h 2070100"/>
                <a:gd name="connsiteX25" fmla="*/ 3022600 w 3975100"/>
                <a:gd name="connsiteY25" fmla="*/ 215900 h 2070100"/>
                <a:gd name="connsiteX26" fmla="*/ 3111500 w 3975100"/>
                <a:gd name="connsiteY26" fmla="*/ 546100 h 2070100"/>
                <a:gd name="connsiteX27" fmla="*/ 3225800 w 3975100"/>
                <a:gd name="connsiteY27" fmla="*/ 812800 h 2070100"/>
                <a:gd name="connsiteX28" fmla="*/ 3556000 w 3975100"/>
                <a:gd name="connsiteY28" fmla="*/ 863600 h 2070100"/>
                <a:gd name="connsiteX29" fmla="*/ 3975100 w 3975100"/>
                <a:gd name="connsiteY29" fmla="*/ 863600 h 2070100"/>
                <a:gd name="connsiteX0" fmla="*/ 0 w 3975100"/>
                <a:gd name="connsiteY0" fmla="*/ 2070100 h 2070100"/>
                <a:gd name="connsiteX1" fmla="*/ 127000 w 3975100"/>
                <a:gd name="connsiteY1" fmla="*/ 2057400 h 2070100"/>
                <a:gd name="connsiteX2" fmla="*/ 342900 w 3975100"/>
                <a:gd name="connsiteY2" fmla="*/ 2044700 h 2070100"/>
                <a:gd name="connsiteX3" fmla="*/ 444500 w 3975100"/>
                <a:gd name="connsiteY3" fmla="*/ 1854200 h 2070100"/>
                <a:gd name="connsiteX4" fmla="*/ 520700 w 3975100"/>
                <a:gd name="connsiteY4" fmla="*/ 1562100 h 2070100"/>
                <a:gd name="connsiteX5" fmla="*/ 546100 w 3975100"/>
                <a:gd name="connsiteY5" fmla="*/ 1447800 h 2070100"/>
                <a:gd name="connsiteX6" fmla="*/ 609600 w 3975100"/>
                <a:gd name="connsiteY6" fmla="*/ 1168400 h 2070100"/>
                <a:gd name="connsiteX7" fmla="*/ 635000 w 3975100"/>
                <a:gd name="connsiteY7" fmla="*/ 990600 h 2070100"/>
                <a:gd name="connsiteX8" fmla="*/ 723900 w 3975100"/>
                <a:gd name="connsiteY8" fmla="*/ 635000 h 2070100"/>
                <a:gd name="connsiteX9" fmla="*/ 812800 w 3975100"/>
                <a:gd name="connsiteY9" fmla="*/ 266700 h 2070100"/>
                <a:gd name="connsiteX10" fmla="*/ 863600 w 3975100"/>
                <a:gd name="connsiteY10" fmla="*/ 76200 h 2070100"/>
                <a:gd name="connsiteX11" fmla="*/ 1054100 w 3975100"/>
                <a:gd name="connsiteY11" fmla="*/ 63500 h 2070100"/>
                <a:gd name="connsiteX12" fmla="*/ 1371600 w 3975100"/>
                <a:gd name="connsiteY12" fmla="*/ 88900 h 2070100"/>
                <a:gd name="connsiteX13" fmla="*/ 1409700 w 3975100"/>
                <a:gd name="connsiteY13" fmla="*/ 393700 h 2070100"/>
                <a:gd name="connsiteX14" fmla="*/ 1447800 w 3975100"/>
                <a:gd name="connsiteY14" fmla="*/ 609600 h 2070100"/>
                <a:gd name="connsiteX15" fmla="*/ 1549400 w 3975100"/>
                <a:gd name="connsiteY15" fmla="*/ 812800 h 2070100"/>
                <a:gd name="connsiteX16" fmla="*/ 1841500 w 3975100"/>
                <a:gd name="connsiteY16" fmla="*/ 876300 h 2070100"/>
                <a:gd name="connsiteX17" fmla="*/ 2209800 w 3975100"/>
                <a:gd name="connsiteY17" fmla="*/ 863600 h 2070100"/>
                <a:gd name="connsiteX18" fmla="*/ 2247900 w 3975100"/>
                <a:gd name="connsiteY18" fmla="*/ 838200 h 2070100"/>
                <a:gd name="connsiteX19" fmla="*/ 2324100 w 3975100"/>
                <a:gd name="connsiteY19" fmla="*/ 647700 h 2070100"/>
                <a:gd name="connsiteX20" fmla="*/ 2374900 w 3975100"/>
                <a:gd name="connsiteY20" fmla="*/ 406400 h 2070100"/>
                <a:gd name="connsiteX21" fmla="*/ 2438400 w 3975100"/>
                <a:gd name="connsiteY21" fmla="*/ 139700 h 2070100"/>
                <a:gd name="connsiteX22" fmla="*/ 2552700 w 3975100"/>
                <a:gd name="connsiteY22" fmla="*/ 0 h 2070100"/>
                <a:gd name="connsiteX23" fmla="*/ 2743200 w 3975100"/>
                <a:gd name="connsiteY23" fmla="*/ 12700 h 2070100"/>
                <a:gd name="connsiteX24" fmla="*/ 2984500 w 3975100"/>
                <a:gd name="connsiteY24" fmla="*/ 25400 h 2070100"/>
                <a:gd name="connsiteX25" fmla="*/ 3022600 w 3975100"/>
                <a:gd name="connsiteY25" fmla="*/ 215900 h 2070100"/>
                <a:gd name="connsiteX26" fmla="*/ 3111500 w 3975100"/>
                <a:gd name="connsiteY26" fmla="*/ 546100 h 2070100"/>
                <a:gd name="connsiteX27" fmla="*/ 3225800 w 3975100"/>
                <a:gd name="connsiteY27" fmla="*/ 812800 h 2070100"/>
                <a:gd name="connsiteX28" fmla="*/ 3556000 w 3975100"/>
                <a:gd name="connsiteY28" fmla="*/ 863600 h 2070100"/>
                <a:gd name="connsiteX29" fmla="*/ 3975100 w 3975100"/>
                <a:gd name="connsiteY29" fmla="*/ 863600 h 2070100"/>
                <a:gd name="connsiteX0" fmla="*/ 0 w 3975100"/>
                <a:gd name="connsiteY0" fmla="*/ 2070100 h 2070100"/>
                <a:gd name="connsiteX1" fmla="*/ 127000 w 3975100"/>
                <a:gd name="connsiteY1" fmla="*/ 2057400 h 2070100"/>
                <a:gd name="connsiteX2" fmla="*/ 342900 w 3975100"/>
                <a:gd name="connsiteY2" fmla="*/ 2044700 h 2070100"/>
                <a:gd name="connsiteX3" fmla="*/ 444500 w 3975100"/>
                <a:gd name="connsiteY3" fmla="*/ 1854200 h 2070100"/>
                <a:gd name="connsiteX4" fmla="*/ 520700 w 3975100"/>
                <a:gd name="connsiteY4" fmla="*/ 1562100 h 2070100"/>
                <a:gd name="connsiteX5" fmla="*/ 546100 w 3975100"/>
                <a:gd name="connsiteY5" fmla="*/ 1447800 h 2070100"/>
                <a:gd name="connsiteX6" fmla="*/ 609600 w 3975100"/>
                <a:gd name="connsiteY6" fmla="*/ 1168400 h 2070100"/>
                <a:gd name="connsiteX7" fmla="*/ 635000 w 3975100"/>
                <a:gd name="connsiteY7" fmla="*/ 990600 h 2070100"/>
                <a:gd name="connsiteX8" fmla="*/ 723900 w 3975100"/>
                <a:gd name="connsiteY8" fmla="*/ 635000 h 2070100"/>
                <a:gd name="connsiteX9" fmla="*/ 812800 w 3975100"/>
                <a:gd name="connsiteY9" fmla="*/ 266700 h 2070100"/>
                <a:gd name="connsiteX10" fmla="*/ 863600 w 3975100"/>
                <a:gd name="connsiteY10" fmla="*/ 76200 h 2070100"/>
                <a:gd name="connsiteX11" fmla="*/ 1054100 w 3975100"/>
                <a:gd name="connsiteY11" fmla="*/ 63500 h 2070100"/>
                <a:gd name="connsiteX12" fmla="*/ 1333500 w 3975100"/>
                <a:gd name="connsiteY12" fmla="*/ 127000 h 2070100"/>
                <a:gd name="connsiteX13" fmla="*/ 1409700 w 3975100"/>
                <a:gd name="connsiteY13" fmla="*/ 393700 h 2070100"/>
                <a:gd name="connsiteX14" fmla="*/ 1447800 w 3975100"/>
                <a:gd name="connsiteY14" fmla="*/ 609600 h 2070100"/>
                <a:gd name="connsiteX15" fmla="*/ 1549400 w 3975100"/>
                <a:gd name="connsiteY15" fmla="*/ 812800 h 2070100"/>
                <a:gd name="connsiteX16" fmla="*/ 1841500 w 3975100"/>
                <a:gd name="connsiteY16" fmla="*/ 876300 h 2070100"/>
                <a:gd name="connsiteX17" fmla="*/ 2209800 w 3975100"/>
                <a:gd name="connsiteY17" fmla="*/ 863600 h 2070100"/>
                <a:gd name="connsiteX18" fmla="*/ 2247900 w 3975100"/>
                <a:gd name="connsiteY18" fmla="*/ 838200 h 2070100"/>
                <a:gd name="connsiteX19" fmla="*/ 2324100 w 3975100"/>
                <a:gd name="connsiteY19" fmla="*/ 647700 h 2070100"/>
                <a:gd name="connsiteX20" fmla="*/ 2374900 w 3975100"/>
                <a:gd name="connsiteY20" fmla="*/ 406400 h 2070100"/>
                <a:gd name="connsiteX21" fmla="*/ 2438400 w 3975100"/>
                <a:gd name="connsiteY21" fmla="*/ 139700 h 2070100"/>
                <a:gd name="connsiteX22" fmla="*/ 2552700 w 3975100"/>
                <a:gd name="connsiteY22" fmla="*/ 0 h 2070100"/>
                <a:gd name="connsiteX23" fmla="*/ 2743200 w 3975100"/>
                <a:gd name="connsiteY23" fmla="*/ 12700 h 2070100"/>
                <a:gd name="connsiteX24" fmla="*/ 2984500 w 3975100"/>
                <a:gd name="connsiteY24" fmla="*/ 25400 h 2070100"/>
                <a:gd name="connsiteX25" fmla="*/ 3022600 w 3975100"/>
                <a:gd name="connsiteY25" fmla="*/ 215900 h 2070100"/>
                <a:gd name="connsiteX26" fmla="*/ 3111500 w 3975100"/>
                <a:gd name="connsiteY26" fmla="*/ 546100 h 2070100"/>
                <a:gd name="connsiteX27" fmla="*/ 3225800 w 3975100"/>
                <a:gd name="connsiteY27" fmla="*/ 812800 h 2070100"/>
                <a:gd name="connsiteX28" fmla="*/ 3556000 w 3975100"/>
                <a:gd name="connsiteY28" fmla="*/ 863600 h 2070100"/>
                <a:gd name="connsiteX29" fmla="*/ 3975100 w 3975100"/>
                <a:gd name="connsiteY29" fmla="*/ 863600 h 2070100"/>
                <a:gd name="connsiteX0" fmla="*/ 0 w 3975100"/>
                <a:gd name="connsiteY0" fmla="*/ 2070100 h 2070100"/>
                <a:gd name="connsiteX1" fmla="*/ 127000 w 3975100"/>
                <a:gd name="connsiteY1" fmla="*/ 2057400 h 2070100"/>
                <a:gd name="connsiteX2" fmla="*/ 342900 w 3975100"/>
                <a:gd name="connsiteY2" fmla="*/ 2044700 h 2070100"/>
                <a:gd name="connsiteX3" fmla="*/ 444500 w 3975100"/>
                <a:gd name="connsiteY3" fmla="*/ 1854200 h 2070100"/>
                <a:gd name="connsiteX4" fmla="*/ 520700 w 3975100"/>
                <a:gd name="connsiteY4" fmla="*/ 1562100 h 2070100"/>
                <a:gd name="connsiteX5" fmla="*/ 546100 w 3975100"/>
                <a:gd name="connsiteY5" fmla="*/ 1447800 h 2070100"/>
                <a:gd name="connsiteX6" fmla="*/ 609600 w 3975100"/>
                <a:gd name="connsiteY6" fmla="*/ 1168400 h 2070100"/>
                <a:gd name="connsiteX7" fmla="*/ 635000 w 3975100"/>
                <a:gd name="connsiteY7" fmla="*/ 990600 h 2070100"/>
                <a:gd name="connsiteX8" fmla="*/ 723900 w 3975100"/>
                <a:gd name="connsiteY8" fmla="*/ 635000 h 2070100"/>
                <a:gd name="connsiteX9" fmla="*/ 812800 w 3975100"/>
                <a:gd name="connsiteY9" fmla="*/ 266700 h 2070100"/>
                <a:gd name="connsiteX10" fmla="*/ 901700 w 3975100"/>
                <a:gd name="connsiteY10" fmla="*/ 101600 h 2070100"/>
                <a:gd name="connsiteX11" fmla="*/ 1054100 w 3975100"/>
                <a:gd name="connsiteY11" fmla="*/ 63500 h 2070100"/>
                <a:gd name="connsiteX12" fmla="*/ 1333500 w 3975100"/>
                <a:gd name="connsiteY12" fmla="*/ 127000 h 2070100"/>
                <a:gd name="connsiteX13" fmla="*/ 1409700 w 3975100"/>
                <a:gd name="connsiteY13" fmla="*/ 393700 h 2070100"/>
                <a:gd name="connsiteX14" fmla="*/ 1447800 w 3975100"/>
                <a:gd name="connsiteY14" fmla="*/ 609600 h 2070100"/>
                <a:gd name="connsiteX15" fmla="*/ 1549400 w 3975100"/>
                <a:gd name="connsiteY15" fmla="*/ 812800 h 2070100"/>
                <a:gd name="connsiteX16" fmla="*/ 1841500 w 3975100"/>
                <a:gd name="connsiteY16" fmla="*/ 876300 h 2070100"/>
                <a:gd name="connsiteX17" fmla="*/ 2209800 w 3975100"/>
                <a:gd name="connsiteY17" fmla="*/ 863600 h 2070100"/>
                <a:gd name="connsiteX18" fmla="*/ 2247900 w 3975100"/>
                <a:gd name="connsiteY18" fmla="*/ 838200 h 2070100"/>
                <a:gd name="connsiteX19" fmla="*/ 2324100 w 3975100"/>
                <a:gd name="connsiteY19" fmla="*/ 647700 h 2070100"/>
                <a:gd name="connsiteX20" fmla="*/ 2374900 w 3975100"/>
                <a:gd name="connsiteY20" fmla="*/ 406400 h 2070100"/>
                <a:gd name="connsiteX21" fmla="*/ 2438400 w 3975100"/>
                <a:gd name="connsiteY21" fmla="*/ 139700 h 2070100"/>
                <a:gd name="connsiteX22" fmla="*/ 2552700 w 3975100"/>
                <a:gd name="connsiteY22" fmla="*/ 0 h 2070100"/>
                <a:gd name="connsiteX23" fmla="*/ 2743200 w 3975100"/>
                <a:gd name="connsiteY23" fmla="*/ 12700 h 2070100"/>
                <a:gd name="connsiteX24" fmla="*/ 2984500 w 3975100"/>
                <a:gd name="connsiteY24" fmla="*/ 25400 h 2070100"/>
                <a:gd name="connsiteX25" fmla="*/ 3022600 w 3975100"/>
                <a:gd name="connsiteY25" fmla="*/ 215900 h 2070100"/>
                <a:gd name="connsiteX26" fmla="*/ 3111500 w 3975100"/>
                <a:gd name="connsiteY26" fmla="*/ 546100 h 2070100"/>
                <a:gd name="connsiteX27" fmla="*/ 3225800 w 3975100"/>
                <a:gd name="connsiteY27" fmla="*/ 812800 h 2070100"/>
                <a:gd name="connsiteX28" fmla="*/ 3556000 w 3975100"/>
                <a:gd name="connsiteY28" fmla="*/ 863600 h 2070100"/>
                <a:gd name="connsiteX29" fmla="*/ 3975100 w 3975100"/>
                <a:gd name="connsiteY29" fmla="*/ 863600 h 2070100"/>
                <a:gd name="connsiteX0" fmla="*/ 0 w 3975100"/>
                <a:gd name="connsiteY0" fmla="*/ 2070100 h 2070100"/>
                <a:gd name="connsiteX1" fmla="*/ 127000 w 3975100"/>
                <a:gd name="connsiteY1" fmla="*/ 2057400 h 2070100"/>
                <a:gd name="connsiteX2" fmla="*/ 342900 w 3975100"/>
                <a:gd name="connsiteY2" fmla="*/ 2044700 h 2070100"/>
                <a:gd name="connsiteX3" fmla="*/ 444500 w 3975100"/>
                <a:gd name="connsiteY3" fmla="*/ 1854200 h 2070100"/>
                <a:gd name="connsiteX4" fmla="*/ 520700 w 3975100"/>
                <a:gd name="connsiteY4" fmla="*/ 1562100 h 2070100"/>
                <a:gd name="connsiteX5" fmla="*/ 546100 w 3975100"/>
                <a:gd name="connsiteY5" fmla="*/ 1447800 h 2070100"/>
                <a:gd name="connsiteX6" fmla="*/ 609600 w 3975100"/>
                <a:gd name="connsiteY6" fmla="*/ 1168400 h 2070100"/>
                <a:gd name="connsiteX7" fmla="*/ 635000 w 3975100"/>
                <a:gd name="connsiteY7" fmla="*/ 990600 h 2070100"/>
                <a:gd name="connsiteX8" fmla="*/ 723900 w 3975100"/>
                <a:gd name="connsiteY8" fmla="*/ 635000 h 2070100"/>
                <a:gd name="connsiteX9" fmla="*/ 812800 w 3975100"/>
                <a:gd name="connsiteY9" fmla="*/ 266700 h 2070100"/>
                <a:gd name="connsiteX10" fmla="*/ 901700 w 3975100"/>
                <a:gd name="connsiteY10" fmla="*/ 101600 h 2070100"/>
                <a:gd name="connsiteX11" fmla="*/ 1054100 w 3975100"/>
                <a:gd name="connsiteY11" fmla="*/ 63500 h 2070100"/>
                <a:gd name="connsiteX12" fmla="*/ 1333500 w 3975100"/>
                <a:gd name="connsiteY12" fmla="*/ 127000 h 2070100"/>
                <a:gd name="connsiteX13" fmla="*/ 1409700 w 3975100"/>
                <a:gd name="connsiteY13" fmla="*/ 393700 h 2070100"/>
                <a:gd name="connsiteX14" fmla="*/ 1447800 w 3975100"/>
                <a:gd name="connsiteY14" fmla="*/ 609600 h 2070100"/>
                <a:gd name="connsiteX15" fmla="*/ 1549400 w 3975100"/>
                <a:gd name="connsiteY15" fmla="*/ 812800 h 2070100"/>
                <a:gd name="connsiteX16" fmla="*/ 1841500 w 3975100"/>
                <a:gd name="connsiteY16" fmla="*/ 876300 h 2070100"/>
                <a:gd name="connsiteX17" fmla="*/ 2209800 w 3975100"/>
                <a:gd name="connsiteY17" fmla="*/ 863600 h 2070100"/>
                <a:gd name="connsiteX18" fmla="*/ 2247900 w 3975100"/>
                <a:gd name="connsiteY18" fmla="*/ 838200 h 2070100"/>
                <a:gd name="connsiteX19" fmla="*/ 2324100 w 3975100"/>
                <a:gd name="connsiteY19" fmla="*/ 647700 h 2070100"/>
                <a:gd name="connsiteX20" fmla="*/ 2374900 w 3975100"/>
                <a:gd name="connsiteY20" fmla="*/ 406400 h 2070100"/>
                <a:gd name="connsiteX21" fmla="*/ 2438400 w 3975100"/>
                <a:gd name="connsiteY21" fmla="*/ 139700 h 2070100"/>
                <a:gd name="connsiteX22" fmla="*/ 2552700 w 3975100"/>
                <a:gd name="connsiteY22" fmla="*/ 0 h 2070100"/>
                <a:gd name="connsiteX23" fmla="*/ 2743200 w 3975100"/>
                <a:gd name="connsiteY23" fmla="*/ 12700 h 2070100"/>
                <a:gd name="connsiteX24" fmla="*/ 2971800 w 3975100"/>
                <a:gd name="connsiteY24" fmla="*/ 63500 h 2070100"/>
                <a:gd name="connsiteX25" fmla="*/ 3022600 w 3975100"/>
                <a:gd name="connsiteY25" fmla="*/ 215900 h 2070100"/>
                <a:gd name="connsiteX26" fmla="*/ 3111500 w 3975100"/>
                <a:gd name="connsiteY26" fmla="*/ 546100 h 2070100"/>
                <a:gd name="connsiteX27" fmla="*/ 3225800 w 3975100"/>
                <a:gd name="connsiteY27" fmla="*/ 812800 h 2070100"/>
                <a:gd name="connsiteX28" fmla="*/ 3556000 w 3975100"/>
                <a:gd name="connsiteY28" fmla="*/ 863600 h 2070100"/>
                <a:gd name="connsiteX29" fmla="*/ 3975100 w 3975100"/>
                <a:gd name="connsiteY29" fmla="*/ 863600 h 207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75100" h="2070100">
                  <a:moveTo>
                    <a:pt x="0" y="2070100"/>
                  </a:moveTo>
                  <a:cubicBezTo>
                    <a:pt x="42333" y="2065867"/>
                    <a:pt x="69850" y="2061633"/>
                    <a:pt x="127000" y="2057400"/>
                  </a:cubicBezTo>
                  <a:cubicBezTo>
                    <a:pt x="184150" y="2053167"/>
                    <a:pt x="289983" y="2078567"/>
                    <a:pt x="342900" y="2044700"/>
                  </a:cubicBezTo>
                  <a:cubicBezTo>
                    <a:pt x="395817" y="2010833"/>
                    <a:pt x="414867" y="1934633"/>
                    <a:pt x="444500" y="1854200"/>
                  </a:cubicBezTo>
                  <a:cubicBezTo>
                    <a:pt x="474133" y="1773767"/>
                    <a:pt x="503767" y="1629833"/>
                    <a:pt x="520700" y="1562100"/>
                  </a:cubicBezTo>
                  <a:cubicBezTo>
                    <a:pt x="537633" y="1494367"/>
                    <a:pt x="531283" y="1513417"/>
                    <a:pt x="546100" y="1447800"/>
                  </a:cubicBezTo>
                  <a:cubicBezTo>
                    <a:pt x="560917" y="1382183"/>
                    <a:pt x="594783" y="1244600"/>
                    <a:pt x="609600" y="1168400"/>
                  </a:cubicBezTo>
                  <a:cubicBezTo>
                    <a:pt x="624417" y="1092200"/>
                    <a:pt x="615950" y="1079500"/>
                    <a:pt x="635000" y="990600"/>
                  </a:cubicBezTo>
                  <a:cubicBezTo>
                    <a:pt x="654050" y="901700"/>
                    <a:pt x="694267" y="755650"/>
                    <a:pt x="723900" y="635000"/>
                  </a:cubicBezTo>
                  <a:cubicBezTo>
                    <a:pt x="753533" y="514350"/>
                    <a:pt x="789517" y="359833"/>
                    <a:pt x="812800" y="266700"/>
                  </a:cubicBezTo>
                  <a:cubicBezTo>
                    <a:pt x="836083" y="173567"/>
                    <a:pt x="861483" y="135467"/>
                    <a:pt x="901700" y="101600"/>
                  </a:cubicBezTo>
                  <a:cubicBezTo>
                    <a:pt x="941917" y="67733"/>
                    <a:pt x="982133" y="59267"/>
                    <a:pt x="1054100" y="63500"/>
                  </a:cubicBezTo>
                  <a:cubicBezTo>
                    <a:pt x="1126067" y="67733"/>
                    <a:pt x="1274233" y="71967"/>
                    <a:pt x="1333500" y="127000"/>
                  </a:cubicBezTo>
                  <a:cubicBezTo>
                    <a:pt x="1392767" y="182033"/>
                    <a:pt x="1390650" y="313267"/>
                    <a:pt x="1409700" y="393700"/>
                  </a:cubicBezTo>
                  <a:cubicBezTo>
                    <a:pt x="1428750" y="474133"/>
                    <a:pt x="1439333" y="554567"/>
                    <a:pt x="1447800" y="609600"/>
                  </a:cubicBezTo>
                  <a:cubicBezTo>
                    <a:pt x="1471083" y="679450"/>
                    <a:pt x="1483783" y="768350"/>
                    <a:pt x="1549400" y="812800"/>
                  </a:cubicBezTo>
                  <a:cubicBezTo>
                    <a:pt x="1615017" y="857250"/>
                    <a:pt x="1731433" y="867833"/>
                    <a:pt x="1841500" y="876300"/>
                  </a:cubicBezTo>
                  <a:cubicBezTo>
                    <a:pt x="1951567" y="884767"/>
                    <a:pt x="2087497" y="875066"/>
                    <a:pt x="2209800" y="863600"/>
                  </a:cubicBezTo>
                  <a:cubicBezTo>
                    <a:pt x="2224997" y="862175"/>
                    <a:pt x="2228850" y="874183"/>
                    <a:pt x="2247900" y="838200"/>
                  </a:cubicBezTo>
                  <a:cubicBezTo>
                    <a:pt x="2266950" y="802217"/>
                    <a:pt x="2305050" y="709083"/>
                    <a:pt x="2324100" y="647700"/>
                  </a:cubicBezTo>
                  <a:cubicBezTo>
                    <a:pt x="2345267" y="575733"/>
                    <a:pt x="2355850" y="491067"/>
                    <a:pt x="2374900" y="406400"/>
                  </a:cubicBezTo>
                  <a:cubicBezTo>
                    <a:pt x="2393950" y="321733"/>
                    <a:pt x="2408767" y="207433"/>
                    <a:pt x="2438400" y="139700"/>
                  </a:cubicBezTo>
                  <a:cubicBezTo>
                    <a:pt x="2468033" y="71967"/>
                    <a:pt x="2501900" y="21167"/>
                    <a:pt x="2552700" y="0"/>
                  </a:cubicBezTo>
                  <a:cubicBezTo>
                    <a:pt x="2616200" y="4233"/>
                    <a:pt x="2673350" y="2117"/>
                    <a:pt x="2743200" y="12700"/>
                  </a:cubicBezTo>
                  <a:cubicBezTo>
                    <a:pt x="2813050" y="23283"/>
                    <a:pt x="2925234" y="29633"/>
                    <a:pt x="2971800" y="63500"/>
                  </a:cubicBezTo>
                  <a:cubicBezTo>
                    <a:pt x="3018366" y="97367"/>
                    <a:pt x="3001433" y="129117"/>
                    <a:pt x="3022600" y="215900"/>
                  </a:cubicBezTo>
                  <a:cubicBezTo>
                    <a:pt x="3043767" y="302683"/>
                    <a:pt x="3077633" y="446617"/>
                    <a:pt x="3111500" y="546100"/>
                  </a:cubicBezTo>
                  <a:cubicBezTo>
                    <a:pt x="3145367" y="645583"/>
                    <a:pt x="3151717" y="759883"/>
                    <a:pt x="3225800" y="812800"/>
                  </a:cubicBezTo>
                  <a:cubicBezTo>
                    <a:pt x="3299883" y="865717"/>
                    <a:pt x="3431117" y="855133"/>
                    <a:pt x="3556000" y="863600"/>
                  </a:cubicBezTo>
                  <a:cubicBezTo>
                    <a:pt x="3680883" y="872067"/>
                    <a:pt x="3708400" y="855133"/>
                    <a:pt x="3975100" y="863600"/>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2" name="Group 31"/>
            <p:cNvGrpSpPr/>
            <p:nvPr/>
          </p:nvGrpSpPr>
          <p:grpSpPr>
            <a:xfrm>
              <a:off x="2324102" y="2693381"/>
              <a:ext cx="800098" cy="754083"/>
              <a:chOff x="406402" y="2795567"/>
              <a:chExt cx="800098" cy="754083"/>
            </a:xfrm>
          </p:grpSpPr>
          <p:sp>
            <p:nvSpPr>
              <p:cNvPr id="48" name="TextBox 47"/>
              <p:cNvSpPr txBox="1"/>
              <p:nvPr/>
            </p:nvSpPr>
            <p:spPr>
              <a:xfrm>
                <a:off x="406402" y="2795567"/>
                <a:ext cx="800098" cy="369332"/>
              </a:xfrm>
              <a:prstGeom prst="rect">
                <a:avLst/>
              </a:prstGeom>
              <a:noFill/>
            </p:spPr>
            <p:txBody>
              <a:bodyPr wrap="square" rtlCol="0">
                <a:spAutoFit/>
              </a:bodyPr>
              <a:lstStyle/>
              <a:p>
                <a:pPr algn="ctr"/>
                <a:r>
                  <a:rPr lang="en-US" dirty="0" smtClean="0"/>
                  <a:t>on</a:t>
                </a:r>
                <a:endParaRPr lang="en-US" dirty="0"/>
              </a:p>
            </p:txBody>
          </p:sp>
          <p:cxnSp>
            <p:nvCxnSpPr>
              <p:cNvPr id="49" name="Straight Arrow Connector 48"/>
              <p:cNvCxnSpPr/>
              <p:nvPr/>
            </p:nvCxnSpPr>
            <p:spPr>
              <a:xfrm>
                <a:off x="796550" y="3235911"/>
                <a:ext cx="0" cy="313739"/>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549400" y="2736952"/>
              <a:ext cx="546100" cy="709633"/>
              <a:chOff x="406402" y="2795567"/>
              <a:chExt cx="800098" cy="709633"/>
            </a:xfrm>
          </p:grpSpPr>
          <p:sp>
            <p:nvSpPr>
              <p:cNvPr id="46" name="TextBox 45"/>
              <p:cNvSpPr txBox="1"/>
              <p:nvPr/>
            </p:nvSpPr>
            <p:spPr>
              <a:xfrm>
                <a:off x="406402" y="2795567"/>
                <a:ext cx="800098" cy="369332"/>
              </a:xfrm>
              <a:prstGeom prst="rect">
                <a:avLst/>
              </a:prstGeom>
              <a:noFill/>
            </p:spPr>
            <p:txBody>
              <a:bodyPr wrap="square" rtlCol="0">
                <a:spAutoFit/>
              </a:bodyPr>
              <a:lstStyle/>
              <a:p>
                <a:pPr algn="ctr"/>
                <a:r>
                  <a:rPr lang="en-US" dirty="0" smtClean="0"/>
                  <a:t>off</a:t>
                </a:r>
                <a:endParaRPr lang="en-US" dirty="0"/>
              </a:p>
            </p:txBody>
          </p:sp>
          <p:cxnSp>
            <p:nvCxnSpPr>
              <p:cNvPr id="47" name="Straight Arrow Connector 46"/>
              <p:cNvCxnSpPr/>
              <p:nvPr/>
            </p:nvCxnSpPr>
            <p:spPr>
              <a:xfrm>
                <a:off x="828300" y="3195127"/>
                <a:ext cx="0" cy="310073"/>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3175000" y="2725622"/>
              <a:ext cx="546100" cy="709633"/>
              <a:chOff x="406402" y="2795567"/>
              <a:chExt cx="800098" cy="709633"/>
            </a:xfrm>
          </p:grpSpPr>
          <p:sp>
            <p:nvSpPr>
              <p:cNvPr id="44" name="TextBox 43"/>
              <p:cNvSpPr txBox="1"/>
              <p:nvPr/>
            </p:nvSpPr>
            <p:spPr>
              <a:xfrm>
                <a:off x="406402" y="2795567"/>
                <a:ext cx="800098" cy="369332"/>
              </a:xfrm>
              <a:prstGeom prst="rect">
                <a:avLst/>
              </a:prstGeom>
              <a:noFill/>
            </p:spPr>
            <p:txBody>
              <a:bodyPr wrap="square" rtlCol="0">
                <a:spAutoFit/>
              </a:bodyPr>
              <a:lstStyle/>
              <a:p>
                <a:pPr algn="ctr"/>
                <a:r>
                  <a:rPr lang="en-US" dirty="0" smtClean="0"/>
                  <a:t>off</a:t>
                </a:r>
                <a:endParaRPr lang="en-US" dirty="0"/>
              </a:p>
            </p:txBody>
          </p:sp>
          <p:cxnSp>
            <p:nvCxnSpPr>
              <p:cNvPr id="45" name="Straight Arrow Connector 44"/>
              <p:cNvCxnSpPr/>
              <p:nvPr/>
            </p:nvCxnSpPr>
            <p:spPr>
              <a:xfrm>
                <a:off x="828300" y="3195127"/>
                <a:ext cx="0" cy="310073"/>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514352" y="2662217"/>
              <a:ext cx="800098" cy="934472"/>
              <a:chOff x="273052" y="2662217"/>
              <a:chExt cx="800098" cy="934472"/>
            </a:xfrm>
          </p:grpSpPr>
          <p:sp>
            <p:nvSpPr>
              <p:cNvPr id="42" name="TextBox 41"/>
              <p:cNvSpPr txBox="1"/>
              <p:nvPr/>
            </p:nvSpPr>
            <p:spPr>
              <a:xfrm>
                <a:off x="273052" y="2662217"/>
                <a:ext cx="800098" cy="646331"/>
              </a:xfrm>
              <a:prstGeom prst="rect">
                <a:avLst/>
              </a:prstGeom>
              <a:noFill/>
            </p:spPr>
            <p:txBody>
              <a:bodyPr wrap="square" rtlCol="0">
                <a:spAutoFit/>
              </a:bodyPr>
              <a:lstStyle/>
              <a:p>
                <a:pPr algn="ctr"/>
                <a:r>
                  <a:rPr lang="en-US" dirty="0" smtClean="0"/>
                  <a:t>Pump on</a:t>
                </a:r>
                <a:endParaRPr lang="en-US" dirty="0"/>
              </a:p>
            </p:txBody>
          </p:sp>
          <p:cxnSp>
            <p:nvCxnSpPr>
              <p:cNvPr id="43" name="Straight Arrow Connector 42"/>
              <p:cNvCxnSpPr/>
              <p:nvPr/>
            </p:nvCxnSpPr>
            <p:spPr>
              <a:xfrm>
                <a:off x="673102" y="3282855"/>
                <a:ext cx="0" cy="31383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36" name="TextBox 35"/>
            <p:cNvSpPr txBox="1"/>
            <p:nvPr/>
          </p:nvSpPr>
          <p:spPr>
            <a:xfrm>
              <a:off x="1866900" y="3423347"/>
              <a:ext cx="876300" cy="646331"/>
            </a:xfrm>
            <a:prstGeom prst="rect">
              <a:avLst/>
            </a:prstGeom>
            <a:noFill/>
          </p:spPr>
          <p:txBody>
            <a:bodyPr wrap="square" rtlCol="0">
              <a:spAutoFit/>
            </a:bodyPr>
            <a:lstStyle/>
            <a:p>
              <a:pPr algn="ctr"/>
              <a:r>
                <a:rPr lang="en-US" dirty="0" smtClean="0"/>
                <a:t>break-down</a:t>
              </a:r>
              <a:endParaRPr lang="en-US" dirty="0"/>
            </a:p>
          </p:txBody>
        </p:sp>
        <p:cxnSp>
          <p:nvCxnSpPr>
            <p:cNvPr id="37" name="Straight Arrow Connector 36"/>
            <p:cNvCxnSpPr/>
            <p:nvPr/>
          </p:nvCxnSpPr>
          <p:spPr>
            <a:xfrm>
              <a:off x="2127250" y="3492500"/>
              <a:ext cx="593725" cy="0"/>
            </a:xfrm>
            <a:prstGeom prst="straightConnector1">
              <a:avLst/>
            </a:prstGeom>
            <a:ln>
              <a:solidFill>
                <a:srgbClr val="000000"/>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2709920" y="4221642"/>
              <a:ext cx="909580" cy="369332"/>
              <a:chOff x="2709920" y="4221642"/>
              <a:chExt cx="909580" cy="369332"/>
            </a:xfrm>
          </p:grpSpPr>
          <p:sp>
            <p:nvSpPr>
              <p:cNvPr id="40" name="TextBox 39"/>
              <p:cNvSpPr txBox="1"/>
              <p:nvPr/>
            </p:nvSpPr>
            <p:spPr>
              <a:xfrm>
                <a:off x="2709920" y="4221642"/>
                <a:ext cx="859559" cy="369332"/>
              </a:xfrm>
              <a:prstGeom prst="rect">
                <a:avLst/>
              </a:prstGeom>
              <a:noFill/>
            </p:spPr>
            <p:txBody>
              <a:bodyPr wrap="square" rtlCol="0">
                <a:spAutoFit/>
              </a:bodyPr>
              <a:lstStyle/>
              <a:p>
                <a:pPr algn="ctr"/>
                <a:r>
                  <a:rPr lang="en-US" dirty="0"/>
                  <a:t>s</a:t>
                </a:r>
                <a:r>
                  <a:rPr lang="en-US" dirty="0" smtClean="0"/>
                  <a:t>hut-in</a:t>
                </a:r>
                <a:endParaRPr lang="en-US" dirty="0"/>
              </a:p>
            </p:txBody>
          </p:sp>
          <p:cxnSp>
            <p:nvCxnSpPr>
              <p:cNvPr id="41" name="Straight Arrow Connector 40"/>
              <p:cNvCxnSpPr/>
              <p:nvPr/>
            </p:nvCxnSpPr>
            <p:spPr>
              <a:xfrm>
                <a:off x="2895601" y="4289083"/>
                <a:ext cx="723899" cy="0"/>
              </a:xfrm>
              <a:prstGeom prst="straightConnector1">
                <a:avLst/>
              </a:prstGeom>
              <a:ln>
                <a:solidFill>
                  <a:srgbClr val="000000"/>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39" name="Straight Arrow Connector 38"/>
            <p:cNvCxnSpPr/>
            <p:nvPr/>
          </p:nvCxnSpPr>
          <p:spPr>
            <a:xfrm>
              <a:off x="3255626" y="5893980"/>
              <a:ext cx="325774"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97" name="Group 96"/>
          <p:cNvGrpSpPr/>
          <p:nvPr/>
        </p:nvGrpSpPr>
        <p:grpSpPr>
          <a:xfrm>
            <a:off x="5426596" y="1951665"/>
            <a:ext cx="3627864" cy="4147070"/>
            <a:chOff x="5299596" y="1951665"/>
            <a:chExt cx="3627864" cy="4147070"/>
          </a:xfrm>
        </p:grpSpPr>
        <p:sp>
          <p:nvSpPr>
            <p:cNvPr id="54" name="Can 53"/>
            <p:cNvSpPr/>
            <p:nvPr/>
          </p:nvSpPr>
          <p:spPr>
            <a:xfrm>
              <a:off x="6493742" y="3088243"/>
              <a:ext cx="937694" cy="2220357"/>
            </a:xfrm>
            <a:prstGeom prst="can">
              <a:avLst/>
            </a:prstGeom>
            <a:solidFill>
              <a:schemeClr val="accent4">
                <a:lumMod val="40000"/>
                <a:lumOff val="60000"/>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solidFill>
                    <a:schemeClr val="tx1"/>
                  </a:solidFill>
                </a:rPr>
                <a:t>p</a:t>
              </a:r>
              <a:r>
                <a:rPr lang="en-US" sz="2400" i="1" baseline="-25000" dirty="0" err="1" smtClean="0">
                  <a:solidFill>
                    <a:schemeClr val="tx1"/>
                  </a:solidFill>
                </a:rPr>
                <a:t>f</a:t>
              </a:r>
              <a:endParaRPr lang="en-US" sz="2400" i="1" baseline="-25000" dirty="0">
                <a:solidFill>
                  <a:schemeClr val="tx1"/>
                </a:solidFill>
              </a:endParaRPr>
            </a:p>
          </p:txBody>
        </p:sp>
        <p:grpSp>
          <p:nvGrpSpPr>
            <p:cNvPr id="59" name="Group 58"/>
            <p:cNvGrpSpPr/>
            <p:nvPr/>
          </p:nvGrpSpPr>
          <p:grpSpPr>
            <a:xfrm>
              <a:off x="5299596" y="3418321"/>
              <a:ext cx="3420533" cy="1430860"/>
              <a:chOff x="931333" y="3225797"/>
              <a:chExt cx="3420533" cy="1430860"/>
            </a:xfrm>
          </p:grpSpPr>
          <p:grpSp>
            <p:nvGrpSpPr>
              <p:cNvPr id="77" name="Group 76"/>
              <p:cNvGrpSpPr/>
              <p:nvPr/>
            </p:nvGrpSpPr>
            <p:grpSpPr>
              <a:xfrm>
                <a:off x="3403599" y="3225797"/>
                <a:ext cx="948267" cy="448728"/>
                <a:chOff x="3403599" y="3225797"/>
                <a:chExt cx="948267" cy="448728"/>
              </a:xfrm>
            </p:grpSpPr>
            <p:cxnSp>
              <p:nvCxnSpPr>
                <p:cNvPr id="87" name="Straight Arrow Connector 86"/>
                <p:cNvCxnSpPr/>
                <p:nvPr/>
              </p:nvCxnSpPr>
              <p:spPr>
                <a:xfrm flipV="1">
                  <a:off x="3403599" y="3225797"/>
                  <a:ext cx="948267" cy="338667"/>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3912009" y="3305193"/>
                  <a:ext cx="430397" cy="369332"/>
                </a:xfrm>
                <a:prstGeom prst="rect">
                  <a:avLst/>
                </a:prstGeom>
                <a:noFill/>
              </p:spPr>
              <p:txBody>
                <a:bodyPr wrap="none" rtlCol="0">
                  <a:spAutoFit/>
                </a:bodyPr>
                <a:lstStyle/>
                <a:p>
                  <a:r>
                    <a:rPr lang="en-US" dirty="0" err="1" smtClean="0">
                      <a:latin typeface="Symbol" charset="2"/>
                      <a:cs typeface="Symbol" charset="2"/>
                    </a:rPr>
                    <a:t>s</a:t>
                  </a:r>
                  <a:r>
                    <a:rPr lang="en-US" sz="2000" baseline="-25000" dirty="0" err="1" smtClean="0"/>
                    <a:t>H</a:t>
                  </a:r>
                  <a:endParaRPr lang="en-US" sz="2000" baseline="-25000" dirty="0"/>
                </a:p>
              </p:txBody>
            </p:sp>
          </p:grpSp>
          <p:grpSp>
            <p:nvGrpSpPr>
              <p:cNvPr id="78" name="Group 77"/>
              <p:cNvGrpSpPr/>
              <p:nvPr/>
            </p:nvGrpSpPr>
            <p:grpSpPr>
              <a:xfrm>
                <a:off x="931333" y="4190998"/>
                <a:ext cx="948267" cy="465659"/>
                <a:chOff x="931333" y="4190998"/>
                <a:chExt cx="948267" cy="465659"/>
              </a:xfrm>
            </p:grpSpPr>
            <p:cxnSp>
              <p:nvCxnSpPr>
                <p:cNvPr id="85" name="Straight Arrow Connector 84"/>
                <p:cNvCxnSpPr/>
                <p:nvPr/>
              </p:nvCxnSpPr>
              <p:spPr>
                <a:xfrm flipV="1">
                  <a:off x="931333" y="4190998"/>
                  <a:ext cx="948267" cy="338667"/>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1312747" y="4287325"/>
                  <a:ext cx="430397" cy="369332"/>
                </a:xfrm>
                <a:prstGeom prst="rect">
                  <a:avLst/>
                </a:prstGeom>
                <a:noFill/>
              </p:spPr>
              <p:txBody>
                <a:bodyPr wrap="none" rtlCol="0">
                  <a:spAutoFit/>
                </a:bodyPr>
                <a:lstStyle/>
                <a:p>
                  <a:r>
                    <a:rPr lang="en-US" dirty="0" err="1" smtClean="0">
                      <a:latin typeface="Symbol" charset="2"/>
                      <a:cs typeface="Symbol" charset="2"/>
                    </a:rPr>
                    <a:t>s</a:t>
                  </a:r>
                  <a:r>
                    <a:rPr lang="en-US" sz="2000" baseline="-25000" dirty="0" err="1" smtClean="0"/>
                    <a:t>H</a:t>
                  </a:r>
                  <a:endParaRPr lang="en-US" sz="2000" baseline="-25000" dirty="0"/>
                </a:p>
              </p:txBody>
            </p:sp>
          </p:grpSp>
          <p:grpSp>
            <p:nvGrpSpPr>
              <p:cNvPr id="79" name="Group 78"/>
              <p:cNvGrpSpPr/>
              <p:nvPr/>
            </p:nvGrpSpPr>
            <p:grpSpPr>
              <a:xfrm>
                <a:off x="3389147" y="4043235"/>
                <a:ext cx="549629" cy="369332"/>
                <a:chOff x="3185939" y="4305712"/>
                <a:chExt cx="549629" cy="369332"/>
              </a:xfrm>
            </p:grpSpPr>
            <p:cxnSp>
              <p:nvCxnSpPr>
                <p:cNvPr id="83" name="Straight Arrow Connector 82"/>
                <p:cNvCxnSpPr/>
                <p:nvPr/>
              </p:nvCxnSpPr>
              <p:spPr>
                <a:xfrm>
                  <a:off x="3185939" y="4309534"/>
                  <a:ext cx="513994" cy="113263"/>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3303902" y="4305712"/>
                  <a:ext cx="431666" cy="369332"/>
                </a:xfrm>
                <a:prstGeom prst="rect">
                  <a:avLst/>
                </a:prstGeom>
                <a:noFill/>
              </p:spPr>
              <p:txBody>
                <a:bodyPr wrap="none" rtlCol="0">
                  <a:spAutoFit/>
                </a:bodyPr>
                <a:lstStyle/>
                <a:p>
                  <a:r>
                    <a:rPr lang="en-US" dirty="0" err="1" smtClean="0">
                      <a:latin typeface="Symbol" charset="2"/>
                      <a:cs typeface="Symbol" charset="2"/>
                    </a:rPr>
                    <a:t>s</a:t>
                  </a:r>
                  <a:r>
                    <a:rPr lang="en-US" sz="2400" baseline="-25000" dirty="0" err="1" smtClean="0"/>
                    <a:t>h</a:t>
                  </a:r>
                  <a:endParaRPr lang="en-US" sz="2400" baseline="-25000" dirty="0"/>
                </a:p>
              </p:txBody>
            </p:sp>
          </p:grpSp>
          <p:grpSp>
            <p:nvGrpSpPr>
              <p:cNvPr id="80" name="Group 79"/>
              <p:cNvGrpSpPr/>
              <p:nvPr/>
            </p:nvGrpSpPr>
            <p:grpSpPr>
              <a:xfrm>
                <a:off x="1286932" y="3262865"/>
                <a:ext cx="533401" cy="479400"/>
                <a:chOff x="1286932" y="3262865"/>
                <a:chExt cx="533401" cy="479400"/>
              </a:xfrm>
            </p:grpSpPr>
            <p:cxnSp>
              <p:nvCxnSpPr>
                <p:cNvPr id="81" name="Straight Arrow Connector 80"/>
                <p:cNvCxnSpPr/>
                <p:nvPr/>
              </p:nvCxnSpPr>
              <p:spPr>
                <a:xfrm>
                  <a:off x="1380067" y="3649133"/>
                  <a:ext cx="440266" cy="9313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1286932" y="3262865"/>
                  <a:ext cx="431666" cy="369332"/>
                </a:xfrm>
                <a:prstGeom prst="rect">
                  <a:avLst/>
                </a:prstGeom>
                <a:noFill/>
              </p:spPr>
              <p:txBody>
                <a:bodyPr wrap="none" rtlCol="0">
                  <a:spAutoFit/>
                </a:bodyPr>
                <a:lstStyle/>
                <a:p>
                  <a:r>
                    <a:rPr lang="en-US" dirty="0" err="1" smtClean="0">
                      <a:latin typeface="Symbol" charset="2"/>
                      <a:cs typeface="Symbol" charset="2"/>
                    </a:rPr>
                    <a:t>s</a:t>
                  </a:r>
                  <a:r>
                    <a:rPr lang="en-US" sz="2400" baseline="-25000" dirty="0" err="1"/>
                    <a:t>h</a:t>
                  </a:r>
                  <a:endParaRPr lang="en-US" sz="2400" baseline="-25000" dirty="0"/>
                </a:p>
              </p:txBody>
            </p:sp>
          </p:grpSp>
        </p:grpSp>
        <p:grpSp>
          <p:nvGrpSpPr>
            <p:cNvPr id="60" name="Group 59"/>
            <p:cNvGrpSpPr/>
            <p:nvPr/>
          </p:nvGrpSpPr>
          <p:grpSpPr>
            <a:xfrm>
              <a:off x="7722025" y="1951665"/>
              <a:ext cx="1005048" cy="969833"/>
              <a:chOff x="3478447" y="1929998"/>
              <a:chExt cx="1005048" cy="969833"/>
            </a:xfrm>
          </p:grpSpPr>
          <p:grpSp>
            <p:nvGrpSpPr>
              <p:cNvPr id="70" name="Group 69"/>
              <p:cNvGrpSpPr/>
              <p:nvPr/>
            </p:nvGrpSpPr>
            <p:grpSpPr>
              <a:xfrm>
                <a:off x="3492615" y="2040467"/>
                <a:ext cx="783870" cy="609599"/>
                <a:chOff x="3492615" y="2040467"/>
                <a:chExt cx="783870" cy="609599"/>
              </a:xfrm>
            </p:grpSpPr>
            <p:cxnSp>
              <p:nvCxnSpPr>
                <p:cNvPr id="74" name="Straight Connector 73"/>
                <p:cNvCxnSpPr/>
                <p:nvPr/>
              </p:nvCxnSpPr>
              <p:spPr>
                <a:xfrm>
                  <a:off x="3912009" y="2040467"/>
                  <a:ext cx="0" cy="465666"/>
                </a:xfrm>
                <a:prstGeom prst="line">
                  <a:avLst/>
                </a:prstGeom>
                <a:ln>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3492615" y="2506133"/>
                  <a:ext cx="439857" cy="143933"/>
                </a:xfrm>
                <a:prstGeom prst="line">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912009" y="2506133"/>
                  <a:ext cx="364476" cy="143933"/>
                </a:xfrm>
                <a:prstGeom prst="line">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71" name="TextBox 70"/>
              <p:cNvSpPr txBox="1"/>
              <p:nvPr/>
            </p:nvSpPr>
            <p:spPr>
              <a:xfrm>
                <a:off x="4069475" y="2530499"/>
                <a:ext cx="414020" cy="369332"/>
              </a:xfrm>
              <a:prstGeom prst="rect">
                <a:avLst/>
              </a:prstGeom>
              <a:noFill/>
            </p:spPr>
            <p:txBody>
              <a:bodyPr wrap="none" rtlCol="0">
                <a:spAutoFit/>
              </a:bodyPr>
              <a:lstStyle/>
              <a:p>
                <a:r>
                  <a:rPr lang="en-US" i="1" dirty="0" smtClean="0">
                    <a:latin typeface="Times"/>
                    <a:cs typeface="Times"/>
                  </a:rPr>
                  <a:t>x</a:t>
                </a:r>
                <a:r>
                  <a:rPr lang="en-US" sz="2000" baseline="-25000" dirty="0" smtClean="0"/>
                  <a:t>1</a:t>
                </a:r>
                <a:endParaRPr lang="en-US" sz="2000" baseline="-25000" dirty="0"/>
              </a:p>
            </p:txBody>
          </p:sp>
          <p:sp>
            <p:nvSpPr>
              <p:cNvPr id="72" name="TextBox 71"/>
              <p:cNvSpPr txBox="1"/>
              <p:nvPr/>
            </p:nvSpPr>
            <p:spPr>
              <a:xfrm>
                <a:off x="3890137" y="1929998"/>
                <a:ext cx="404722" cy="369332"/>
              </a:xfrm>
              <a:prstGeom prst="rect">
                <a:avLst/>
              </a:prstGeom>
              <a:noFill/>
            </p:spPr>
            <p:txBody>
              <a:bodyPr wrap="none" rtlCol="0">
                <a:spAutoFit/>
              </a:bodyPr>
              <a:lstStyle/>
              <a:p>
                <a:r>
                  <a:rPr lang="en-US" i="1" dirty="0" smtClean="0">
                    <a:latin typeface="Times"/>
                    <a:cs typeface="Times"/>
                  </a:rPr>
                  <a:t>x</a:t>
                </a:r>
                <a:r>
                  <a:rPr lang="en-US" sz="2000" baseline="-25000" dirty="0" smtClean="0"/>
                  <a:t>2</a:t>
                </a:r>
                <a:endParaRPr lang="en-US" sz="2000" baseline="-25000" dirty="0"/>
              </a:p>
            </p:txBody>
          </p:sp>
          <p:sp>
            <p:nvSpPr>
              <p:cNvPr id="73" name="TextBox 72"/>
              <p:cNvSpPr txBox="1"/>
              <p:nvPr/>
            </p:nvSpPr>
            <p:spPr>
              <a:xfrm>
                <a:off x="3478447" y="2513560"/>
                <a:ext cx="404722" cy="369332"/>
              </a:xfrm>
              <a:prstGeom prst="rect">
                <a:avLst/>
              </a:prstGeom>
              <a:noFill/>
            </p:spPr>
            <p:txBody>
              <a:bodyPr wrap="none" rtlCol="0">
                <a:spAutoFit/>
              </a:bodyPr>
              <a:lstStyle/>
              <a:p>
                <a:r>
                  <a:rPr lang="en-US" i="1" dirty="0" smtClean="0">
                    <a:latin typeface="Times"/>
                    <a:cs typeface="Times"/>
                  </a:rPr>
                  <a:t>x</a:t>
                </a:r>
                <a:r>
                  <a:rPr lang="en-US" sz="2000" baseline="-25000" dirty="0" smtClean="0"/>
                  <a:t>3</a:t>
                </a:r>
                <a:endParaRPr lang="en-US" sz="2000" baseline="-25000" dirty="0"/>
              </a:p>
            </p:txBody>
          </p:sp>
        </p:grpSp>
        <p:grpSp>
          <p:nvGrpSpPr>
            <p:cNvPr id="61" name="Group 60"/>
            <p:cNvGrpSpPr/>
            <p:nvPr/>
          </p:nvGrpSpPr>
          <p:grpSpPr>
            <a:xfrm>
              <a:off x="7407090" y="5201837"/>
              <a:ext cx="1520370" cy="369332"/>
              <a:chOff x="3078862" y="1417638"/>
              <a:chExt cx="1520370" cy="369332"/>
            </a:xfrm>
          </p:grpSpPr>
          <p:sp>
            <p:nvSpPr>
              <p:cNvPr id="68" name="TextBox 67"/>
              <p:cNvSpPr txBox="1"/>
              <p:nvPr/>
            </p:nvSpPr>
            <p:spPr>
              <a:xfrm>
                <a:off x="3565400" y="1417638"/>
                <a:ext cx="1033832" cy="369332"/>
              </a:xfrm>
              <a:prstGeom prst="rect">
                <a:avLst/>
              </a:prstGeom>
              <a:noFill/>
            </p:spPr>
            <p:txBody>
              <a:bodyPr wrap="none" rtlCol="0">
                <a:spAutoFit/>
              </a:bodyPr>
              <a:lstStyle/>
              <a:p>
                <a:r>
                  <a:rPr lang="en-US" dirty="0" smtClean="0"/>
                  <a:t>borehole</a:t>
                </a:r>
                <a:endParaRPr lang="en-US" dirty="0"/>
              </a:p>
            </p:txBody>
          </p:sp>
          <p:cxnSp>
            <p:nvCxnSpPr>
              <p:cNvPr id="69" name="Straight Arrow Connector 68"/>
              <p:cNvCxnSpPr/>
              <p:nvPr/>
            </p:nvCxnSpPr>
            <p:spPr>
              <a:xfrm flipH="1" flipV="1">
                <a:off x="3078862" y="1417638"/>
                <a:ext cx="486539" cy="222766"/>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6970359" y="2552167"/>
              <a:ext cx="487531" cy="644963"/>
              <a:chOff x="8048805" y="2590800"/>
              <a:chExt cx="487531" cy="644963"/>
            </a:xfrm>
          </p:grpSpPr>
          <p:cxnSp>
            <p:nvCxnSpPr>
              <p:cNvPr id="89" name="Straight Arrow Connector 88"/>
              <p:cNvCxnSpPr/>
              <p:nvPr/>
            </p:nvCxnSpPr>
            <p:spPr>
              <a:xfrm flipV="1">
                <a:off x="8048805" y="2590800"/>
                <a:ext cx="0" cy="644963"/>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8082366" y="2708197"/>
                <a:ext cx="453970" cy="369332"/>
              </a:xfrm>
              <a:prstGeom prst="rect">
                <a:avLst/>
              </a:prstGeom>
              <a:noFill/>
            </p:spPr>
            <p:txBody>
              <a:bodyPr wrap="none" rtlCol="0">
                <a:spAutoFit/>
              </a:bodyPr>
              <a:lstStyle/>
              <a:p>
                <a:r>
                  <a:rPr lang="en-US" dirty="0" err="1" smtClean="0">
                    <a:latin typeface="Symbol" charset="2"/>
                    <a:cs typeface="Symbol" charset="2"/>
                  </a:rPr>
                  <a:t>s</a:t>
                </a:r>
                <a:r>
                  <a:rPr lang="en-US" sz="2400" baseline="-25000" dirty="0" err="1" smtClean="0"/>
                  <a:t>V</a:t>
                </a:r>
                <a:endParaRPr lang="en-US" sz="2400" baseline="-25000" dirty="0"/>
              </a:p>
            </p:txBody>
          </p:sp>
        </p:grpSp>
        <p:grpSp>
          <p:nvGrpSpPr>
            <p:cNvPr id="93" name="Group 92"/>
            <p:cNvGrpSpPr/>
            <p:nvPr/>
          </p:nvGrpSpPr>
          <p:grpSpPr>
            <a:xfrm>
              <a:off x="6943905" y="5453772"/>
              <a:ext cx="487531" cy="644963"/>
              <a:chOff x="8048805" y="2590800"/>
              <a:chExt cx="487531" cy="644963"/>
            </a:xfrm>
          </p:grpSpPr>
          <p:cxnSp>
            <p:nvCxnSpPr>
              <p:cNvPr id="94" name="Straight Arrow Connector 93"/>
              <p:cNvCxnSpPr/>
              <p:nvPr/>
            </p:nvCxnSpPr>
            <p:spPr>
              <a:xfrm flipV="1">
                <a:off x="8048805" y="2590800"/>
                <a:ext cx="0" cy="644963"/>
              </a:xfrm>
              <a:prstGeom prst="straightConnector1">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8082366" y="2708197"/>
                <a:ext cx="453970" cy="369332"/>
              </a:xfrm>
              <a:prstGeom prst="rect">
                <a:avLst/>
              </a:prstGeom>
              <a:noFill/>
            </p:spPr>
            <p:txBody>
              <a:bodyPr wrap="none" rtlCol="0">
                <a:spAutoFit/>
              </a:bodyPr>
              <a:lstStyle/>
              <a:p>
                <a:r>
                  <a:rPr lang="en-US" dirty="0" err="1" smtClean="0">
                    <a:latin typeface="Symbol" charset="2"/>
                    <a:cs typeface="Symbol" charset="2"/>
                  </a:rPr>
                  <a:t>s</a:t>
                </a:r>
                <a:r>
                  <a:rPr lang="en-US" sz="2400" baseline="-25000" dirty="0" err="1" smtClean="0"/>
                  <a:t>V</a:t>
                </a:r>
                <a:endParaRPr lang="en-US" sz="2400" baseline="-25000" dirty="0"/>
              </a:p>
            </p:txBody>
          </p:sp>
        </p:grpSp>
      </p:grpSp>
    </p:spTree>
    <p:extLst>
      <p:ext uri="{BB962C8B-B14F-4D97-AF65-F5344CB8AC3E}">
        <p14:creationId xmlns:p14="http://schemas.microsoft.com/office/powerpoint/2010/main" val="3504019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sz="3600" smtClean="0">
                <a:solidFill>
                  <a:srgbClr val="990000"/>
                </a:solidFill>
                <a:cs typeface="+mj-cs"/>
              </a:rPr>
              <a:t>Measuring Stress in the Earth</a:t>
            </a:r>
          </a:p>
        </p:txBody>
      </p:sp>
      <p:sp>
        <p:nvSpPr>
          <p:cNvPr id="2" name="TextBox 1"/>
          <p:cNvSpPr txBox="1"/>
          <p:nvPr/>
        </p:nvSpPr>
        <p:spPr>
          <a:xfrm>
            <a:off x="1571710" y="2032000"/>
            <a:ext cx="5794290" cy="1815882"/>
          </a:xfrm>
          <a:prstGeom prst="rect">
            <a:avLst/>
          </a:prstGeom>
          <a:noFill/>
        </p:spPr>
        <p:txBody>
          <a:bodyPr wrap="square" rtlCol="0">
            <a:spAutoFit/>
          </a:bodyPr>
          <a:lstStyle/>
          <a:p>
            <a:r>
              <a:rPr lang="en-US" sz="3200" dirty="0" smtClean="0">
                <a:solidFill>
                  <a:srgbClr val="800000"/>
                </a:solidFill>
              </a:rPr>
              <a:t>I - Stress boundary conditions</a:t>
            </a:r>
          </a:p>
          <a:p>
            <a:endParaRPr lang="en-US" sz="3200" dirty="0">
              <a:solidFill>
                <a:srgbClr val="800000"/>
              </a:solidFill>
            </a:endParaRPr>
          </a:p>
          <a:p>
            <a:pPr marL="342900" indent="-342900">
              <a:buFont typeface="Arial"/>
              <a:buChar char="•"/>
            </a:pPr>
            <a:r>
              <a:rPr lang="en-US" sz="2400" dirty="0" smtClean="0">
                <a:solidFill>
                  <a:srgbClr val="000090"/>
                </a:solidFill>
              </a:rPr>
              <a:t>What happens to stress when 2 continua are stuck together? </a:t>
            </a:r>
            <a:endParaRPr lang="en-US" sz="2400" dirty="0">
              <a:solidFill>
                <a:srgbClr val="000090"/>
              </a:solidFill>
            </a:endParaRPr>
          </a:p>
        </p:txBody>
      </p:sp>
    </p:spTree>
    <p:extLst>
      <p:ext uri="{BB962C8B-B14F-4D97-AF65-F5344CB8AC3E}">
        <p14:creationId xmlns:p14="http://schemas.microsoft.com/office/powerpoint/2010/main" val="16843655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4114800" cy="1371600"/>
          </a:xfrm>
        </p:spPr>
        <p:txBody>
          <a:bodyPr>
            <a:normAutofit fontScale="90000"/>
          </a:bodyPr>
          <a:lstStyle/>
          <a:p>
            <a:pPr algn="l">
              <a:defRPr/>
            </a:pPr>
            <a:r>
              <a:rPr lang="en-US" sz="3200" dirty="0" smtClean="0">
                <a:solidFill>
                  <a:srgbClr val="800000"/>
                </a:solidFill>
              </a:rPr>
              <a:t>How do stresses vary across material boundaries? </a:t>
            </a:r>
            <a:endParaRPr lang="en-US" sz="3200" dirty="0">
              <a:solidFill>
                <a:srgbClr val="800000"/>
              </a:solidFill>
            </a:endParaRPr>
          </a:p>
        </p:txBody>
      </p:sp>
      <p:grpSp>
        <p:nvGrpSpPr>
          <p:cNvPr id="6" name="Group 5"/>
          <p:cNvGrpSpPr/>
          <p:nvPr/>
        </p:nvGrpSpPr>
        <p:grpSpPr>
          <a:xfrm>
            <a:off x="3088172" y="228600"/>
            <a:ext cx="6055828" cy="4699576"/>
            <a:chOff x="637378" y="990600"/>
            <a:chExt cx="6055828" cy="4699576"/>
          </a:xfrm>
        </p:grpSpPr>
        <p:sp>
          <p:nvSpPr>
            <p:cNvPr id="9" name="Cube 8"/>
            <p:cNvSpPr/>
            <p:nvPr/>
          </p:nvSpPr>
          <p:spPr>
            <a:xfrm rot="462582">
              <a:off x="2809467" y="3273401"/>
              <a:ext cx="2301344" cy="1143000"/>
            </a:xfrm>
            <a:prstGeom prst="cube">
              <a:avLst>
                <a:gd name="adj" fmla="val 58683"/>
              </a:avLst>
            </a:prstGeom>
            <a:solidFill>
              <a:srgbClr val="CCFFCC"/>
            </a:solidFill>
            <a:ln>
              <a:solidFill>
                <a:srgbClr val="00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637378" y="2358643"/>
              <a:ext cx="6055828" cy="2344259"/>
            </a:xfrm>
            <a:custGeom>
              <a:avLst/>
              <a:gdLst>
                <a:gd name="connsiteX0" fmla="*/ 10322 w 6055828"/>
                <a:gd name="connsiteY0" fmla="*/ 1184657 h 2344259"/>
                <a:gd name="connsiteX1" fmla="*/ 238922 w 6055828"/>
                <a:gd name="connsiteY1" fmla="*/ 1464057 h 2344259"/>
                <a:gd name="connsiteX2" fmla="*/ 632622 w 6055828"/>
                <a:gd name="connsiteY2" fmla="*/ 1654557 h 2344259"/>
                <a:gd name="connsiteX3" fmla="*/ 1013622 w 6055828"/>
                <a:gd name="connsiteY3" fmla="*/ 1730757 h 2344259"/>
                <a:gd name="connsiteX4" fmla="*/ 1496222 w 6055828"/>
                <a:gd name="connsiteY4" fmla="*/ 1806957 h 2344259"/>
                <a:gd name="connsiteX5" fmla="*/ 2105822 w 6055828"/>
                <a:gd name="connsiteY5" fmla="*/ 1857757 h 2344259"/>
                <a:gd name="connsiteX6" fmla="*/ 2397922 w 6055828"/>
                <a:gd name="connsiteY6" fmla="*/ 1883157 h 2344259"/>
                <a:gd name="connsiteX7" fmla="*/ 2766222 w 6055828"/>
                <a:gd name="connsiteY7" fmla="*/ 1946657 h 2344259"/>
                <a:gd name="connsiteX8" fmla="*/ 3020222 w 6055828"/>
                <a:gd name="connsiteY8" fmla="*/ 2010157 h 2344259"/>
                <a:gd name="connsiteX9" fmla="*/ 3350422 w 6055828"/>
                <a:gd name="connsiteY9" fmla="*/ 2124457 h 2344259"/>
                <a:gd name="connsiteX10" fmla="*/ 4023522 w 6055828"/>
                <a:gd name="connsiteY10" fmla="*/ 2289557 h 2344259"/>
                <a:gd name="connsiteX11" fmla="*/ 4353722 w 6055828"/>
                <a:gd name="connsiteY11" fmla="*/ 2340357 h 2344259"/>
                <a:gd name="connsiteX12" fmla="*/ 4442622 w 6055828"/>
                <a:gd name="connsiteY12" fmla="*/ 2200657 h 2344259"/>
                <a:gd name="connsiteX13" fmla="*/ 4429922 w 6055828"/>
                <a:gd name="connsiteY13" fmla="*/ 2010157 h 2344259"/>
                <a:gd name="connsiteX14" fmla="*/ 4506122 w 6055828"/>
                <a:gd name="connsiteY14" fmla="*/ 1883157 h 2344259"/>
                <a:gd name="connsiteX15" fmla="*/ 4620422 w 6055828"/>
                <a:gd name="connsiteY15" fmla="*/ 1743457 h 2344259"/>
                <a:gd name="connsiteX16" fmla="*/ 4899822 w 6055828"/>
                <a:gd name="connsiteY16" fmla="*/ 1527557 h 2344259"/>
                <a:gd name="connsiteX17" fmla="*/ 5306222 w 6055828"/>
                <a:gd name="connsiteY17" fmla="*/ 1273557 h 2344259"/>
                <a:gd name="connsiteX18" fmla="*/ 5661822 w 6055828"/>
                <a:gd name="connsiteY18" fmla="*/ 1044957 h 2344259"/>
                <a:gd name="connsiteX19" fmla="*/ 6004722 w 6055828"/>
                <a:gd name="connsiteY19" fmla="*/ 803657 h 2344259"/>
                <a:gd name="connsiteX20" fmla="*/ 6004722 w 6055828"/>
                <a:gd name="connsiteY20" fmla="*/ 778257 h 2344259"/>
                <a:gd name="connsiteX21" fmla="*/ 5534822 w 6055828"/>
                <a:gd name="connsiteY21" fmla="*/ 498857 h 2344259"/>
                <a:gd name="connsiteX22" fmla="*/ 5153822 w 6055828"/>
                <a:gd name="connsiteY22" fmla="*/ 359157 h 2344259"/>
                <a:gd name="connsiteX23" fmla="*/ 4645822 w 6055828"/>
                <a:gd name="connsiteY23" fmla="*/ 232157 h 2344259"/>
                <a:gd name="connsiteX24" fmla="*/ 4188622 w 6055828"/>
                <a:gd name="connsiteY24" fmla="*/ 194057 h 2344259"/>
                <a:gd name="connsiteX25" fmla="*/ 4061622 w 6055828"/>
                <a:gd name="connsiteY25" fmla="*/ 168657 h 2344259"/>
                <a:gd name="connsiteX26" fmla="*/ 3680622 w 6055828"/>
                <a:gd name="connsiteY26" fmla="*/ 105157 h 2344259"/>
                <a:gd name="connsiteX27" fmla="*/ 3045622 w 6055828"/>
                <a:gd name="connsiteY27" fmla="*/ 54357 h 2344259"/>
                <a:gd name="connsiteX28" fmla="*/ 2728122 w 6055828"/>
                <a:gd name="connsiteY28" fmla="*/ 28957 h 2344259"/>
                <a:gd name="connsiteX29" fmla="*/ 2563022 w 6055828"/>
                <a:gd name="connsiteY29" fmla="*/ 28957 h 2344259"/>
                <a:gd name="connsiteX30" fmla="*/ 2169322 w 6055828"/>
                <a:gd name="connsiteY30" fmla="*/ 3557 h 2344259"/>
                <a:gd name="connsiteX31" fmla="*/ 2042322 w 6055828"/>
                <a:gd name="connsiteY31" fmla="*/ 117857 h 2344259"/>
                <a:gd name="connsiteX32" fmla="*/ 1953422 w 6055828"/>
                <a:gd name="connsiteY32" fmla="*/ 346457 h 2344259"/>
                <a:gd name="connsiteX33" fmla="*/ 1762922 w 6055828"/>
                <a:gd name="connsiteY33" fmla="*/ 625857 h 2344259"/>
                <a:gd name="connsiteX34" fmla="*/ 1458122 w 6055828"/>
                <a:gd name="connsiteY34" fmla="*/ 841757 h 2344259"/>
                <a:gd name="connsiteX35" fmla="*/ 1115222 w 6055828"/>
                <a:gd name="connsiteY35" fmla="*/ 1019557 h 2344259"/>
                <a:gd name="connsiteX36" fmla="*/ 734222 w 6055828"/>
                <a:gd name="connsiteY36" fmla="*/ 1133857 h 2344259"/>
                <a:gd name="connsiteX37" fmla="*/ 391322 w 6055828"/>
                <a:gd name="connsiteY37" fmla="*/ 1171957 h 2344259"/>
                <a:gd name="connsiteX38" fmla="*/ 73822 w 6055828"/>
                <a:gd name="connsiteY38" fmla="*/ 1197357 h 2344259"/>
                <a:gd name="connsiteX39" fmla="*/ 10322 w 6055828"/>
                <a:gd name="connsiteY39" fmla="*/ 1184657 h 234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55828" h="2344259">
                  <a:moveTo>
                    <a:pt x="10322" y="1184657"/>
                  </a:moveTo>
                  <a:cubicBezTo>
                    <a:pt x="37839" y="1229107"/>
                    <a:pt x="135205" y="1385740"/>
                    <a:pt x="238922" y="1464057"/>
                  </a:cubicBezTo>
                  <a:cubicBezTo>
                    <a:pt x="342639" y="1542374"/>
                    <a:pt x="503505" y="1610107"/>
                    <a:pt x="632622" y="1654557"/>
                  </a:cubicBezTo>
                  <a:cubicBezTo>
                    <a:pt x="761739" y="1699007"/>
                    <a:pt x="869689" y="1705357"/>
                    <a:pt x="1013622" y="1730757"/>
                  </a:cubicBezTo>
                  <a:cubicBezTo>
                    <a:pt x="1157555" y="1756157"/>
                    <a:pt x="1314189" y="1785790"/>
                    <a:pt x="1496222" y="1806957"/>
                  </a:cubicBezTo>
                  <a:cubicBezTo>
                    <a:pt x="1678255" y="1828124"/>
                    <a:pt x="2105822" y="1857757"/>
                    <a:pt x="2105822" y="1857757"/>
                  </a:cubicBezTo>
                  <a:cubicBezTo>
                    <a:pt x="2256105" y="1870457"/>
                    <a:pt x="2287855" y="1868340"/>
                    <a:pt x="2397922" y="1883157"/>
                  </a:cubicBezTo>
                  <a:cubicBezTo>
                    <a:pt x="2507989" y="1897974"/>
                    <a:pt x="2662505" y="1925490"/>
                    <a:pt x="2766222" y="1946657"/>
                  </a:cubicBezTo>
                  <a:cubicBezTo>
                    <a:pt x="2869939" y="1967824"/>
                    <a:pt x="2922855" y="1980524"/>
                    <a:pt x="3020222" y="2010157"/>
                  </a:cubicBezTo>
                  <a:cubicBezTo>
                    <a:pt x="3117589" y="2039790"/>
                    <a:pt x="3183205" y="2077890"/>
                    <a:pt x="3350422" y="2124457"/>
                  </a:cubicBezTo>
                  <a:cubicBezTo>
                    <a:pt x="3517639" y="2171024"/>
                    <a:pt x="3856305" y="2253574"/>
                    <a:pt x="4023522" y="2289557"/>
                  </a:cubicBezTo>
                  <a:cubicBezTo>
                    <a:pt x="4190739" y="2325540"/>
                    <a:pt x="4283872" y="2355174"/>
                    <a:pt x="4353722" y="2340357"/>
                  </a:cubicBezTo>
                  <a:cubicBezTo>
                    <a:pt x="4423572" y="2325540"/>
                    <a:pt x="4429922" y="2255690"/>
                    <a:pt x="4442622" y="2200657"/>
                  </a:cubicBezTo>
                  <a:cubicBezTo>
                    <a:pt x="4455322" y="2145624"/>
                    <a:pt x="4419339" y="2063074"/>
                    <a:pt x="4429922" y="2010157"/>
                  </a:cubicBezTo>
                  <a:cubicBezTo>
                    <a:pt x="4440505" y="1957240"/>
                    <a:pt x="4474372" y="1927607"/>
                    <a:pt x="4506122" y="1883157"/>
                  </a:cubicBezTo>
                  <a:cubicBezTo>
                    <a:pt x="4537872" y="1838707"/>
                    <a:pt x="4554805" y="1802724"/>
                    <a:pt x="4620422" y="1743457"/>
                  </a:cubicBezTo>
                  <a:cubicBezTo>
                    <a:pt x="4686039" y="1684190"/>
                    <a:pt x="4785522" y="1605874"/>
                    <a:pt x="4899822" y="1527557"/>
                  </a:cubicBezTo>
                  <a:cubicBezTo>
                    <a:pt x="5014122" y="1449240"/>
                    <a:pt x="5306222" y="1273557"/>
                    <a:pt x="5306222" y="1273557"/>
                  </a:cubicBezTo>
                  <a:cubicBezTo>
                    <a:pt x="5433222" y="1193124"/>
                    <a:pt x="5545405" y="1123274"/>
                    <a:pt x="5661822" y="1044957"/>
                  </a:cubicBezTo>
                  <a:cubicBezTo>
                    <a:pt x="5778239" y="966640"/>
                    <a:pt x="5947572" y="848107"/>
                    <a:pt x="6004722" y="803657"/>
                  </a:cubicBezTo>
                  <a:cubicBezTo>
                    <a:pt x="6061872" y="759207"/>
                    <a:pt x="6083039" y="829057"/>
                    <a:pt x="6004722" y="778257"/>
                  </a:cubicBezTo>
                  <a:cubicBezTo>
                    <a:pt x="5926405" y="727457"/>
                    <a:pt x="5676639" y="568707"/>
                    <a:pt x="5534822" y="498857"/>
                  </a:cubicBezTo>
                  <a:cubicBezTo>
                    <a:pt x="5393005" y="429007"/>
                    <a:pt x="5301989" y="403607"/>
                    <a:pt x="5153822" y="359157"/>
                  </a:cubicBezTo>
                  <a:cubicBezTo>
                    <a:pt x="5005655" y="314707"/>
                    <a:pt x="4806689" y="259674"/>
                    <a:pt x="4645822" y="232157"/>
                  </a:cubicBezTo>
                  <a:cubicBezTo>
                    <a:pt x="4484955" y="204640"/>
                    <a:pt x="4285989" y="204640"/>
                    <a:pt x="4188622" y="194057"/>
                  </a:cubicBezTo>
                  <a:cubicBezTo>
                    <a:pt x="4091255" y="183474"/>
                    <a:pt x="4061622" y="168657"/>
                    <a:pt x="4061622" y="168657"/>
                  </a:cubicBezTo>
                  <a:cubicBezTo>
                    <a:pt x="3976955" y="153840"/>
                    <a:pt x="3849955" y="124207"/>
                    <a:pt x="3680622" y="105157"/>
                  </a:cubicBezTo>
                  <a:cubicBezTo>
                    <a:pt x="3511289" y="86107"/>
                    <a:pt x="3045622" y="54357"/>
                    <a:pt x="3045622" y="54357"/>
                  </a:cubicBezTo>
                  <a:lnTo>
                    <a:pt x="2728122" y="28957"/>
                  </a:lnTo>
                  <a:cubicBezTo>
                    <a:pt x="2647689" y="24724"/>
                    <a:pt x="2656155" y="33190"/>
                    <a:pt x="2563022" y="28957"/>
                  </a:cubicBezTo>
                  <a:cubicBezTo>
                    <a:pt x="2469889" y="24724"/>
                    <a:pt x="2256105" y="-11260"/>
                    <a:pt x="2169322" y="3557"/>
                  </a:cubicBezTo>
                  <a:cubicBezTo>
                    <a:pt x="2082539" y="18374"/>
                    <a:pt x="2078305" y="60707"/>
                    <a:pt x="2042322" y="117857"/>
                  </a:cubicBezTo>
                  <a:cubicBezTo>
                    <a:pt x="2006339" y="175007"/>
                    <a:pt x="1999989" y="261790"/>
                    <a:pt x="1953422" y="346457"/>
                  </a:cubicBezTo>
                  <a:cubicBezTo>
                    <a:pt x="1906855" y="431124"/>
                    <a:pt x="1845472" y="543307"/>
                    <a:pt x="1762922" y="625857"/>
                  </a:cubicBezTo>
                  <a:cubicBezTo>
                    <a:pt x="1680372" y="708407"/>
                    <a:pt x="1566072" y="776140"/>
                    <a:pt x="1458122" y="841757"/>
                  </a:cubicBezTo>
                  <a:cubicBezTo>
                    <a:pt x="1350172" y="907374"/>
                    <a:pt x="1235872" y="970874"/>
                    <a:pt x="1115222" y="1019557"/>
                  </a:cubicBezTo>
                  <a:cubicBezTo>
                    <a:pt x="994572" y="1068240"/>
                    <a:pt x="854872" y="1108457"/>
                    <a:pt x="734222" y="1133857"/>
                  </a:cubicBezTo>
                  <a:cubicBezTo>
                    <a:pt x="613572" y="1159257"/>
                    <a:pt x="501389" y="1161374"/>
                    <a:pt x="391322" y="1171957"/>
                  </a:cubicBezTo>
                  <a:cubicBezTo>
                    <a:pt x="281255" y="1182540"/>
                    <a:pt x="135205" y="1193124"/>
                    <a:pt x="73822" y="1197357"/>
                  </a:cubicBezTo>
                  <a:cubicBezTo>
                    <a:pt x="12439" y="1201590"/>
                    <a:pt x="-17195" y="1140207"/>
                    <a:pt x="10322" y="1184657"/>
                  </a:cubicBezTo>
                  <a:close/>
                </a:path>
              </a:pathLst>
            </a:custGeom>
            <a:solidFill>
              <a:srgbClr val="0000FF">
                <a:alpha val="5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ube 2"/>
            <p:cNvSpPr/>
            <p:nvPr/>
          </p:nvSpPr>
          <p:spPr>
            <a:xfrm rot="462582">
              <a:off x="2901104" y="2889202"/>
              <a:ext cx="2295407" cy="1068380"/>
            </a:xfrm>
            <a:prstGeom prst="cube">
              <a:avLst>
                <a:gd name="adj" fmla="val 68410"/>
              </a:avLst>
            </a:prstGeom>
            <a:solidFill>
              <a:srgbClr val="0080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a:off x="3810000" y="1219200"/>
              <a:ext cx="1066800" cy="1219200"/>
              <a:chOff x="4419600" y="1371600"/>
              <a:chExt cx="1066800" cy="1219200"/>
            </a:xfrm>
          </p:grpSpPr>
          <p:cxnSp>
            <p:nvCxnSpPr>
              <p:cNvPr id="5" name="Straight Arrow Connector 4"/>
              <p:cNvCxnSpPr/>
              <p:nvPr/>
            </p:nvCxnSpPr>
            <p:spPr>
              <a:xfrm flipH="1">
                <a:off x="4800600" y="1371600"/>
                <a:ext cx="152400" cy="762000"/>
              </a:xfrm>
              <a:prstGeom prst="straightConnector1">
                <a:avLst/>
              </a:prstGeom>
              <a:ln w="38100" cmpd="sng">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800600" y="2133600"/>
                <a:ext cx="685800" cy="76200"/>
              </a:xfrm>
              <a:prstGeom prst="straightConnector1">
                <a:avLst/>
              </a:prstGeom>
              <a:ln w="38100" cmpd="sng">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419600" y="2133600"/>
                <a:ext cx="381000" cy="457200"/>
              </a:xfrm>
              <a:prstGeom prst="straightConnector1">
                <a:avLst/>
              </a:prstGeom>
              <a:ln w="38100" cmpd="sng">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grpSp>
        <p:cxnSp>
          <p:nvCxnSpPr>
            <p:cNvPr id="12" name="Straight Arrow Connector 11"/>
            <p:cNvCxnSpPr/>
            <p:nvPr/>
          </p:nvCxnSpPr>
          <p:spPr>
            <a:xfrm flipH="1">
              <a:off x="4191000" y="2438400"/>
              <a:ext cx="1295400" cy="762000"/>
            </a:xfrm>
            <a:prstGeom prst="straightConnector1">
              <a:avLst/>
            </a:prstGeom>
            <a:ln w="38100" cmpd="sng">
              <a:solidFill>
                <a:srgbClr val="8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4191000" y="4419600"/>
              <a:ext cx="533400" cy="1143000"/>
            </a:xfrm>
            <a:prstGeom prst="straightConnector1">
              <a:avLst/>
            </a:prstGeom>
            <a:ln w="38100" cmpd="sng">
              <a:solidFill>
                <a:srgbClr val="8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562600" y="2209800"/>
              <a:ext cx="640319" cy="584776"/>
            </a:xfrm>
            <a:prstGeom prst="rect">
              <a:avLst/>
            </a:prstGeom>
            <a:noFill/>
          </p:spPr>
          <p:txBody>
            <a:bodyPr wrap="none" rtlCol="0">
              <a:spAutoFit/>
            </a:bodyPr>
            <a:lstStyle/>
            <a:p>
              <a:r>
                <a:rPr lang="en-US" sz="3200" b="1" dirty="0">
                  <a:solidFill>
                    <a:srgbClr val="800000"/>
                  </a:solidFill>
                </a:rPr>
                <a:t>t</a:t>
              </a:r>
              <a:r>
                <a:rPr lang="en-US" sz="3200" baseline="30000" dirty="0" smtClean="0">
                  <a:solidFill>
                    <a:srgbClr val="800000"/>
                  </a:solidFill>
                </a:rPr>
                <a:t>(1)</a:t>
              </a:r>
              <a:endParaRPr lang="en-US" sz="3200" baseline="30000" dirty="0">
                <a:solidFill>
                  <a:srgbClr val="800000"/>
                </a:solidFill>
              </a:endParaRPr>
            </a:p>
          </p:txBody>
        </p:sp>
        <p:sp>
          <p:nvSpPr>
            <p:cNvPr id="21" name="TextBox 20"/>
            <p:cNvSpPr txBox="1"/>
            <p:nvPr/>
          </p:nvSpPr>
          <p:spPr>
            <a:xfrm>
              <a:off x="4800600" y="5105400"/>
              <a:ext cx="640319" cy="584776"/>
            </a:xfrm>
            <a:prstGeom prst="rect">
              <a:avLst/>
            </a:prstGeom>
            <a:noFill/>
          </p:spPr>
          <p:txBody>
            <a:bodyPr wrap="none" rtlCol="0">
              <a:spAutoFit/>
            </a:bodyPr>
            <a:lstStyle/>
            <a:p>
              <a:r>
                <a:rPr lang="en-US" sz="3200" b="1" dirty="0" smtClean="0">
                  <a:solidFill>
                    <a:srgbClr val="800000"/>
                  </a:solidFill>
                </a:rPr>
                <a:t>t</a:t>
              </a:r>
              <a:r>
                <a:rPr lang="en-US" sz="3200" baseline="30000" dirty="0" smtClean="0">
                  <a:solidFill>
                    <a:srgbClr val="800000"/>
                  </a:solidFill>
                </a:rPr>
                <a:t>(2)</a:t>
              </a:r>
              <a:endParaRPr lang="en-US" sz="3200" baseline="30000" dirty="0">
                <a:solidFill>
                  <a:srgbClr val="800000"/>
                </a:solidFill>
              </a:endParaRPr>
            </a:p>
          </p:txBody>
        </p:sp>
        <p:sp>
          <p:nvSpPr>
            <p:cNvPr id="22" name="TextBox 21"/>
            <p:cNvSpPr txBox="1"/>
            <p:nvPr/>
          </p:nvSpPr>
          <p:spPr>
            <a:xfrm>
              <a:off x="914400" y="2209800"/>
              <a:ext cx="1458001" cy="461665"/>
            </a:xfrm>
            <a:prstGeom prst="rect">
              <a:avLst/>
            </a:prstGeom>
            <a:noFill/>
          </p:spPr>
          <p:txBody>
            <a:bodyPr wrap="none" rtlCol="0">
              <a:spAutoFit/>
            </a:bodyPr>
            <a:lstStyle/>
            <a:p>
              <a:r>
                <a:rPr lang="en-US" dirty="0" smtClean="0"/>
                <a:t>Material 1</a:t>
              </a:r>
              <a:endParaRPr lang="en-US" dirty="0"/>
            </a:p>
          </p:txBody>
        </p:sp>
        <p:sp>
          <p:nvSpPr>
            <p:cNvPr id="23" name="TextBox 22"/>
            <p:cNvSpPr txBox="1"/>
            <p:nvPr/>
          </p:nvSpPr>
          <p:spPr>
            <a:xfrm>
              <a:off x="1600200" y="4419600"/>
              <a:ext cx="1534945" cy="461665"/>
            </a:xfrm>
            <a:prstGeom prst="rect">
              <a:avLst/>
            </a:prstGeom>
            <a:noFill/>
          </p:spPr>
          <p:txBody>
            <a:bodyPr wrap="none" rtlCol="0">
              <a:spAutoFit/>
            </a:bodyPr>
            <a:lstStyle/>
            <a:p>
              <a:r>
                <a:rPr lang="en-US" dirty="0" smtClean="0"/>
                <a:t>Material  2</a:t>
              </a:r>
              <a:endParaRPr lang="en-US" dirty="0"/>
            </a:p>
          </p:txBody>
        </p:sp>
        <p:sp>
          <p:nvSpPr>
            <p:cNvPr id="24" name="TextBox 23"/>
            <p:cNvSpPr txBox="1"/>
            <p:nvPr/>
          </p:nvSpPr>
          <p:spPr>
            <a:xfrm>
              <a:off x="4419600" y="990600"/>
              <a:ext cx="503597" cy="584776"/>
            </a:xfrm>
            <a:prstGeom prst="rect">
              <a:avLst/>
            </a:prstGeom>
            <a:noFill/>
          </p:spPr>
          <p:txBody>
            <a:bodyPr wrap="none" rtlCol="0">
              <a:spAutoFit/>
            </a:bodyPr>
            <a:lstStyle/>
            <a:p>
              <a:r>
                <a:rPr lang="en-US" sz="3200" b="1" dirty="0" smtClean="0"/>
                <a:t>e</a:t>
              </a:r>
              <a:r>
                <a:rPr lang="en-US" sz="3200" baseline="-25000" dirty="0" smtClean="0"/>
                <a:t>3</a:t>
              </a:r>
              <a:endParaRPr lang="en-US" sz="3200" baseline="-25000" dirty="0"/>
            </a:p>
          </p:txBody>
        </p:sp>
        <p:graphicFrame>
          <p:nvGraphicFramePr>
            <p:cNvPr id="25" name="Object 24"/>
            <p:cNvGraphicFramePr>
              <a:graphicFrameLocks noChangeAspect="1"/>
            </p:cNvGraphicFramePr>
            <p:nvPr>
              <p:extLst>
                <p:ext uri="{D42A27DB-BD31-4B8C-83A1-F6EECF244321}">
                  <p14:modId xmlns:p14="http://schemas.microsoft.com/office/powerpoint/2010/main" val="148957939"/>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074"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14850" y="3346450"/>
                          <a:ext cx="114300" cy="165100"/>
                        </a:xfrm>
                        <a:prstGeom prst="rect">
                          <a:avLst/>
                        </a:prstGeom>
                      </p:spPr>
                    </p:pic>
                  </p:oleObj>
                </mc:Fallback>
              </mc:AlternateContent>
            </a:graphicData>
          </a:graphic>
        </p:graphicFrame>
        <p:sp>
          <p:nvSpPr>
            <p:cNvPr id="26" name="TextBox 25"/>
            <p:cNvSpPr txBox="1"/>
            <p:nvPr/>
          </p:nvSpPr>
          <p:spPr>
            <a:xfrm>
              <a:off x="3352800" y="1828800"/>
              <a:ext cx="503597" cy="584776"/>
            </a:xfrm>
            <a:prstGeom prst="rect">
              <a:avLst/>
            </a:prstGeom>
            <a:noFill/>
          </p:spPr>
          <p:txBody>
            <a:bodyPr wrap="none" rtlCol="0">
              <a:spAutoFit/>
            </a:bodyPr>
            <a:lstStyle/>
            <a:p>
              <a:r>
                <a:rPr lang="en-US" sz="3200" b="1" dirty="0" smtClean="0"/>
                <a:t>e</a:t>
              </a:r>
              <a:r>
                <a:rPr lang="en-US" sz="3200" baseline="-25000" dirty="0" smtClean="0"/>
                <a:t>1</a:t>
              </a:r>
              <a:endParaRPr lang="en-US" sz="3200" baseline="-25000" dirty="0"/>
            </a:p>
          </p:txBody>
        </p:sp>
        <p:sp>
          <p:nvSpPr>
            <p:cNvPr id="27" name="TextBox 26"/>
            <p:cNvSpPr txBox="1"/>
            <p:nvPr/>
          </p:nvSpPr>
          <p:spPr>
            <a:xfrm>
              <a:off x="4800600" y="1752600"/>
              <a:ext cx="503597" cy="584776"/>
            </a:xfrm>
            <a:prstGeom prst="rect">
              <a:avLst/>
            </a:prstGeom>
            <a:noFill/>
          </p:spPr>
          <p:txBody>
            <a:bodyPr wrap="none" rtlCol="0">
              <a:spAutoFit/>
            </a:bodyPr>
            <a:lstStyle/>
            <a:p>
              <a:r>
                <a:rPr lang="en-US" sz="3200" b="1" dirty="0" smtClean="0"/>
                <a:t>e</a:t>
              </a:r>
              <a:r>
                <a:rPr lang="en-US" sz="3200" baseline="-25000" dirty="0" smtClean="0"/>
                <a:t>2</a:t>
              </a:r>
              <a:endParaRPr lang="en-US" sz="3200" baseline="-25000" dirty="0"/>
            </a:p>
          </p:txBody>
        </p:sp>
      </p:grpSp>
      <p:sp>
        <p:nvSpPr>
          <p:cNvPr id="4" name="TextBox 3"/>
          <p:cNvSpPr txBox="1"/>
          <p:nvPr/>
        </p:nvSpPr>
        <p:spPr>
          <a:xfrm>
            <a:off x="381000" y="4343400"/>
            <a:ext cx="5917004" cy="1569660"/>
          </a:xfrm>
          <a:prstGeom prst="rect">
            <a:avLst/>
          </a:prstGeom>
          <a:noFill/>
        </p:spPr>
        <p:txBody>
          <a:bodyPr wrap="none" rtlCol="0">
            <a:spAutoFit/>
          </a:bodyPr>
          <a:lstStyle/>
          <a:p>
            <a:r>
              <a:rPr lang="en-US" dirty="0" smtClean="0">
                <a:solidFill>
                  <a:srgbClr val="000066"/>
                </a:solidFill>
              </a:rPr>
              <a:t>Let’s choose a coordinate system </a:t>
            </a:r>
          </a:p>
          <a:p>
            <a:r>
              <a:rPr lang="en-US" dirty="0" smtClean="0">
                <a:solidFill>
                  <a:srgbClr val="000066"/>
                </a:solidFill>
              </a:rPr>
              <a:t>with </a:t>
            </a:r>
            <a:r>
              <a:rPr lang="en-US" b="1" dirty="0" smtClean="0">
                <a:solidFill>
                  <a:srgbClr val="000066"/>
                </a:solidFill>
              </a:rPr>
              <a:t>e</a:t>
            </a:r>
            <a:r>
              <a:rPr lang="en-US" baseline="-25000" dirty="0" smtClean="0">
                <a:solidFill>
                  <a:srgbClr val="000066"/>
                </a:solidFill>
              </a:rPr>
              <a:t>1</a:t>
            </a:r>
            <a:r>
              <a:rPr lang="en-US" dirty="0" smtClean="0">
                <a:solidFill>
                  <a:srgbClr val="000066"/>
                </a:solidFill>
              </a:rPr>
              <a:t> and </a:t>
            </a:r>
            <a:r>
              <a:rPr lang="en-US" b="1" dirty="0" smtClean="0">
                <a:solidFill>
                  <a:srgbClr val="000066"/>
                </a:solidFill>
              </a:rPr>
              <a:t>e</a:t>
            </a:r>
            <a:r>
              <a:rPr lang="en-US" baseline="-25000" dirty="0" smtClean="0">
                <a:solidFill>
                  <a:srgbClr val="000066"/>
                </a:solidFill>
              </a:rPr>
              <a:t>2 </a:t>
            </a:r>
            <a:r>
              <a:rPr lang="en-US" dirty="0" smtClean="0">
                <a:solidFill>
                  <a:srgbClr val="000066"/>
                </a:solidFill>
              </a:rPr>
              <a:t>in the interface</a:t>
            </a:r>
          </a:p>
          <a:p>
            <a:pPr marL="342900" indent="-342900">
              <a:buFont typeface="Arial"/>
              <a:buChar char="•"/>
            </a:pPr>
            <a:r>
              <a:rPr lang="en-US" dirty="0" smtClean="0">
                <a:solidFill>
                  <a:srgbClr val="000066"/>
                </a:solidFill>
              </a:rPr>
              <a:t>now calculate all the forces on the little box</a:t>
            </a:r>
          </a:p>
          <a:p>
            <a:pPr marL="342900" indent="-342900">
              <a:buFont typeface="Arial"/>
              <a:buChar char="•"/>
            </a:pPr>
            <a:r>
              <a:rPr lang="en-US" dirty="0" smtClean="0">
                <a:solidFill>
                  <a:srgbClr val="000066"/>
                </a:solidFill>
              </a:rPr>
              <a:t>Let the thickness of the box go to zero </a:t>
            </a:r>
            <a:endParaRPr lang="en-US" dirty="0">
              <a:solidFill>
                <a:srgbClr val="000066"/>
              </a:solidFill>
            </a:endParaRPr>
          </a:p>
        </p:txBody>
      </p:sp>
    </p:spTree>
    <p:extLst>
      <p:ext uri="{BB962C8B-B14F-4D97-AF65-F5344CB8AC3E}">
        <p14:creationId xmlns:p14="http://schemas.microsoft.com/office/powerpoint/2010/main" val="1844725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099"/>
            <a:ext cx="2799750" cy="1843199"/>
          </a:xfrm>
        </p:spPr>
        <p:txBody>
          <a:bodyPr>
            <a:normAutofit fontScale="90000"/>
          </a:bodyPr>
          <a:lstStyle/>
          <a:p>
            <a:pPr algn="l">
              <a:defRPr/>
            </a:pPr>
            <a:r>
              <a:rPr lang="en-US" sz="3200" dirty="0" smtClean="0">
                <a:solidFill>
                  <a:srgbClr val="800000"/>
                </a:solidFill>
              </a:rPr>
              <a:t>How do stresses vary across material boundaries? </a:t>
            </a:r>
            <a:endParaRPr lang="en-US" sz="3200" dirty="0">
              <a:solidFill>
                <a:srgbClr val="800000"/>
              </a:solidFill>
            </a:endParaRPr>
          </a:p>
        </p:txBody>
      </p:sp>
      <p:sp>
        <p:nvSpPr>
          <p:cNvPr id="4" name="TextBox 3"/>
          <p:cNvSpPr txBox="1"/>
          <p:nvPr/>
        </p:nvSpPr>
        <p:spPr>
          <a:xfrm>
            <a:off x="182014" y="4287903"/>
            <a:ext cx="8276186" cy="923330"/>
          </a:xfrm>
          <a:prstGeom prst="rect">
            <a:avLst/>
          </a:prstGeom>
          <a:noFill/>
        </p:spPr>
        <p:txBody>
          <a:bodyPr wrap="square" rtlCol="0">
            <a:spAutoFit/>
          </a:bodyPr>
          <a:lstStyle/>
          <a:p>
            <a:pPr marL="342900" indent="-342900">
              <a:buFont typeface="Arial"/>
              <a:buChar char="•"/>
            </a:pPr>
            <a:r>
              <a:rPr lang="en-US" dirty="0" smtClean="0">
                <a:solidFill>
                  <a:srgbClr val="000090"/>
                </a:solidFill>
              </a:rPr>
              <a:t>For equilibrium, </a:t>
            </a:r>
            <a:r>
              <a:rPr lang="en-US" dirty="0" err="1" smtClean="0">
                <a:solidFill>
                  <a:srgbClr val="000090"/>
                </a:solidFill>
                <a:latin typeface="Symbol" charset="2"/>
                <a:cs typeface="Symbol" charset="2"/>
              </a:rPr>
              <a:t>S</a:t>
            </a:r>
            <a:r>
              <a:rPr lang="en-US" i="1" dirty="0" err="1" smtClean="0">
                <a:solidFill>
                  <a:srgbClr val="000090"/>
                </a:solidFill>
              </a:rPr>
              <a:t>f</a:t>
            </a:r>
            <a:r>
              <a:rPr lang="en-US" sz="2200" i="1" baseline="-25000" dirty="0" err="1" smtClean="0">
                <a:solidFill>
                  <a:srgbClr val="000090"/>
                </a:solidFill>
              </a:rPr>
              <a:t>j</a:t>
            </a:r>
            <a:r>
              <a:rPr lang="en-US" dirty="0" smtClean="0">
                <a:solidFill>
                  <a:srgbClr val="000090"/>
                </a:solidFill>
              </a:rPr>
              <a:t> = 0</a:t>
            </a:r>
          </a:p>
          <a:p>
            <a:pPr marL="342900" indent="-342900">
              <a:buFont typeface="Arial"/>
              <a:buChar char="•"/>
            </a:pPr>
            <a:r>
              <a:rPr lang="en-US" dirty="0" smtClean="0">
                <a:solidFill>
                  <a:srgbClr val="000090"/>
                </a:solidFill>
              </a:rPr>
              <a:t>Let the thickness L of the box go to zero, so the areas of the sides go to zero </a:t>
            </a:r>
          </a:p>
          <a:p>
            <a:r>
              <a:rPr lang="en-US" dirty="0" smtClean="0">
                <a:solidFill>
                  <a:srgbClr val="000090"/>
                </a:solidFill>
              </a:rPr>
              <a:t>The only remaining nonzero forces are:</a:t>
            </a:r>
          </a:p>
        </p:txBody>
      </p:sp>
      <p:graphicFrame>
        <p:nvGraphicFramePr>
          <p:cNvPr id="43" name="Object 42"/>
          <p:cNvGraphicFramePr>
            <a:graphicFrameLocks noChangeAspect="1"/>
          </p:cNvGraphicFramePr>
          <p:nvPr>
            <p:extLst>
              <p:ext uri="{D42A27DB-BD31-4B8C-83A1-F6EECF244321}">
                <p14:modId xmlns:p14="http://schemas.microsoft.com/office/powerpoint/2010/main" val="288923205"/>
              </p:ext>
            </p:extLst>
          </p:nvPr>
        </p:nvGraphicFramePr>
        <p:xfrm>
          <a:off x="2115160" y="5253566"/>
          <a:ext cx="3442855" cy="601133"/>
        </p:xfrm>
        <a:graphic>
          <a:graphicData uri="http://schemas.openxmlformats.org/presentationml/2006/ole">
            <mc:AlternateContent xmlns:mc="http://schemas.openxmlformats.org/markup-compatibility/2006">
              <mc:Choice xmlns:v="urn:schemas-microsoft-com:vml" Requires="v">
                <p:oleObj spid="_x0000_s3197" name="Equation" r:id="rId3" imgW="1600200" imgH="279400" progId="Equation.3">
                  <p:embed/>
                </p:oleObj>
              </mc:Choice>
              <mc:Fallback>
                <p:oleObj name="Equation" r:id="rId3" imgW="1600200" imgH="279400" progId="Equation.3">
                  <p:embed/>
                  <p:pic>
                    <p:nvPicPr>
                      <p:cNvPr id="0" name=""/>
                      <p:cNvPicPr/>
                      <p:nvPr/>
                    </p:nvPicPr>
                    <p:blipFill>
                      <a:blip r:embed="rId4"/>
                      <a:stretch>
                        <a:fillRect/>
                      </a:stretch>
                    </p:blipFill>
                    <p:spPr>
                      <a:xfrm>
                        <a:off x="2115160" y="5253566"/>
                        <a:ext cx="3442855" cy="601133"/>
                      </a:xfrm>
                      <a:prstGeom prst="rect">
                        <a:avLst/>
                      </a:prstGeom>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1005924075"/>
              </p:ext>
            </p:extLst>
          </p:nvPr>
        </p:nvGraphicFramePr>
        <p:xfrm>
          <a:off x="2069804" y="5904647"/>
          <a:ext cx="5210583" cy="593726"/>
        </p:xfrm>
        <a:graphic>
          <a:graphicData uri="http://schemas.openxmlformats.org/presentationml/2006/ole">
            <mc:AlternateContent xmlns:mc="http://schemas.openxmlformats.org/markup-compatibility/2006">
              <mc:Choice xmlns:v="urn:schemas-microsoft-com:vml" Requires="v">
                <p:oleObj spid="_x0000_s3198" name="Equation" r:id="rId5" imgW="2451100" imgH="279400" progId="Equation.3">
                  <p:embed/>
                </p:oleObj>
              </mc:Choice>
              <mc:Fallback>
                <p:oleObj name="Equation" r:id="rId5" imgW="2451100" imgH="279400" progId="Equation.3">
                  <p:embed/>
                  <p:pic>
                    <p:nvPicPr>
                      <p:cNvPr id="0" name=""/>
                      <p:cNvPicPr/>
                      <p:nvPr/>
                    </p:nvPicPr>
                    <p:blipFill>
                      <a:blip r:embed="rId6"/>
                      <a:stretch>
                        <a:fillRect/>
                      </a:stretch>
                    </p:blipFill>
                    <p:spPr>
                      <a:xfrm>
                        <a:off x="2069804" y="5904647"/>
                        <a:ext cx="5210583" cy="593726"/>
                      </a:xfrm>
                      <a:prstGeom prst="rect">
                        <a:avLst/>
                      </a:prstGeom>
                    </p:spPr>
                  </p:pic>
                </p:oleObj>
              </mc:Fallback>
            </mc:AlternateContent>
          </a:graphicData>
        </a:graphic>
      </p:graphicFrame>
      <p:grpSp>
        <p:nvGrpSpPr>
          <p:cNvPr id="55" name="Group 54"/>
          <p:cNvGrpSpPr/>
          <p:nvPr/>
        </p:nvGrpSpPr>
        <p:grpSpPr>
          <a:xfrm>
            <a:off x="3117165" y="82917"/>
            <a:ext cx="6055828" cy="3728968"/>
            <a:chOff x="3117165" y="82917"/>
            <a:chExt cx="6055828" cy="3728968"/>
          </a:xfrm>
        </p:grpSpPr>
        <p:sp>
          <p:nvSpPr>
            <p:cNvPr id="9" name="Cube 8"/>
            <p:cNvSpPr/>
            <p:nvPr/>
          </p:nvSpPr>
          <p:spPr>
            <a:xfrm rot="462582">
              <a:off x="5289254" y="1395110"/>
              <a:ext cx="2301344" cy="1143000"/>
            </a:xfrm>
            <a:prstGeom prst="cube">
              <a:avLst>
                <a:gd name="adj" fmla="val 58683"/>
              </a:avLst>
            </a:prstGeom>
            <a:solidFill>
              <a:srgbClr val="CCFFCC"/>
            </a:solidFill>
            <a:ln>
              <a:solidFill>
                <a:srgbClr val="00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3117165" y="480352"/>
              <a:ext cx="6055828" cy="2344259"/>
            </a:xfrm>
            <a:custGeom>
              <a:avLst/>
              <a:gdLst>
                <a:gd name="connsiteX0" fmla="*/ 10322 w 6055828"/>
                <a:gd name="connsiteY0" fmla="*/ 1184657 h 2344259"/>
                <a:gd name="connsiteX1" fmla="*/ 238922 w 6055828"/>
                <a:gd name="connsiteY1" fmla="*/ 1464057 h 2344259"/>
                <a:gd name="connsiteX2" fmla="*/ 632622 w 6055828"/>
                <a:gd name="connsiteY2" fmla="*/ 1654557 h 2344259"/>
                <a:gd name="connsiteX3" fmla="*/ 1013622 w 6055828"/>
                <a:gd name="connsiteY3" fmla="*/ 1730757 h 2344259"/>
                <a:gd name="connsiteX4" fmla="*/ 1496222 w 6055828"/>
                <a:gd name="connsiteY4" fmla="*/ 1806957 h 2344259"/>
                <a:gd name="connsiteX5" fmla="*/ 2105822 w 6055828"/>
                <a:gd name="connsiteY5" fmla="*/ 1857757 h 2344259"/>
                <a:gd name="connsiteX6" fmla="*/ 2397922 w 6055828"/>
                <a:gd name="connsiteY6" fmla="*/ 1883157 h 2344259"/>
                <a:gd name="connsiteX7" fmla="*/ 2766222 w 6055828"/>
                <a:gd name="connsiteY7" fmla="*/ 1946657 h 2344259"/>
                <a:gd name="connsiteX8" fmla="*/ 3020222 w 6055828"/>
                <a:gd name="connsiteY8" fmla="*/ 2010157 h 2344259"/>
                <a:gd name="connsiteX9" fmla="*/ 3350422 w 6055828"/>
                <a:gd name="connsiteY9" fmla="*/ 2124457 h 2344259"/>
                <a:gd name="connsiteX10" fmla="*/ 4023522 w 6055828"/>
                <a:gd name="connsiteY10" fmla="*/ 2289557 h 2344259"/>
                <a:gd name="connsiteX11" fmla="*/ 4353722 w 6055828"/>
                <a:gd name="connsiteY11" fmla="*/ 2340357 h 2344259"/>
                <a:gd name="connsiteX12" fmla="*/ 4442622 w 6055828"/>
                <a:gd name="connsiteY12" fmla="*/ 2200657 h 2344259"/>
                <a:gd name="connsiteX13" fmla="*/ 4429922 w 6055828"/>
                <a:gd name="connsiteY13" fmla="*/ 2010157 h 2344259"/>
                <a:gd name="connsiteX14" fmla="*/ 4506122 w 6055828"/>
                <a:gd name="connsiteY14" fmla="*/ 1883157 h 2344259"/>
                <a:gd name="connsiteX15" fmla="*/ 4620422 w 6055828"/>
                <a:gd name="connsiteY15" fmla="*/ 1743457 h 2344259"/>
                <a:gd name="connsiteX16" fmla="*/ 4899822 w 6055828"/>
                <a:gd name="connsiteY16" fmla="*/ 1527557 h 2344259"/>
                <a:gd name="connsiteX17" fmla="*/ 5306222 w 6055828"/>
                <a:gd name="connsiteY17" fmla="*/ 1273557 h 2344259"/>
                <a:gd name="connsiteX18" fmla="*/ 5661822 w 6055828"/>
                <a:gd name="connsiteY18" fmla="*/ 1044957 h 2344259"/>
                <a:gd name="connsiteX19" fmla="*/ 6004722 w 6055828"/>
                <a:gd name="connsiteY19" fmla="*/ 803657 h 2344259"/>
                <a:gd name="connsiteX20" fmla="*/ 6004722 w 6055828"/>
                <a:gd name="connsiteY20" fmla="*/ 778257 h 2344259"/>
                <a:gd name="connsiteX21" fmla="*/ 5534822 w 6055828"/>
                <a:gd name="connsiteY21" fmla="*/ 498857 h 2344259"/>
                <a:gd name="connsiteX22" fmla="*/ 5153822 w 6055828"/>
                <a:gd name="connsiteY22" fmla="*/ 359157 h 2344259"/>
                <a:gd name="connsiteX23" fmla="*/ 4645822 w 6055828"/>
                <a:gd name="connsiteY23" fmla="*/ 232157 h 2344259"/>
                <a:gd name="connsiteX24" fmla="*/ 4188622 w 6055828"/>
                <a:gd name="connsiteY24" fmla="*/ 194057 h 2344259"/>
                <a:gd name="connsiteX25" fmla="*/ 4061622 w 6055828"/>
                <a:gd name="connsiteY25" fmla="*/ 168657 h 2344259"/>
                <a:gd name="connsiteX26" fmla="*/ 3680622 w 6055828"/>
                <a:gd name="connsiteY26" fmla="*/ 105157 h 2344259"/>
                <a:gd name="connsiteX27" fmla="*/ 3045622 w 6055828"/>
                <a:gd name="connsiteY27" fmla="*/ 54357 h 2344259"/>
                <a:gd name="connsiteX28" fmla="*/ 2728122 w 6055828"/>
                <a:gd name="connsiteY28" fmla="*/ 28957 h 2344259"/>
                <a:gd name="connsiteX29" fmla="*/ 2563022 w 6055828"/>
                <a:gd name="connsiteY29" fmla="*/ 28957 h 2344259"/>
                <a:gd name="connsiteX30" fmla="*/ 2169322 w 6055828"/>
                <a:gd name="connsiteY30" fmla="*/ 3557 h 2344259"/>
                <a:gd name="connsiteX31" fmla="*/ 2042322 w 6055828"/>
                <a:gd name="connsiteY31" fmla="*/ 117857 h 2344259"/>
                <a:gd name="connsiteX32" fmla="*/ 1953422 w 6055828"/>
                <a:gd name="connsiteY32" fmla="*/ 346457 h 2344259"/>
                <a:gd name="connsiteX33" fmla="*/ 1762922 w 6055828"/>
                <a:gd name="connsiteY33" fmla="*/ 625857 h 2344259"/>
                <a:gd name="connsiteX34" fmla="*/ 1458122 w 6055828"/>
                <a:gd name="connsiteY34" fmla="*/ 841757 h 2344259"/>
                <a:gd name="connsiteX35" fmla="*/ 1115222 w 6055828"/>
                <a:gd name="connsiteY35" fmla="*/ 1019557 h 2344259"/>
                <a:gd name="connsiteX36" fmla="*/ 734222 w 6055828"/>
                <a:gd name="connsiteY36" fmla="*/ 1133857 h 2344259"/>
                <a:gd name="connsiteX37" fmla="*/ 391322 w 6055828"/>
                <a:gd name="connsiteY37" fmla="*/ 1171957 h 2344259"/>
                <a:gd name="connsiteX38" fmla="*/ 73822 w 6055828"/>
                <a:gd name="connsiteY38" fmla="*/ 1197357 h 2344259"/>
                <a:gd name="connsiteX39" fmla="*/ 10322 w 6055828"/>
                <a:gd name="connsiteY39" fmla="*/ 1184657 h 234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55828" h="2344259">
                  <a:moveTo>
                    <a:pt x="10322" y="1184657"/>
                  </a:moveTo>
                  <a:cubicBezTo>
                    <a:pt x="37839" y="1229107"/>
                    <a:pt x="135205" y="1385740"/>
                    <a:pt x="238922" y="1464057"/>
                  </a:cubicBezTo>
                  <a:cubicBezTo>
                    <a:pt x="342639" y="1542374"/>
                    <a:pt x="503505" y="1610107"/>
                    <a:pt x="632622" y="1654557"/>
                  </a:cubicBezTo>
                  <a:cubicBezTo>
                    <a:pt x="761739" y="1699007"/>
                    <a:pt x="869689" y="1705357"/>
                    <a:pt x="1013622" y="1730757"/>
                  </a:cubicBezTo>
                  <a:cubicBezTo>
                    <a:pt x="1157555" y="1756157"/>
                    <a:pt x="1314189" y="1785790"/>
                    <a:pt x="1496222" y="1806957"/>
                  </a:cubicBezTo>
                  <a:cubicBezTo>
                    <a:pt x="1678255" y="1828124"/>
                    <a:pt x="2105822" y="1857757"/>
                    <a:pt x="2105822" y="1857757"/>
                  </a:cubicBezTo>
                  <a:cubicBezTo>
                    <a:pt x="2256105" y="1870457"/>
                    <a:pt x="2287855" y="1868340"/>
                    <a:pt x="2397922" y="1883157"/>
                  </a:cubicBezTo>
                  <a:cubicBezTo>
                    <a:pt x="2507989" y="1897974"/>
                    <a:pt x="2662505" y="1925490"/>
                    <a:pt x="2766222" y="1946657"/>
                  </a:cubicBezTo>
                  <a:cubicBezTo>
                    <a:pt x="2869939" y="1967824"/>
                    <a:pt x="2922855" y="1980524"/>
                    <a:pt x="3020222" y="2010157"/>
                  </a:cubicBezTo>
                  <a:cubicBezTo>
                    <a:pt x="3117589" y="2039790"/>
                    <a:pt x="3183205" y="2077890"/>
                    <a:pt x="3350422" y="2124457"/>
                  </a:cubicBezTo>
                  <a:cubicBezTo>
                    <a:pt x="3517639" y="2171024"/>
                    <a:pt x="3856305" y="2253574"/>
                    <a:pt x="4023522" y="2289557"/>
                  </a:cubicBezTo>
                  <a:cubicBezTo>
                    <a:pt x="4190739" y="2325540"/>
                    <a:pt x="4283872" y="2355174"/>
                    <a:pt x="4353722" y="2340357"/>
                  </a:cubicBezTo>
                  <a:cubicBezTo>
                    <a:pt x="4423572" y="2325540"/>
                    <a:pt x="4429922" y="2255690"/>
                    <a:pt x="4442622" y="2200657"/>
                  </a:cubicBezTo>
                  <a:cubicBezTo>
                    <a:pt x="4455322" y="2145624"/>
                    <a:pt x="4419339" y="2063074"/>
                    <a:pt x="4429922" y="2010157"/>
                  </a:cubicBezTo>
                  <a:cubicBezTo>
                    <a:pt x="4440505" y="1957240"/>
                    <a:pt x="4474372" y="1927607"/>
                    <a:pt x="4506122" y="1883157"/>
                  </a:cubicBezTo>
                  <a:cubicBezTo>
                    <a:pt x="4537872" y="1838707"/>
                    <a:pt x="4554805" y="1802724"/>
                    <a:pt x="4620422" y="1743457"/>
                  </a:cubicBezTo>
                  <a:cubicBezTo>
                    <a:pt x="4686039" y="1684190"/>
                    <a:pt x="4785522" y="1605874"/>
                    <a:pt x="4899822" y="1527557"/>
                  </a:cubicBezTo>
                  <a:cubicBezTo>
                    <a:pt x="5014122" y="1449240"/>
                    <a:pt x="5306222" y="1273557"/>
                    <a:pt x="5306222" y="1273557"/>
                  </a:cubicBezTo>
                  <a:cubicBezTo>
                    <a:pt x="5433222" y="1193124"/>
                    <a:pt x="5545405" y="1123274"/>
                    <a:pt x="5661822" y="1044957"/>
                  </a:cubicBezTo>
                  <a:cubicBezTo>
                    <a:pt x="5778239" y="966640"/>
                    <a:pt x="5947572" y="848107"/>
                    <a:pt x="6004722" y="803657"/>
                  </a:cubicBezTo>
                  <a:cubicBezTo>
                    <a:pt x="6061872" y="759207"/>
                    <a:pt x="6083039" y="829057"/>
                    <a:pt x="6004722" y="778257"/>
                  </a:cubicBezTo>
                  <a:cubicBezTo>
                    <a:pt x="5926405" y="727457"/>
                    <a:pt x="5676639" y="568707"/>
                    <a:pt x="5534822" y="498857"/>
                  </a:cubicBezTo>
                  <a:cubicBezTo>
                    <a:pt x="5393005" y="429007"/>
                    <a:pt x="5301989" y="403607"/>
                    <a:pt x="5153822" y="359157"/>
                  </a:cubicBezTo>
                  <a:cubicBezTo>
                    <a:pt x="5005655" y="314707"/>
                    <a:pt x="4806689" y="259674"/>
                    <a:pt x="4645822" y="232157"/>
                  </a:cubicBezTo>
                  <a:cubicBezTo>
                    <a:pt x="4484955" y="204640"/>
                    <a:pt x="4285989" y="204640"/>
                    <a:pt x="4188622" y="194057"/>
                  </a:cubicBezTo>
                  <a:cubicBezTo>
                    <a:pt x="4091255" y="183474"/>
                    <a:pt x="4061622" y="168657"/>
                    <a:pt x="4061622" y="168657"/>
                  </a:cubicBezTo>
                  <a:cubicBezTo>
                    <a:pt x="3976955" y="153840"/>
                    <a:pt x="3849955" y="124207"/>
                    <a:pt x="3680622" y="105157"/>
                  </a:cubicBezTo>
                  <a:cubicBezTo>
                    <a:pt x="3511289" y="86107"/>
                    <a:pt x="3045622" y="54357"/>
                    <a:pt x="3045622" y="54357"/>
                  </a:cubicBezTo>
                  <a:lnTo>
                    <a:pt x="2728122" y="28957"/>
                  </a:lnTo>
                  <a:cubicBezTo>
                    <a:pt x="2647689" y="24724"/>
                    <a:pt x="2656155" y="33190"/>
                    <a:pt x="2563022" y="28957"/>
                  </a:cubicBezTo>
                  <a:cubicBezTo>
                    <a:pt x="2469889" y="24724"/>
                    <a:pt x="2256105" y="-11260"/>
                    <a:pt x="2169322" y="3557"/>
                  </a:cubicBezTo>
                  <a:cubicBezTo>
                    <a:pt x="2082539" y="18374"/>
                    <a:pt x="2078305" y="60707"/>
                    <a:pt x="2042322" y="117857"/>
                  </a:cubicBezTo>
                  <a:cubicBezTo>
                    <a:pt x="2006339" y="175007"/>
                    <a:pt x="1999989" y="261790"/>
                    <a:pt x="1953422" y="346457"/>
                  </a:cubicBezTo>
                  <a:cubicBezTo>
                    <a:pt x="1906855" y="431124"/>
                    <a:pt x="1845472" y="543307"/>
                    <a:pt x="1762922" y="625857"/>
                  </a:cubicBezTo>
                  <a:cubicBezTo>
                    <a:pt x="1680372" y="708407"/>
                    <a:pt x="1566072" y="776140"/>
                    <a:pt x="1458122" y="841757"/>
                  </a:cubicBezTo>
                  <a:cubicBezTo>
                    <a:pt x="1350172" y="907374"/>
                    <a:pt x="1235872" y="970874"/>
                    <a:pt x="1115222" y="1019557"/>
                  </a:cubicBezTo>
                  <a:cubicBezTo>
                    <a:pt x="994572" y="1068240"/>
                    <a:pt x="854872" y="1108457"/>
                    <a:pt x="734222" y="1133857"/>
                  </a:cubicBezTo>
                  <a:cubicBezTo>
                    <a:pt x="613572" y="1159257"/>
                    <a:pt x="501389" y="1161374"/>
                    <a:pt x="391322" y="1171957"/>
                  </a:cubicBezTo>
                  <a:cubicBezTo>
                    <a:pt x="281255" y="1182540"/>
                    <a:pt x="135205" y="1193124"/>
                    <a:pt x="73822" y="1197357"/>
                  </a:cubicBezTo>
                  <a:cubicBezTo>
                    <a:pt x="12439" y="1201590"/>
                    <a:pt x="-17195" y="1140207"/>
                    <a:pt x="10322" y="1184657"/>
                  </a:cubicBezTo>
                  <a:close/>
                </a:path>
              </a:pathLst>
            </a:custGeom>
            <a:solidFill>
              <a:schemeClr val="tx2">
                <a:lumMod val="40000"/>
                <a:lumOff val="60000"/>
                <a:alpha val="5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ube 2"/>
            <p:cNvSpPr/>
            <p:nvPr/>
          </p:nvSpPr>
          <p:spPr>
            <a:xfrm rot="462582">
              <a:off x="5380891" y="1010911"/>
              <a:ext cx="2295407" cy="1068380"/>
            </a:xfrm>
            <a:prstGeom prst="cube">
              <a:avLst>
                <a:gd name="adj" fmla="val 68410"/>
              </a:avLst>
            </a:prstGeom>
            <a:solidFill>
              <a:srgbClr val="0080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a:off x="4999215" y="814685"/>
              <a:ext cx="1066800" cy="1219200"/>
              <a:chOff x="4419600" y="1371600"/>
              <a:chExt cx="1066800" cy="1219200"/>
            </a:xfrm>
          </p:grpSpPr>
          <p:cxnSp>
            <p:nvCxnSpPr>
              <p:cNvPr id="5" name="Straight Arrow Connector 4"/>
              <p:cNvCxnSpPr/>
              <p:nvPr/>
            </p:nvCxnSpPr>
            <p:spPr>
              <a:xfrm flipH="1">
                <a:off x="4800600" y="1371600"/>
                <a:ext cx="152400" cy="762000"/>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800600" y="2133600"/>
                <a:ext cx="685800" cy="76200"/>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419600" y="2133600"/>
                <a:ext cx="381000" cy="457200"/>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cxnSp>
          <p:nvCxnSpPr>
            <p:cNvPr id="12" name="Straight Arrow Connector 11"/>
            <p:cNvCxnSpPr/>
            <p:nvPr/>
          </p:nvCxnSpPr>
          <p:spPr>
            <a:xfrm flipH="1">
              <a:off x="6670787" y="560109"/>
              <a:ext cx="1295400" cy="762000"/>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6670787" y="2541309"/>
              <a:ext cx="533400" cy="1143000"/>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8042387" y="331509"/>
              <a:ext cx="640319" cy="584776"/>
            </a:xfrm>
            <a:prstGeom prst="rect">
              <a:avLst/>
            </a:prstGeom>
            <a:noFill/>
          </p:spPr>
          <p:txBody>
            <a:bodyPr wrap="none" rtlCol="0">
              <a:spAutoFit/>
            </a:bodyPr>
            <a:lstStyle/>
            <a:p>
              <a:r>
                <a:rPr lang="en-US" sz="3200" b="1" dirty="0">
                  <a:solidFill>
                    <a:srgbClr val="800000"/>
                  </a:solidFill>
                </a:rPr>
                <a:t>t</a:t>
              </a:r>
              <a:r>
                <a:rPr lang="en-US" sz="3200" baseline="30000" dirty="0" smtClean="0">
                  <a:solidFill>
                    <a:srgbClr val="800000"/>
                  </a:solidFill>
                </a:rPr>
                <a:t>(1)</a:t>
              </a:r>
              <a:endParaRPr lang="en-US" sz="3200" baseline="30000" dirty="0">
                <a:solidFill>
                  <a:srgbClr val="800000"/>
                </a:solidFill>
              </a:endParaRPr>
            </a:p>
          </p:txBody>
        </p:sp>
        <p:sp>
          <p:nvSpPr>
            <p:cNvPr id="21" name="TextBox 20"/>
            <p:cNvSpPr txBox="1"/>
            <p:nvPr/>
          </p:nvSpPr>
          <p:spPr>
            <a:xfrm>
              <a:off x="7280387" y="3227109"/>
              <a:ext cx="640319" cy="584776"/>
            </a:xfrm>
            <a:prstGeom prst="rect">
              <a:avLst/>
            </a:prstGeom>
            <a:noFill/>
          </p:spPr>
          <p:txBody>
            <a:bodyPr wrap="none" rtlCol="0">
              <a:spAutoFit/>
            </a:bodyPr>
            <a:lstStyle/>
            <a:p>
              <a:r>
                <a:rPr lang="en-US" sz="3200" b="1" dirty="0" smtClean="0">
                  <a:solidFill>
                    <a:srgbClr val="800000"/>
                  </a:solidFill>
                </a:rPr>
                <a:t>t</a:t>
              </a:r>
              <a:r>
                <a:rPr lang="en-US" sz="3200" baseline="30000" dirty="0" smtClean="0">
                  <a:solidFill>
                    <a:srgbClr val="800000"/>
                  </a:solidFill>
                </a:rPr>
                <a:t>(2)</a:t>
              </a:r>
              <a:endParaRPr lang="en-US" sz="3200" baseline="30000" dirty="0">
                <a:solidFill>
                  <a:srgbClr val="800000"/>
                </a:solidFill>
              </a:endParaRPr>
            </a:p>
          </p:txBody>
        </p:sp>
        <p:sp>
          <p:nvSpPr>
            <p:cNvPr id="24" name="TextBox 23"/>
            <p:cNvSpPr txBox="1"/>
            <p:nvPr/>
          </p:nvSpPr>
          <p:spPr>
            <a:xfrm>
              <a:off x="5558015" y="509885"/>
              <a:ext cx="503597" cy="584776"/>
            </a:xfrm>
            <a:prstGeom prst="rect">
              <a:avLst/>
            </a:prstGeom>
            <a:noFill/>
          </p:spPr>
          <p:txBody>
            <a:bodyPr wrap="none" rtlCol="0">
              <a:spAutoFit/>
            </a:bodyPr>
            <a:lstStyle/>
            <a:p>
              <a:r>
                <a:rPr lang="en-US" sz="3200" b="1" dirty="0" smtClean="0"/>
                <a:t>e</a:t>
              </a:r>
              <a:r>
                <a:rPr lang="en-US" sz="3200" baseline="-25000" dirty="0" smtClean="0"/>
                <a:t>3</a:t>
              </a:r>
              <a:endParaRPr lang="en-US" sz="3200" baseline="-25000" dirty="0"/>
            </a:p>
          </p:txBody>
        </p:sp>
        <p:graphicFrame>
          <p:nvGraphicFramePr>
            <p:cNvPr id="25" name="Object 24"/>
            <p:cNvGraphicFramePr>
              <a:graphicFrameLocks noChangeAspect="1"/>
            </p:cNvGraphicFramePr>
            <p:nvPr>
              <p:extLst>
                <p:ext uri="{D42A27DB-BD31-4B8C-83A1-F6EECF244321}">
                  <p14:modId xmlns:p14="http://schemas.microsoft.com/office/powerpoint/2010/main" val="2247302480"/>
                </p:ext>
              </p:extLst>
            </p:nvPr>
          </p:nvGraphicFramePr>
          <p:xfrm>
            <a:off x="6994637" y="1468159"/>
            <a:ext cx="114300" cy="165100"/>
          </p:xfrm>
          <a:graphic>
            <a:graphicData uri="http://schemas.openxmlformats.org/presentationml/2006/ole">
              <mc:AlternateContent xmlns:mc="http://schemas.openxmlformats.org/markup-compatibility/2006">
                <mc:Choice xmlns:v="urn:schemas-microsoft-com:vml" Requires="v">
                  <p:oleObj spid="_x0000_s3199" name="Equation" r:id="rId7" imgW="114300" imgH="165100" progId="Equation.3">
                    <p:embed/>
                  </p:oleObj>
                </mc:Choice>
                <mc:Fallback>
                  <p:oleObj name="Equation" r:id="rId7" imgW="114300" imgH="165100" progId="Equation.3">
                    <p:embed/>
                    <p:pic>
                      <p:nvPicPr>
                        <p:cNvPr id="0" name=""/>
                        <p:cNvPicPr/>
                        <p:nvPr/>
                      </p:nvPicPr>
                      <p:blipFill>
                        <a:blip r:embed="rId8"/>
                        <a:stretch>
                          <a:fillRect/>
                        </a:stretch>
                      </p:blipFill>
                      <p:spPr>
                        <a:xfrm>
                          <a:off x="6994637" y="1468159"/>
                          <a:ext cx="114300" cy="165100"/>
                        </a:xfrm>
                        <a:prstGeom prst="rect">
                          <a:avLst/>
                        </a:prstGeom>
                      </p:spPr>
                    </p:pic>
                  </p:oleObj>
                </mc:Fallback>
              </mc:AlternateContent>
            </a:graphicData>
          </a:graphic>
        </p:graphicFrame>
        <p:sp>
          <p:nvSpPr>
            <p:cNvPr id="26" name="TextBox 25"/>
            <p:cNvSpPr txBox="1"/>
            <p:nvPr/>
          </p:nvSpPr>
          <p:spPr>
            <a:xfrm>
              <a:off x="4542015" y="1424285"/>
              <a:ext cx="503597" cy="584776"/>
            </a:xfrm>
            <a:prstGeom prst="rect">
              <a:avLst/>
            </a:prstGeom>
            <a:noFill/>
          </p:spPr>
          <p:txBody>
            <a:bodyPr wrap="none" rtlCol="0">
              <a:spAutoFit/>
            </a:bodyPr>
            <a:lstStyle/>
            <a:p>
              <a:r>
                <a:rPr lang="en-US" sz="3200" b="1" dirty="0" smtClean="0"/>
                <a:t>e</a:t>
              </a:r>
              <a:r>
                <a:rPr lang="en-US" sz="3200" baseline="-25000" dirty="0" smtClean="0"/>
                <a:t>1</a:t>
              </a:r>
              <a:endParaRPr lang="en-US" sz="3200" baseline="-25000" dirty="0"/>
            </a:p>
          </p:txBody>
        </p:sp>
        <p:sp>
          <p:nvSpPr>
            <p:cNvPr id="27" name="TextBox 26"/>
            <p:cNvSpPr txBox="1"/>
            <p:nvPr/>
          </p:nvSpPr>
          <p:spPr>
            <a:xfrm>
              <a:off x="5888215" y="1462385"/>
              <a:ext cx="503597" cy="584776"/>
            </a:xfrm>
            <a:prstGeom prst="rect">
              <a:avLst/>
            </a:prstGeom>
            <a:noFill/>
          </p:spPr>
          <p:txBody>
            <a:bodyPr wrap="none" rtlCol="0">
              <a:spAutoFit/>
            </a:bodyPr>
            <a:lstStyle/>
            <a:p>
              <a:r>
                <a:rPr lang="en-US" sz="3200" b="1" dirty="0" smtClean="0"/>
                <a:t>e</a:t>
              </a:r>
              <a:r>
                <a:rPr lang="en-US" sz="3200" baseline="-25000" dirty="0" smtClean="0"/>
                <a:t>2</a:t>
              </a:r>
              <a:endParaRPr lang="en-US" sz="3200" baseline="-25000" dirty="0"/>
            </a:p>
          </p:txBody>
        </p:sp>
        <p:sp>
          <p:nvSpPr>
            <p:cNvPr id="7" name="TextBox 6"/>
            <p:cNvSpPr txBox="1"/>
            <p:nvPr/>
          </p:nvSpPr>
          <p:spPr>
            <a:xfrm>
              <a:off x="6154083" y="1091276"/>
              <a:ext cx="364202" cy="461665"/>
            </a:xfrm>
            <a:prstGeom prst="rect">
              <a:avLst/>
            </a:prstGeom>
            <a:noFill/>
          </p:spPr>
          <p:txBody>
            <a:bodyPr wrap="none" rtlCol="0">
              <a:spAutoFit/>
            </a:bodyPr>
            <a:lstStyle/>
            <a:p>
              <a:r>
                <a:rPr lang="en-US" sz="2400" dirty="0" smtClean="0">
                  <a:solidFill>
                    <a:srgbClr val="800000"/>
                  </a:solidFill>
                </a:rPr>
                <a:t>A</a:t>
              </a:r>
              <a:endParaRPr lang="en-US" sz="2400" dirty="0">
                <a:solidFill>
                  <a:srgbClr val="800000"/>
                </a:solidFill>
              </a:endParaRPr>
            </a:p>
          </p:txBody>
        </p:sp>
        <p:sp>
          <p:nvSpPr>
            <p:cNvPr id="28" name="TextBox 27"/>
            <p:cNvSpPr txBox="1"/>
            <p:nvPr/>
          </p:nvSpPr>
          <p:spPr>
            <a:xfrm>
              <a:off x="7874557" y="1313526"/>
              <a:ext cx="314058" cy="461665"/>
            </a:xfrm>
            <a:prstGeom prst="rect">
              <a:avLst/>
            </a:prstGeom>
            <a:noFill/>
          </p:spPr>
          <p:txBody>
            <a:bodyPr wrap="none" rtlCol="0">
              <a:spAutoFit/>
            </a:bodyPr>
            <a:lstStyle/>
            <a:p>
              <a:r>
                <a:rPr lang="en-US" sz="2400" dirty="0" smtClean="0">
                  <a:solidFill>
                    <a:srgbClr val="800000"/>
                  </a:solidFill>
                </a:rPr>
                <a:t>L</a:t>
              </a:r>
              <a:endParaRPr lang="en-US" sz="2400" dirty="0">
                <a:solidFill>
                  <a:srgbClr val="800000"/>
                </a:solidFill>
              </a:endParaRPr>
            </a:p>
          </p:txBody>
        </p:sp>
        <p:cxnSp>
          <p:nvCxnSpPr>
            <p:cNvPr id="29" name="Straight Arrow Connector 28"/>
            <p:cNvCxnSpPr/>
            <p:nvPr/>
          </p:nvCxnSpPr>
          <p:spPr>
            <a:xfrm flipH="1">
              <a:off x="7783984" y="1171941"/>
              <a:ext cx="93303" cy="835968"/>
            </a:xfrm>
            <a:prstGeom prst="straightConnector1">
              <a:avLst/>
            </a:prstGeom>
            <a:ln w="38100" cmpd="sng">
              <a:solidFill>
                <a:srgbClr val="8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6154083" y="2541309"/>
              <a:ext cx="97502" cy="685800"/>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474488" y="3138209"/>
              <a:ext cx="1348699" cy="461665"/>
            </a:xfrm>
            <a:prstGeom prst="rect">
              <a:avLst/>
            </a:prstGeom>
            <a:noFill/>
          </p:spPr>
          <p:txBody>
            <a:bodyPr wrap="square" rtlCol="0">
              <a:spAutoFit/>
            </a:bodyPr>
            <a:lstStyle/>
            <a:p>
              <a:r>
                <a:rPr lang="en-US" sz="2400" b="1" dirty="0">
                  <a:solidFill>
                    <a:srgbClr val="800000"/>
                  </a:solidFill>
                </a:rPr>
                <a:t>n</a:t>
              </a:r>
              <a:r>
                <a:rPr lang="en-US" sz="2400" baseline="30000" dirty="0">
                  <a:solidFill>
                    <a:srgbClr val="800000"/>
                  </a:solidFill>
                </a:rPr>
                <a:t>(2</a:t>
              </a:r>
              <a:r>
                <a:rPr lang="en-US" sz="2400" baseline="30000" dirty="0" smtClean="0">
                  <a:solidFill>
                    <a:srgbClr val="800000"/>
                  </a:solidFill>
                </a:rPr>
                <a:t>) </a:t>
              </a:r>
              <a:r>
                <a:rPr lang="en-US" sz="2400" b="1" dirty="0" smtClean="0">
                  <a:solidFill>
                    <a:srgbClr val="800000"/>
                  </a:solidFill>
                </a:rPr>
                <a:t>= -n</a:t>
              </a:r>
              <a:r>
                <a:rPr lang="en-US" sz="2400" baseline="30000" dirty="0" smtClean="0">
                  <a:solidFill>
                    <a:srgbClr val="800000"/>
                  </a:solidFill>
                </a:rPr>
                <a:t>(1)</a:t>
              </a:r>
              <a:endParaRPr lang="en-US" sz="2400" baseline="30000" dirty="0">
                <a:solidFill>
                  <a:srgbClr val="800000"/>
                </a:solidFill>
              </a:endParaRPr>
            </a:p>
          </p:txBody>
        </p:sp>
        <p:sp>
          <p:nvSpPr>
            <p:cNvPr id="32" name="TextBox 31"/>
            <p:cNvSpPr txBox="1"/>
            <p:nvPr/>
          </p:nvSpPr>
          <p:spPr>
            <a:xfrm>
              <a:off x="6683181" y="400105"/>
              <a:ext cx="609601" cy="461665"/>
            </a:xfrm>
            <a:prstGeom prst="rect">
              <a:avLst/>
            </a:prstGeom>
            <a:noFill/>
          </p:spPr>
          <p:txBody>
            <a:bodyPr wrap="square" rtlCol="0">
              <a:spAutoFit/>
            </a:bodyPr>
            <a:lstStyle/>
            <a:p>
              <a:r>
                <a:rPr lang="en-US" sz="2400" b="1" dirty="0" smtClean="0">
                  <a:solidFill>
                    <a:srgbClr val="800000"/>
                  </a:solidFill>
                </a:rPr>
                <a:t>n</a:t>
              </a:r>
              <a:r>
                <a:rPr lang="en-US" sz="2400" baseline="30000" dirty="0" smtClean="0">
                  <a:solidFill>
                    <a:srgbClr val="800000"/>
                  </a:solidFill>
                </a:rPr>
                <a:t>(1)</a:t>
              </a:r>
              <a:endParaRPr lang="en-US" sz="2400" baseline="30000" dirty="0">
                <a:solidFill>
                  <a:srgbClr val="800000"/>
                </a:solidFill>
              </a:endParaRPr>
            </a:p>
          </p:txBody>
        </p:sp>
        <p:cxnSp>
          <p:nvCxnSpPr>
            <p:cNvPr id="33" name="Straight Arrow Connector 32"/>
            <p:cNvCxnSpPr/>
            <p:nvPr/>
          </p:nvCxnSpPr>
          <p:spPr>
            <a:xfrm flipV="1">
              <a:off x="6571685" y="586085"/>
              <a:ext cx="97502" cy="685800"/>
            </a:xfrm>
            <a:prstGeom prst="straightConnector1">
              <a:avLst/>
            </a:prstGeom>
            <a:ln w="38100" cmpd="sng">
              <a:solidFill>
                <a:srgbClr val="800000"/>
              </a:solidFill>
              <a:headEnd type="none"/>
              <a:tailEnd type="arrow"/>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738871" y="2347139"/>
              <a:ext cx="1335522" cy="745987"/>
              <a:chOff x="5207196" y="1833635"/>
              <a:chExt cx="1335522" cy="745987"/>
            </a:xfrm>
          </p:grpSpPr>
          <p:sp>
            <p:nvSpPr>
              <p:cNvPr id="35" name="TextBox 34"/>
              <p:cNvSpPr txBox="1"/>
              <p:nvPr/>
            </p:nvSpPr>
            <p:spPr>
              <a:xfrm>
                <a:off x="5207196" y="1833635"/>
                <a:ext cx="1335522" cy="707886"/>
              </a:xfrm>
              <a:prstGeom prst="rect">
                <a:avLst/>
              </a:prstGeom>
              <a:noFill/>
            </p:spPr>
            <p:txBody>
              <a:bodyPr wrap="none" rtlCol="0">
                <a:spAutoFit/>
              </a:bodyPr>
              <a:lstStyle/>
              <a:p>
                <a:r>
                  <a:rPr lang="en-US" sz="2000" dirty="0" smtClean="0"/>
                  <a:t>Material  2</a:t>
                </a:r>
              </a:p>
              <a:p>
                <a:r>
                  <a:rPr lang="en-US" sz="2000" i="1" dirty="0">
                    <a:latin typeface="Symbol" charset="2"/>
                    <a:cs typeface="Symbol" charset="2"/>
                  </a:rPr>
                  <a:t>r</a:t>
                </a:r>
                <a:r>
                  <a:rPr lang="en-US" sz="2000" baseline="30000" dirty="0"/>
                  <a:t>(2)</a:t>
                </a:r>
                <a:r>
                  <a:rPr lang="en-US" sz="2000" dirty="0"/>
                  <a:t>,</a:t>
                </a:r>
              </a:p>
            </p:txBody>
          </p:sp>
          <p:graphicFrame>
            <p:nvGraphicFramePr>
              <p:cNvPr id="36" name="Object 35"/>
              <p:cNvGraphicFramePr>
                <a:graphicFrameLocks noChangeAspect="1"/>
              </p:cNvGraphicFramePr>
              <p:nvPr>
                <p:extLst>
                  <p:ext uri="{D42A27DB-BD31-4B8C-83A1-F6EECF244321}">
                    <p14:modId xmlns:p14="http://schemas.microsoft.com/office/powerpoint/2010/main" val="3442491207"/>
                  </p:ext>
                </p:extLst>
              </p:nvPr>
            </p:nvGraphicFramePr>
            <p:xfrm>
              <a:off x="5717918" y="2139756"/>
              <a:ext cx="549966" cy="439866"/>
            </p:xfrm>
            <a:graphic>
              <a:graphicData uri="http://schemas.openxmlformats.org/presentationml/2006/ole">
                <mc:AlternateContent xmlns:mc="http://schemas.openxmlformats.org/markup-compatibility/2006">
                  <mc:Choice xmlns:v="urn:schemas-microsoft-com:vml" Requires="v">
                    <p:oleObj spid="_x0000_s3200" name="Equation" r:id="rId9" imgW="279400" imgH="254000" progId="Equation.3">
                      <p:embed/>
                    </p:oleObj>
                  </mc:Choice>
                  <mc:Fallback>
                    <p:oleObj name="Equation" r:id="rId9" imgW="279400" imgH="254000" progId="Equation.3">
                      <p:embed/>
                      <p:pic>
                        <p:nvPicPr>
                          <p:cNvPr id="0" name=""/>
                          <p:cNvPicPr/>
                          <p:nvPr/>
                        </p:nvPicPr>
                        <p:blipFill>
                          <a:blip r:embed="rId10"/>
                          <a:stretch>
                            <a:fillRect/>
                          </a:stretch>
                        </p:blipFill>
                        <p:spPr>
                          <a:xfrm>
                            <a:off x="5717918" y="2139756"/>
                            <a:ext cx="549966" cy="439866"/>
                          </a:xfrm>
                          <a:prstGeom prst="rect">
                            <a:avLst/>
                          </a:prstGeom>
                        </p:spPr>
                      </p:pic>
                    </p:oleObj>
                  </mc:Fallback>
                </mc:AlternateContent>
              </a:graphicData>
            </a:graphic>
          </p:graphicFrame>
        </p:grpSp>
        <p:grpSp>
          <p:nvGrpSpPr>
            <p:cNvPr id="37" name="Group 36"/>
            <p:cNvGrpSpPr/>
            <p:nvPr/>
          </p:nvGrpSpPr>
          <p:grpSpPr>
            <a:xfrm>
              <a:off x="4085725" y="82917"/>
              <a:ext cx="1281120" cy="726936"/>
              <a:chOff x="6417168" y="56484"/>
              <a:chExt cx="1281120" cy="726936"/>
            </a:xfrm>
          </p:grpSpPr>
          <p:sp>
            <p:nvSpPr>
              <p:cNvPr id="38" name="TextBox 37"/>
              <p:cNvSpPr txBox="1"/>
              <p:nvPr/>
            </p:nvSpPr>
            <p:spPr>
              <a:xfrm>
                <a:off x="6417168" y="56484"/>
                <a:ext cx="1281120" cy="707886"/>
              </a:xfrm>
              <a:prstGeom prst="rect">
                <a:avLst/>
              </a:prstGeom>
              <a:noFill/>
            </p:spPr>
            <p:txBody>
              <a:bodyPr wrap="none" rtlCol="0">
                <a:spAutoFit/>
              </a:bodyPr>
              <a:lstStyle/>
              <a:p>
                <a:r>
                  <a:rPr lang="en-US" sz="2000" dirty="0" smtClean="0"/>
                  <a:t>Material 1</a:t>
                </a:r>
              </a:p>
              <a:p>
                <a:r>
                  <a:rPr lang="en-US" sz="2000" i="1" dirty="0" smtClean="0">
                    <a:latin typeface="Symbol" charset="2"/>
                    <a:cs typeface="Symbol" charset="2"/>
                  </a:rPr>
                  <a:t>r</a:t>
                </a:r>
                <a:r>
                  <a:rPr lang="en-US" sz="2000" baseline="30000" dirty="0" smtClean="0"/>
                  <a:t>(1)</a:t>
                </a:r>
                <a:r>
                  <a:rPr lang="en-US" sz="2000" dirty="0" smtClean="0"/>
                  <a:t>,</a:t>
                </a:r>
              </a:p>
            </p:txBody>
          </p:sp>
          <p:graphicFrame>
            <p:nvGraphicFramePr>
              <p:cNvPr id="39" name="Object 38"/>
              <p:cNvGraphicFramePr>
                <a:graphicFrameLocks noChangeAspect="1"/>
              </p:cNvGraphicFramePr>
              <p:nvPr>
                <p:extLst>
                  <p:ext uri="{D42A27DB-BD31-4B8C-83A1-F6EECF244321}">
                    <p14:modId xmlns:p14="http://schemas.microsoft.com/office/powerpoint/2010/main" val="2300941794"/>
                  </p:ext>
                </p:extLst>
              </p:nvPr>
            </p:nvGraphicFramePr>
            <p:xfrm>
              <a:off x="6900841" y="354546"/>
              <a:ext cx="487540" cy="428874"/>
            </p:xfrm>
            <a:graphic>
              <a:graphicData uri="http://schemas.openxmlformats.org/presentationml/2006/ole">
                <mc:AlternateContent xmlns:mc="http://schemas.openxmlformats.org/markup-compatibility/2006">
                  <mc:Choice xmlns:v="urn:schemas-microsoft-com:vml" Requires="v">
                    <p:oleObj spid="_x0000_s3201" name="Equation" r:id="rId11" imgW="254000" imgH="254000" progId="Equation.3">
                      <p:embed/>
                    </p:oleObj>
                  </mc:Choice>
                  <mc:Fallback>
                    <p:oleObj name="Equation" r:id="rId11" imgW="254000" imgH="254000" progId="Equation.3">
                      <p:embed/>
                      <p:pic>
                        <p:nvPicPr>
                          <p:cNvPr id="0" name=""/>
                          <p:cNvPicPr/>
                          <p:nvPr/>
                        </p:nvPicPr>
                        <p:blipFill>
                          <a:blip r:embed="rId12"/>
                          <a:stretch>
                            <a:fillRect/>
                          </a:stretch>
                        </p:blipFill>
                        <p:spPr>
                          <a:xfrm>
                            <a:off x="6900841" y="354546"/>
                            <a:ext cx="487540" cy="428874"/>
                          </a:xfrm>
                          <a:prstGeom prst="rect">
                            <a:avLst/>
                          </a:prstGeom>
                        </p:spPr>
                      </p:pic>
                    </p:oleObj>
                  </mc:Fallback>
                </mc:AlternateContent>
              </a:graphicData>
            </a:graphic>
          </p:graphicFrame>
        </p:grpSp>
        <p:cxnSp>
          <p:nvCxnSpPr>
            <p:cNvPr id="45" name="Straight Arrow Connector 44"/>
            <p:cNvCxnSpPr/>
            <p:nvPr/>
          </p:nvCxnSpPr>
          <p:spPr>
            <a:xfrm flipH="1" flipV="1">
              <a:off x="6516270" y="2152233"/>
              <a:ext cx="247650" cy="596179"/>
            </a:xfrm>
            <a:prstGeom prst="straightConnector1">
              <a:avLst/>
            </a:prstGeom>
            <a:ln w="38100" cmpd="sng">
              <a:solidFill>
                <a:srgbClr val="800000"/>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6235699" y="2080273"/>
              <a:ext cx="80433" cy="561333"/>
            </a:xfrm>
            <a:prstGeom prst="straightConnector1">
              <a:avLst/>
            </a:prstGeom>
            <a:ln w="38100" cmpd="sng">
              <a:solidFill>
                <a:srgbClr val="800000"/>
              </a:solidFill>
              <a:prstDash val="dot"/>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190853" y="2950447"/>
            <a:ext cx="4482748" cy="1477328"/>
          </a:xfrm>
          <a:prstGeom prst="rect">
            <a:avLst/>
          </a:prstGeom>
          <a:noFill/>
        </p:spPr>
        <p:txBody>
          <a:bodyPr wrap="square" rtlCol="0">
            <a:spAutoFit/>
          </a:bodyPr>
          <a:lstStyle/>
          <a:p>
            <a:r>
              <a:rPr lang="en-US" dirty="0" smtClean="0">
                <a:solidFill>
                  <a:srgbClr val="000090"/>
                </a:solidFill>
              </a:rPr>
              <a:t>Let’s choose a coordinate system </a:t>
            </a:r>
          </a:p>
          <a:p>
            <a:r>
              <a:rPr lang="en-US" dirty="0" smtClean="0">
                <a:solidFill>
                  <a:srgbClr val="000090"/>
                </a:solidFill>
              </a:rPr>
              <a:t>with </a:t>
            </a:r>
            <a:r>
              <a:rPr lang="en-US" b="1" dirty="0" smtClean="0">
                <a:solidFill>
                  <a:srgbClr val="000090"/>
                </a:solidFill>
              </a:rPr>
              <a:t>e</a:t>
            </a:r>
            <a:r>
              <a:rPr lang="en-US" baseline="-25000" dirty="0" smtClean="0">
                <a:solidFill>
                  <a:srgbClr val="000090"/>
                </a:solidFill>
              </a:rPr>
              <a:t>1</a:t>
            </a:r>
            <a:r>
              <a:rPr lang="en-US" dirty="0" smtClean="0">
                <a:solidFill>
                  <a:srgbClr val="000090"/>
                </a:solidFill>
              </a:rPr>
              <a:t> and </a:t>
            </a:r>
            <a:r>
              <a:rPr lang="en-US" b="1" dirty="0" smtClean="0">
                <a:solidFill>
                  <a:srgbClr val="000090"/>
                </a:solidFill>
              </a:rPr>
              <a:t>e</a:t>
            </a:r>
            <a:r>
              <a:rPr lang="en-US" baseline="-25000" dirty="0" smtClean="0">
                <a:solidFill>
                  <a:srgbClr val="000090"/>
                </a:solidFill>
              </a:rPr>
              <a:t>2 </a:t>
            </a:r>
            <a:r>
              <a:rPr lang="en-US" dirty="0" smtClean="0">
                <a:solidFill>
                  <a:srgbClr val="000090"/>
                </a:solidFill>
              </a:rPr>
              <a:t>in the interface, and </a:t>
            </a:r>
            <a:r>
              <a:rPr lang="en-US" b="1" dirty="0" smtClean="0">
                <a:solidFill>
                  <a:srgbClr val="000090"/>
                </a:solidFill>
              </a:rPr>
              <a:t>e</a:t>
            </a:r>
            <a:r>
              <a:rPr lang="en-US" baseline="-25000" dirty="0" smtClean="0">
                <a:solidFill>
                  <a:srgbClr val="000090"/>
                </a:solidFill>
              </a:rPr>
              <a:t>3 </a:t>
            </a:r>
            <a:r>
              <a:rPr lang="en-US" dirty="0" smtClean="0">
                <a:solidFill>
                  <a:srgbClr val="000090"/>
                </a:solidFill>
              </a:rPr>
              <a:t>normal to the interface</a:t>
            </a:r>
          </a:p>
          <a:p>
            <a:pPr marL="342900" indent="-342900">
              <a:buFont typeface="Arial"/>
              <a:buChar char="•"/>
            </a:pPr>
            <a:r>
              <a:rPr lang="en-US" dirty="0">
                <a:solidFill>
                  <a:srgbClr val="000090"/>
                </a:solidFill>
              </a:rPr>
              <a:t>N</a:t>
            </a:r>
            <a:r>
              <a:rPr lang="en-US" dirty="0" smtClean="0">
                <a:solidFill>
                  <a:srgbClr val="000090"/>
                </a:solidFill>
              </a:rPr>
              <a:t>ow add up all the forces on the surface of the little box</a:t>
            </a:r>
          </a:p>
        </p:txBody>
      </p:sp>
    </p:spTree>
    <p:extLst>
      <p:ext uri="{BB962C8B-B14F-4D97-AF65-F5344CB8AC3E}">
        <p14:creationId xmlns:p14="http://schemas.microsoft.com/office/powerpoint/2010/main" val="3684739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8693"/>
            <a:ext cx="4114800" cy="1371600"/>
          </a:xfrm>
        </p:spPr>
        <p:txBody>
          <a:bodyPr>
            <a:normAutofit fontScale="90000"/>
          </a:bodyPr>
          <a:lstStyle/>
          <a:p>
            <a:pPr algn="l">
              <a:defRPr/>
            </a:pPr>
            <a:r>
              <a:rPr lang="en-US" sz="3200" dirty="0" smtClean="0">
                <a:solidFill>
                  <a:srgbClr val="800000"/>
                </a:solidFill>
              </a:rPr>
              <a:t>How do stresses vary across material boundaries? </a:t>
            </a:r>
            <a:endParaRPr lang="en-US" sz="3200" dirty="0">
              <a:solidFill>
                <a:srgbClr val="800000"/>
              </a:solidFill>
            </a:endParaRPr>
          </a:p>
        </p:txBody>
      </p:sp>
      <p:grpSp>
        <p:nvGrpSpPr>
          <p:cNvPr id="39" name="Group 38"/>
          <p:cNvGrpSpPr/>
          <p:nvPr/>
        </p:nvGrpSpPr>
        <p:grpSpPr>
          <a:xfrm>
            <a:off x="5077160" y="56484"/>
            <a:ext cx="3853392" cy="2612986"/>
            <a:chOff x="5077160" y="56484"/>
            <a:chExt cx="3853392" cy="2612986"/>
          </a:xfrm>
        </p:grpSpPr>
        <p:sp>
          <p:nvSpPr>
            <p:cNvPr id="9" name="Cube 8"/>
            <p:cNvSpPr/>
            <p:nvPr/>
          </p:nvSpPr>
          <p:spPr>
            <a:xfrm rot="462582">
              <a:off x="6459285" y="1242186"/>
              <a:ext cx="1464371" cy="602458"/>
            </a:xfrm>
            <a:prstGeom prst="cube">
              <a:avLst>
                <a:gd name="adj" fmla="val 58683"/>
              </a:avLst>
            </a:prstGeom>
            <a:solidFill>
              <a:srgbClr val="CCFFCC"/>
            </a:solidFill>
            <a:ln>
              <a:solidFill>
                <a:srgbClr val="00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5077160" y="760031"/>
              <a:ext cx="3853392" cy="1525969"/>
            </a:xfrm>
            <a:custGeom>
              <a:avLst/>
              <a:gdLst>
                <a:gd name="connsiteX0" fmla="*/ 10322 w 6055828"/>
                <a:gd name="connsiteY0" fmla="*/ 1184657 h 2344259"/>
                <a:gd name="connsiteX1" fmla="*/ 238922 w 6055828"/>
                <a:gd name="connsiteY1" fmla="*/ 1464057 h 2344259"/>
                <a:gd name="connsiteX2" fmla="*/ 632622 w 6055828"/>
                <a:gd name="connsiteY2" fmla="*/ 1654557 h 2344259"/>
                <a:gd name="connsiteX3" fmla="*/ 1013622 w 6055828"/>
                <a:gd name="connsiteY3" fmla="*/ 1730757 h 2344259"/>
                <a:gd name="connsiteX4" fmla="*/ 1496222 w 6055828"/>
                <a:gd name="connsiteY4" fmla="*/ 1806957 h 2344259"/>
                <a:gd name="connsiteX5" fmla="*/ 2105822 w 6055828"/>
                <a:gd name="connsiteY5" fmla="*/ 1857757 h 2344259"/>
                <a:gd name="connsiteX6" fmla="*/ 2397922 w 6055828"/>
                <a:gd name="connsiteY6" fmla="*/ 1883157 h 2344259"/>
                <a:gd name="connsiteX7" fmla="*/ 2766222 w 6055828"/>
                <a:gd name="connsiteY7" fmla="*/ 1946657 h 2344259"/>
                <a:gd name="connsiteX8" fmla="*/ 3020222 w 6055828"/>
                <a:gd name="connsiteY8" fmla="*/ 2010157 h 2344259"/>
                <a:gd name="connsiteX9" fmla="*/ 3350422 w 6055828"/>
                <a:gd name="connsiteY9" fmla="*/ 2124457 h 2344259"/>
                <a:gd name="connsiteX10" fmla="*/ 4023522 w 6055828"/>
                <a:gd name="connsiteY10" fmla="*/ 2289557 h 2344259"/>
                <a:gd name="connsiteX11" fmla="*/ 4353722 w 6055828"/>
                <a:gd name="connsiteY11" fmla="*/ 2340357 h 2344259"/>
                <a:gd name="connsiteX12" fmla="*/ 4442622 w 6055828"/>
                <a:gd name="connsiteY12" fmla="*/ 2200657 h 2344259"/>
                <a:gd name="connsiteX13" fmla="*/ 4429922 w 6055828"/>
                <a:gd name="connsiteY13" fmla="*/ 2010157 h 2344259"/>
                <a:gd name="connsiteX14" fmla="*/ 4506122 w 6055828"/>
                <a:gd name="connsiteY14" fmla="*/ 1883157 h 2344259"/>
                <a:gd name="connsiteX15" fmla="*/ 4620422 w 6055828"/>
                <a:gd name="connsiteY15" fmla="*/ 1743457 h 2344259"/>
                <a:gd name="connsiteX16" fmla="*/ 4899822 w 6055828"/>
                <a:gd name="connsiteY16" fmla="*/ 1527557 h 2344259"/>
                <a:gd name="connsiteX17" fmla="*/ 5306222 w 6055828"/>
                <a:gd name="connsiteY17" fmla="*/ 1273557 h 2344259"/>
                <a:gd name="connsiteX18" fmla="*/ 5661822 w 6055828"/>
                <a:gd name="connsiteY18" fmla="*/ 1044957 h 2344259"/>
                <a:gd name="connsiteX19" fmla="*/ 6004722 w 6055828"/>
                <a:gd name="connsiteY19" fmla="*/ 803657 h 2344259"/>
                <a:gd name="connsiteX20" fmla="*/ 6004722 w 6055828"/>
                <a:gd name="connsiteY20" fmla="*/ 778257 h 2344259"/>
                <a:gd name="connsiteX21" fmla="*/ 5534822 w 6055828"/>
                <a:gd name="connsiteY21" fmla="*/ 498857 h 2344259"/>
                <a:gd name="connsiteX22" fmla="*/ 5153822 w 6055828"/>
                <a:gd name="connsiteY22" fmla="*/ 359157 h 2344259"/>
                <a:gd name="connsiteX23" fmla="*/ 4645822 w 6055828"/>
                <a:gd name="connsiteY23" fmla="*/ 232157 h 2344259"/>
                <a:gd name="connsiteX24" fmla="*/ 4188622 w 6055828"/>
                <a:gd name="connsiteY24" fmla="*/ 194057 h 2344259"/>
                <a:gd name="connsiteX25" fmla="*/ 4061622 w 6055828"/>
                <a:gd name="connsiteY25" fmla="*/ 168657 h 2344259"/>
                <a:gd name="connsiteX26" fmla="*/ 3680622 w 6055828"/>
                <a:gd name="connsiteY26" fmla="*/ 105157 h 2344259"/>
                <a:gd name="connsiteX27" fmla="*/ 3045622 w 6055828"/>
                <a:gd name="connsiteY27" fmla="*/ 54357 h 2344259"/>
                <a:gd name="connsiteX28" fmla="*/ 2728122 w 6055828"/>
                <a:gd name="connsiteY28" fmla="*/ 28957 h 2344259"/>
                <a:gd name="connsiteX29" fmla="*/ 2563022 w 6055828"/>
                <a:gd name="connsiteY29" fmla="*/ 28957 h 2344259"/>
                <a:gd name="connsiteX30" fmla="*/ 2169322 w 6055828"/>
                <a:gd name="connsiteY30" fmla="*/ 3557 h 2344259"/>
                <a:gd name="connsiteX31" fmla="*/ 2042322 w 6055828"/>
                <a:gd name="connsiteY31" fmla="*/ 117857 h 2344259"/>
                <a:gd name="connsiteX32" fmla="*/ 1953422 w 6055828"/>
                <a:gd name="connsiteY32" fmla="*/ 346457 h 2344259"/>
                <a:gd name="connsiteX33" fmla="*/ 1762922 w 6055828"/>
                <a:gd name="connsiteY33" fmla="*/ 625857 h 2344259"/>
                <a:gd name="connsiteX34" fmla="*/ 1458122 w 6055828"/>
                <a:gd name="connsiteY34" fmla="*/ 841757 h 2344259"/>
                <a:gd name="connsiteX35" fmla="*/ 1115222 w 6055828"/>
                <a:gd name="connsiteY35" fmla="*/ 1019557 h 2344259"/>
                <a:gd name="connsiteX36" fmla="*/ 734222 w 6055828"/>
                <a:gd name="connsiteY36" fmla="*/ 1133857 h 2344259"/>
                <a:gd name="connsiteX37" fmla="*/ 391322 w 6055828"/>
                <a:gd name="connsiteY37" fmla="*/ 1171957 h 2344259"/>
                <a:gd name="connsiteX38" fmla="*/ 73822 w 6055828"/>
                <a:gd name="connsiteY38" fmla="*/ 1197357 h 2344259"/>
                <a:gd name="connsiteX39" fmla="*/ 10322 w 6055828"/>
                <a:gd name="connsiteY39" fmla="*/ 1184657 h 234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55828" h="2344259">
                  <a:moveTo>
                    <a:pt x="10322" y="1184657"/>
                  </a:moveTo>
                  <a:cubicBezTo>
                    <a:pt x="37839" y="1229107"/>
                    <a:pt x="135205" y="1385740"/>
                    <a:pt x="238922" y="1464057"/>
                  </a:cubicBezTo>
                  <a:cubicBezTo>
                    <a:pt x="342639" y="1542374"/>
                    <a:pt x="503505" y="1610107"/>
                    <a:pt x="632622" y="1654557"/>
                  </a:cubicBezTo>
                  <a:cubicBezTo>
                    <a:pt x="761739" y="1699007"/>
                    <a:pt x="869689" y="1705357"/>
                    <a:pt x="1013622" y="1730757"/>
                  </a:cubicBezTo>
                  <a:cubicBezTo>
                    <a:pt x="1157555" y="1756157"/>
                    <a:pt x="1314189" y="1785790"/>
                    <a:pt x="1496222" y="1806957"/>
                  </a:cubicBezTo>
                  <a:cubicBezTo>
                    <a:pt x="1678255" y="1828124"/>
                    <a:pt x="2105822" y="1857757"/>
                    <a:pt x="2105822" y="1857757"/>
                  </a:cubicBezTo>
                  <a:cubicBezTo>
                    <a:pt x="2256105" y="1870457"/>
                    <a:pt x="2287855" y="1868340"/>
                    <a:pt x="2397922" y="1883157"/>
                  </a:cubicBezTo>
                  <a:cubicBezTo>
                    <a:pt x="2507989" y="1897974"/>
                    <a:pt x="2662505" y="1925490"/>
                    <a:pt x="2766222" y="1946657"/>
                  </a:cubicBezTo>
                  <a:cubicBezTo>
                    <a:pt x="2869939" y="1967824"/>
                    <a:pt x="2922855" y="1980524"/>
                    <a:pt x="3020222" y="2010157"/>
                  </a:cubicBezTo>
                  <a:cubicBezTo>
                    <a:pt x="3117589" y="2039790"/>
                    <a:pt x="3183205" y="2077890"/>
                    <a:pt x="3350422" y="2124457"/>
                  </a:cubicBezTo>
                  <a:cubicBezTo>
                    <a:pt x="3517639" y="2171024"/>
                    <a:pt x="3856305" y="2253574"/>
                    <a:pt x="4023522" y="2289557"/>
                  </a:cubicBezTo>
                  <a:cubicBezTo>
                    <a:pt x="4190739" y="2325540"/>
                    <a:pt x="4283872" y="2355174"/>
                    <a:pt x="4353722" y="2340357"/>
                  </a:cubicBezTo>
                  <a:cubicBezTo>
                    <a:pt x="4423572" y="2325540"/>
                    <a:pt x="4429922" y="2255690"/>
                    <a:pt x="4442622" y="2200657"/>
                  </a:cubicBezTo>
                  <a:cubicBezTo>
                    <a:pt x="4455322" y="2145624"/>
                    <a:pt x="4419339" y="2063074"/>
                    <a:pt x="4429922" y="2010157"/>
                  </a:cubicBezTo>
                  <a:cubicBezTo>
                    <a:pt x="4440505" y="1957240"/>
                    <a:pt x="4474372" y="1927607"/>
                    <a:pt x="4506122" y="1883157"/>
                  </a:cubicBezTo>
                  <a:cubicBezTo>
                    <a:pt x="4537872" y="1838707"/>
                    <a:pt x="4554805" y="1802724"/>
                    <a:pt x="4620422" y="1743457"/>
                  </a:cubicBezTo>
                  <a:cubicBezTo>
                    <a:pt x="4686039" y="1684190"/>
                    <a:pt x="4785522" y="1605874"/>
                    <a:pt x="4899822" y="1527557"/>
                  </a:cubicBezTo>
                  <a:cubicBezTo>
                    <a:pt x="5014122" y="1449240"/>
                    <a:pt x="5306222" y="1273557"/>
                    <a:pt x="5306222" y="1273557"/>
                  </a:cubicBezTo>
                  <a:cubicBezTo>
                    <a:pt x="5433222" y="1193124"/>
                    <a:pt x="5545405" y="1123274"/>
                    <a:pt x="5661822" y="1044957"/>
                  </a:cubicBezTo>
                  <a:cubicBezTo>
                    <a:pt x="5778239" y="966640"/>
                    <a:pt x="5947572" y="848107"/>
                    <a:pt x="6004722" y="803657"/>
                  </a:cubicBezTo>
                  <a:cubicBezTo>
                    <a:pt x="6061872" y="759207"/>
                    <a:pt x="6083039" y="829057"/>
                    <a:pt x="6004722" y="778257"/>
                  </a:cubicBezTo>
                  <a:cubicBezTo>
                    <a:pt x="5926405" y="727457"/>
                    <a:pt x="5676639" y="568707"/>
                    <a:pt x="5534822" y="498857"/>
                  </a:cubicBezTo>
                  <a:cubicBezTo>
                    <a:pt x="5393005" y="429007"/>
                    <a:pt x="5301989" y="403607"/>
                    <a:pt x="5153822" y="359157"/>
                  </a:cubicBezTo>
                  <a:cubicBezTo>
                    <a:pt x="5005655" y="314707"/>
                    <a:pt x="4806689" y="259674"/>
                    <a:pt x="4645822" y="232157"/>
                  </a:cubicBezTo>
                  <a:cubicBezTo>
                    <a:pt x="4484955" y="204640"/>
                    <a:pt x="4285989" y="204640"/>
                    <a:pt x="4188622" y="194057"/>
                  </a:cubicBezTo>
                  <a:cubicBezTo>
                    <a:pt x="4091255" y="183474"/>
                    <a:pt x="4061622" y="168657"/>
                    <a:pt x="4061622" y="168657"/>
                  </a:cubicBezTo>
                  <a:cubicBezTo>
                    <a:pt x="3976955" y="153840"/>
                    <a:pt x="3849955" y="124207"/>
                    <a:pt x="3680622" y="105157"/>
                  </a:cubicBezTo>
                  <a:cubicBezTo>
                    <a:pt x="3511289" y="86107"/>
                    <a:pt x="3045622" y="54357"/>
                    <a:pt x="3045622" y="54357"/>
                  </a:cubicBezTo>
                  <a:lnTo>
                    <a:pt x="2728122" y="28957"/>
                  </a:lnTo>
                  <a:cubicBezTo>
                    <a:pt x="2647689" y="24724"/>
                    <a:pt x="2656155" y="33190"/>
                    <a:pt x="2563022" y="28957"/>
                  </a:cubicBezTo>
                  <a:cubicBezTo>
                    <a:pt x="2469889" y="24724"/>
                    <a:pt x="2256105" y="-11260"/>
                    <a:pt x="2169322" y="3557"/>
                  </a:cubicBezTo>
                  <a:cubicBezTo>
                    <a:pt x="2082539" y="18374"/>
                    <a:pt x="2078305" y="60707"/>
                    <a:pt x="2042322" y="117857"/>
                  </a:cubicBezTo>
                  <a:cubicBezTo>
                    <a:pt x="2006339" y="175007"/>
                    <a:pt x="1999989" y="261790"/>
                    <a:pt x="1953422" y="346457"/>
                  </a:cubicBezTo>
                  <a:cubicBezTo>
                    <a:pt x="1906855" y="431124"/>
                    <a:pt x="1845472" y="543307"/>
                    <a:pt x="1762922" y="625857"/>
                  </a:cubicBezTo>
                  <a:cubicBezTo>
                    <a:pt x="1680372" y="708407"/>
                    <a:pt x="1566072" y="776140"/>
                    <a:pt x="1458122" y="841757"/>
                  </a:cubicBezTo>
                  <a:cubicBezTo>
                    <a:pt x="1350172" y="907374"/>
                    <a:pt x="1235872" y="970874"/>
                    <a:pt x="1115222" y="1019557"/>
                  </a:cubicBezTo>
                  <a:cubicBezTo>
                    <a:pt x="994572" y="1068240"/>
                    <a:pt x="854872" y="1108457"/>
                    <a:pt x="734222" y="1133857"/>
                  </a:cubicBezTo>
                  <a:cubicBezTo>
                    <a:pt x="613572" y="1159257"/>
                    <a:pt x="501389" y="1161374"/>
                    <a:pt x="391322" y="1171957"/>
                  </a:cubicBezTo>
                  <a:cubicBezTo>
                    <a:pt x="281255" y="1182540"/>
                    <a:pt x="135205" y="1193124"/>
                    <a:pt x="73822" y="1197357"/>
                  </a:cubicBezTo>
                  <a:cubicBezTo>
                    <a:pt x="12439" y="1201590"/>
                    <a:pt x="-17195" y="1140207"/>
                    <a:pt x="10322" y="1184657"/>
                  </a:cubicBezTo>
                  <a:close/>
                </a:path>
              </a:pathLst>
            </a:custGeom>
            <a:solidFill>
              <a:schemeClr val="tx2">
                <a:lumMod val="40000"/>
                <a:lumOff val="60000"/>
                <a:alpha val="5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ube 2"/>
            <p:cNvSpPr/>
            <p:nvPr/>
          </p:nvSpPr>
          <p:spPr>
            <a:xfrm rot="462582">
              <a:off x="6517595" y="1039680"/>
              <a:ext cx="1460593" cy="563127"/>
            </a:xfrm>
            <a:prstGeom prst="cube">
              <a:avLst>
                <a:gd name="adj" fmla="val 68410"/>
              </a:avLst>
            </a:prstGeom>
            <a:solidFill>
              <a:srgbClr val="0080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7338370" y="815761"/>
              <a:ext cx="619079" cy="387948"/>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7338370" y="1846330"/>
              <a:ext cx="339408" cy="602458"/>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906323" y="503771"/>
              <a:ext cx="519794" cy="461665"/>
            </a:xfrm>
            <a:prstGeom prst="rect">
              <a:avLst/>
            </a:prstGeom>
            <a:noFill/>
          </p:spPr>
          <p:txBody>
            <a:bodyPr wrap="none" rtlCol="0">
              <a:spAutoFit/>
            </a:bodyPr>
            <a:lstStyle/>
            <a:p>
              <a:r>
                <a:rPr lang="en-US" sz="2400" b="1" dirty="0">
                  <a:solidFill>
                    <a:srgbClr val="800000"/>
                  </a:solidFill>
                </a:rPr>
                <a:t>t</a:t>
              </a:r>
              <a:r>
                <a:rPr lang="en-US" sz="2400" baseline="30000" dirty="0" smtClean="0">
                  <a:solidFill>
                    <a:srgbClr val="800000"/>
                  </a:solidFill>
                </a:rPr>
                <a:t>(1)</a:t>
              </a:r>
              <a:endParaRPr lang="en-US" sz="2400" baseline="30000" dirty="0">
                <a:solidFill>
                  <a:srgbClr val="800000"/>
                </a:solidFill>
              </a:endParaRPr>
            </a:p>
          </p:txBody>
        </p:sp>
        <p:sp>
          <p:nvSpPr>
            <p:cNvPr id="21" name="TextBox 20"/>
            <p:cNvSpPr txBox="1"/>
            <p:nvPr/>
          </p:nvSpPr>
          <p:spPr>
            <a:xfrm>
              <a:off x="7726265" y="2207805"/>
              <a:ext cx="519794" cy="461665"/>
            </a:xfrm>
            <a:prstGeom prst="rect">
              <a:avLst/>
            </a:prstGeom>
            <a:noFill/>
          </p:spPr>
          <p:txBody>
            <a:bodyPr wrap="none" rtlCol="0">
              <a:spAutoFit/>
            </a:bodyPr>
            <a:lstStyle/>
            <a:p>
              <a:r>
                <a:rPr lang="en-US" sz="2400" b="1" dirty="0" smtClean="0">
                  <a:solidFill>
                    <a:srgbClr val="800000"/>
                  </a:solidFill>
                </a:rPr>
                <a:t>t</a:t>
              </a:r>
              <a:r>
                <a:rPr lang="en-US" sz="2400" baseline="30000" dirty="0" smtClean="0">
                  <a:solidFill>
                    <a:srgbClr val="800000"/>
                  </a:solidFill>
                </a:rPr>
                <a:t>(2)</a:t>
              </a:r>
              <a:endParaRPr lang="en-US" sz="2400" baseline="30000" dirty="0">
                <a:solidFill>
                  <a:srgbClr val="800000"/>
                </a:solidFill>
              </a:endParaRPr>
            </a:p>
          </p:txBody>
        </p:sp>
        <p:graphicFrame>
          <p:nvGraphicFramePr>
            <p:cNvPr id="25" name="Object 24"/>
            <p:cNvGraphicFramePr>
              <a:graphicFrameLocks noChangeAspect="1"/>
            </p:cNvGraphicFramePr>
            <p:nvPr>
              <p:extLst>
                <p:ext uri="{D42A27DB-BD31-4B8C-83A1-F6EECF244321}">
                  <p14:modId xmlns:p14="http://schemas.microsoft.com/office/powerpoint/2010/main" val="839092328"/>
                </p:ext>
              </p:extLst>
            </p:nvPr>
          </p:nvGraphicFramePr>
          <p:xfrm>
            <a:off x="7544439" y="1280689"/>
            <a:ext cx="72730" cy="87022"/>
          </p:xfrm>
          <a:graphic>
            <a:graphicData uri="http://schemas.openxmlformats.org/presentationml/2006/ole">
              <mc:AlternateContent xmlns:mc="http://schemas.openxmlformats.org/markup-compatibility/2006">
                <mc:Choice xmlns:v="urn:schemas-microsoft-com:vml" Requires="v">
                  <p:oleObj spid="_x0000_s4247"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7544439" y="1280689"/>
                          <a:ext cx="72730" cy="87022"/>
                        </a:xfrm>
                        <a:prstGeom prst="rect">
                          <a:avLst/>
                        </a:prstGeom>
                      </p:spPr>
                    </p:pic>
                  </p:oleObj>
                </mc:Fallback>
              </mc:AlternateContent>
            </a:graphicData>
          </a:graphic>
        </p:graphicFrame>
        <p:grpSp>
          <p:nvGrpSpPr>
            <p:cNvPr id="17" name="Group 16"/>
            <p:cNvGrpSpPr/>
            <p:nvPr/>
          </p:nvGrpSpPr>
          <p:grpSpPr>
            <a:xfrm>
              <a:off x="5164481" y="441487"/>
              <a:ext cx="907619" cy="905191"/>
              <a:chOff x="6613335" y="153282"/>
              <a:chExt cx="907619" cy="905191"/>
            </a:xfrm>
          </p:grpSpPr>
          <p:sp>
            <p:nvSpPr>
              <p:cNvPr id="24" name="TextBox 23"/>
              <p:cNvSpPr txBox="1"/>
              <p:nvPr/>
            </p:nvSpPr>
            <p:spPr>
              <a:xfrm>
                <a:off x="6925037" y="153282"/>
                <a:ext cx="400445" cy="400110"/>
              </a:xfrm>
              <a:prstGeom prst="rect">
                <a:avLst/>
              </a:prstGeom>
              <a:noFill/>
            </p:spPr>
            <p:txBody>
              <a:bodyPr wrap="none" rtlCol="0">
                <a:spAutoFit/>
              </a:bodyPr>
              <a:lstStyle/>
              <a:p>
                <a:r>
                  <a:rPr lang="en-US" sz="2000" b="1" dirty="0" smtClean="0"/>
                  <a:t>e</a:t>
                </a:r>
                <a:r>
                  <a:rPr lang="en-US" sz="2000" baseline="-25000" dirty="0" smtClean="0"/>
                  <a:t>3</a:t>
                </a:r>
                <a:endParaRPr lang="en-US" sz="2000" baseline="-25000" dirty="0"/>
              </a:p>
            </p:txBody>
          </p:sp>
          <p:grpSp>
            <p:nvGrpSpPr>
              <p:cNvPr id="20" name="Group 19"/>
              <p:cNvGrpSpPr/>
              <p:nvPr/>
            </p:nvGrpSpPr>
            <p:grpSpPr>
              <a:xfrm>
                <a:off x="6613335" y="311871"/>
                <a:ext cx="678817" cy="642622"/>
                <a:chOff x="4419600" y="793368"/>
                <a:chExt cx="1066800" cy="1219200"/>
              </a:xfrm>
            </p:grpSpPr>
            <p:cxnSp>
              <p:nvCxnSpPr>
                <p:cNvPr id="5" name="Straight Arrow Connector 4"/>
                <p:cNvCxnSpPr/>
                <p:nvPr/>
              </p:nvCxnSpPr>
              <p:spPr>
                <a:xfrm flipH="1">
                  <a:off x="4800601" y="793368"/>
                  <a:ext cx="152400" cy="7620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800601" y="1555368"/>
                  <a:ext cx="685799" cy="762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419600" y="1555368"/>
                  <a:ext cx="381001" cy="4572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6684625" y="658363"/>
                <a:ext cx="400445" cy="400110"/>
              </a:xfrm>
              <a:prstGeom prst="rect">
                <a:avLst/>
              </a:prstGeom>
              <a:noFill/>
            </p:spPr>
            <p:txBody>
              <a:bodyPr wrap="none" rtlCol="0">
                <a:spAutoFit/>
              </a:bodyPr>
              <a:lstStyle/>
              <a:p>
                <a:r>
                  <a:rPr lang="en-US" sz="2000" b="1" dirty="0" smtClean="0"/>
                  <a:t>e</a:t>
                </a:r>
                <a:r>
                  <a:rPr lang="en-US" sz="2000" baseline="-25000" dirty="0" smtClean="0"/>
                  <a:t>1</a:t>
                </a:r>
                <a:endParaRPr lang="en-US" sz="2000" baseline="-25000" dirty="0"/>
              </a:p>
            </p:txBody>
          </p:sp>
          <p:sp>
            <p:nvSpPr>
              <p:cNvPr id="27" name="TextBox 26"/>
              <p:cNvSpPr txBox="1"/>
              <p:nvPr/>
            </p:nvSpPr>
            <p:spPr>
              <a:xfrm>
                <a:off x="7120509" y="643818"/>
                <a:ext cx="400445" cy="400110"/>
              </a:xfrm>
              <a:prstGeom prst="rect">
                <a:avLst/>
              </a:prstGeom>
              <a:noFill/>
            </p:spPr>
            <p:txBody>
              <a:bodyPr wrap="none" rtlCol="0">
                <a:spAutoFit/>
              </a:bodyPr>
              <a:lstStyle/>
              <a:p>
                <a:r>
                  <a:rPr lang="en-US" sz="2000" b="1" dirty="0" smtClean="0"/>
                  <a:t>e</a:t>
                </a:r>
                <a:r>
                  <a:rPr lang="en-US" sz="2000" baseline="-25000" dirty="0" smtClean="0"/>
                  <a:t>2</a:t>
                </a:r>
                <a:endParaRPr lang="en-US" sz="2000" baseline="-25000" dirty="0"/>
              </a:p>
            </p:txBody>
          </p:sp>
        </p:grpSp>
        <p:sp>
          <p:nvSpPr>
            <p:cNvPr id="7" name="TextBox 6"/>
            <p:cNvSpPr txBox="1"/>
            <p:nvPr/>
          </p:nvSpPr>
          <p:spPr>
            <a:xfrm>
              <a:off x="6975717" y="946568"/>
              <a:ext cx="338554" cy="400110"/>
            </a:xfrm>
            <a:prstGeom prst="rect">
              <a:avLst/>
            </a:prstGeom>
            <a:noFill/>
          </p:spPr>
          <p:txBody>
            <a:bodyPr wrap="none" rtlCol="0">
              <a:spAutoFit/>
            </a:bodyPr>
            <a:lstStyle/>
            <a:p>
              <a:r>
                <a:rPr lang="en-US" sz="2000" dirty="0" smtClean="0">
                  <a:solidFill>
                    <a:srgbClr val="800000"/>
                  </a:solidFill>
                </a:rPr>
                <a:t>A</a:t>
              </a:r>
              <a:endParaRPr lang="en-US" sz="2000" dirty="0">
                <a:solidFill>
                  <a:srgbClr val="800000"/>
                </a:solidFill>
              </a:endParaRPr>
            </a:p>
          </p:txBody>
        </p:sp>
        <p:sp>
          <p:nvSpPr>
            <p:cNvPr id="28" name="TextBox 27"/>
            <p:cNvSpPr txBox="1"/>
            <p:nvPr/>
          </p:nvSpPr>
          <p:spPr>
            <a:xfrm>
              <a:off x="8104342" y="1199184"/>
              <a:ext cx="300082" cy="400110"/>
            </a:xfrm>
            <a:prstGeom prst="rect">
              <a:avLst/>
            </a:prstGeom>
            <a:noFill/>
          </p:spPr>
          <p:txBody>
            <a:bodyPr wrap="none" rtlCol="0">
              <a:spAutoFit/>
            </a:bodyPr>
            <a:lstStyle/>
            <a:p>
              <a:r>
                <a:rPr lang="en-US" sz="2000" dirty="0" smtClean="0">
                  <a:solidFill>
                    <a:srgbClr val="800000"/>
                  </a:solidFill>
                </a:rPr>
                <a:t>L</a:t>
              </a:r>
              <a:endParaRPr lang="en-US" sz="2000" dirty="0">
                <a:solidFill>
                  <a:srgbClr val="800000"/>
                </a:solidFill>
              </a:endParaRPr>
            </a:p>
          </p:txBody>
        </p:sp>
        <p:cxnSp>
          <p:nvCxnSpPr>
            <p:cNvPr id="29" name="Straight Arrow Connector 28"/>
            <p:cNvCxnSpPr/>
            <p:nvPr/>
          </p:nvCxnSpPr>
          <p:spPr>
            <a:xfrm flipH="1">
              <a:off x="8046710" y="1124557"/>
              <a:ext cx="59370" cy="440626"/>
            </a:xfrm>
            <a:prstGeom prst="straightConnector1">
              <a:avLst/>
            </a:prstGeom>
            <a:ln w="19050" cmpd="sng">
              <a:solidFill>
                <a:srgbClr val="8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7009585" y="1846330"/>
              <a:ext cx="62042" cy="361475"/>
            </a:xfrm>
            <a:prstGeom prst="straightConnector1">
              <a:avLst/>
            </a:prstGeom>
            <a:ln w="28575"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577151" y="2160946"/>
              <a:ext cx="858192" cy="400110"/>
            </a:xfrm>
            <a:prstGeom prst="rect">
              <a:avLst/>
            </a:prstGeom>
            <a:noFill/>
          </p:spPr>
          <p:txBody>
            <a:bodyPr wrap="square" rtlCol="0">
              <a:spAutoFit/>
            </a:bodyPr>
            <a:lstStyle/>
            <a:p>
              <a:r>
                <a:rPr lang="en-US" sz="2000" b="1" dirty="0">
                  <a:solidFill>
                    <a:srgbClr val="800000"/>
                  </a:solidFill>
                </a:rPr>
                <a:t>n</a:t>
              </a:r>
              <a:r>
                <a:rPr lang="en-US" sz="2000" baseline="30000" dirty="0">
                  <a:solidFill>
                    <a:srgbClr val="800000"/>
                  </a:solidFill>
                </a:rPr>
                <a:t>(2</a:t>
              </a:r>
              <a:r>
                <a:rPr lang="en-US" sz="2000" baseline="30000" dirty="0" smtClean="0">
                  <a:solidFill>
                    <a:srgbClr val="800000"/>
                  </a:solidFill>
                </a:rPr>
                <a:t>)</a:t>
              </a:r>
              <a:endParaRPr lang="en-US" sz="2000" baseline="30000" dirty="0">
                <a:solidFill>
                  <a:srgbClr val="800000"/>
                </a:solidFill>
              </a:endParaRPr>
            </a:p>
          </p:txBody>
        </p:sp>
        <p:sp>
          <p:nvSpPr>
            <p:cNvPr id="32" name="TextBox 31"/>
            <p:cNvSpPr txBox="1"/>
            <p:nvPr/>
          </p:nvSpPr>
          <p:spPr>
            <a:xfrm>
              <a:off x="7292244" y="561675"/>
              <a:ext cx="637473" cy="400110"/>
            </a:xfrm>
            <a:prstGeom prst="rect">
              <a:avLst/>
            </a:prstGeom>
            <a:noFill/>
          </p:spPr>
          <p:txBody>
            <a:bodyPr wrap="square" rtlCol="0">
              <a:spAutoFit/>
            </a:bodyPr>
            <a:lstStyle/>
            <a:p>
              <a:r>
                <a:rPr lang="en-US" sz="2000" b="1" dirty="0" smtClean="0">
                  <a:solidFill>
                    <a:srgbClr val="800000"/>
                  </a:solidFill>
                </a:rPr>
                <a:t>n</a:t>
              </a:r>
              <a:r>
                <a:rPr lang="en-US" sz="2000" baseline="30000" dirty="0" smtClean="0">
                  <a:solidFill>
                    <a:srgbClr val="800000"/>
                  </a:solidFill>
                </a:rPr>
                <a:t>(1)</a:t>
              </a:r>
              <a:endParaRPr lang="en-US" sz="2000" baseline="30000" dirty="0">
                <a:solidFill>
                  <a:srgbClr val="800000"/>
                </a:solidFill>
              </a:endParaRPr>
            </a:p>
          </p:txBody>
        </p:sp>
        <p:cxnSp>
          <p:nvCxnSpPr>
            <p:cNvPr id="33" name="Straight Arrow Connector 32"/>
            <p:cNvCxnSpPr/>
            <p:nvPr/>
          </p:nvCxnSpPr>
          <p:spPr>
            <a:xfrm flipV="1">
              <a:off x="7275310" y="815761"/>
              <a:ext cx="62042" cy="361475"/>
            </a:xfrm>
            <a:prstGeom prst="straightConnector1">
              <a:avLst/>
            </a:prstGeom>
            <a:ln w="28575" cmpd="sng">
              <a:solidFill>
                <a:srgbClr val="800000"/>
              </a:solidFill>
              <a:headEnd type="none"/>
              <a:tailEnd type="arrow"/>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5207196" y="2011435"/>
              <a:ext cx="1105992" cy="604143"/>
              <a:chOff x="5207196" y="1833635"/>
              <a:chExt cx="1105992" cy="604143"/>
            </a:xfrm>
          </p:grpSpPr>
          <p:sp>
            <p:nvSpPr>
              <p:cNvPr id="23" name="TextBox 22"/>
              <p:cNvSpPr txBox="1"/>
              <p:nvPr/>
            </p:nvSpPr>
            <p:spPr>
              <a:xfrm>
                <a:off x="5207196" y="1833635"/>
                <a:ext cx="1105992" cy="584776"/>
              </a:xfrm>
              <a:prstGeom prst="rect">
                <a:avLst/>
              </a:prstGeom>
              <a:noFill/>
            </p:spPr>
            <p:txBody>
              <a:bodyPr wrap="none" rtlCol="0">
                <a:spAutoFit/>
              </a:bodyPr>
              <a:lstStyle/>
              <a:p>
                <a:r>
                  <a:rPr lang="en-US" sz="1600" dirty="0" smtClean="0"/>
                  <a:t>Material  2</a:t>
                </a:r>
              </a:p>
              <a:p>
                <a:r>
                  <a:rPr lang="en-US" sz="1600" i="1" dirty="0">
                    <a:latin typeface="Symbol" charset="2"/>
                    <a:cs typeface="Symbol" charset="2"/>
                  </a:rPr>
                  <a:t>r</a:t>
                </a:r>
                <a:r>
                  <a:rPr lang="en-US" sz="1600" baseline="30000" dirty="0"/>
                  <a:t>(2)</a:t>
                </a:r>
                <a:r>
                  <a:rPr lang="en-US" sz="1600" dirty="0"/>
                  <a:t>,</a:t>
                </a:r>
              </a:p>
            </p:txBody>
          </p:sp>
          <p:graphicFrame>
            <p:nvGraphicFramePr>
              <p:cNvPr id="35" name="Object 34"/>
              <p:cNvGraphicFramePr>
                <a:graphicFrameLocks noChangeAspect="1"/>
              </p:cNvGraphicFramePr>
              <p:nvPr>
                <p:extLst>
                  <p:ext uri="{D42A27DB-BD31-4B8C-83A1-F6EECF244321}">
                    <p14:modId xmlns:p14="http://schemas.microsoft.com/office/powerpoint/2010/main" val="3470237996"/>
                  </p:ext>
                </p:extLst>
              </p:nvPr>
            </p:nvGraphicFramePr>
            <p:xfrm>
              <a:off x="5624170" y="2101655"/>
              <a:ext cx="420256" cy="336123"/>
            </p:xfrm>
            <a:graphic>
              <a:graphicData uri="http://schemas.openxmlformats.org/presentationml/2006/ole">
                <mc:AlternateContent xmlns:mc="http://schemas.openxmlformats.org/markup-compatibility/2006">
                  <mc:Choice xmlns:v="urn:schemas-microsoft-com:vml" Requires="v">
                    <p:oleObj spid="_x0000_s4248" name="Equation" r:id="rId5" imgW="279400" imgH="254000" progId="Equation.3">
                      <p:embed/>
                    </p:oleObj>
                  </mc:Choice>
                  <mc:Fallback>
                    <p:oleObj name="Equation" r:id="rId5" imgW="279400" imgH="254000" progId="Equation.3">
                      <p:embed/>
                      <p:pic>
                        <p:nvPicPr>
                          <p:cNvPr id="0" name=""/>
                          <p:cNvPicPr/>
                          <p:nvPr/>
                        </p:nvPicPr>
                        <p:blipFill>
                          <a:blip r:embed="rId6"/>
                          <a:stretch>
                            <a:fillRect/>
                          </a:stretch>
                        </p:blipFill>
                        <p:spPr>
                          <a:xfrm>
                            <a:off x="5624170" y="2101655"/>
                            <a:ext cx="420256" cy="336123"/>
                          </a:xfrm>
                          <a:prstGeom prst="rect">
                            <a:avLst/>
                          </a:prstGeom>
                        </p:spPr>
                      </p:pic>
                    </p:oleObj>
                  </mc:Fallback>
                </mc:AlternateContent>
              </a:graphicData>
            </a:graphic>
          </p:graphicFrame>
        </p:grpSp>
        <p:grpSp>
          <p:nvGrpSpPr>
            <p:cNvPr id="38" name="Group 37"/>
            <p:cNvGrpSpPr/>
            <p:nvPr/>
          </p:nvGrpSpPr>
          <p:grpSpPr>
            <a:xfrm>
              <a:off x="6391768" y="56484"/>
              <a:ext cx="1059605" cy="615562"/>
              <a:chOff x="6391768" y="56484"/>
              <a:chExt cx="1059605" cy="615562"/>
            </a:xfrm>
          </p:grpSpPr>
          <p:sp>
            <p:nvSpPr>
              <p:cNvPr id="22" name="TextBox 21"/>
              <p:cNvSpPr txBox="1"/>
              <p:nvPr/>
            </p:nvSpPr>
            <p:spPr>
              <a:xfrm>
                <a:off x="6391768" y="56484"/>
                <a:ext cx="1059605" cy="584776"/>
              </a:xfrm>
              <a:prstGeom prst="rect">
                <a:avLst/>
              </a:prstGeom>
              <a:noFill/>
            </p:spPr>
            <p:txBody>
              <a:bodyPr wrap="none" rtlCol="0">
                <a:spAutoFit/>
              </a:bodyPr>
              <a:lstStyle/>
              <a:p>
                <a:r>
                  <a:rPr lang="en-US" sz="1600" dirty="0" smtClean="0"/>
                  <a:t>Material 1</a:t>
                </a:r>
              </a:p>
              <a:p>
                <a:r>
                  <a:rPr lang="en-US" sz="1600" i="1" dirty="0" smtClean="0">
                    <a:latin typeface="Symbol" charset="2"/>
                    <a:cs typeface="Symbol" charset="2"/>
                  </a:rPr>
                  <a:t>r</a:t>
                </a:r>
                <a:r>
                  <a:rPr lang="en-US" sz="1600" baseline="30000" dirty="0" smtClean="0"/>
                  <a:t>(1)</a:t>
                </a:r>
                <a:r>
                  <a:rPr lang="en-US" sz="1600" dirty="0" smtClean="0"/>
                  <a:t>,</a:t>
                </a:r>
              </a:p>
            </p:txBody>
          </p:sp>
          <p:graphicFrame>
            <p:nvGraphicFramePr>
              <p:cNvPr id="36" name="Object 35"/>
              <p:cNvGraphicFramePr>
                <a:graphicFrameLocks noChangeAspect="1"/>
              </p:cNvGraphicFramePr>
              <p:nvPr>
                <p:extLst>
                  <p:ext uri="{D42A27DB-BD31-4B8C-83A1-F6EECF244321}">
                    <p14:modId xmlns:p14="http://schemas.microsoft.com/office/powerpoint/2010/main" val="563151161"/>
                  </p:ext>
                </p:extLst>
              </p:nvPr>
            </p:nvGraphicFramePr>
            <p:xfrm>
              <a:off x="6818291" y="335496"/>
              <a:ext cx="382587" cy="336550"/>
            </p:xfrm>
            <a:graphic>
              <a:graphicData uri="http://schemas.openxmlformats.org/presentationml/2006/ole">
                <mc:AlternateContent xmlns:mc="http://schemas.openxmlformats.org/markup-compatibility/2006">
                  <mc:Choice xmlns:v="urn:schemas-microsoft-com:vml" Requires="v">
                    <p:oleObj spid="_x0000_s4249" name="Equation" r:id="rId7" imgW="254000" imgH="254000" progId="Equation.3">
                      <p:embed/>
                    </p:oleObj>
                  </mc:Choice>
                  <mc:Fallback>
                    <p:oleObj name="Equation" r:id="rId7" imgW="254000" imgH="254000" progId="Equation.3">
                      <p:embed/>
                      <p:pic>
                        <p:nvPicPr>
                          <p:cNvPr id="0" name=""/>
                          <p:cNvPicPr/>
                          <p:nvPr/>
                        </p:nvPicPr>
                        <p:blipFill>
                          <a:blip r:embed="rId8"/>
                          <a:stretch>
                            <a:fillRect/>
                          </a:stretch>
                        </p:blipFill>
                        <p:spPr>
                          <a:xfrm>
                            <a:off x="6818291" y="335496"/>
                            <a:ext cx="382587" cy="336550"/>
                          </a:xfrm>
                          <a:prstGeom prst="rect">
                            <a:avLst/>
                          </a:prstGeom>
                        </p:spPr>
                      </p:pic>
                    </p:oleObj>
                  </mc:Fallback>
                </mc:AlternateContent>
              </a:graphicData>
            </a:graphic>
          </p:graphicFrame>
        </p:grpSp>
      </p:grpSp>
      <p:grpSp>
        <p:nvGrpSpPr>
          <p:cNvPr id="47" name="Group 46"/>
          <p:cNvGrpSpPr/>
          <p:nvPr/>
        </p:nvGrpSpPr>
        <p:grpSpPr>
          <a:xfrm>
            <a:off x="414337" y="1698234"/>
            <a:ext cx="4788515" cy="4219966"/>
            <a:chOff x="414337" y="1698234"/>
            <a:chExt cx="4788515" cy="4219966"/>
          </a:xfrm>
        </p:grpSpPr>
        <p:graphicFrame>
          <p:nvGraphicFramePr>
            <p:cNvPr id="40" name="Object 39"/>
            <p:cNvGraphicFramePr>
              <a:graphicFrameLocks noChangeAspect="1"/>
            </p:cNvGraphicFramePr>
            <p:nvPr>
              <p:extLst>
                <p:ext uri="{D42A27DB-BD31-4B8C-83A1-F6EECF244321}">
                  <p14:modId xmlns:p14="http://schemas.microsoft.com/office/powerpoint/2010/main" val="1887064709"/>
                </p:ext>
              </p:extLst>
            </p:nvPr>
          </p:nvGraphicFramePr>
          <p:xfrm>
            <a:off x="457200" y="1698234"/>
            <a:ext cx="4589719" cy="2057791"/>
          </p:xfrm>
          <a:graphic>
            <a:graphicData uri="http://schemas.openxmlformats.org/presentationml/2006/ole">
              <mc:AlternateContent xmlns:mc="http://schemas.openxmlformats.org/markup-compatibility/2006">
                <mc:Choice xmlns:v="urn:schemas-microsoft-com:vml" Requires="v">
                  <p:oleObj spid="_x0000_s4250" name="Equation" r:id="rId9" imgW="2578100" imgH="1155700" progId="Equation.3">
                    <p:embed/>
                  </p:oleObj>
                </mc:Choice>
                <mc:Fallback>
                  <p:oleObj name="Equation" r:id="rId9" imgW="2578100" imgH="1155700" progId="Equation.3">
                    <p:embed/>
                    <p:pic>
                      <p:nvPicPr>
                        <p:cNvPr id="0" name=""/>
                        <p:cNvPicPr/>
                        <p:nvPr/>
                      </p:nvPicPr>
                      <p:blipFill>
                        <a:blip r:embed="rId10"/>
                        <a:stretch>
                          <a:fillRect/>
                        </a:stretch>
                      </p:blipFill>
                      <p:spPr>
                        <a:xfrm>
                          <a:off x="457200" y="1698234"/>
                          <a:ext cx="4589719" cy="2057791"/>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1067033431"/>
                </p:ext>
              </p:extLst>
            </p:nvPr>
          </p:nvGraphicFramePr>
          <p:xfrm>
            <a:off x="414337" y="3937000"/>
            <a:ext cx="4788515" cy="1981200"/>
          </p:xfrm>
          <a:graphic>
            <a:graphicData uri="http://schemas.openxmlformats.org/presentationml/2006/ole">
              <mc:AlternateContent xmlns:mc="http://schemas.openxmlformats.org/markup-compatibility/2006">
                <mc:Choice xmlns:v="urn:schemas-microsoft-com:vml" Requires="v">
                  <p:oleObj spid="_x0000_s4251" name="Equation" r:id="rId11" imgW="2794000" imgH="1155700" progId="Equation.3">
                    <p:embed/>
                  </p:oleObj>
                </mc:Choice>
                <mc:Fallback>
                  <p:oleObj name="Equation" r:id="rId11" imgW="2794000" imgH="1155700" progId="Equation.3">
                    <p:embed/>
                    <p:pic>
                      <p:nvPicPr>
                        <p:cNvPr id="0" name=""/>
                        <p:cNvPicPr/>
                        <p:nvPr/>
                      </p:nvPicPr>
                      <p:blipFill>
                        <a:blip r:embed="rId12"/>
                        <a:stretch>
                          <a:fillRect/>
                        </a:stretch>
                      </p:blipFill>
                      <p:spPr>
                        <a:xfrm>
                          <a:off x="414337" y="3937000"/>
                          <a:ext cx="4788515" cy="1981200"/>
                        </a:xfrm>
                        <a:prstGeom prst="rect">
                          <a:avLst/>
                        </a:prstGeom>
                      </p:spPr>
                    </p:pic>
                  </p:oleObj>
                </mc:Fallback>
              </mc:AlternateContent>
            </a:graphicData>
          </a:graphic>
        </p:graphicFrame>
      </p:grpSp>
      <p:grpSp>
        <p:nvGrpSpPr>
          <p:cNvPr id="46" name="Group 45"/>
          <p:cNvGrpSpPr/>
          <p:nvPr/>
        </p:nvGrpSpPr>
        <p:grpSpPr>
          <a:xfrm>
            <a:off x="5730440" y="3127375"/>
            <a:ext cx="3191882" cy="2627237"/>
            <a:chOff x="5730440" y="3127375"/>
            <a:chExt cx="3191882" cy="2627237"/>
          </a:xfrm>
        </p:grpSpPr>
        <p:graphicFrame>
          <p:nvGraphicFramePr>
            <p:cNvPr id="42" name="Object 41"/>
            <p:cNvGraphicFramePr>
              <a:graphicFrameLocks noChangeAspect="1"/>
            </p:cNvGraphicFramePr>
            <p:nvPr>
              <p:extLst>
                <p:ext uri="{D42A27DB-BD31-4B8C-83A1-F6EECF244321}">
                  <p14:modId xmlns:p14="http://schemas.microsoft.com/office/powerpoint/2010/main" val="698771480"/>
                </p:ext>
              </p:extLst>
            </p:nvPr>
          </p:nvGraphicFramePr>
          <p:xfrm>
            <a:off x="5730440" y="3127375"/>
            <a:ext cx="2580774" cy="628650"/>
          </p:xfrm>
          <a:graphic>
            <a:graphicData uri="http://schemas.openxmlformats.org/presentationml/2006/ole">
              <mc:AlternateContent xmlns:mc="http://schemas.openxmlformats.org/markup-compatibility/2006">
                <mc:Choice xmlns:v="urn:schemas-microsoft-com:vml" Requires="v">
                  <p:oleObj spid="_x0000_s4252" name="Equation" r:id="rId13" imgW="990600" imgH="241300" progId="Equation.3">
                    <p:embed/>
                  </p:oleObj>
                </mc:Choice>
                <mc:Fallback>
                  <p:oleObj name="Equation" r:id="rId13" imgW="990600" imgH="241300" progId="Equation.3">
                    <p:embed/>
                    <p:pic>
                      <p:nvPicPr>
                        <p:cNvPr id="0" name=""/>
                        <p:cNvPicPr/>
                        <p:nvPr/>
                      </p:nvPicPr>
                      <p:blipFill>
                        <a:blip r:embed="rId14"/>
                        <a:stretch>
                          <a:fillRect/>
                        </a:stretch>
                      </p:blipFill>
                      <p:spPr>
                        <a:xfrm>
                          <a:off x="5730440" y="3127375"/>
                          <a:ext cx="2580774" cy="628650"/>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2351487425"/>
                </p:ext>
              </p:extLst>
            </p:nvPr>
          </p:nvGraphicFramePr>
          <p:xfrm>
            <a:off x="6797239" y="3797299"/>
            <a:ext cx="2125083" cy="1957313"/>
          </p:xfrm>
          <a:graphic>
            <a:graphicData uri="http://schemas.openxmlformats.org/presentationml/2006/ole">
              <mc:AlternateContent xmlns:mc="http://schemas.openxmlformats.org/markup-compatibility/2006">
                <mc:Choice xmlns:v="urn:schemas-microsoft-com:vml" Requires="v">
                  <p:oleObj spid="_x0000_s4253" name="Equation" r:id="rId15" imgW="965200" imgH="889000" progId="Equation.3">
                    <p:embed/>
                  </p:oleObj>
                </mc:Choice>
                <mc:Fallback>
                  <p:oleObj name="Equation" r:id="rId15" imgW="965200" imgH="889000" progId="Equation.3">
                    <p:embed/>
                    <p:pic>
                      <p:nvPicPr>
                        <p:cNvPr id="0" name=""/>
                        <p:cNvPicPr/>
                        <p:nvPr/>
                      </p:nvPicPr>
                      <p:blipFill>
                        <a:blip r:embed="rId16"/>
                        <a:stretch>
                          <a:fillRect/>
                        </a:stretch>
                      </p:blipFill>
                      <p:spPr>
                        <a:xfrm>
                          <a:off x="6797239" y="3797299"/>
                          <a:ext cx="2125083" cy="1957313"/>
                        </a:xfrm>
                        <a:prstGeom prst="rect">
                          <a:avLst/>
                        </a:prstGeom>
                      </p:spPr>
                    </p:pic>
                  </p:oleObj>
                </mc:Fallback>
              </mc:AlternateContent>
            </a:graphicData>
          </a:graphic>
        </p:graphicFrame>
        <p:sp>
          <p:nvSpPr>
            <p:cNvPr id="45" name="Right Arrow 44"/>
            <p:cNvSpPr/>
            <p:nvPr/>
          </p:nvSpPr>
          <p:spPr>
            <a:xfrm>
              <a:off x="6044144" y="4635500"/>
              <a:ext cx="508518" cy="2687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00331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8693"/>
            <a:ext cx="4114800" cy="1371600"/>
          </a:xfrm>
        </p:spPr>
        <p:txBody>
          <a:bodyPr>
            <a:normAutofit fontScale="90000"/>
          </a:bodyPr>
          <a:lstStyle/>
          <a:p>
            <a:pPr algn="l">
              <a:defRPr/>
            </a:pPr>
            <a:r>
              <a:rPr lang="en-US" sz="3200" dirty="0" smtClean="0">
                <a:solidFill>
                  <a:srgbClr val="800000"/>
                </a:solidFill>
              </a:rPr>
              <a:t>How do stresses vary across material boundaries? </a:t>
            </a:r>
            <a:endParaRPr lang="en-US" sz="3200" dirty="0">
              <a:solidFill>
                <a:srgbClr val="800000"/>
              </a:solidFill>
            </a:endParaRPr>
          </a:p>
        </p:txBody>
      </p:sp>
      <p:grpSp>
        <p:nvGrpSpPr>
          <p:cNvPr id="13" name="Group 12"/>
          <p:cNvGrpSpPr/>
          <p:nvPr/>
        </p:nvGrpSpPr>
        <p:grpSpPr>
          <a:xfrm>
            <a:off x="5077160" y="56484"/>
            <a:ext cx="3853392" cy="2612986"/>
            <a:chOff x="5077160" y="56484"/>
            <a:chExt cx="3853392" cy="2612986"/>
          </a:xfrm>
        </p:grpSpPr>
        <p:sp>
          <p:nvSpPr>
            <p:cNvPr id="9" name="Cube 8"/>
            <p:cNvSpPr/>
            <p:nvPr/>
          </p:nvSpPr>
          <p:spPr>
            <a:xfrm rot="462582">
              <a:off x="6459285" y="1242186"/>
              <a:ext cx="1464371" cy="602458"/>
            </a:xfrm>
            <a:prstGeom prst="cube">
              <a:avLst>
                <a:gd name="adj" fmla="val 58683"/>
              </a:avLst>
            </a:prstGeom>
            <a:solidFill>
              <a:srgbClr val="CCFFCC"/>
            </a:solidFill>
            <a:ln>
              <a:solidFill>
                <a:srgbClr val="00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5077160" y="760031"/>
              <a:ext cx="3853392" cy="1525969"/>
            </a:xfrm>
            <a:custGeom>
              <a:avLst/>
              <a:gdLst>
                <a:gd name="connsiteX0" fmla="*/ 10322 w 6055828"/>
                <a:gd name="connsiteY0" fmla="*/ 1184657 h 2344259"/>
                <a:gd name="connsiteX1" fmla="*/ 238922 w 6055828"/>
                <a:gd name="connsiteY1" fmla="*/ 1464057 h 2344259"/>
                <a:gd name="connsiteX2" fmla="*/ 632622 w 6055828"/>
                <a:gd name="connsiteY2" fmla="*/ 1654557 h 2344259"/>
                <a:gd name="connsiteX3" fmla="*/ 1013622 w 6055828"/>
                <a:gd name="connsiteY3" fmla="*/ 1730757 h 2344259"/>
                <a:gd name="connsiteX4" fmla="*/ 1496222 w 6055828"/>
                <a:gd name="connsiteY4" fmla="*/ 1806957 h 2344259"/>
                <a:gd name="connsiteX5" fmla="*/ 2105822 w 6055828"/>
                <a:gd name="connsiteY5" fmla="*/ 1857757 h 2344259"/>
                <a:gd name="connsiteX6" fmla="*/ 2397922 w 6055828"/>
                <a:gd name="connsiteY6" fmla="*/ 1883157 h 2344259"/>
                <a:gd name="connsiteX7" fmla="*/ 2766222 w 6055828"/>
                <a:gd name="connsiteY7" fmla="*/ 1946657 h 2344259"/>
                <a:gd name="connsiteX8" fmla="*/ 3020222 w 6055828"/>
                <a:gd name="connsiteY8" fmla="*/ 2010157 h 2344259"/>
                <a:gd name="connsiteX9" fmla="*/ 3350422 w 6055828"/>
                <a:gd name="connsiteY9" fmla="*/ 2124457 h 2344259"/>
                <a:gd name="connsiteX10" fmla="*/ 4023522 w 6055828"/>
                <a:gd name="connsiteY10" fmla="*/ 2289557 h 2344259"/>
                <a:gd name="connsiteX11" fmla="*/ 4353722 w 6055828"/>
                <a:gd name="connsiteY11" fmla="*/ 2340357 h 2344259"/>
                <a:gd name="connsiteX12" fmla="*/ 4442622 w 6055828"/>
                <a:gd name="connsiteY12" fmla="*/ 2200657 h 2344259"/>
                <a:gd name="connsiteX13" fmla="*/ 4429922 w 6055828"/>
                <a:gd name="connsiteY13" fmla="*/ 2010157 h 2344259"/>
                <a:gd name="connsiteX14" fmla="*/ 4506122 w 6055828"/>
                <a:gd name="connsiteY14" fmla="*/ 1883157 h 2344259"/>
                <a:gd name="connsiteX15" fmla="*/ 4620422 w 6055828"/>
                <a:gd name="connsiteY15" fmla="*/ 1743457 h 2344259"/>
                <a:gd name="connsiteX16" fmla="*/ 4899822 w 6055828"/>
                <a:gd name="connsiteY16" fmla="*/ 1527557 h 2344259"/>
                <a:gd name="connsiteX17" fmla="*/ 5306222 w 6055828"/>
                <a:gd name="connsiteY17" fmla="*/ 1273557 h 2344259"/>
                <a:gd name="connsiteX18" fmla="*/ 5661822 w 6055828"/>
                <a:gd name="connsiteY18" fmla="*/ 1044957 h 2344259"/>
                <a:gd name="connsiteX19" fmla="*/ 6004722 w 6055828"/>
                <a:gd name="connsiteY19" fmla="*/ 803657 h 2344259"/>
                <a:gd name="connsiteX20" fmla="*/ 6004722 w 6055828"/>
                <a:gd name="connsiteY20" fmla="*/ 778257 h 2344259"/>
                <a:gd name="connsiteX21" fmla="*/ 5534822 w 6055828"/>
                <a:gd name="connsiteY21" fmla="*/ 498857 h 2344259"/>
                <a:gd name="connsiteX22" fmla="*/ 5153822 w 6055828"/>
                <a:gd name="connsiteY22" fmla="*/ 359157 h 2344259"/>
                <a:gd name="connsiteX23" fmla="*/ 4645822 w 6055828"/>
                <a:gd name="connsiteY23" fmla="*/ 232157 h 2344259"/>
                <a:gd name="connsiteX24" fmla="*/ 4188622 w 6055828"/>
                <a:gd name="connsiteY24" fmla="*/ 194057 h 2344259"/>
                <a:gd name="connsiteX25" fmla="*/ 4061622 w 6055828"/>
                <a:gd name="connsiteY25" fmla="*/ 168657 h 2344259"/>
                <a:gd name="connsiteX26" fmla="*/ 3680622 w 6055828"/>
                <a:gd name="connsiteY26" fmla="*/ 105157 h 2344259"/>
                <a:gd name="connsiteX27" fmla="*/ 3045622 w 6055828"/>
                <a:gd name="connsiteY27" fmla="*/ 54357 h 2344259"/>
                <a:gd name="connsiteX28" fmla="*/ 2728122 w 6055828"/>
                <a:gd name="connsiteY28" fmla="*/ 28957 h 2344259"/>
                <a:gd name="connsiteX29" fmla="*/ 2563022 w 6055828"/>
                <a:gd name="connsiteY29" fmla="*/ 28957 h 2344259"/>
                <a:gd name="connsiteX30" fmla="*/ 2169322 w 6055828"/>
                <a:gd name="connsiteY30" fmla="*/ 3557 h 2344259"/>
                <a:gd name="connsiteX31" fmla="*/ 2042322 w 6055828"/>
                <a:gd name="connsiteY31" fmla="*/ 117857 h 2344259"/>
                <a:gd name="connsiteX32" fmla="*/ 1953422 w 6055828"/>
                <a:gd name="connsiteY32" fmla="*/ 346457 h 2344259"/>
                <a:gd name="connsiteX33" fmla="*/ 1762922 w 6055828"/>
                <a:gd name="connsiteY33" fmla="*/ 625857 h 2344259"/>
                <a:gd name="connsiteX34" fmla="*/ 1458122 w 6055828"/>
                <a:gd name="connsiteY34" fmla="*/ 841757 h 2344259"/>
                <a:gd name="connsiteX35" fmla="*/ 1115222 w 6055828"/>
                <a:gd name="connsiteY35" fmla="*/ 1019557 h 2344259"/>
                <a:gd name="connsiteX36" fmla="*/ 734222 w 6055828"/>
                <a:gd name="connsiteY36" fmla="*/ 1133857 h 2344259"/>
                <a:gd name="connsiteX37" fmla="*/ 391322 w 6055828"/>
                <a:gd name="connsiteY37" fmla="*/ 1171957 h 2344259"/>
                <a:gd name="connsiteX38" fmla="*/ 73822 w 6055828"/>
                <a:gd name="connsiteY38" fmla="*/ 1197357 h 2344259"/>
                <a:gd name="connsiteX39" fmla="*/ 10322 w 6055828"/>
                <a:gd name="connsiteY39" fmla="*/ 1184657 h 234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55828" h="2344259">
                  <a:moveTo>
                    <a:pt x="10322" y="1184657"/>
                  </a:moveTo>
                  <a:cubicBezTo>
                    <a:pt x="37839" y="1229107"/>
                    <a:pt x="135205" y="1385740"/>
                    <a:pt x="238922" y="1464057"/>
                  </a:cubicBezTo>
                  <a:cubicBezTo>
                    <a:pt x="342639" y="1542374"/>
                    <a:pt x="503505" y="1610107"/>
                    <a:pt x="632622" y="1654557"/>
                  </a:cubicBezTo>
                  <a:cubicBezTo>
                    <a:pt x="761739" y="1699007"/>
                    <a:pt x="869689" y="1705357"/>
                    <a:pt x="1013622" y="1730757"/>
                  </a:cubicBezTo>
                  <a:cubicBezTo>
                    <a:pt x="1157555" y="1756157"/>
                    <a:pt x="1314189" y="1785790"/>
                    <a:pt x="1496222" y="1806957"/>
                  </a:cubicBezTo>
                  <a:cubicBezTo>
                    <a:pt x="1678255" y="1828124"/>
                    <a:pt x="2105822" y="1857757"/>
                    <a:pt x="2105822" y="1857757"/>
                  </a:cubicBezTo>
                  <a:cubicBezTo>
                    <a:pt x="2256105" y="1870457"/>
                    <a:pt x="2287855" y="1868340"/>
                    <a:pt x="2397922" y="1883157"/>
                  </a:cubicBezTo>
                  <a:cubicBezTo>
                    <a:pt x="2507989" y="1897974"/>
                    <a:pt x="2662505" y="1925490"/>
                    <a:pt x="2766222" y="1946657"/>
                  </a:cubicBezTo>
                  <a:cubicBezTo>
                    <a:pt x="2869939" y="1967824"/>
                    <a:pt x="2922855" y="1980524"/>
                    <a:pt x="3020222" y="2010157"/>
                  </a:cubicBezTo>
                  <a:cubicBezTo>
                    <a:pt x="3117589" y="2039790"/>
                    <a:pt x="3183205" y="2077890"/>
                    <a:pt x="3350422" y="2124457"/>
                  </a:cubicBezTo>
                  <a:cubicBezTo>
                    <a:pt x="3517639" y="2171024"/>
                    <a:pt x="3856305" y="2253574"/>
                    <a:pt x="4023522" y="2289557"/>
                  </a:cubicBezTo>
                  <a:cubicBezTo>
                    <a:pt x="4190739" y="2325540"/>
                    <a:pt x="4283872" y="2355174"/>
                    <a:pt x="4353722" y="2340357"/>
                  </a:cubicBezTo>
                  <a:cubicBezTo>
                    <a:pt x="4423572" y="2325540"/>
                    <a:pt x="4429922" y="2255690"/>
                    <a:pt x="4442622" y="2200657"/>
                  </a:cubicBezTo>
                  <a:cubicBezTo>
                    <a:pt x="4455322" y="2145624"/>
                    <a:pt x="4419339" y="2063074"/>
                    <a:pt x="4429922" y="2010157"/>
                  </a:cubicBezTo>
                  <a:cubicBezTo>
                    <a:pt x="4440505" y="1957240"/>
                    <a:pt x="4474372" y="1927607"/>
                    <a:pt x="4506122" y="1883157"/>
                  </a:cubicBezTo>
                  <a:cubicBezTo>
                    <a:pt x="4537872" y="1838707"/>
                    <a:pt x="4554805" y="1802724"/>
                    <a:pt x="4620422" y="1743457"/>
                  </a:cubicBezTo>
                  <a:cubicBezTo>
                    <a:pt x="4686039" y="1684190"/>
                    <a:pt x="4785522" y="1605874"/>
                    <a:pt x="4899822" y="1527557"/>
                  </a:cubicBezTo>
                  <a:cubicBezTo>
                    <a:pt x="5014122" y="1449240"/>
                    <a:pt x="5306222" y="1273557"/>
                    <a:pt x="5306222" y="1273557"/>
                  </a:cubicBezTo>
                  <a:cubicBezTo>
                    <a:pt x="5433222" y="1193124"/>
                    <a:pt x="5545405" y="1123274"/>
                    <a:pt x="5661822" y="1044957"/>
                  </a:cubicBezTo>
                  <a:cubicBezTo>
                    <a:pt x="5778239" y="966640"/>
                    <a:pt x="5947572" y="848107"/>
                    <a:pt x="6004722" y="803657"/>
                  </a:cubicBezTo>
                  <a:cubicBezTo>
                    <a:pt x="6061872" y="759207"/>
                    <a:pt x="6083039" y="829057"/>
                    <a:pt x="6004722" y="778257"/>
                  </a:cubicBezTo>
                  <a:cubicBezTo>
                    <a:pt x="5926405" y="727457"/>
                    <a:pt x="5676639" y="568707"/>
                    <a:pt x="5534822" y="498857"/>
                  </a:cubicBezTo>
                  <a:cubicBezTo>
                    <a:pt x="5393005" y="429007"/>
                    <a:pt x="5301989" y="403607"/>
                    <a:pt x="5153822" y="359157"/>
                  </a:cubicBezTo>
                  <a:cubicBezTo>
                    <a:pt x="5005655" y="314707"/>
                    <a:pt x="4806689" y="259674"/>
                    <a:pt x="4645822" y="232157"/>
                  </a:cubicBezTo>
                  <a:cubicBezTo>
                    <a:pt x="4484955" y="204640"/>
                    <a:pt x="4285989" y="204640"/>
                    <a:pt x="4188622" y="194057"/>
                  </a:cubicBezTo>
                  <a:cubicBezTo>
                    <a:pt x="4091255" y="183474"/>
                    <a:pt x="4061622" y="168657"/>
                    <a:pt x="4061622" y="168657"/>
                  </a:cubicBezTo>
                  <a:cubicBezTo>
                    <a:pt x="3976955" y="153840"/>
                    <a:pt x="3849955" y="124207"/>
                    <a:pt x="3680622" y="105157"/>
                  </a:cubicBezTo>
                  <a:cubicBezTo>
                    <a:pt x="3511289" y="86107"/>
                    <a:pt x="3045622" y="54357"/>
                    <a:pt x="3045622" y="54357"/>
                  </a:cubicBezTo>
                  <a:lnTo>
                    <a:pt x="2728122" y="28957"/>
                  </a:lnTo>
                  <a:cubicBezTo>
                    <a:pt x="2647689" y="24724"/>
                    <a:pt x="2656155" y="33190"/>
                    <a:pt x="2563022" y="28957"/>
                  </a:cubicBezTo>
                  <a:cubicBezTo>
                    <a:pt x="2469889" y="24724"/>
                    <a:pt x="2256105" y="-11260"/>
                    <a:pt x="2169322" y="3557"/>
                  </a:cubicBezTo>
                  <a:cubicBezTo>
                    <a:pt x="2082539" y="18374"/>
                    <a:pt x="2078305" y="60707"/>
                    <a:pt x="2042322" y="117857"/>
                  </a:cubicBezTo>
                  <a:cubicBezTo>
                    <a:pt x="2006339" y="175007"/>
                    <a:pt x="1999989" y="261790"/>
                    <a:pt x="1953422" y="346457"/>
                  </a:cubicBezTo>
                  <a:cubicBezTo>
                    <a:pt x="1906855" y="431124"/>
                    <a:pt x="1845472" y="543307"/>
                    <a:pt x="1762922" y="625857"/>
                  </a:cubicBezTo>
                  <a:cubicBezTo>
                    <a:pt x="1680372" y="708407"/>
                    <a:pt x="1566072" y="776140"/>
                    <a:pt x="1458122" y="841757"/>
                  </a:cubicBezTo>
                  <a:cubicBezTo>
                    <a:pt x="1350172" y="907374"/>
                    <a:pt x="1235872" y="970874"/>
                    <a:pt x="1115222" y="1019557"/>
                  </a:cubicBezTo>
                  <a:cubicBezTo>
                    <a:pt x="994572" y="1068240"/>
                    <a:pt x="854872" y="1108457"/>
                    <a:pt x="734222" y="1133857"/>
                  </a:cubicBezTo>
                  <a:cubicBezTo>
                    <a:pt x="613572" y="1159257"/>
                    <a:pt x="501389" y="1161374"/>
                    <a:pt x="391322" y="1171957"/>
                  </a:cubicBezTo>
                  <a:cubicBezTo>
                    <a:pt x="281255" y="1182540"/>
                    <a:pt x="135205" y="1193124"/>
                    <a:pt x="73822" y="1197357"/>
                  </a:cubicBezTo>
                  <a:cubicBezTo>
                    <a:pt x="12439" y="1201590"/>
                    <a:pt x="-17195" y="1140207"/>
                    <a:pt x="10322" y="1184657"/>
                  </a:cubicBezTo>
                  <a:close/>
                </a:path>
              </a:pathLst>
            </a:custGeom>
            <a:solidFill>
              <a:schemeClr val="tx2">
                <a:lumMod val="40000"/>
                <a:lumOff val="60000"/>
                <a:alpha val="5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ube 2"/>
            <p:cNvSpPr/>
            <p:nvPr/>
          </p:nvSpPr>
          <p:spPr>
            <a:xfrm rot="462582">
              <a:off x="6517595" y="1039680"/>
              <a:ext cx="1460593" cy="563127"/>
            </a:xfrm>
            <a:prstGeom prst="cube">
              <a:avLst>
                <a:gd name="adj" fmla="val 68410"/>
              </a:avLst>
            </a:prstGeom>
            <a:solidFill>
              <a:srgbClr val="0080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7338370" y="815761"/>
              <a:ext cx="619079" cy="387948"/>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7338370" y="1846330"/>
              <a:ext cx="339408" cy="602458"/>
            </a:xfrm>
            <a:prstGeom prst="straightConnector1">
              <a:avLst/>
            </a:prstGeom>
            <a:ln w="38100"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906323" y="503771"/>
              <a:ext cx="519794" cy="461665"/>
            </a:xfrm>
            <a:prstGeom prst="rect">
              <a:avLst/>
            </a:prstGeom>
            <a:noFill/>
          </p:spPr>
          <p:txBody>
            <a:bodyPr wrap="none" rtlCol="0">
              <a:spAutoFit/>
            </a:bodyPr>
            <a:lstStyle/>
            <a:p>
              <a:r>
                <a:rPr lang="en-US" sz="2400" b="1" dirty="0">
                  <a:solidFill>
                    <a:srgbClr val="800000"/>
                  </a:solidFill>
                </a:rPr>
                <a:t>t</a:t>
              </a:r>
              <a:r>
                <a:rPr lang="en-US" sz="2400" baseline="30000" dirty="0" smtClean="0">
                  <a:solidFill>
                    <a:srgbClr val="800000"/>
                  </a:solidFill>
                </a:rPr>
                <a:t>(1)</a:t>
              </a:r>
              <a:endParaRPr lang="en-US" sz="2400" baseline="30000" dirty="0">
                <a:solidFill>
                  <a:srgbClr val="800000"/>
                </a:solidFill>
              </a:endParaRPr>
            </a:p>
          </p:txBody>
        </p:sp>
        <p:sp>
          <p:nvSpPr>
            <p:cNvPr id="21" name="TextBox 20"/>
            <p:cNvSpPr txBox="1"/>
            <p:nvPr/>
          </p:nvSpPr>
          <p:spPr>
            <a:xfrm>
              <a:off x="7726265" y="2207805"/>
              <a:ext cx="519794" cy="461665"/>
            </a:xfrm>
            <a:prstGeom prst="rect">
              <a:avLst/>
            </a:prstGeom>
            <a:noFill/>
          </p:spPr>
          <p:txBody>
            <a:bodyPr wrap="none" rtlCol="0">
              <a:spAutoFit/>
            </a:bodyPr>
            <a:lstStyle/>
            <a:p>
              <a:r>
                <a:rPr lang="en-US" sz="2400" b="1" dirty="0" smtClean="0">
                  <a:solidFill>
                    <a:srgbClr val="800000"/>
                  </a:solidFill>
                </a:rPr>
                <a:t>t</a:t>
              </a:r>
              <a:r>
                <a:rPr lang="en-US" sz="2400" baseline="30000" dirty="0" smtClean="0">
                  <a:solidFill>
                    <a:srgbClr val="800000"/>
                  </a:solidFill>
                </a:rPr>
                <a:t>(2)</a:t>
              </a:r>
              <a:endParaRPr lang="en-US" sz="2400" baseline="30000" dirty="0">
                <a:solidFill>
                  <a:srgbClr val="800000"/>
                </a:solidFill>
              </a:endParaRPr>
            </a:p>
          </p:txBody>
        </p:sp>
        <p:graphicFrame>
          <p:nvGraphicFramePr>
            <p:cNvPr id="25" name="Object 24"/>
            <p:cNvGraphicFramePr>
              <a:graphicFrameLocks noChangeAspect="1"/>
            </p:cNvGraphicFramePr>
            <p:nvPr>
              <p:extLst>
                <p:ext uri="{D42A27DB-BD31-4B8C-83A1-F6EECF244321}">
                  <p14:modId xmlns:p14="http://schemas.microsoft.com/office/powerpoint/2010/main" val="33592167"/>
                </p:ext>
              </p:extLst>
            </p:nvPr>
          </p:nvGraphicFramePr>
          <p:xfrm>
            <a:off x="7544439" y="1280689"/>
            <a:ext cx="72730" cy="87022"/>
          </p:xfrm>
          <a:graphic>
            <a:graphicData uri="http://schemas.openxmlformats.org/presentationml/2006/ole">
              <mc:AlternateContent xmlns:mc="http://schemas.openxmlformats.org/markup-compatibility/2006">
                <mc:Choice xmlns:v="urn:schemas-microsoft-com:vml" Requires="v">
                  <p:oleObj spid="_x0000_s5237"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7544439" y="1280689"/>
                          <a:ext cx="72730" cy="87022"/>
                        </a:xfrm>
                        <a:prstGeom prst="rect">
                          <a:avLst/>
                        </a:prstGeom>
                      </p:spPr>
                    </p:pic>
                  </p:oleObj>
                </mc:Fallback>
              </mc:AlternateContent>
            </a:graphicData>
          </a:graphic>
        </p:graphicFrame>
        <p:grpSp>
          <p:nvGrpSpPr>
            <p:cNvPr id="17" name="Group 16"/>
            <p:cNvGrpSpPr/>
            <p:nvPr/>
          </p:nvGrpSpPr>
          <p:grpSpPr>
            <a:xfrm>
              <a:off x="5164481" y="441487"/>
              <a:ext cx="907619" cy="905191"/>
              <a:chOff x="6613335" y="153282"/>
              <a:chExt cx="907619" cy="905191"/>
            </a:xfrm>
          </p:grpSpPr>
          <p:sp>
            <p:nvSpPr>
              <p:cNvPr id="24" name="TextBox 23"/>
              <p:cNvSpPr txBox="1"/>
              <p:nvPr/>
            </p:nvSpPr>
            <p:spPr>
              <a:xfrm>
                <a:off x="6925037" y="153282"/>
                <a:ext cx="400445" cy="400110"/>
              </a:xfrm>
              <a:prstGeom prst="rect">
                <a:avLst/>
              </a:prstGeom>
              <a:noFill/>
            </p:spPr>
            <p:txBody>
              <a:bodyPr wrap="none" rtlCol="0">
                <a:spAutoFit/>
              </a:bodyPr>
              <a:lstStyle/>
              <a:p>
                <a:r>
                  <a:rPr lang="en-US" sz="2000" b="1" dirty="0" smtClean="0"/>
                  <a:t>e</a:t>
                </a:r>
                <a:r>
                  <a:rPr lang="en-US" sz="2000" baseline="-25000" dirty="0" smtClean="0"/>
                  <a:t>3</a:t>
                </a:r>
                <a:endParaRPr lang="en-US" sz="2000" baseline="-25000" dirty="0"/>
              </a:p>
            </p:txBody>
          </p:sp>
          <p:grpSp>
            <p:nvGrpSpPr>
              <p:cNvPr id="20" name="Group 19"/>
              <p:cNvGrpSpPr/>
              <p:nvPr/>
            </p:nvGrpSpPr>
            <p:grpSpPr>
              <a:xfrm>
                <a:off x="6613335" y="311871"/>
                <a:ext cx="678817" cy="642622"/>
                <a:chOff x="4419600" y="793368"/>
                <a:chExt cx="1066800" cy="1219200"/>
              </a:xfrm>
            </p:grpSpPr>
            <p:cxnSp>
              <p:nvCxnSpPr>
                <p:cNvPr id="5" name="Straight Arrow Connector 4"/>
                <p:cNvCxnSpPr/>
                <p:nvPr/>
              </p:nvCxnSpPr>
              <p:spPr>
                <a:xfrm flipH="1">
                  <a:off x="4800601" y="793368"/>
                  <a:ext cx="152400" cy="7620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4800601" y="1555368"/>
                  <a:ext cx="685799" cy="762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419600" y="1555368"/>
                  <a:ext cx="381001" cy="4572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6684625" y="658363"/>
                <a:ext cx="400445" cy="400110"/>
              </a:xfrm>
              <a:prstGeom prst="rect">
                <a:avLst/>
              </a:prstGeom>
              <a:noFill/>
            </p:spPr>
            <p:txBody>
              <a:bodyPr wrap="none" rtlCol="0">
                <a:spAutoFit/>
              </a:bodyPr>
              <a:lstStyle/>
              <a:p>
                <a:r>
                  <a:rPr lang="en-US" sz="2000" b="1" dirty="0" smtClean="0"/>
                  <a:t>e</a:t>
                </a:r>
                <a:r>
                  <a:rPr lang="en-US" sz="2000" baseline="-25000" dirty="0" smtClean="0"/>
                  <a:t>1</a:t>
                </a:r>
                <a:endParaRPr lang="en-US" sz="2000" baseline="-25000" dirty="0"/>
              </a:p>
            </p:txBody>
          </p:sp>
          <p:sp>
            <p:nvSpPr>
              <p:cNvPr id="27" name="TextBox 26"/>
              <p:cNvSpPr txBox="1"/>
              <p:nvPr/>
            </p:nvSpPr>
            <p:spPr>
              <a:xfrm>
                <a:off x="7120509" y="643818"/>
                <a:ext cx="400445" cy="400110"/>
              </a:xfrm>
              <a:prstGeom prst="rect">
                <a:avLst/>
              </a:prstGeom>
              <a:noFill/>
            </p:spPr>
            <p:txBody>
              <a:bodyPr wrap="none" rtlCol="0">
                <a:spAutoFit/>
              </a:bodyPr>
              <a:lstStyle/>
              <a:p>
                <a:r>
                  <a:rPr lang="en-US" sz="2000" b="1" dirty="0" smtClean="0"/>
                  <a:t>e</a:t>
                </a:r>
                <a:r>
                  <a:rPr lang="en-US" sz="2000" baseline="-25000" dirty="0" smtClean="0"/>
                  <a:t>2</a:t>
                </a:r>
                <a:endParaRPr lang="en-US" sz="2000" baseline="-25000" dirty="0"/>
              </a:p>
            </p:txBody>
          </p:sp>
        </p:grpSp>
        <p:sp>
          <p:nvSpPr>
            <p:cNvPr id="7" name="TextBox 6"/>
            <p:cNvSpPr txBox="1"/>
            <p:nvPr/>
          </p:nvSpPr>
          <p:spPr>
            <a:xfrm>
              <a:off x="6975717" y="946568"/>
              <a:ext cx="338554" cy="400110"/>
            </a:xfrm>
            <a:prstGeom prst="rect">
              <a:avLst/>
            </a:prstGeom>
            <a:noFill/>
          </p:spPr>
          <p:txBody>
            <a:bodyPr wrap="none" rtlCol="0">
              <a:spAutoFit/>
            </a:bodyPr>
            <a:lstStyle/>
            <a:p>
              <a:r>
                <a:rPr lang="en-US" sz="2000" dirty="0" smtClean="0">
                  <a:solidFill>
                    <a:srgbClr val="800000"/>
                  </a:solidFill>
                </a:rPr>
                <a:t>A</a:t>
              </a:r>
              <a:endParaRPr lang="en-US" sz="2000" dirty="0">
                <a:solidFill>
                  <a:srgbClr val="800000"/>
                </a:solidFill>
              </a:endParaRPr>
            </a:p>
          </p:txBody>
        </p:sp>
        <p:sp>
          <p:nvSpPr>
            <p:cNvPr id="28" name="TextBox 27"/>
            <p:cNvSpPr txBox="1"/>
            <p:nvPr/>
          </p:nvSpPr>
          <p:spPr>
            <a:xfrm>
              <a:off x="8104342" y="1199184"/>
              <a:ext cx="300082" cy="400110"/>
            </a:xfrm>
            <a:prstGeom prst="rect">
              <a:avLst/>
            </a:prstGeom>
            <a:noFill/>
          </p:spPr>
          <p:txBody>
            <a:bodyPr wrap="none" rtlCol="0">
              <a:spAutoFit/>
            </a:bodyPr>
            <a:lstStyle/>
            <a:p>
              <a:r>
                <a:rPr lang="en-US" sz="2000" dirty="0" smtClean="0">
                  <a:solidFill>
                    <a:srgbClr val="800000"/>
                  </a:solidFill>
                </a:rPr>
                <a:t>L</a:t>
              </a:r>
              <a:endParaRPr lang="en-US" sz="2000" dirty="0">
                <a:solidFill>
                  <a:srgbClr val="800000"/>
                </a:solidFill>
              </a:endParaRPr>
            </a:p>
          </p:txBody>
        </p:sp>
        <p:cxnSp>
          <p:nvCxnSpPr>
            <p:cNvPr id="29" name="Straight Arrow Connector 28"/>
            <p:cNvCxnSpPr/>
            <p:nvPr/>
          </p:nvCxnSpPr>
          <p:spPr>
            <a:xfrm flipH="1">
              <a:off x="8046710" y="1124557"/>
              <a:ext cx="59370" cy="440626"/>
            </a:xfrm>
            <a:prstGeom prst="straightConnector1">
              <a:avLst/>
            </a:prstGeom>
            <a:ln w="19050" cmpd="sng">
              <a:solidFill>
                <a:srgbClr val="80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7009585" y="1846330"/>
              <a:ext cx="62042" cy="361475"/>
            </a:xfrm>
            <a:prstGeom prst="straightConnector1">
              <a:avLst/>
            </a:prstGeom>
            <a:ln w="28575" cmpd="sng">
              <a:solidFill>
                <a:srgbClr val="800000"/>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577151" y="2160946"/>
              <a:ext cx="858192" cy="400110"/>
            </a:xfrm>
            <a:prstGeom prst="rect">
              <a:avLst/>
            </a:prstGeom>
            <a:noFill/>
          </p:spPr>
          <p:txBody>
            <a:bodyPr wrap="square" rtlCol="0">
              <a:spAutoFit/>
            </a:bodyPr>
            <a:lstStyle/>
            <a:p>
              <a:r>
                <a:rPr lang="en-US" sz="2000" b="1" dirty="0">
                  <a:solidFill>
                    <a:srgbClr val="800000"/>
                  </a:solidFill>
                </a:rPr>
                <a:t>n</a:t>
              </a:r>
              <a:r>
                <a:rPr lang="en-US" sz="2000" baseline="30000" dirty="0">
                  <a:solidFill>
                    <a:srgbClr val="800000"/>
                  </a:solidFill>
                </a:rPr>
                <a:t>(2</a:t>
              </a:r>
              <a:r>
                <a:rPr lang="en-US" sz="2000" baseline="30000" dirty="0" smtClean="0">
                  <a:solidFill>
                    <a:srgbClr val="800000"/>
                  </a:solidFill>
                </a:rPr>
                <a:t>)</a:t>
              </a:r>
              <a:endParaRPr lang="en-US" sz="2000" baseline="30000" dirty="0">
                <a:solidFill>
                  <a:srgbClr val="800000"/>
                </a:solidFill>
              </a:endParaRPr>
            </a:p>
          </p:txBody>
        </p:sp>
        <p:sp>
          <p:nvSpPr>
            <p:cNvPr id="32" name="TextBox 31"/>
            <p:cNvSpPr txBox="1"/>
            <p:nvPr/>
          </p:nvSpPr>
          <p:spPr>
            <a:xfrm>
              <a:off x="7292244" y="561675"/>
              <a:ext cx="637473" cy="400110"/>
            </a:xfrm>
            <a:prstGeom prst="rect">
              <a:avLst/>
            </a:prstGeom>
            <a:noFill/>
          </p:spPr>
          <p:txBody>
            <a:bodyPr wrap="square" rtlCol="0">
              <a:spAutoFit/>
            </a:bodyPr>
            <a:lstStyle/>
            <a:p>
              <a:r>
                <a:rPr lang="en-US" sz="2000" b="1" dirty="0" smtClean="0">
                  <a:solidFill>
                    <a:srgbClr val="800000"/>
                  </a:solidFill>
                </a:rPr>
                <a:t>n</a:t>
              </a:r>
              <a:r>
                <a:rPr lang="en-US" sz="2000" baseline="30000" dirty="0" smtClean="0">
                  <a:solidFill>
                    <a:srgbClr val="800000"/>
                  </a:solidFill>
                </a:rPr>
                <a:t>(1)</a:t>
              </a:r>
              <a:endParaRPr lang="en-US" sz="2000" baseline="30000" dirty="0">
                <a:solidFill>
                  <a:srgbClr val="800000"/>
                </a:solidFill>
              </a:endParaRPr>
            </a:p>
          </p:txBody>
        </p:sp>
        <p:cxnSp>
          <p:nvCxnSpPr>
            <p:cNvPr id="33" name="Straight Arrow Connector 32"/>
            <p:cNvCxnSpPr/>
            <p:nvPr/>
          </p:nvCxnSpPr>
          <p:spPr>
            <a:xfrm flipV="1">
              <a:off x="7275310" y="815761"/>
              <a:ext cx="62042" cy="361475"/>
            </a:xfrm>
            <a:prstGeom prst="straightConnector1">
              <a:avLst/>
            </a:prstGeom>
            <a:ln w="28575" cmpd="sng">
              <a:solidFill>
                <a:srgbClr val="800000"/>
              </a:solidFill>
              <a:headEnd type="none"/>
              <a:tailEnd type="arrow"/>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5207196" y="2011435"/>
              <a:ext cx="1105992" cy="604143"/>
              <a:chOff x="5207196" y="1833635"/>
              <a:chExt cx="1105992" cy="604143"/>
            </a:xfrm>
          </p:grpSpPr>
          <p:sp>
            <p:nvSpPr>
              <p:cNvPr id="23" name="TextBox 22"/>
              <p:cNvSpPr txBox="1"/>
              <p:nvPr/>
            </p:nvSpPr>
            <p:spPr>
              <a:xfrm>
                <a:off x="5207196" y="1833635"/>
                <a:ext cx="1105992" cy="584776"/>
              </a:xfrm>
              <a:prstGeom prst="rect">
                <a:avLst/>
              </a:prstGeom>
              <a:noFill/>
            </p:spPr>
            <p:txBody>
              <a:bodyPr wrap="none" rtlCol="0">
                <a:spAutoFit/>
              </a:bodyPr>
              <a:lstStyle/>
              <a:p>
                <a:r>
                  <a:rPr lang="en-US" sz="1600" dirty="0" smtClean="0"/>
                  <a:t>Material  2</a:t>
                </a:r>
              </a:p>
              <a:p>
                <a:r>
                  <a:rPr lang="en-US" sz="1600" i="1" dirty="0">
                    <a:latin typeface="Symbol" charset="2"/>
                    <a:cs typeface="Symbol" charset="2"/>
                  </a:rPr>
                  <a:t>r</a:t>
                </a:r>
                <a:r>
                  <a:rPr lang="en-US" sz="1600" baseline="30000" dirty="0"/>
                  <a:t>(2)</a:t>
                </a:r>
                <a:r>
                  <a:rPr lang="en-US" sz="1600" dirty="0"/>
                  <a:t>,</a:t>
                </a:r>
              </a:p>
            </p:txBody>
          </p:sp>
          <p:graphicFrame>
            <p:nvGraphicFramePr>
              <p:cNvPr id="35" name="Object 34"/>
              <p:cNvGraphicFramePr>
                <a:graphicFrameLocks noChangeAspect="1"/>
              </p:cNvGraphicFramePr>
              <p:nvPr>
                <p:extLst>
                  <p:ext uri="{D42A27DB-BD31-4B8C-83A1-F6EECF244321}">
                    <p14:modId xmlns:p14="http://schemas.microsoft.com/office/powerpoint/2010/main" val="703489100"/>
                  </p:ext>
                </p:extLst>
              </p:nvPr>
            </p:nvGraphicFramePr>
            <p:xfrm>
              <a:off x="5624170" y="2101655"/>
              <a:ext cx="420256" cy="336123"/>
            </p:xfrm>
            <a:graphic>
              <a:graphicData uri="http://schemas.openxmlformats.org/presentationml/2006/ole">
                <mc:AlternateContent xmlns:mc="http://schemas.openxmlformats.org/markup-compatibility/2006">
                  <mc:Choice xmlns:v="urn:schemas-microsoft-com:vml" Requires="v">
                    <p:oleObj spid="_x0000_s5238" name="Equation" r:id="rId5" imgW="279400" imgH="254000" progId="Equation.3">
                      <p:embed/>
                    </p:oleObj>
                  </mc:Choice>
                  <mc:Fallback>
                    <p:oleObj name="Equation" r:id="rId5" imgW="279400" imgH="254000" progId="Equation.3">
                      <p:embed/>
                      <p:pic>
                        <p:nvPicPr>
                          <p:cNvPr id="0" name=""/>
                          <p:cNvPicPr/>
                          <p:nvPr/>
                        </p:nvPicPr>
                        <p:blipFill>
                          <a:blip r:embed="rId6"/>
                          <a:stretch>
                            <a:fillRect/>
                          </a:stretch>
                        </p:blipFill>
                        <p:spPr>
                          <a:xfrm>
                            <a:off x="5624170" y="2101655"/>
                            <a:ext cx="420256" cy="336123"/>
                          </a:xfrm>
                          <a:prstGeom prst="rect">
                            <a:avLst/>
                          </a:prstGeom>
                        </p:spPr>
                      </p:pic>
                    </p:oleObj>
                  </mc:Fallback>
                </mc:AlternateContent>
              </a:graphicData>
            </a:graphic>
          </p:graphicFrame>
        </p:grpSp>
        <p:grpSp>
          <p:nvGrpSpPr>
            <p:cNvPr id="38" name="Group 37"/>
            <p:cNvGrpSpPr/>
            <p:nvPr/>
          </p:nvGrpSpPr>
          <p:grpSpPr>
            <a:xfrm>
              <a:off x="6391768" y="56484"/>
              <a:ext cx="1059605" cy="615562"/>
              <a:chOff x="6391768" y="56484"/>
              <a:chExt cx="1059605" cy="615562"/>
            </a:xfrm>
          </p:grpSpPr>
          <p:sp>
            <p:nvSpPr>
              <p:cNvPr id="22" name="TextBox 21"/>
              <p:cNvSpPr txBox="1"/>
              <p:nvPr/>
            </p:nvSpPr>
            <p:spPr>
              <a:xfrm>
                <a:off x="6391768" y="56484"/>
                <a:ext cx="1059605" cy="584776"/>
              </a:xfrm>
              <a:prstGeom prst="rect">
                <a:avLst/>
              </a:prstGeom>
              <a:noFill/>
            </p:spPr>
            <p:txBody>
              <a:bodyPr wrap="none" rtlCol="0">
                <a:spAutoFit/>
              </a:bodyPr>
              <a:lstStyle/>
              <a:p>
                <a:r>
                  <a:rPr lang="en-US" sz="1600" dirty="0" smtClean="0"/>
                  <a:t>Material 1</a:t>
                </a:r>
              </a:p>
              <a:p>
                <a:r>
                  <a:rPr lang="en-US" sz="1600" i="1" dirty="0" smtClean="0">
                    <a:latin typeface="Symbol" charset="2"/>
                    <a:cs typeface="Symbol" charset="2"/>
                  </a:rPr>
                  <a:t>r</a:t>
                </a:r>
                <a:r>
                  <a:rPr lang="en-US" sz="1600" baseline="30000" dirty="0" smtClean="0"/>
                  <a:t>(1)</a:t>
                </a:r>
                <a:r>
                  <a:rPr lang="en-US" sz="1600" dirty="0" smtClean="0"/>
                  <a:t>,</a:t>
                </a:r>
              </a:p>
            </p:txBody>
          </p:sp>
          <p:graphicFrame>
            <p:nvGraphicFramePr>
              <p:cNvPr id="36" name="Object 35"/>
              <p:cNvGraphicFramePr>
                <a:graphicFrameLocks noChangeAspect="1"/>
              </p:cNvGraphicFramePr>
              <p:nvPr>
                <p:extLst>
                  <p:ext uri="{D42A27DB-BD31-4B8C-83A1-F6EECF244321}">
                    <p14:modId xmlns:p14="http://schemas.microsoft.com/office/powerpoint/2010/main" val="1538113042"/>
                  </p:ext>
                </p:extLst>
              </p:nvPr>
            </p:nvGraphicFramePr>
            <p:xfrm>
              <a:off x="6818291" y="335496"/>
              <a:ext cx="382587" cy="336550"/>
            </p:xfrm>
            <a:graphic>
              <a:graphicData uri="http://schemas.openxmlformats.org/presentationml/2006/ole">
                <mc:AlternateContent xmlns:mc="http://schemas.openxmlformats.org/markup-compatibility/2006">
                  <mc:Choice xmlns:v="urn:schemas-microsoft-com:vml" Requires="v">
                    <p:oleObj spid="_x0000_s5239" name="Equation" r:id="rId7" imgW="254000" imgH="254000" progId="Equation.3">
                      <p:embed/>
                    </p:oleObj>
                  </mc:Choice>
                  <mc:Fallback>
                    <p:oleObj name="Equation" r:id="rId7" imgW="254000" imgH="254000" progId="Equation.3">
                      <p:embed/>
                      <p:pic>
                        <p:nvPicPr>
                          <p:cNvPr id="0" name=""/>
                          <p:cNvPicPr/>
                          <p:nvPr/>
                        </p:nvPicPr>
                        <p:blipFill>
                          <a:blip r:embed="rId8"/>
                          <a:stretch>
                            <a:fillRect/>
                          </a:stretch>
                        </p:blipFill>
                        <p:spPr>
                          <a:xfrm>
                            <a:off x="6818291" y="335496"/>
                            <a:ext cx="382587" cy="336550"/>
                          </a:xfrm>
                          <a:prstGeom prst="rect">
                            <a:avLst/>
                          </a:prstGeom>
                        </p:spPr>
                      </p:pic>
                    </p:oleObj>
                  </mc:Fallback>
                </mc:AlternateContent>
              </a:graphicData>
            </a:graphic>
          </p:graphicFrame>
        </p:grpSp>
      </p:grpSp>
      <p:grpSp>
        <p:nvGrpSpPr>
          <p:cNvPr id="46" name="Group 45"/>
          <p:cNvGrpSpPr/>
          <p:nvPr/>
        </p:nvGrpSpPr>
        <p:grpSpPr>
          <a:xfrm>
            <a:off x="777440" y="2035695"/>
            <a:ext cx="3191882" cy="2627237"/>
            <a:chOff x="5730440" y="3127375"/>
            <a:chExt cx="3191882" cy="2627237"/>
          </a:xfrm>
        </p:grpSpPr>
        <p:graphicFrame>
          <p:nvGraphicFramePr>
            <p:cNvPr id="42" name="Object 41"/>
            <p:cNvGraphicFramePr>
              <a:graphicFrameLocks noChangeAspect="1"/>
            </p:cNvGraphicFramePr>
            <p:nvPr>
              <p:extLst>
                <p:ext uri="{D42A27DB-BD31-4B8C-83A1-F6EECF244321}">
                  <p14:modId xmlns:p14="http://schemas.microsoft.com/office/powerpoint/2010/main" val="465998258"/>
                </p:ext>
              </p:extLst>
            </p:nvPr>
          </p:nvGraphicFramePr>
          <p:xfrm>
            <a:off x="5730440" y="3127375"/>
            <a:ext cx="2580774" cy="628650"/>
          </p:xfrm>
          <a:graphic>
            <a:graphicData uri="http://schemas.openxmlformats.org/presentationml/2006/ole">
              <mc:AlternateContent xmlns:mc="http://schemas.openxmlformats.org/markup-compatibility/2006">
                <mc:Choice xmlns:v="urn:schemas-microsoft-com:vml" Requires="v">
                  <p:oleObj spid="_x0000_s5240" name="Equation" r:id="rId9" imgW="990600" imgH="241300" progId="Equation.3">
                    <p:embed/>
                  </p:oleObj>
                </mc:Choice>
                <mc:Fallback>
                  <p:oleObj name="Equation" r:id="rId9" imgW="990600" imgH="241300" progId="Equation.3">
                    <p:embed/>
                    <p:pic>
                      <p:nvPicPr>
                        <p:cNvPr id="0" name=""/>
                        <p:cNvPicPr/>
                        <p:nvPr/>
                      </p:nvPicPr>
                      <p:blipFill>
                        <a:blip r:embed="rId10"/>
                        <a:stretch>
                          <a:fillRect/>
                        </a:stretch>
                      </p:blipFill>
                      <p:spPr>
                        <a:xfrm>
                          <a:off x="5730440" y="3127375"/>
                          <a:ext cx="2580774" cy="628650"/>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430716101"/>
                </p:ext>
              </p:extLst>
            </p:nvPr>
          </p:nvGraphicFramePr>
          <p:xfrm>
            <a:off x="6797239" y="3797299"/>
            <a:ext cx="2125083" cy="1957313"/>
          </p:xfrm>
          <a:graphic>
            <a:graphicData uri="http://schemas.openxmlformats.org/presentationml/2006/ole">
              <mc:AlternateContent xmlns:mc="http://schemas.openxmlformats.org/markup-compatibility/2006">
                <mc:Choice xmlns:v="urn:schemas-microsoft-com:vml" Requires="v">
                  <p:oleObj spid="_x0000_s5241" name="Equation" r:id="rId11" imgW="965200" imgH="889000" progId="Equation.3">
                    <p:embed/>
                  </p:oleObj>
                </mc:Choice>
                <mc:Fallback>
                  <p:oleObj name="Equation" r:id="rId11" imgW="965200" imgH="889000" progId="Equation.3">
                    <p:embed/>
                    <p:pic>
                      <p:nvPicPr>
                        <p:cNvPr id="0" name=""/>
                        <p:cNvPicPr/>
                        <p:nvPr/>
                      </p:nvPicPr>
                      <p:blipFill>
                        <a:blip r:embed="rId12"/>
                        <a:stretch>
                          <a:fillRect/>
                        </a:stretch>
                      </p:blipFill>
                      <p:spPr>
                        <a:xfrm>
                          <a:off x="6797239" y="3797299"/>
                          <a:ext cx="2125083" cy="1957313"/>
                        </a:xfrm>
                        <a:prstGeom prst="rect">
                          <a:avLst/>
                        </a:prstGeom>
                      </p:spPr>
                    </p:pic>
                  </p:oleObj>
                </mc:Fallback>
              </mc:AlternateContent>
            </a:graphicData>
          </a:graphic>
        </p:graphicFrame>
        <p:sp>
          <p:nvSpPr>
            <p:cNvPr id="45" name="Right Arrow 44"/>
            <p:cNvSpPr/>
            <p:nvPr/>
          </p:nvSpPr>
          <p:spPr>
            <a:xfrm>
              <a:off x="6044144" y="4635500"/>
              <a:ext cx="508518" cy="2687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TextBox 3"/>
          <p:cNvSpPr txBox="1"/>
          <p:nvPr/>
        </p:nvSpPr>
        <p:spPr>
          <a:xfrm>
            <a:off x="4154188" y="2905099"/>
            <a:ext cx="4776364" cy="1446550"/>
          </a:xfrm>
          <a:prstGeom prst="rect">
            <a:avLst/>
          </a:prstGeom>
          <a:noFill/>
        </p:spPr>
        <p:txBody>
          <a:bodyPr wrap="square" rtlCol="0">
            <a:spAutoFit/>
          </a:bodyPr>
          <a:lstStyle/>
          <a:p>
            <a:r>
              <a:rPr lang="en-US" sz="2200" dirty="0" smtClean="0">
                <a:solidFill>
                  <a:srgbClr val="000090"/>
                </a:solidFill>
                <a:latin typeface="Calibri"/>
                <a:cs typeface="Calibri"/>
              </a:rPr>
              <a:t>So </a:t>
            </a:r>
            <a:r>
              <a:rPr lang="en-US" sz="2200" dirty="0" smtClean="0">
                <a:solidFill>
                  <a:srgbClr val="000090"/>
                </a:solidFill>
                <a:latin typeface="Symbol" charset="2"/>
                <a:cs typeface="Symbol" charset="2"/>
              </a:rPr>
              <a:t>s</a:t>
            </a:r>
            <a:r>
              <a:rPr lang="en-US" sz="2200" baseline="-25000" dirty="0" smtClean="0">
                <a:solidFill>
                  <a:srgbClr val="000090"/>
                </a:solidFill>
              </a:rPr>
              <a:t>13</a:t>
            </a:r>
            <a:r>
              <a:rPr lang="en-US" sz="2200" dirty="0" smtClean="0">
                <a:solidFill>
                  <a:srgbClr val="000090"/>
                </a:solidFill>
              </a:rPr>
              <a:t>, </a:t>
            </a:r>
            <a:r>
              <a:rPr lang="en-US" sz="2200" dirty="0" smtClean="0">
                <a:solidFill>
                  <a:srgbClr val="000090"/>
                </a:solidFill>
                <a:latin typeface="Symbol" charset="2"/>
                <a:cs typeface="Symbol" charset="2"/>
              </a:rPr>
              <a:t>s</a:t>
            </a:r>
            <a:r>
              <a:rPr lang="en-US" sz="2200" baseline="-25000" dirty="0" smtClean="0">
                <a:solidFill>
                  <a:srgbClr val="000090"/>
                </a:solidFill>
              </a:rPr>
              <a:t>23</a:t>
            </a:r>
            <a:r>
              <a:rPr lang="en-US" sz="2200" dirty="0" smtClean="0">
                <a:solidFill>
                  <a:srgbClr val="000090"/>
                </a:solidFill>
              </a:rPr>
              <a:t>,</a:t>
            </a:r>
            <a:r>
              <a:rPr lang="en-US" sz="2200" baseline="-25000" dirty="0" smtClean="0">
                <a:solidFill>
                  <a:srgbClr val="000090"/>
                </a:solidFill>
              </a:rPr>
              <a:t> </a:t>
            </a:r>
            <a:r>
              <a:rPr lang="en-US" sz="2200" dirty="0" smtClean="0">
                <a:solidFill>
                  <a:srgbClr val="000090"/>
                </a:solidFill>
              </a:rPr>
              <a:t>and </a:t>
            </a:r>
            <a:r>
              <a:rPr lang="en-US" sz="2200" dirty="0" smtClean="0">
                <a:solidFill>
                  <a:srgbClr val="000090"/>
                </a:solidFill>
                <a:latin typeface="Symbol" charset="2"/>
                <a:cs typeface="Symbol" charset="2"/>
              </a:rPr>
              <a:t>s</a:t>
            </a:r>
            <a:r>
              <a:rPr lang="en-US" sz="2200" baseline="-25000" dirty="0" smtClean="0">
                <a:solidFill>
                  <a:srgbClr val="000090"/>
                </a:solidFill>
              </a:rPr>
              <a:t>33 </a:t>
            </a:r>
            <a:r>
              <a:rPr lang="en-US" sz="2200" dirty="0" smtClean="0">
                <a:solidFill>
                  <a:srgbClr val="000090"/>
                </a:solidFill>
              </a:rPr>
              <a:t>must be continuous across the interface.</a:t>
            </a:r>
          </a:p>
          <a:p>
            <a:pPr marL="228600" indent="-228600">
              <a:buFont typeface="Arial"/>
              <a:buChar char="•"/>
            </a:pPr>
            <a:r>
              <a:rPr lang="en-US" sz="2200" dirty="0" smtClean="0">
                <a:solidFill>
                  <a:srgbClr val="000090"/>
                </a:solidFill>
                <a:latin typeface="Symbol" charset="2"/>
                <a:cs typeface="Symbol" charset="2"/>
              </a:rPr>
              <a:t>s</a:t>
            </a:r>
            <a:r>
              <a:rPr lang="en-US" sz="2200" baseline="-25000" dirty="0" smtClean="0">
                <a:solidFill>
                  <a:srgbClr val="000090"/>
                </a:solidFill>
              </a:rPr>
              <a:t>31</a:t>
            </a:r>
            <a:r>
              <a:rPr lang="en-US" sz="2200" dirty="0" smtClean="0">
                <a:solidFill>
                  <a:srgbClr val="000090"/>
                </a:solidFill>
              </a:rPr>
              <a:t> and </a:t>
            </a:r>
            <a:r>
              <a:rPr lang="en-US" sz="2200" dirty="0" smtClean="0">
                <a:solidFill>
                  <a:srgbClr val="000090"/>
                </a:solidFill>
                <a:latin typeface="Symbol" charset="2"/>
                <a:cs typeface="Symbol" charset="2"/>
              </a:rPr>
              <a:t>s</a:t>
            </a:r>
            <a:r>
              <a:rPr lang="en-US" sz="2200" baseline="-25000" dirty="0" smtClean="0">
                <a:solidFill>
                  <a:srgbClr val="000090"/>
                </a:solidFill>
              </a:rPr>
              <a:t>32</a:t>
            </a:r>
            <a:r>
              <a:rPr lang="en-US" sz="2200" dirty="0" smtClean="0">
                <a:solidFill>
                  <a:srgbClr val="000090"/>
                </a:solidFill>
              </a:rPr>
              <a:t> are also continuous, since </a:t>
            </a:r>
            <a:r>
              <a:rPr lang="en-US" sz="2200" dirty="0" err="1" smtClean="0">
                <a:solidFill>
                  <a:srgbClr val="000090"/>
                </a:solidFill>
                <a:latin typeface="Symbol" charset="2"/>
                <a:cs typeface="Symbol" charset="2"/>
              </a:rPr>
              <a:t>s</a:t>
            </a:r>
            <a:r>
              <a:rPr lang="en-US" sz="2200" baseline="-25000" dirty="0" err="1" smtClean="0">
                <a:solidFill>
                  <a:srgbClr val="000090"/>
                </a:solidFill>
              </a:rPr>
              <a:t>ij</a:t>
            </a:r>
            <a:r>
              <a:rPr lang="en-US" sz="2200" dirty="0" smtClean="0">
                <a:solidFill>
                  <a:srgbClr val="000090"/>
                </a:solidFill>
              </a:rPr>
              <a:t> is symmetric </a:t>
            </a:r>
            <a:endParaRPr lang="en-US" sz="2200" dirty="0">
              <a:solidFill>
                <a:srgbClr val="000090"/>
              </a:solidFill>
            </a:endParaRPr>
          </a:p>
        </p:txBody>
      </p:sp>
      <p:sp>
        <p:nvSpPr>
          <p:cNvPr id="44" name="TextBox 43"/>
          <p:cNvSpPr txBox="1"/>
          <p:nvPr/>
        </p:nvSpPr>
        <p:spPr>
          <a:xfrm>
            <a:off x="679499" y="4810099"/>
            <a:ext cx="5732392" cy="1107996"/>
          </a:xfrm>
          <a:prstGeom prst="rect">
            <a:avLst/>
          </a:prstGeom>
          <a:noFill/>
        </p:spPr>
        <p:txBody>
          <a:bodyPr wrap="square" rtlCol="0">
            <a:spAutoFit/>
          </a:bodyPr>
          <a:lstStyle/>
          <a:p>
            <a:r>
              <a:rPr lang="en-US" sz="2200" dirty="0" smtClean="0">
                <a:solidFill>
                  <a:srgbClr val="000090"/>
                </a:solidFill>
              </a:rPr>
              <a:t>There are no restrictions on </a:t>
            </a:r>
            <a:r>
              <a:rPr lang="en-US" sz="2200" dirty="0" smtClean="0">
                <a:solidFill>
                  <a:srgbClr val="000090"/>
                </a:solidFill>
                <a:latin typeface="Symbol" charset="2"/>
                <a:cs typeface="Symbol" charset="2"/>
              </a:rPr>
              <a:t>s</a:t>
            </a:r>
            <a:r>
              <a:rPr lang="en-US" sz="2200" baseline="-25000" dirty="0" smtClean="0">
                <a:solidFill>
                  <a:srgbClr val="000090"/>
                </a:solidFill>
              </a:rPr>
              <a:t>11</a:t>
            </a:r>
            <a:r>
              <a:rPr lang="en-US" sz="2200" dirty="0" smtClean="0">
                <a:solidFill>
                  <a:srgbClr val="000090"/>
                </a:solidFill>
              </a:rPr>
              <a:t>,</a:t>
            </a:r>
            <a:r>
              <a:rPr lang="en-US" sz="2200" dirty="0">
                <a:solidFill>
                  <a:srgbClr val="000090"/>
                </a:solidFill>
              </a:rPr>
              <a:t> </a:t>
            </a:r>
            <a:r>
              <a:rPr lang="en-US" sz="2200" dirty="0" smtClean="0">
                <a:solidFill>
                  <a:srgbClr val="000090"/>
                </a:solidFill>
                <a:latin typeface="Symbol" charset="2"/>
                <a:cs typeface="Symbol" charset="2"/>
              </a:rPr>
              <a:t>s</a:t>
            </a:r>
            <a:r>
              <a:rPr lang="en-US" sz="2200" baseline="-25000" dirty="0" smtClean="0">
                <a:solidFill>
                  <a:srgbClr val="000090"/>
                </a:solidFill>
              </a:rPr>
              <a:t>12</a:t>
            </a:r>
            <a:r>
              <a:rPr lang="en-US" sz="2200" dirty="0" smtClean="0">
                <a:solidFill>
                  <a:srgbClr val="000090"/>
                </a:solidFill>
              </a:rPr>
              <a:t>, </a:t>
            </a:r>
            <a:r>
              <a:rPr lang="en-US" sz="2200" dirty="0" smtClean="0">
                <a:solidFill>
                  <a:srgbClr val="000090"/>
                </a:solidFill>
                <a:latin typeface="Symbol" charset="2"/>
                <a:cs typeface="Symbol" charset="2"/>
              </a:rPr>
              <a:t>s</a:t>
            </a:r>
            <a:r>
              <a:rPr lang="en-US" sz="2200" baseline="-25000" dirty="0" smtClean="0">
                <a:solidFill>
                  <a:srgbClr val="000090"/>
                </a:solidFill>
              </a:rPr>
              <a:t>21</a:t>
            </a:r>
            <a:r>
              <a:rPr lang="en-US" sz="2200" dirty="0" smtClean="0">
                <a:solidFill>
                  <a:srgbClr val="000090"/>
                </a:solidFill>
              </a:rPr>
              <a:t>, or  </a:t>
            </a:r>
            <a:r>
              <a:rPr lang="en-US" sz="2200" dirty="0" smtClean="0">
                <a:solidFill>
                  <a:srgbClr val="000090"/>
                </a:solidFill>
                <a:latin typeface="Symbol" charset="2"/>
                <a:cs typeface="Symbol" charset="2"/>
              </a:rPr>
              <a:t>s</a:t>
            </a:r>
            <a:r>
              <a:rPr lang="en-US" sz="2200" baseline="-25000" dirty="0" smtClean="0">
                <a:solidFill>
                  <a:srgbClr val="000090"/>
                </a:solidFill>
              </a:rPr>
              <a:t>22</a:t>
            </a:r>
            <a:r>
              <a:rPr lang="en-US" sz="2200" dirty="0" smtClean="0">
                <a:solidFill>
                  <a:srgbClr val="000090"/>
                </a:solidFill>
              </a:rPr>
              <a:t>.</a:t>
            </a:r>
          </a:p>
          <a:p>
            <a:pPr marL="342900" indent="-165100">
              <a:buFont typeface="Arial"/>
              <a:buChar char="•"/>
            </a:pPr>
            <a:r>
              <a:rPr lang="en-US" sz="2200" dirty="0" smtClean="0">
                <a:solidFill>
                  <a:srgbClr val="000090"/>
                </a:solidFill>
              </a:rPr>
              <a:t>They act only within their own material.</a:t>
            </a:r>
          </a:p>
          <a:p>
            <a:pPr marL="342900" indent="-165100">
              <a:buFont typeface="Arial"/>
              <a:buChar char="•"/>
            </a:pPr>
            <a:r>
              <a:rPr lang="en-US" sz="2200" dirty="0" smtClean="0">
                <a:solidFill>
                  <a:srgbClr val="000090"/>
                </a:solidFill>
              </a:rPr>
              <a:t>This is the principle of stress guides </a:t>
            </a:r>
            <a:endParaRPr lang="en-US" sz="2200" dirty="0">
              <a:solidFill>
                <a:srgbClr val="000090"/>
              </a:solidFill>
            </a:endParaRPr>
          </a:p>
        </p:txBody>
      </p:sp>
    </p:spTree>
    <p:extLst>
      <p:ext uri="{BB962C8B-B14F-4D97-AF65-F5344CB8AC3E}">
        <p14:creationId xmlns:p14="http://schemas.microsoft.com/office/powerpoint/2010/main" val="12688109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093"/>
            <a:ext cx="8255000" cy="798107"/>
          </a:xfrm>
        </p:spPr>
        <p:txBody>
          <a:bodyPr>
            <a:normAutofit fontScale="90000"/>
          </a:bodyPr>
          <a:lstStyle/>
          <a:p>
            <a:pPr algn="l">
              <a:defRPr/>
            </a:pPr>
            <a:r>
              <a:rPr lang="en-US" sz="3200" dirty="0" smtClean="0">
                <a:solidFill>
                  <a:srgbClr val="800000"/>
                </a:solidFill>
              </a:rPr>
              <a:t>How do stresses vary across material boundaries? </a:t>
            </a:r>
            <a:endParaRPr lang="en-US" sz="3200" dirty="0">
              <a:solidFill>
                <a:srgbClr val="800000"/>
              </a:solidFill>
            </a:endParaRPr>
          </a:p>
        </p:txBody>
      </p:sp>
      <p:sp>
        <p:nvSpPr>
          <p:cNvPr id="4" name="TextBox 3"/>
          <p:cNvSpPr txBox="1"/>
          <p:nvPr/>
        </p:nvSpPr>
        <p:spPr>
          <a:xfrm>
            <a:off x="496588" y="1423025"/>
            <a:ext cx="4776364" cy="1446550"/>
          </a:xfrm>
          <a:prstGeom prst="rect">
            <a:avLst/>
          </a:prstGeom>
          <a:noFill/>
        </p:spPr>
        <p:txBody>
          <a:bodyPr wrap="square" rtlCol="0">
            <a:spAutoFit/>
          </a:bodyPr>
          <a:lstStyle/>
          <a:p>
            <a:r>
              <a:rPr lang="en-US" sz="2200" dirty="0" smtClean="0">
                <a:solidFill>
                  <a:srgbClr val="000090"/>
                </a:solidFill>
                <a:latin typeface="Calibri"/>
                <a:cs typeface="Calibri"/>
              </a:rPr>
              <a:t>So </a:t>
            </a:r>
            <a:r>
              <a:rPr lang="en-US" sz="2200" dirty="0" smtClean="0">
                <a:solidFill>
                  <a:srgbClr val="000090"/>
                </a:solidFill>
                <a:latin typeface="Symbol" charset="2"/>
                <a:cs typeface="Symbol" charset="2"/>
              </a:rPr>
              <a:t>s</a:t>
            </a:r>
            <a:r>
              <a:rPr lang="en-US" sz="2200" baseline="-25000" dirty="0" smtClean="0">
                <a:solidFill>
                  <a:srgbClr val="000090"/>
                </a:solidFill>
              </a:rPr>
              <a:t>13</a:t>
            </a:r>
            <a:r>
              <a:rPr lang="en-US" sz="2200" dirty="0" smtClean="0">
                <a:solidFill>
                  <a:srgbClr val="000090"/>
                </a:solidFill>
              </a:rPr>
              <a:t>, </a:t>
            </a:r>
            <a:r>
              <a:rPr lang="en-US" sz="2200" dirty="0" smtClean="0">
                <a:solidFill>
                  <a:srgbClr val="000090"/>
                </a:solidFill>
                <a:latin typeface="Symbol" charset="2"/>
                <a:cs typeface="Symbol" charset="2"/>
              </a:rPr>
              <a:t>s</a:t>
            </a:r>
            <a:r>
              <a:rPr lang="en-US" sz="2200" baseline="-25000" dirty="0" smtClean="0">
                <a:solidFill>
                  <a:srgbClr val="000090"/>
                </a:solidFill>
              </a:rPr>
              <a:t>23</a:t>
            </a:r>
            <a:r>
              <a:rPr lang="en-US" sz="2200" dirty="0" smtClean="0">
                <a:solidFill>
                  <a:srgbClr val="000090"/>
                </a:solidFill>
              </a:rPr>
              <a:t>,</a:t>
            </a:r>
            <a:r>
              <a:rPr lang="en-US" sz="2200" baseline="-25000" dirty="0" smtClean="0">
                <a:solidFill>
                  <a:srgbClr val="000090"/>
                </a:solidFill>
              </a:rPr>
              <a:t> </a:t>
            </a:r>
            <a:r>
              <a:rPr lang="en-US" sz="2200" dirty="0" smtClean="0">
                <a:solidFill>
                  <a:srgbClr val="000090"/>
                </a:solidFill>
              </a:rPr>
              <a:t>and </a:t>
            </a:r>
            <a:r>
              <a:rPr lang="en-US" sz="2200" dirty="0" smtClean="0">
                <a:solidFill>
                  <a:srgbClr val="000090"/>
                </a:solidFill>
                <a:latin typeface="Symbol" charset="2"/>
                <a:cs typeface="Symbol" charset="2"/>
              </a:rPr>
              <a:t>s</a:t>
            </a:r>
            <a:r>
              <a:rPr lang="en-US" sz="2200" baseline="-25000" dirty="0" smtClean="0">
                <a:solidFill>
                  <a:srgbClr val="000090"/>
                </a:solidFill>
              </a:rPr>
              <a:t>33 </a:t>
            </a:r>
            <a:r>
              <a:rPr lang="en-US" sz="2200" dirty="0" smtClean="0">
                <a:solidFill>
                  <a:srgbClr val="000090"/>
                </a:solidFill>
              </a:rPr>
              <a:t>must be continuous across the interface.</a:t>
            </a:r>
          </a:p>
          <a:p>
            <a:pPr marL="228600" indent="-228600">
              <a:buFont typeface="Arial"/>
              <a:buChar char="•"/>
            </a:pPr>
            <a:r>
              <a:rPr lang="en-US" sz="2200" dirty="0" smtClean="0">
                <a:solidFill>
                  <a:srgbClr val="000090"/>
                </a:solidFill>
                <a:latin typeface="Symbol" charset="2"/>
                <a:cs typeface="Symbol" charset="2"/>
              </a:rPr>
              <a:t>s</a:t>
            </a:r>
            <a:r>
              <a:rPr lang="en-US" sz="2200" baseline="-25000" dirty="0" smtClean="0">
                <a:solidFill>
                  <a:srgbClr val="000090"/>
                </a:solidFill>
              </a:rPr>
              <a:t>31</a:t>
            </a:r>
            <a:r>
              <a:rPr lang="en-US" sz="2200" dirty="0" smtClean="0">
                <a:solidFill>
                  <a:srgbClr val="000090"/>
                </a:solidFill>
              </a:rPr>
              <a:t> and </a:t>
            </a:r>
            <a:r>
              <a:rPr lang="en-US" sz="2200" dirty="0" smtClean="0">
                <a:solidFill>
                  <a:srgbClr val="000090"/>
                </a:solidFill>
                <a:latin typeface="Symbol" charset="2"/>
                <a:cs typeface="Symbol" charset="2"/>
              </a:rPr>
              <a:t>s</a:t>
            </a:r>
            <a:r>
              <a:rPr lang="en-US" sz="2200" baseline="-25000" dirty="0" smtClean="0">
                <a:solidFill>
                  <a:srgbClr val="000090"/>
                </a:solidFill>
              </a:rPr>
              <a:t>32</a:t>
            </a:r>
            <a:r>
              <a:rPr lang="en-US" sz="2200" dirty="0" smtClean="0">
                <a:solidFill>
                  <a:srgbClr val="000090"/>
                </a:solidFill>
              </a:rPr>
              <a:t> are also continuous, since </a:t>
            </a:r>
            <a:r>
              <a:rPr lang="en-US" sz="2200" dirty="0" err="1" smtClean="0">
                <a:solidFill>
                  <a:srgbClr val="000090"/>
                </a:solidFill>
                <a:latin typeface="Symbol" charset="2"/>
                <a:cs typeface="Symbol" charset="2"/>
              </a:rPr>
              <a:t>s</a:t>
            </a:r>
            <a:r>
              <a:rPr lang="en-US" sz="2200" baseline="-25000" dirty="0" err="1" smtClean="0">
                <a:solidFill>
                  <a:srgbClr val="000090"/>
                </a:solidFill>
              </a:rPr>
              <a:t>ij</a:t>
            </a:r>
            <a:r>
              <a:rPr lang="en-US" sz="2200" dirty="0" smtClean="0">
                <a:solidFill>
                  <a:srgbClr val="000090"/>
                </a:solidFill>
              </a:rPr>
              <a:t> is symmetric </a:t>
            </a:r>
            <a:endParaRPr lang="en-US" sz="2200" dirty="0">
              <a:solidFill>
                <a:srgbClr val="000090"/>
              </a:solidFill>
            </a:endParaRPr>
          </a:p>
        </p:txBody>
      </p:sp>
      <p:sp>
        <p:nvSpPr>
          <p:cNvPr id="44" name="TextBox 43"/>
          <p:cNvSpPr txBox="1"/>
          <p:nvPr/>
        </p:nvSpPr>
        <p:spPr>
          <a:xfrm>
            <a:off x="496588" y="3013408"/>
            <a:ext cx="5732392" cy="1107996"/>
          </a:xfrm>
          <a:prstGeom prst="rect">
            <a:avLst/>
          </a:prstGeom>
          <a:noFill/>
        </p:spPr>
        <p:txBody>
          <a:bodyPr wrap="square" rtlCol="0">
            <a:spAutoFit/>
          </a:bodyPr>
          <a:lstStyle/>
          <a:p>
            <a:r>
              <a:rPr lang="en-US" sz="2200" dirty="0" smtClean="0">
                <a:solidFill>
                  <a:srgbClr val="000090"/>
                </a:solidFill>
              </a:rPr>
              <a:t>There are no restrictions on </a:t>
            </a:r>
            <a:r>
              <a:rPr lang="en-US" sz="2200" dirty="0" smtClean="0">
                <a:solidFill>
                  <a:srgbClr val="000090"/>
                </a:solidFill>
                <a:latin typeface="Symbol" charset="2"/>
                <a:cs typeface="Symbol" charset="2"/>
              </a:rPr>
              <a:t>s</a:t>
            </a:r>
            <a:r>
              <a:rPr lang="en-US" sz="2200" baseline="-25000" dirty="0" smtClean="0">
                <a:solidFill>
                  <a:srgbClr val="000090"/>
                </a:solidFill>
              </a:rPr>
              <a:t>11</a:t>
            </a:r>
            <a:r>
              <a:rPr lang="en-US" sz="2200" dirty="0" smtClean="0">
                <a:solidFill>
                  <a:srgbClr val="000090"/>
                </a:solidFill>
              </a:rPr>
              <a:t>,</a:t>
            </a:r>
            <a:r>
              <a:rPr lang="en-US" sz="2200" dirty="0">
                <a:solidFill>
                  <a:srgbClr val="000090"/>
                </a:solidFill>
              </a:rPr>
              <a:t> </a:t>
            </a:r>
            <a:r>
              <a:rPr lang="en-US" sz="2200" dirty="0" smtClean="0">
                <a:solidFill>
                  <a:srgbClr val="000090"/>
                </a:solidFill>
                <a:latin typeface="Symbol" charset="2"/>
                <a:cs typeface="Symbol" charset="2"/>
              </a:rPr>
              <a:t>s</a:t>
            </a:r>
            <a:r>
              <a:rPr lang="en-US" sz="2200" baseline="-25000" dirty="0" smtClean="0">
                <a:solidFill>
                  <a:srgbClr val="000090"/>
                </a:solidFill>
              </a:rPr>
              <a:t>12</a:t>
            </a:r>
            <a:r>
              <a:rPr lang="en-US" sz="2200" dirty="0" smtClean="0">
                <a:solidFill>
                  <a:srgbClr val="000090"/>
                </a:solidFill>
              </a:rPr>
              <a:t>, </a:t>
            </a:r>
            <a:r>
              <a:rPr lang="en-US" sz="2200" dirty="0" smtClean="0">
                <a:solidFill>
                  <a:srgbClr val="000090"/>
                </a:solidFill>
                <a:latin typeface="Symbol" charset="2"/>
                <a:cs typeface="Symbol" charset="2"/>
              </a:rPr>
              <a:t>s</a:t>
            </a:r>
            <a:r>
              <a:rPr lang="en-US" sz="2200" baseline="-25000" dirty="0" smtClean="0">
                <a:solidFill>
                  <a:srgbClr val="000090"/>
                </a:solidFill>
              </a:rPr>
              <a:t>21</a:t>
            </a:r>
            <a:r>
              <a:rPr lang="en-US" sz="2200" dirty="0" smtClean="0">
                <a:solidFill>
                  <a:srgbClr val="000090"/>
                </a:solidFill>
              </a:rPr>
              <a:t>, or  </a:t>
            </a:r>
            <a:r>
              <a:rPr lang="en-US" sz="2200" dirty="0" smtClean="0">
                <a:solidFill>
                  <a:srgbClr val="000090"/>
                </a:solidFill>
                <a:latin typeface="Symbol" charset="2"/>
                <a:cs typeface="Symbol" charset="2"/>
              </a:rPr>
              <a:t>s</a:t>
            </a:r>
            <a:r>
              <a:rPr lang="en-US" sz="2200" baseline="-25000" dirty="0" smtClean="0">
                <a:solidFill>
                  <a:srgbClr val="000090"/>
                </a:solidFill>
              </a:rPr>
              <a:t>22</a:t>
            </a:r>
            <a:r>
              <a:rPr lang="en-US" sz="2200" dirty="0" smtClean="0">
                <a:solidFill>
                  <a:srgbClr val="000090"/>
                </a:solidFill>
              </a:rPr>
              <a:t>.</a:t>
            </a:r>
          </a:p>
          <a:p>
            <a:pPr marL="342900" indent="-165100">
              <a:buFont typeface="Arial"/>
              <a:buChar char="•"/>
            </a:pPr>
            <a:r>
              <a:rPr lang="en-US" sz="2200" dirty="0" smtClean="0">
                <a:solidFill>
                  <a:srgbClr val="000090"/>
                </a:solidFill>
              </a:rPr>
              <a:t>They act only within their own material.</a:t>
            </a:r>
          </a:p>
          <a:p>
            <a:pPr marL="342900" indent="-165100">
              <a:buFont typeface="Arial"/>
              <a:buChar char="•"/>
            </a:pPr>
            <a:r>
              <a:rPr lang="en-US" sz="2200" dirty="0" smtClean="0">
                <a:solidFill>
                  <a:srgbClr val="000090"/>
                </a:solidFill>
              </a:rPr>
              <a:t>This is the principle of stress guides </a:t>
            </a:r>
            <a:endParaRPr lang="en-US" sz="2200" dirty="0">
              <a:solidFill>
                <a:srgbClr val="000090"/>
              </a:solidFill>
            </a:endParaRPr>
          </a:p>
        </p:txBody>
      </p:sp>
      <p:sp>
        <p:nvSpPr>
          <p:cNvPr id="65" name="TextBox 64"/>
          <p:cNvSpPr txBox="1"/>
          <p:nvPr/>
        </p:nvSpPr>
        <p:spPr>
          <a:xfrm>
            <a:off x="249308" y="4310196"/>
            <a:ext cx="5979672" cy="769441"/>
          </a:xfrm>
          <a:prstGeom prst="rect">
            <a:avLst/>
          </a:prstGeom>
          <a:noFill/>
        </p:spPr>
        <p:txBody>
          <a:bodyPr wrap="square" rtlCol="0">
            <a:spAutoFit/>
          </a:bodyPr>
          <a:lstStyle/>
          <a:p>
            <a:r>
              <a:rPr lang="en-US" sz="2200" dirty="0" smtClean="0">
                <a:solidFill>
                  <a:srgbClr val="000090"/>
                </a:solidFill>
              </a:rPr>
              <a:t>Is </a:t>
            </a:r>
            <a:r>
              <a:rPr lang="en-US" sz="2200" dirty="0" smtClean="0">
                <a:solidFill>
                  <a:srgbClr val="000090"/>
                </a:solidFill>
                <a:latin typeface="Symbol" charset="2"/>
                <a:cs typeface="Symbol" charset="2"/>
              </a:rPr>
              <a:t>s</a:t>
            </a:r>
            <a:r>
              <a:rPr lang="en-US" sz="2200" baseline="-25000" dirty="0" smtClean="0">
                <a:solidFill>
                  <a:srgbClr val="000090"/>
                </a:solidFill>
              </a:rPr>
              <a:t>22</a:t>
            </a:r>
            <a:r>
              <a:rPr lang="en-US" sz="2200" dirty="0" smtClean="0">
                <a:solidFill>
                  <a:srgbClr val="000090"/>
                </a:solidFill>
              </a:rPr>
              <a:t> continuous across the </a:t>
            </a:r>
            <a:r>
              <a:rPr lang="en-US" sz="2200" dirty="0" err="1" smtClean="0">
                <a:solidFill>
                  <a:srgbClr val="000090"/>
                </a:solidFill>
              </a:rPr>
              <a:t>jello</a:t>
            </a:r>
            <a:r>
              <a:rPr lang="en-US" sz="2200" dirty="0" smtClean="0">
                <a:solidFill>
                  <a:srgbClr val="000090"/>
                </a:solidFill>
              </a:rPr>
              <a:t>/steel interface?</a:t>
            </a:r>
          </a:p>
          <a:p>
            <a:r>
              <a:rPr lang="en-US" sz="2200" dirty="0" smtClean="0">
                <a:solidFill>
                  <a:srgbClr val="000090"/>
                </a:solidFill>
              </a:rPr>
              <a:t>What </a:t>
            </a:r>
            <a:r>
              <a:rPr lang="en-US" sz="2200" smtClean="0">
                <a:solidFill>
                  <a:srgbClr val="000090"/>
                </a:solidFill>
              </a:rPr>
              <a:t>about </a:t>
            </a:r>
            <a:r>
              <a:rPr lang="en-US" sz="2200" smtClean="0">
                <a:solidFill>
                  <a:srgbClr val="000090"/>
                </a:solidFill>
                <a:latin typeface="Symbol" charset="2"/>
                <a:cs typeface="Symbol" charset="2"/>
              </a:rPr>
              <a:t>s</a:t>
            </a:r>
            <a:r>
              <a:rPr lang="en-US" sz="2200" baseline="-25000" smtClean="0">
                <a:solidFill>
                  <a:srgbClr val="000090"/>
                </a:solidFill>
              </a:rPr>
              <a:t>33</a:t>
            </a:r>
            <a:r>
              <a:rPr lang="en-US" sz="2200" smtClean="0">
                <a:solidFill>
                  <a:srgbClr val="000090"/>
                </a:solidFill>
              </a:rPr>
              <a:t> ?</a:t>
            </a:r>
            <a:endParaRPr lang="en-US" sz="2200" dirty="0" smtClean="0">
              <a:solidFill>
                <a:srgbClr val="000090"/>
              </a:solidFill>
            </a:endParaRPr>
          </a:p>
        </p:txBody>
      </p:sp>
      <p:grpSp>
        <p:nvGrpSpPr>
          <p:cNvPr id="68" name="Group 67"/>
          <p:cNvGrpSpPr/>
          <p:nvPr/>
        </p:nvGrpSpPr>
        <p:grpSpPr>
          <a:xfrm>
            <a:off x="6146800" y="1536700"/>
            <a:ext cx="2844800" cy="4114800"/>
            <a:chOff x="5981700" y="1536700"/>
            <a:chExt cx="2844800" cy="4114800"/>
          </a:xfrm>
        </p:grpSpPr>
        <p:sp>
          <p:nvSpPr>
            <p:cNvPr id="13" name="Cube 12"/>
            <p:cNvSpPr/>
            <p:nvPr/>
          </p:nvSpPr>
          <p:spPr>
            <a:xfrm>
              <a:off x="5981700" y="1536700"/>
              <a:ext cx="2844800" cy="1435100"/>
            </a:xfrm>
            <a:prstGeom prst="cub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brick</a:t>
              </a:r>
              <a:endParaRPr lang="en-US" sz="2000" dirty="0"/>
            </a:p>
          </p:txBody>
        </p:sp>
        <p:sp>
          <p:nvSpPr>
            <p:cNvPr id="47" name="TextBox 46"/>
            <p:cNvSpPr txBox="1"/>
            <p:nvPr/>
          </p:nvSpPr>
          <p:spPr>
            <a:xfrm>
              <a:off x="7928105" y="4248666"/>
              <a:ext cx="582424" cy="369332"/>
            </a:xfrm>
            <a:prstGeom prst="rect">
              <a:avLst/>
            </a:prstGeom>
            <a:noFill/>
          </p:spPr>
          <p:txBody>
            <a:bodyPr wrap="none" rtlCol="0">
              <a:spAutoFit/>
            </a:bodyPr>
            <a:lstStyle/>
            <a:p>
              <a:r>
                <a:rPr lang="en-US" dirty="0" err="1"/>
                <a:t>j</a:t>
              </a:r>
              <a:r>
                <a:rPr lang="en-US" dirty="0" err="1" smtClean="0"/>
                <a:t>ello</a:t>
              </a:r>
              <a:endParaRPr lang="en-US" dirty="0"/>
            </a:p>
          </p:txBody>
        </p:sp>
        <p:grpSp>
          <p:nvGrpSpPr>
            <p:cNvPr id="67" name="Group 66"/>
            <p:cNvGrpSpPr/>
            <p:nvPr/>
          </p:nvGrpSpPr>
          <p:grpSpPr>
            <a:xfrm>
              <a:off x="6790602" y="3247166"/>
              <a:ext cx="1073369" cy="2123111"/>
              <a:chOff x="5241202" y="4587016"/>
              <a:chExt cx="1073369" cy="2123111"/>
            </a:xfrm>
          </p:grpSpPr>
          <p:sp>
            <p:nvSpPr>
              <p:cNvPr id="57" name="Cube 56"/>
              <p:cNvSpPr/>
              <p:nvPr/>
            </p:nvSpPr>
            <p:spPr>
              <a:xfrm>
                <a:off x="5247683" y="4637213"/>
                <a:ext cx="1066888" cy="2072914"/>
              </a:xfrm>
              <a:prstGeom prst="cub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5241202" y="4900329"/>
                <a:ext cx="810259" cy="1809798"/>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5323752" y="5650046"/>
                <a:ext cx="632548" cy="369332"/>
              </a:xfrm>
              <a:prstGeom prst="rect">
                <a:avLst/>
              </a:prstGeom>
              <a:noFill/>
            </p:spPr>
            <p:txBody>
              <a:bodyPr wrap="square" rtlCol="0">
                <a:spAutoFit/>
              </a:bodyPr>
              <a:lstStyle/>
              <a:p>
                <a:r>
                  <a:rPr lang="en-US" dirty="0" smtClean="0"/>
                  <a:t>steel</a:t>
                </a:r>
                <a:endParaRPr lang="en-US" dirty="0"/>
              </a:p>
            </p:txBody>
          </p:sp>
          <p:grpSp>
            <p:nvGrpSpPr>
              <p:cNvPr id="62" name="Group 61"/>
              <p:cNvGrpSpPr/>
              <p:nvPr/>
            </p:nvGrpSpPr>
            <p:grpSpPr>
              <a:xfrm>
                <a:off x="5359183" y="4587016"/>
                <a:ext cx="901811" cy="968693"/>
                <a:chOff x="3332359" y="4361413"/>
                <a:chExt cx="901811" cy="968693"/>
              </a:xfrm>
            </p:grpSpPr>
            <p:sp>
              <p:nvSpPr>
                <p:cNvPr id="50" name="TextBox 49"/>
                <p:cNvSpPr txBox="1"/>
                <p:nvPr/>
              </p:nvSpPr>
              <p:spPr>
                <a:xfrm>
                  <a:off x="3549396" y="4361413"/>
                  <a:ext cx="400445" cy="400110"/>
                </a:xfrm>
                <a:prstGeom prst="rect">
                  <a:avLst/>
                </a:prstGeom>
                <a:noFill/>
              </p:spPr>
              <p:txBody>
                <a:bodyPr wrap="none" rtlCol="0">
                  <a:spAutoFit/>
                </a:bodyPr>
                <a:lstStyle/>
                <a:p>
                  <a:r>
                    <a:rPr lang="en-US" sz="2000" b="1" dirty="0" smtClean="0"/>
                    <a:t>e</a:t>
                  </a:r>
                  <a:r>
                    <a:rPr lang="en-US" sz="2000" baseline="-25000" dirty="0" smtClean="0"/>
                    <a:t>2</a:t>
                  </a:r>
                  <a:endParaRPr lang="en-US" sz="2000" baseline="-25000" dirty="0"/>
                </a:p>
              </p:txBody>
            </p:sp>
            <p:grpSp>
              <p:nvGrpSpPr>
                <p:cNvPr id="51" name="Group 50"/>
                <p:cNvGrpSpPr/>
                <p:nvPr/>
              </p:nvGrpSpPr>
              <p:grpSpPr>
                <a:xfrm>
                  <a:off x="3332359" y="4583504"/>
                  <a:ext cx="678817" cy="642622"/>
                  <a:chOff x="4419600" y="793368"/>
                  <a:chExt cx="1066800" cy="1219200"/>
                </a:xfrm>
              </p:grpSpPr>
              <p:cxnSp>
                <p:nvCxnSpPr>
                  <p:cNvPr id="54" name="Straight Arrow Connector 53"/>
                  <p:cNvCxnSpPr/>
                  <p:nvPr/>
                </p:nvCxnSpPr>
                <p:spPr>
                  <a:xfrm>
                    <a:off x="4800601" y="793368"/>
                    <a:ext cx="0" cy="7620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800601" y="1555368"/>
                    <a:ext cx="685799" cy="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419600" y="1555368"/>
                    <a:ext cx="381001" cy="457200"/>
                  </a:xfrm>
                  <a:prstGeom prst="straightConnector1">
                    <a:avLst/>
                  </a:prstGeom>
                  <a:ln w="190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52" name="TextBox 51"/>
                <p:cNvSpPr txBox="1"/>
                <p:nvPr/>
              </p:nvSpPr>
              <p:spPr>
                <a:xfrm>
                  <a:off x="3403649" y="4929996"/>
                  <a:ext cx="400445" cy="400110"/>
                </a:xfrm>
                <a:prstGeom prst="rect">
                  <a:avLst/>
                </a:prstGeom>
                <a:noFill/>
              </p:spPr>
              <p:txBody>
                <a:bodyPr wrap="none" rtlCol="0">
                  <a:spAutoFit/>
                </a:bodyPr>
                <a:lstStyle/>
                <a:p>
                  <a:r>
                    <a:rPr lang="en-US" sz="2000" b="1" dirty="0" smtClean="0"/>
                    <a:t>e</a:t>
                  </a:r>
                  <a:r>
                    <a:rPr lang="en-US" sz="2000" baseline="-25000" dirty="0" smtClean="0"/>
                    <a:t>3</a:t>
                  </a:r>
                  <a:endParaRPr lang="en-US" sz="2000" baseline="-25000" dirty="0"/>
                </a:p>
              </p:txBody>
            </p:sp>
            <p:sp>
              <p:nvSpPr>
                <p:cNvPr id="53" name="TextBox 52"/>
                <p:cNvSpPr txBox="1"/>
                <p:nvPr/>
              </p:nvSpPr>
              <p:spPr>
                <a:xfrm>
                  <a:off x="3833725" y="4874157"/>
                  <a:ext cx="400445" cy="400110"/>
                </a:xfrm>
                <a:prstGeom prst="rect">
                  <a:avLst/>
                </a:prstGeom>
                <a:noFill/>
              </p:spPr>
              <p:txBody>
                <a:bodyPr wrap="none" rtlCol="0">
                  <a:spAutoFit/>
                </a:bodyPr>
                <a:lstStyle/>
                <a:p>
                  <a:r>
                    <a:rPr lang="en-US" sz="2000" b="1" dirty="0" smtClean="0"/>
                    <a:t>e</a:t>
                  </a:r>
                  <a:r>
                    <a:rPr lang="en-US" sz="2000" baseline="-25000" dirty="0" smtClean="0"/>
                    <a:t>1</a:t>
                  </a:r>
                  <a:endParaRPr lang="en-US" sz="2000" baseline="-25000" dirty="0"/>
                </a:p>
              </p:txBody>
            </p:sp>
          </p:grpSp>
        </p:grpSp>
        <p:sp>
          <p:nvSpPr>
            <p:cNvPr id="48" name="Can 47"/>
            <p:cNvSpPr/>
            <p:nvPr/>
          </p:nvSpPr>
          <p:spPr>
            <a:xfrm>
              <a:off x="6159500" y="3164332"/>
              <a:ext cx="2452629" cy="2487168"/>
            </a:xfrm>
            <a:prstGeom prst="can">
              <a:avLst/>
            </a:prstGeom>
            <a:solidFill>
              <a:schemeClr val="accent3">
                <a:lumMod val="20000"/>
                <a:lumOff val="80000"/>
                <a:alpha val="4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405567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12167</TotalTime>
  <Words>1515</Words>
  <Application>Microsoft Macintosh PowerPoint</Application>
  <PresentationFormat>On-screen Show (4:3)</PresentationFormat>
  <Paragraphs>246</Paragraphs>
  <Slides>34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Equation</vt:lpstr>
      <vt:lpstr>ESS 411/511 Geophysical Continuum Mechanics  Class #19</vt:lpstr>
      <vt:lpstr>PowerPoint Presentation</vt:lpstr>
      <vt:lpstr>ESS 411/511 Geophysical Continuum Mechanics</vt:lpstr>
      <vt:lpstr>Measuring Stress in the Earth</vt:lpstr>
      <vt:lpstr>How do stresses vary across material boundaries? </vt:lpstr>
      <vt:lpstr>How do stresses vary across material boundaries? </vt:lpstr>
      <vt:lpstr>How do stresses vary across material boundaries? </vt:lpstr>
      <vt:lpstr>How do stresses vary across material boundaries? </vt:lpstr>
      <vt:lpstr>How do stresses vary across material boundaries? </vt:lpstr>
      <vt:lpstr>Why do we care about stresses in the Earth?</vt:lpstr>
      <vt:lpstr>Measuring stress around an excavation</vt:lpstr>
      <vt:lpstr>Class-prep questions (Break-out rooms)</vt:lpstr>
      <vt:lpstr>Flatjack Tests</vt:lpstr>
      <vt:lpstr>PowerPoint Presentation</vt:lpstr>
      <vt:lpstr>PowerPoint Presentation</vt:lpstr>
      <vt:lpstr>PowerPoint Presentation</vt:lpstr>
      <vt:lpstr>Over-coring</vt:lpstr>
      <vt:lpstr>Overcoring – the operation</vt:lpstr>
      <vt:lpstr>Overcoring – the tool</vt:lpstr>
      <vt:lpstr>Overcoring – the data</vt:lpstr>
      <vt:lpstr>Why 3 sensors at 120o?</vt:lpstr>
      <vt:lpstr>Overcoring - calibration</vt:lpstr>
      <vt:lpstr>Modes of fracture</vt:lpstr>
      <vt:lpstr>Modes of Cracking</vt:lpstr>
      <vt:lpstr>Modes of Cracking</vt:lpstr>
      <vt:lpstr>How shear cracks grow – not in own plane</vt:lpstr>
      <vt:lpstr>S.S. Schenectady</vt:lpstr>
      <vt:lpstr>Fracture growth and wing cracks</vt:lpstr>
      <vt:lpstr>Growth and propagation of extension and shear fracture </vt:lpstr>
      <vt:lpstr>Minor fractures at the termination of shear fractures</vt:lpstr>
      <vt:lpstr>PowerPoint Presentation</vt:lpstr>
      <vt:lpstr>Kaikoura  14 November 2016  7.8 MW </vt:lpstr>
      <vt:lpstr>Splaying faults  NZ South Island</vt:lpstr>
      <vt:lpstr>Let’s talk about fluid pressure … </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 411/511 Geophysical Continuum Mechanics Class #1</dc:title>
  <dc:creator>Ed Waddington</dc:creator>
  <cp:lastModifiedBy>Ed Waddington</cp:lastModifiedBy>
  <cp:revision>501</cp:revision>
  <cp:lastPrinted>2020-10-30T17:22:29Z</cp:lastPrinted>
  <dcterms:created xsi:type="dcterms:W3CDTF">2020-09-30T16:18:10Z</dcterms:created>
  <dcterms:modified xsi:type="dcterms:W3CDTF">2020-11-13T19:52:46Z</dcterms:modified>
</cp:coreProperties>
</file>