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4" r:id="rId2"/>
    <p:sldId id="465" r:id="rId3"/>
    <p:sldId id="500" r:id="rId4"/>
    <p:sldId id="428" r:id="rId5"/>
    <p:sldId id="274" r:id="rId6"/>
    <p:sldId id="468" r:id="rId7"/>
    <p:sldId id="492" r:id="rId8"/>
    <p:sldId id="495" r:id="rId9"/>
    <p:sldId id="496" r:id="rId10"/>
    <p:sldId id="497" r:id="rId11"/>
    <p:sldId id="498" r:id="rId12"/>
    <p:sldId id="499" r:id="rId13"/>
    <p:sldId id="501" r:id="rId14"/>
    <p:sldId id="503" r:id="rId15"/>
    <p:sldId id="466" r:id="rId16"/>
    <p:sldId id="504" r:id="rId17"/>
    <p:sldId id="505" r:id="rId18"/>
    <p:sldId id="506" r:id="rId19"/>
    <p:sldId id="50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-888" y="-12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w.iasystem.org/survey/23085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20GL088964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os.org/research-spotlights%23https://eos.org/research-spotligh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</a:t>
            </a:r>
            <a:r>
              <a:rPr lang="en-US" sz="2000" smtClean="0">
                <a:solidFill>
                  <a:srgbClr val="000090"/>
                </a:solidFill>
              </a:rPr>
              <a:t>21       </a:t>
            </a:r>
            <a:r>
              <a:rPr lang="en-US" sz="2000" smtClean="0">
                <a:solidFill>
                  <a:srgbClr val="000090"/>
                </a:solidFill>
              </a:rPr>
              <a:t>     </a:t>
            </a:r>
            <a:r>
              <a:rPr lang="en-US" sz="2000" dirty="0" smtClean="0">
                <a:solidFill>
                  <a:srgbClr val="000090"/>
                </a:solidFill>
              </a:rPr>
              <a:t>–  </a:t>
            </a:r>
            <a:r>
              <a:rPr lang="en-US" sz="2000" dirty="0" err="1">
                <a:solidFill>
                  <a:srgbClr val="000090"/>
                </a:solidFill>
              </a:rPr>
              <a:t>Xinyu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Wan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Monday    –  Barrett Johnson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0056" y="2183625"/>
            <a:ext cx="634834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43000">
              <a:spcAft>
                <a:spcPts val="1200"/>
              </a:spcAft>
            </a:pPr>
            <a:r>
              <a:rPr lang="en-US" sz="2000" i="1" dirty="0" smtClean="0">
                <a:solidFill>
                  <a:srgbClr val="000090"/>
                </a:solidFill>
              </a:rPr>
              <a:t>Kinematics of Deformation and Motion</a:t>
            </a:r>
          </a:p>
          <a:p>
            <a:r>
              <a:rPr lang="en-US" sz="2000" dirty="0">
                <a:solidFill>
                  <a:srgbClr val="000090"/>
                </a:solidFill>
              </a:rPr>
              <a:t>For </a:t>
            </a:r>
            <a:r>
              <a:rPr lang="en-US" sz="2000" dirty="0" smtClean="0">
                <a:solidFill>
                  <a:srgbClr val="000090"/>
                </a:solidFill>
              </a:rPr>
              <a:t>Monday, please </a:t>
            </a:r>
            <a:r>
              <a:rPr lang="en-US" sz="2000" dirty="0">
                <a:solidFill>
                  <a:srgbClr val="000090"/>
                </a:solidFill>
              </a:rPr>
              <a:t>read MSM Chapter </a:t>
            </a:r>
            <a:r>
              <a:rPr lang="en-US" sz="2000" dirty="0" smtClean="0">
                <a:solidFill>
                  <a:srgbClr val="000090"/>
                </a:solidFill>
              </a:rPr>
              <a:t>4.7 and 4.8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Infinitesimal strain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compatibility</a:t>
            </a:r>
            <a:endParaRPr lang="en-US" sz="2000" dirty="0">
              <a:solidFill>
                <a:srgbClr val="000090"/>
              </a:solidFill>
            </a:endParaRPr>
          </a:p>
          <a:p>
            <a:pPr marL="457200"/>
            <a:endParaRPr lang="en-US" sz="2000" dirty="0" smtClean="0">
              <a:solidFill>
                <a:srgbClr val="000090"/>
              </a:solidFill>
            </a:endParaRPr>
          </a:p>
          <a:p>
            <a:pPr marL="457200" indent="-457200"/>
            <a:r>
              <a:rPr lang="en-US" sz="2000" dirty="0" smtClean="0">
                <a:solidFill>
                  <a:srgbClr val="000090"/>
                </a:solidFill>
              </a:rPr>
              <a:t>Also check out 4.11 and 4.12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Velocity gradient and strain rate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Material derivatives of lines are, and volumes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1"/>
            <a:ext cx="8229600" cy="6804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Material Derivatives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19153" y="3773083"/>
            <a:ext cx="3771900" cy="1384074"/>
            <a:chOff x="894318" y="3806579"/>
            <a:chExt cx="3771900" cy="1384074"/>
          </a:xfrm>
        </p:grpSpPr>
        <p:sp>
          <p:nvSpPr>
            <p:cNvPr id="10" name="TextBox 9"/>
            <p:cNvSpPr txBox="1"/>
            <p:nvPr/>
          </p:nvSpPr>
          <p:spPr>
            <a:xfrm>
              <a:off x="894318" y="3806579"/>
              <a:ext cx="37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2000" dirty="0" smtClean="0">
                  <a:solidFill>
                    <a:srgbClr val="000090"/>
                  </a:solidFill>
                </a:rPr>
                <a:t>1.  The rate of change of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 seen by an observer at position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i</a:t>
              </a:r>
              <a:endParaRPr lang="en-US" sz="2400" dirty="0" smtClean="0">
                <a:solidFill>
                  <a:srgbClr val="000090"/>
                </a:solidFill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452146"/>
                </p:ext>
              </p:extLst>
            </p:nvPr>
          </p:nvGraphicFramePr>
          <p:xfrm>
            <a:off x="2232665" y="4476366"/>
            <a:ext cx="993108" cy="714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3" imgW="546100" imgH="393700" progId="Equation.3">
                    <p:embed/>
                  </p:oleObj>
                </mc:Choice>
                <mc:Fallback>
                  <p:oleObj name="Equation" r:id="rId3" imgW="5461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32665" y="4476366"/>
                          <a:ext cx="993108" cy="714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716545" y="2220854"/>
            <a:ext cx="7582905" cy="781115"/>
            <a:chOff x="665745" y="2322454"/>
            <a:chExt cx="7582905" cy="781115"/>
          </a:xfrm>
        </p:grpSpPr>
        <p:sp>
          <p:nvSpPr>
            <p:cNvPr id="3" name="TextBox 2"/>
            <p:cNvSpPr txBox="1"/>
            <p:nvPr/>
          </p:nvSpPr>
          <p:spPr>
            <a:xfrm>
              <a:off x="665745" y="2322454"/>
              <a:ext cx="7582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However, it gets uglier if we want to express the material-following derivative in the fixed coordinate system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253556"/>
                </p:ext>
              </p:extLst>
            </p:nvPr>
          </p:nvGraphicFramePr>
          <p:xfrm>
            <a:off x="4990098" y="2649530"/>
            <a:ext cx="294217" cy="454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5" imgW="139700" imgH="215900" progId="Equation.3">
                    <p:embed/>
                  </p:oleObj>
                </mc:Choice>
                <mc:Fallback>
                  <p:oleObj name="Equation" r:id="rId5" imgW="139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098" y="2649530"/>
                          <a:ext cx="294217" cy="454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805418" y="777287"/>
            <a:ext cx="7576582" cy="1389401"/>
            <a:chOff x="1046718" y="980487"/>
            <a:chExt cx="7576582" cy="1389401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5653635"/>
                </p:ext>
              </p:extLst>
            </p:nvPr>
          </p:nvGraphicFramePr>
          <p:xfrm>
            <a:off x="1986047" y="1672698"/>
            <a:ext cx="2325102" cy="69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7" imgW="1397000" imgH="419100" progId="Equation.3">
                    <p:embed/>
                  </p:oleObj>
                </mc:Choice>
                <mc:Fallback>
                  <p:oleObj name="Equation" r:id="rId7" imgW="13970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86047" y="1672698"/>
                          <a:ext cx="2325102" cy="697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46718" y="980487"/>
              <a:ext cx="7576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In the material coordinate system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, rate of change of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for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as it moves along its trajectory is relatively simple: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800" y="2906569"/>
            <a:ext cx="7346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90"/>
                </a:solidFill>
              </a:rPr>
              <a:t>The rate of change of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</a:t>
            </a:r>
            <a:r>
              <a:rPr lang="en-US" sz="2000" dirty="0" smtClean="0">
                <a:solidFill>
                  <a:srgbClr val="000090"/>
                </a:solidFill>
              </a:rPr>
              <a:t> for 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the particle currently at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 as it moves along its trajectory depends on two things: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60494" y="5135757"/>
            <a:ext cx="7887702" cy="1585718"/>
            <a:chOff x="728747" y="6192485"/>
            <a:chExt cx="7887702" cy="1585718"/>
          </a:xfrm>
        </p:grpSpPr>
        <p:sp>
          <p:nvSpPr>
            <p:cNvPr id="17" name="TextBox 16"/>
            <p:cNvSpPr txBox="1"/>
            <p:nvPr/>
          </p:nvSpPr>
          <p:spPr>
            <a:xfrm>
              <a:off x="728747" y="6192485"/>
              <a:ext cx="78877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2.  The rate of change at which the flow 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v</a:t>
              </a:r>
              <a:r>
                <a:rPr lang="en-US" sz="2000" dirty="0" smtClean="0">
                  <a:solidFill>
                    <a:srgbClr val="000090"/>
                  </a:solidFill>
                </a:rPr>
                <a:t> carries gradients of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 past position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i </a:t>
              </a:r>
              <a:r>
                <a:rPr lang="en-US" sz="2400" i="1" dirty="0" smtClean="0">
                  <a:solidFill>
                    <a:srgbClr val="000090"/>
                  </a:solidFill>
                </a:rPr>
                <a:t>,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 </a:t>
              </a:r>
              <a:r>
                <a:rPr lang="en-US" sz="2000" dirty="0" smtClean="0">
                  <a:solidFill>
                    <a:srgbClr val="000090"/>
                  </a:solidFill>
                </a:rPr>
                <a:t>even though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may not be changing on the particles</a:t>
              </a:r>
            </a:p>
            <a:p>
              <a:pPr marL="342900" indent="-342900">
                <a:buFont typeface="Arial"/>
                <a:buChar char="•"/>
              </a:pPr>
              <a:endParaRPr lang="en-US" sz="2000" dirty="0">
                <a:solidFill>
                  <a:srgbClr val="000090"/>
                </a:solidFill>
              </a:endParaRPr>
            </a:p>
            <a:p>
              <a:pPr lvl="5"/>
              <a:r>
                <a:rPr lang="en-US" sz="2000" dirty="0" smtClean="0">
                  <a:solidFill>
                    <a:srgbClr val="000090"/>
                  </a:solidFill>
                </a:rPr>
                <a:t>  ,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886135"/>
                </p:ext>
              </p:extLst>
            </p:nvPr>
          </p:nvGraphicFramePr>
          <p:xfrm>
            <a:off x="1566866" y="6925716"/>
            <a:ext cx="1703387" cy="85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Equation" r:id="rId9" imgW="914400" imgH="457200" progId="Equation.3">
                    <p:embed/>
                  </p:oleObj>
                </mc:Choice>
                <mc:Fallback>
                  <p:oleObj name="Equation" r:id="rId9" imgW="9144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66866" y="6925716"/>
                          <a:ext cx="1703387" cy="852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056037"/>
                </p:ext>
              </p:extLst>
            </p:nvPr>
          </p:nvGraphicFramePr>
          <p:xfrm>
            <a:off x="3508378" y="6932317"/>
            <a:ext cx="1050928" cy="794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11" imgW="520700" imgH="393700" progId="Equation.3">
                    <p:embed/>
                  </p:oleObj>
                </mc:Choice>
                <mc:Fallback>
                  <p:oleObj name="Equation" r:id="rId11" imgW="5207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08378" y="6932317"/>
                          <a:ext cx="1050928" cy="794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7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Ways to change </a:t>
            </a:r>
            <a:r>
              <a:rPr lang="en-US" sz="28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</a:t>
            </a:r>
            <a:r>
              <a:rPr lang="en-US" sz="2800" dirty="0" smtClean="0">
                <a:solidFill>
                  <a:srgbClr val="000090"/>
                </a:solidFill>
              </a:rPr>
              <a:t> at a point </a:t>
            </a:r>
            <a:r>
              <a:rPr lang="en-US" sz="2800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i="1" baseline="-25000" dirty="0" smtClean="0">
                <a:solidFill>
                  <a:srgbClr val="000090"/>
                </a:solidFill>
              </a:rPr>
              <a:t>i</a:t>
            </a:r>
            <a:endParaRPr lang="en-US" sz="2800" i="1" baseline="-25000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042" y="1209057"/>
            <a:ext cx="3326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No motion</a:t>
            </a:r>
          </a:p>
          <a:p>
            <a:r>
              <a:rPr lang="en-US" sz="2000" dirty="0">
                <a:solidFill>
                  <a:srgbClr val="000090"/>
                </a:solidFill>
              </a:rPr>
              <a:t>e.g. material warming in place</a:t>
            </a:r>
          </a:p>
          <a:p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613952" y="1170789"/>
            <a:ext cx="422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Motion uniform and constant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e.g. a seamount carried by ocean plate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9878" y="2298698"/>
            <a:ext cx="3920374" cy="3082927"/>
            <a:chOff x="39878" y="1968498"/>
            <a:chExt cx="3920374" cy="3082927"/>
          </a:xfrm>
        </p:grpSpPr>
        <p:sp>
          <p:nvSpPr>
            <p:cNvPr id="3" name="Rectangle 2"/>
            <p:cNvSpPr/>
            <p:nvPr/>
          </p:nvSpPr>
          <p:spPr>
            <a:xfrm>
              <a:off x="448244" y="1968498"/>
              <a:ext cx="3512008" cy="1906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75018" y="3857401"/>
              <a:ext cx="4156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"/>
                  <a:cs typeface="Times"/>
                </a:rPr>
                <a:t>x</a:t>
              </a:r>
              <a:r>
                <a:rPr lang="en-US" sz="2400" i="1" baseline="-25000" dirty="0" smtClean="0">
                  <a:latin typeface="Times"/>
                  <a:cs typeface="Times"/>
                </a:rPr>
                <a:t>i</a:t>
              </a:r>
              <a:endParaRPr lang="en-US" sz="2400" i="1" baseline="-25000" dirty="0">
                <a:latin typeface="Times"/>
                <a:cs typeface="Time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78" y="2679196"/>
              <a:ext cx="382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Symbol" charset="2"/>
                  <a:cs typeface="Symbol" charset="2"/>
                </a:rPr>
                <a:t>f</a:t>
              </a:r>
              <a:endParaRPr lang="en-US" sz="2000" i="1" dirty="0">
                <a:latin typeface="Symbol" charset="2"/>
                <a:cs typeface="Symbol" charset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1286" y="2822741"/>
              <a:ext cx="3127767" cy="120758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442001 h 442001"/>
                <a:gd name="connsiteX1" fmla="*/ 279400 w 1807633"/>
                <a:gd name="connsiteY1" fmla="*/ 399667 h 442001"/>
                <a:gd name="connsiteX2" fmla="*/ 524933 w 1807633"/>
                <a:gd name="connsiteY2" fmla="*/ 331934 h 442001"/>
                <a:gd name="connsiteX3" fmla="*/ 706967 w 1807633"/>
                <a:gd name="connsiteY3" fmla="*/ 238801 h 442001"/>
                <a:gd name="connsiteX4" fmla="*/ 895895 w 1807633"/>
                <a:gd name="connsiteY4" fmla="*/ 1732 h 442001"/>
                <a:gd name="connsiteX5" fmla="*/ 1358900 w 1807633"/>
                <a:gd name="connsiteY5" fmla="*/ 374268 h 442001"/>
                <a:gd name="connsiteX6" fmla="*/ 1807633 w 1807633"/>
                <a:gd name="connsiteY6" fmla="*/ 433534 h 442001"/>
                <a:gd name="connsiteX0" fmla="*/ 0 w 1807633"/>
                <a:gd name="connsiteY0" fmla="*/ 446187 h 446187"/>
                <a:gd name="connsiteX1" fmla="*/ 279400 w 1807633"/>
                <a:gd name="connsiteY1" fmla="*/ 403853 h 446187"/>
                <a:gd name="connsiteX2" fmla="*/ 524933 w 1807633"/>
                <a:gd name="connsiteY2" fmla="*/ 336120 h 446187"/>
                <a:gd name="connsiteX3" fmla="*/ 687103 w 1807633"/>
                <a:gd name="connsiteY3" fmla="*/ 162554 h 446187"/>
                <a:gd name="connsiteX4" fmla="*/ 895895 w 1807633"/>
                <a:gd name="connsiteY4" fmla="*/ 5918 h 446187"/>
                <a:gd name="connsiteX5" fmla="*/ 1358900 w 1807633"/>
                <a:gd name="connsiteY5" fmla="*/ 378454 h 446187"/>
                <a:gd name="connsiteX6" fmla="*/ 1807633 w 1807633"/>
                <a:gd name="connsiteY6" fmla="*/ 437720 h 446187"/>
                <a:gd name="connsiteX0" fmla="*/ 0 w 1807633"/>
                <a:gd name="connsiteY0" fmla="*/ 446094 h 446094"/>
                <a:gd name="connsiteX1" fmla="*/ 279400 w 1807633"/>
                <a:gd name="connsiteY1" fmla="*/ 403760 h 446094"/>
                <a:gd name="connsiteX2" fmla="*/ 488516 w 1807633"/>
                <a:gd name="connsiteY2" fmla="*/ 319094 h 446094"/>
                <a:gd name="connsiteX3" fmla="*/ 687103 w 1807633"/>
                <a:gd name="connsiteY3" fmla="*/ 162461 h 446094"/>
                <a:gd name="connsiteX4" fmla="*/ 895895 w 1807633"/>
                <a:gd name="connsiteY4" fmla="*/ 5825 h 446094"/>
                <a:gd name="connsiteX5" fmla="*/ 1358900 w 1807633"/>
                <a:gd name="connsiteY5" fmla="*/ 378361 h 446094"/>
                <a:gd name="connsiteX6" fmla="*/ 1807633 w 1807633"/>
                <a:gd name="connsiteY6" fmla="*/ 437627 h 446094"/>
                <a:gd name="connsiteX0" fmla="*/ 0 w 1807633"/>
                <a:gd name="connsiteY0" fmla="*/ 429694 h 429694"/>
                <a:gd name="connsiteX1" fmla="*/ 279400 w 1807633"/>
                <a:gd name="connsiteY1" fmla="*/ 387360 h 429694"/>
                <a:gd name="connsiteX2" fmla="*/ 488516 w 1807633"/>
                <a:gd name="connsiteY2" fmla="*/ 302694 h 429694"/>
                <a:gd name="connsiteX3" fmla="*/ 687103 w 1807633"/>
                <a:gd name="connsiteY3" fmla="*/ 146061 h 429694"/>
                <a:gd name="connsiteX4" fmla="*/ 998526 w 1807633"/>
                <a:gd name="connsiteY4" fmla="*/ 6358 h 429694"/>
                <a:gd name="connsiteX5" fmla="*/ 1358900 w 1807633"/>
                <a:gd name="connsiteY5" fmla="*/ 361961 h 429694"/>
                <a:gd name="connsiteX6" fmla="*/ 1807633 w 1807633"/>
                <a:gd name="connsiteY6" fmla="*/ 421227 h 429694"/>
                <a:gd name="connsiteX0" fmla="*/ 0 w 1784458"/>
                <a:gd name="connsiteY0" fmla="*/ 603261 h 603261"/>
                <a:gd name="connsiteX1" fmla="*/ 256225 w 1784458"/>
                <a:gd name="connsiteY1" fmla="*/ 3873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587836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2899 h 602899"/>
                <a:gd name="connsiteX1" fmla="*/ 305885 w 1784458"/>
                <a:gd name="connsiteY1" fmla="*/ 501298 h 602899"/>
                <a:gd name="connsiteX2" fmla="*/ 587836 w 1784458"/>
                <a:gd name="connsiteY2" fmla="*/ 302332 h 602899"/>
                <a:gd name="connsiteX3" fmla="*/ 786423 w 1784458"/>
                <a:gd name="connsiteY3" fmla="*/ 149933 h 602899"/>
                <a:gd name="connsiteX4" fmla="*/ 975351 w 1784458"/>
                <a:gd name="connsiteY4" fmla="*/ 5996 h 602899"/>
                <a:gd name="connsiteX5" fmla="*/ 1335725 w 1784458"/>
                <a:gd name="connsiteY5" fmla="*/ 361599 h 602899"/>
                <a:gd name="connsiteX6" fmla="*/ 1784458 w 1784458"/>
                <a:gd name="connsiteY6" fmla="*/ 420865 h 602899"/>
                <a:gd name="connsiteX0" fmla="*/ 0 w 1784458"/>
                <a:gd name="connsiteY0" fmla="*/ 586558 h 586558"/>
                <a:gd name="connsiteX1" fmla="*/ 305885 w 1784458"/>
                <a:gd name="connsiteY1" fmla="*/ 484957 h 586558"/>
                <a:gd name="connsiteX2" fmla="*/ 587836 w 1784458"/>
                <a:gd name="connsiteY2" fmla="*/ 285991 h 586558"/>
                <a:gd name="connsiteX3" fmla="*/ 786423 w 1784458"/>
                <a:gd name="connsiteY3" fmla="*/ 133592 h 586558"/>
                <a:gd name="connsiteX4" fmla="*/ 1001836 w 1784458"/>
                <a:gd name="connsiteY4" fmla="*/ 6588 h 586558"/>
                <a:gd name="connsiteX5" fmla="*/ 1335725 w 1784458"/>
                <a:gd name="connsiteY5" fmla="*/ 345258 h 586558"/>
                <a:gd name="connsiteX6" fmla="*/ 1784458 w 1784458"/>
                <a:gd name="connsiteY6" fmla="*/ 404524 h 586558"/>
                <a:gd name="connsiteX0" fmla="*/ 0 w 1784458"/>
                <a:gd name="connsiteY0" fmla="*/ 587613 h 587613"/>
                <a:gd name="connsiteX1" fmla="*/ 305885 w 1784458"/>
                <a:gd name="connsiteY1" fmla="*/ 486012 h 587613"/>
                <a:gd name="connsiteX2" fmla="*/ 587836 w 1784458"/>
                <a:gd name="connsiteY2" fmla="*/ 287046 h 587613"/>
                <a:gd name="connsiteX3" fmla="*/ 786423 w 1784458"/>
                <a:gd name="connsiteY3" fmla="*/ 134647 h 587613"/>
                <a:gd name="connsiteX4" fmla="*/ 1001836 w 1784458"/>
                <a:gd name="connsiteY4" fmla="*/ 7643 h 587613"/>
                <a:gd name="connsiteX5" fmla="*/ 1355589 w 1784458"/>
                <a:gd name="connsiteY5" fmla="*/ 367480 h 587613"/>
                <a:gd name="connsiteX6" fmla="*/ 1784458 w 1784458"/>
                <a:gd name="connsiteY6" fmla="*/ 405579 h 587613"/>
                <a:gd name="connsiteX0" fmla="*/ 0 w 1794390"/>
                <a:gd name="connsiteY0" fmla="*/ 587613 h 617246"/>
                <a:gd name="connsiteX1" fmla="*/ 305885 w 1794390"/>
                <a:gd name="connsiteY1" fmla="*/ 486012 h 617246"/>
                <a:gd name="connsiteX2" fmla="*/ 587836 w 1794390"/>
                <a:gd name="connsiteY2" fmla="*/ 287046 h 617246"/>
                <a:gd name="connsiteX3" fmla="*/ 786423 w 1794390"/>
                <a:gd name="connsiteY3" fmla="*/ 134647 h 617246"/>
                <a:gd name="connsiteX4" fmla="*/ 1001836 w 1794390"/>
                <a:gd name="connsiteY4" fmla="*/ 7643 h 617246"/>
                <a:gd name="connsiteX5" fmla="*/ 1355589 w 1794390"/>
                <a:gd name="connsiteY5" fmla="*/ 367480 h 617246"/>
                <a:gd name="connsiteX6" fmla="*/ 1794390 w 1794390"/>
                <a:gd name="connsiteY6" fmla="*/ 617246 h 617246"/>
                <a:gd name="connsiteX0" fmla="*/ 0 w 1794390"/>
                <a:gd name="connsiteY0" fmla="*/ 588041 h 617674"/>
                <a:gd name="connsiteX1" fmla="*/ 305885 w 1794390"/>
                <a:gd name="connsiteY1" fmla="*/ 486440 h 617674"/>
                <a:gd name="connsiteX2" fmla="*/ 564662 w 1794390"/>
                <a:gd name="connsiteY2" fmla="*/ 338274 h 617674"/>
                <a:gd name="connsiteX3" fmla="*/ 786423 w 1794390"/>
                <a:gd name="connsiteY3" fmla="*/ 135075 h 617674"/>
                <a:gd name="connsiteX4" fmla="*/ 1001836 w 1794390"/>
                <a:gd name="connsiteY4" fmla="*/ 8071 h 617674"/>
                <a:gd name="connsiteX5" fmla="*/ 1355589 w 1794390"/>
                <a:gd name="connsiteY5" fmla="*/ 367908 h 617674"/>
                <a:gd name="connsiteX6" fmla="*/ 1794390 w 1794390"/>
                <a:gd name="connsiteY6" fmla="*/ 617674 h 617674"/>
                <a:gd name="connsiteX0" fmla="*/ 0 w 1794390"/>
                <a:gd name="connsiteY0" fmla="*/ 580661 h 610294"/>
                <a:gd name="connsiteX1" fmla="*/ 305885 w 1794390"/>
                <a:gd name="connsiteY1" fmla="*/ 479060 h 610294"/>
                <a:gd name="connsiteX2" fmla="*/ 564662 w 1794390"/>
                <a:gd name="connsiteY2" fmla="*/ 330894 h 610294"/>
                <a:gd name="connsiteX3" fmla="*/ 786423 w 1794390"/>
                <a:gd name="connsiteY3" fmla="*/ 127695 h 610294"/>
                <a:gd name="connsiteX4" fmla="*/ 1001836 w 1794390"/>
                <a:gd name="connsiteY4" fmla="*/ 691 h 610294"/>
                <a:gd name="connsiteX5" fmla="*/ 1421961 w 1794390"/>
                <a:gd name="connsiteY5" fmla="*/ 181675 h 610294"/>
                <a:gd name="connsiteX6" fmla="*/ 1794390 w 1794390"/>
                <a:gd name="connsiteY6" fmla="*/ 610294 h 610294"/>
                <a:gd name="connsiteX0" fmla="*/ 0 w 1856614"/>
                <a:gd name="connsiteY0" fmla="*/ 580661 h 580661"/>
                <a:gd name="connsiteX1" fmla="*/ 305885 w 1856614"/>
                <a:gd name="connsiteY1" fmla="*/ 479060 h 580661"/>
                <a:gd name="connsiteX2" fmla="*/ 564662 w 1856614"/>
                <a:gd name="connsiteY2" fmla="*/ 330894 h 580661"/>
                <a:gd name="connsiteX3" fmla="*/ 786423 w 1856614"/>
                <a:gd name="connsiteY3" fmla="*/ 127695 h 580661"/>
                <a:gd name="connsiteX4" fmla="*/ 1001836 w 1856614"/>
                <a:gd name="connsiteY4" fmla="*/ 691 h 580661"/>
                <a:gd name="connsiteX5" fmla="*/ 1421961 w 1856614"/>
                <a:gd name="connsiteY5" fmla="*/ 181675 h 580661"/>
                <a:gd name="connsiteX6" fmla="*/ 1856614 w 1856614"/>
                <a:gd name="connsiteY6" fmla="*/ 225072 h 580661"/>
                <a:gd name="connsiteX0" fmla="*/ 0 w 1856614"/>
                <a:gd name="connsiteY0" fmla="*/ 580074 h 580074"/>
                <a:gd name="connsiteX1" fmla="*/ 305885 w 1856614"/>
                <a:gd name="connsiteY1" fmla="*/ 478473 h 580074"/>
                <a:gd name="connsiteX2" fmla="*/ 564662 w 1856614"/>
                <a:gd name="connsiteY2" fmla="*/ 330307 h 580074"/>
                <a:gd name="connsiteX3" fmla="*/ 786423 w 1856614"/>
                <a:gd name="connsiteY3" fmla="*/ 127108 h 580074"/>
                <a:gd name="connsiteX4" fmla="*/ 1001836 w 1856614"/>
                <a:gd name="connsiteY4" fmla="*/ 104 h 580074"/>
                <a:gd name="connsiteX5" fmla="*/ 1409516 w 1856614"/>
                <a:gd name="connsiteY5" fmla="*/ 107712 h 580074"/>
                <a:gd name="connsiteX6" fmla="*/ 1856614 w 1856614"/>
                <a:gd name="connsiteY6" fmla="*/ 224485 h 580074"/>
                <a:gd name="connsiteX0" fmla="*/ 0 w 1856614"/>
                <a:gd name="connsiteY0" fmla="*/ 581742 h 581742"/>
                <a:gd name="connsiteX1" fmla="*/ 305885 w 1856614"/>
                <a:gd name="connsiteY1" fmla="*/ 480141 h 581742"/>
                <a:gd name="connsiteX2" fmla="*/ 564662 w 1856614"/>
                <a:gd name="connsiteY2" fmla="*/ 331975 h 581742"/>
                <a:gd name="connsiteX3" fmla="*/ 645381 w 1856614"/>
                <a:gd name="connsiteY3" fmla="*/ 64572 h 581742"/>
                <a:gd name="connsiteX4" fmla="*/ 1001836 w 1856614"/>
                <a:gd name="connsiteY4" fmla="*/ 1772 h 581742"/>
                <a:gd name="connsiteX5" fmla="*/ 1409516 w 1856614"/>
                <a:gd name="connsiteY5" fmla="*/ 109380 h 581742"/>
                <a:gd name="connsiteX6" fmla="*/ 1856614 w 1856614"/>
                <a:gd name="connsiteY6" fmla="*/ 226153 h 581742"/>
                <a:gd name="connsiteX0" fmla="*/ 0 w 1856614"/>
                <a:gd name="connsiteY0" fmla="*/ 580700 h 580700"/>
                <a:gd name="connsiteX1" fmla="*/ 305885 w 1856614"/>
                <a:gd name="connsiteY1" fmla="*/ 479099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1856614"/>
                <a:gd name="connsiteY0" fmla="*/ 580700 h 580700"/>
                <a:gd name="connsiteX1" fmla="*/ 90174 w 1856614"/>
                <a:gd name="connsiteY1" fmla="*/ 158081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2014249"/>
                <a:gd name="connsiteY0" fmla="*/ 149618 h 225111"/>
                <a:gd name="connsiteX1" fmla="*/ 247809 w 2014249"/>
                <a:gd name="connsiteY1" fmla="*/ 158081 h 225111"/>
                <a:gd name="connsiteX2" fmla="*/ 473400 w 2014249"/>
                <a:gd name="connsiteY2" fmla="*/ 110806 h 225111"/>
                <a:gd name="connsiteX3" fmla="*/ 803016 w 2014249"/>
                <a:gd name="connsiteY3" fmla="*/ 63530 h 225111"/>
                <a:gd name="connsiteX4" fmla="*/ 1159471 w 2014249"/>
                <a:gd name="connsiteY4" fmla="*/ 730 h 225111"/>
                <a:gd name="connsiteX5" fmla="*/ 1567151 w 2014249"/>
                <a:gd name="connsiteY5" fmla="*/ 108338 h 225111"/>
                <a:gd name="connsiteX6" fmla="*/ 2014249 w 2014249"/>
                <a:gd name="connsiteY6" fmla="*/ 225111 h 225111"/>
                <a:gd name="connsiteX0" fmla="*/ 0 w 2014249"/>
                <a:gd name="connsiteY0" fmla="*/ 89256 h 164749"/>
                <a:gd name="connsiteX1" fmla="*/ 247809 w 2014249"/>
                <a:gd name="connsiteY1" fmla="*/ 97719 h 164749"/>
                <a:gd name="connsiteX2" fmla="*/ 473400 w 2014249"/>
                <a:gd name="connsiteY2" fmla="*/ 50444 h 164749"/>
                <a:gd name="connsiteX3" fmla="*/ 803016 w 2014249"/>
                <a:gd name="connsiteY3" fmla="*/ 3168 h 164749"/>
                <a:gd name="connsiteX4" fmla="*/ 1176064 w 2014249"/>
                <a:gd name="connsiteY4" fmla="*/ 9158 h 164749"/>
                <a:gd name="connsiteX5" fmla="*/ 1567151 w 2014249"/>
                <a:gd name="connsiteY5" fmla="*/ 47976 h 164749"/>
                <a:gd name="connsiteX6" fmla="*/ 2014249 w 2014249"/>
                <a:gd name="connsiteY6" fmla="*/ 164749 h 164749"/>
                <a:gd name="connsiteX0" fmla="*/ 0 w 2014249"/>
                <a:gd name="connsiteY0" fmla="*/ 87898 h 163391"/>
                <a:gd name="connsiteX1" fmla="*/ 247809 w 2014249"/>
                <a:gd name="connsiteY1" fmla="*/ 96361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14249"/>
                <a:gd name="connsiteY0" fmla="*/ 87898 h 163391"/>
                <a:gd name="connsiteX1" fmla="*/ 239512 w 2014249"/>
                <a:gd name="connsiteY1" fmla="*/ 59673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43287"/>
                <a:gd name="connsiteY0" fmla="*/ 87898 h 87898"/>
                <a:gd name="connsiteX1" fmla="*/ 239512 w 2043287"/>
                <a:gd name="connsiteY1" fmla="*/ 59673 h 87898"/>
                <a:gd name="connsiteX2" fmla="*/ 477548 w 2043287"/>
                <a:gd name="connsiteY2" fmla="*/ 30742 h 87898"/>
                <a:gd name="connsiteX3" fmla="*/ 803016 w 2043287"/>
                <a:gd name="connsiteY3" fmla="*/ 1810 h 87898"/>
                <a:gd name="connsiteX4" fmla="*/ 1176064 w 2043287"/>
                <a:gd name="connsiteY4" fmla="*/ 7800 h 87898"/>
                <a:gd name="connsiteX5" fmla="*/ 1567151 w 2043287"/>
                <a:gd name="connsiteY5" fmla="*/ 46618 h 87898"/>
                <a:gd name="connsiteX6" fmla="*/ 2043287 w 2043287"/>
                <a:gd name="connsiteY6" fmla="*/ 85429 h 87898"/>
                <a:gd name="connsiteX0" fmla="*/ 0 w 2043287"/>
                <a:gd name="connsiteY0" fmla="*/ 87212 h 87212"/>
                <a:gd name="connsiteX1" fmla="*/ 239512 w 2043287"/>
                <a:gd name="connsiteY1" fmla="*/ 58987 h 87212"/>
                <a:gd name="connsiteX2" fmla="*/ 477548 w 2043287"/>
                <a:gd name="connsiteY2" fmla="*/ 30056 h 87212"/>
                <a:gd name="connsiteX3" fmla="*/ 803016 w 2043287"/>
                <a:gd name="connsiteY3" fmla="*/ 1124 h 87212"/>
                <a:gd name="connsiteX4" fmla="*/ 1176064 w 2043287"/>
                <a:gd name="connsiteY4" fmla="*/ 7114 h 87212"/>
                <a:gd name="connsiteX5" fmla="*/ 1575448 w 2043287"/>
                <a:gd name="connsiteY5" fmla="*/ 18416 h 87212"/>
                <a:gd name="connsiteX6" fmla="*/ 2043287 w 2043287"/>
                <a:gd name="connsiteY6" fmla="*/ 84743 h 8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287" h="87212">
                  <a:moveTo>
                    <a:pt x="0" y="87212"/>
                  </a:moveTo>
                  <a:cubicBezTo>
                    <a:pt x="27050" y="78195"/>
                    <a:pt x="159921" y="68513"/>
                    <a:pt x="239512" y="58987"/>
                  </a:cubicBezTo>
                  <a:cubicBezTo>
                    <a:pt x="319103" y="49461"/>
                    <a:pt x="383631" y="39700"/>
                    <a:pt x="477548" y="30056"/>
                  </a:cubicBezTo>
                  <a:cubicBezTo>
                    <a:pt x="571465" y="20412"/>
                    <a:pt x="686597" y="4948"/>
                    <a:pt x="803016" y="1124"/>
                  </a:cubicBezTo>
                  <a:cubicBezTo>
                    <a:pt x="919435" y="-2700"/>
                    <a:pt x="1047325" y="4232"/>
                    <a:pt x="1176064" y="7114"/>
                  </a:cubicBezTo>
                  <a:cubicBezTo>
                    <a:pt x="1304803" y="9996"/>
                    <a:pt x="1430911" y="5478"/>
                    <a:pt x="1575448" y="18416"/>
                  </a:cubicBezTo>
                  <a:cubicBezTo>
                    <a:pt x="1719985" y="31354"/>
                    <a:pt x="1894254" y="45819"/>
                    <a:pt x="2043287" y="84743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4753" y="2489665"/>
              <a:ext cx="606682" cy="51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=3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1066842" y="3283346"/>
              <a:ext cx="615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8000"/>
                  </a:solidFill>
                </a:rPr>
                <a:t>t</a:t>
              </a:r>
              <a:r>
                <a:rPr lang="en-US" dirty="0" smtClean="0">
                  <a:solidFill>
                    <a:srgbClr val="008000"/>
                  </a:solidFill>
                </a:rPr>
                <a:t>=1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115" y="2868617"/>
              <a:ext cx="606682" cy="51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</a:rPr>
                <a:t>=2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448" y="2040471"/>
              <a:ext cx="863658" cy="63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dirty="0" smtClean="0"/>
                <a:t>=0</a:t>
              </a:r>
              <a:endParaRPr lang="en-US" sz="2400" dirty="0"/>
            </a:p>
          </p:txBody>
        </p:sp>
        <p:cxnSp>
          <p:nvCxnSpPr>
            <p:cNvPr id="18" name="Straight Connector 17"/>
            <p:cNvCxnSpPr>
              <a:endCxn id="3" idx="2"/>
            </p:cNvCxnSpPr>
            <p:nvPr/>
          </p:nvCxnSpPr>
          <p:spPr>
            <a:xfrm>
              <a:off x="2196646" y="2438865"/>
              <a:ext cx="7602" cy="14361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629062"/>
                </p:ext>
              </p:extLst>
            </p:nvPr>
          </p:nvGraphicFramePr>
          <p:xfrm>
            <a:off x="1039285" y="4337050"/>
            <a:ext cx="2284413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Equation" r:id="rId3" imgW="1257300" imgH="393700" progId="Equation.3">
                    <p:embed/>
                  </p:oleObj>
                </mc:Choice>
                <mc:Fallback>
                  <p:oleObj name="Equation" r:id="rId3" imgW="12573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9285" y="4337050"/>
                          <a:ext cx="2284413" cy="714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134398" y="2768638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133146" y="3161017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2140748" y="3528860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9152" y="3222800"/>
              <a:ext cx="3127767" cy="120758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442001 h 442001"/>
                <a:gd name="connsiteX1" fmla="*/ 279400 w 1807633"/>
                <a:gd name="connsiteY1" fmla="*/ 399667 h 442001"/>
                <a:gd name="connsiteX2" fmla="*/ 524933 w 1807633"/>
                <a:gd name="connsiteY2" fmla="*/ 331934 h 442001"/>
                <a:gd name="connsiteX3" fmla="*/ 706967 w 1807633"/>
                <a:gd name="connsiteY3" fmla="*/ 238801 h 442001"/>
                <a:gd name="connsiteX4" fmla="*/ 895895 w 1807633"/>
                <a:gd name="connsiteY4" fmla="*/ 1732 h 442001"/>
                <a:gd name="connsiteX5" fmla="*/ 1358900 w 1807633"/>
                <a:gd name="connsiteY5" fmla="*/ 374268 h 442001"/>
                <a:gd name="connsiteX6" fmla="*/ 1807633 w 1807633"/>
                <a:gd name="connsiteY6" fmla="*/ 433534 h 442001"/>
                <a:gd name="connsiteX0" fmla="*/ 0 w 1807633"/>
                <a:gd name="connsiteY0" fmla="*/ 446187 h 446187"/>
                <a:gd name="connsiteX1" fmla="*/ 279400 w 1807633"/>
                <a:gd name="connsiteY1" fmla="*/ 403853 h 446187"/>
                <a:gd name="connsiteX2" fmla="*/ 524933 w 1807633"/>
                <a:gd name="connsiteY2" fmla="*/ 336120 h 446187"/>
                <a:gd name="connsiteX3" fmla="*/ 687103 w 1807633"/>
                <a:gd name="connsiteY3" fmla="*/ 162554 h 446187"/>
                <a:gd name="connsiteX4" fmla="*/ 895895 w 1807633"/>
                <a:gd name="connsiteY4" fmla="*/ 5918 h 446187"/>
                <a:gd name="connsiteX5" fmla="*/ 1358900 w 1807633"/>
                <a:gd name="connsiteY5" fmla="*/ 378454 h 446187"/>
                <a:gd name="connsiteX6" fmla="*/ 1807633 w 1807633"/>
                <a:gd name="connsiteY6" fmla="*/ 437720 h 446187"/>
                <a:gd name="connsiteX0" fmla="*/ 0 w 1807633"/>
                <a:gd name="connsiteY0" fmla="*/ 446094 h 446094"/>
                <a:gd name="connsiteX1" fmla="*/ 279400 w 1807633"/>
                <a:gd name="connsiteY1" fmla="*/ 403760 h 446094"/>
                <a:gd name="connsiteX2" fmla="*/ 488516 w 1807633"/>
                <a:gd name="connsiteY2" fmla="*/ 319094 h 446094"/>
                <a:gd name="connsiteX3" fmla="*/ 687103 w 1807633"/>
                <a:gd name="connsiteY3" fmla="*/ 162461 h 446094"/>
                <a:gd name="connsiteX4" fmla="*/ 895895 w 1807633"/>
                <a:gd name="connsiteY4" fmla="*/ 5825 h 446094"/>
                <a:gd name="connsiteX5" fmla="*/ 1358900 w 1807633"/>
                <a:gd name="connsiteY5" fmla="*/ 378361 h 446094"/>
                <a:gd name="connsiteX6" fmla="*/ 1807633 w 1807633"/>
                <a:gd name="connsiteY6" fmla="*/ 437627 h 446094"/>
                <a:gd name="connsiteX0" fmla="*/ 0 w 1807633"/>
                <a:gd name="connsiteY0" fmla="*/ 429694 h 429694"/>
                <a:gd name="connsiteX1" fmla="*/ 279400 w 1807633"/>
                <a:gd name="connsiteY1" fmla="*/ 387360 h 429694"/>
                <a:gd name="connsiteX2" fmla="*/ 488516 w 1807633"/>
                <a:gd name="connsiteY2" fmla="*/ 302694 h 429694"/>
                <a:gd name="connsiteX3" fmla="*/ 687103 w 1807633"/>
                <a:gd name="connsiteY3" fmla="*/ 146061 h 429694"/>
                <a:gd name="connsiteX4" fmla="*/ 998526 w 1807633"/>
                <a:gd name="connsiteY4" fmla="*/ 6358 h 429694"/>
                <a:gd name="connsiteX5" fmla="*/ 1358900 w 1807633"/>
                <a:gd name="connsiteY5" fmla="*/ 361961 h 429694"/>
                <a:gd name="connsiteX6" fmla="*/ 1807633 w 1807633"/>
                <a:gd name="connsiteY6" fmla="*/ 421227 h 429694"/>
                <a:gd name="connsiteX0" fmla="*/ 0 w 1784458"/>
                <a:gd name="connsiteY0" fmla="*/ 603261 h 603261"/>
                <a:gd name="connsiteX1" fmla="*/ 256225 w 1784458"/>
                <a:gd name="connsiteY1" fmla="*/ 3873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587836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2899 h 602899"/>
                <a:gd name="connsiteX1" fmla="*/ 305885 w 1784458"/>
                <a:gd name="connsiteY1" fmla="*/ 501298 h 602899"/>
                <a:gd name="connsiteX2" fmla="*/ 587836 w 1784458"/>
                <a:gd name="connsiteY2" fmla="*/ 302332 h 602899"/>
                <a:gd name="connsiteX3" fmla="*/ 786423 w 1784458"/>
                <a:gd name="connsiteY3" fmla="*/ 149933 h 602899"/>
                <a:gd name="connsiteX4" fmla="*/ 975351 w 1784458"/>
                <a:gd name="connsiteY4" fmla="*/ 5996 h 602899"/>
                <a:gd name="connsiteX5" fmla="*/ 1335725 w 1784458"/>
                <a:gd name="connsiteY5" fmla="*/ 361599 h 602899"/>
                <a:gd name="connsiteX6" fmla="*/ 1784458 w 1784458"/>
                <a:gd name="connsiteY6" fmla="*/ 420865 h 602899"/>
                <a:gd name="connsiteX0" fmla="*/ 0 w 1784458"/>
                <a:gd name="connsiteY0" fmla="*/ 586558 h 586558"/>
                <a:gd name="connsiteX1" fmla="*/ 305885 w 1784458"/>
                <a:gd name="connsiteY1" fmla="*/ 484957 h 586558"/>
                <a:gd name="connsiteX2" fmla="*/ 587836 w 1784458"/>
                <a:gd name="connsiteY2" fmla="*/ 285991 h 586558"/>
                <a:gd name="connsiteX3" fmla="*/ 786423 w 1784458"/>
                <a:gd name="connsiteY3" fmla="*/ 133592 h 586558"/>
                <a:gd name="connsiteX4" fmla="*/ 1001836 w 1784458"/>
                <a:gd name="connsiteY4" fmla="*/ 6588 h 586558"/>
                <a:gd name="connsiteX5" fmla="*/ 1335725 w 1784458"/>
                <a:gd name="connsiteY5" fmla="*/ 345258 h 586558"/>
                <a:gd name="connsiteX6" fmla="*/ 1784458 w 1784458"/>
                <a:gd name="connsiteY6" fmla="*/ 404524 h 586558"/>
                <a:gd name="connsiteX0" fmla="*/ 0 w 1784458"/>
                <a:gd name="connsiteY0" fmla="*/ 587613 h 587613"/>
                <a:gd name="connsiteX1" fmla="*/ 305885 w 1784458"/>
                <a:gd name="connsiteY1" fmla="*/ 486012 h 587613"/>
                <a:gd name="connsiteX2" fmla="*/ 587836 w 1784458"/>
                <a:gd name="connsiteY2" fmla="*/ 287046 h 587613"/>
                <a:gd name="connsiteX3" fmla="*/ 786423 w 1784458"/>
                <a:gd name="connsiteY3" fmla="*/ 134647 h 587613"/>
                <a:gd name="connsiteX4" fmla="*/ 1001836 w 1784458"/>
                <a:gd name="connsiteY4" fmla="*/ 7643 h 587613"/>
                <a:gd name="connsiteX5" fmla="*/ 1355589 w 1784458"/>
                <a:gd name="connsiteY5" fmla="*/ 367480 h 587613"/>
                <a:gd name="connsiteX6" fmla="*/ 1784458 w 1784458"/>
                <a:gd name="connsiteY6" fmla="*/ 405579 h 587613"/>
                <a:gd name="connsiteX0" fmla="*/ 0 w 1794390"/>
                <a:gd name="connsiteY0" fmla="*/ 587613 h 617246"/>
                <a:gd name="connsiteX1" fmla="*/ 305885 w 1794390"/>
                <a:gd name="connsiteY1" fmla="*/ 486012 h 617246"/>
                <a:gd name="connsiteX2" fmla="*/ 587836 w 1794390"/>
                <a:gd name="connsiteY2" fmla="*/ 287046 h 617246"/>
                <a:gd name="connsiteX3" fmla="*/ 786423 w 1794390"/>
                <a:gd name="connsiteY3" fmla="*/ 134647 h 617246"/>
                <a:gd name="connsiteX4" fmla="*/ 1001836 w 1794390"/>
                <a:gd name="connsiteY4" fmla="*/ 7643 h 617246"/>
                <a:gd name="connsiteX5" fmla="*/ 1355589 w 1794390"/>
                <a:gd name="connsiteY5" fmla="*/ 367480 h 617246"/>
                <a:gd name="connsiteX6" fmla="*/ 1794390 w 1794390"/>
                <a:gd name="connsiteY6" fmla="*/ 617246 h 617246"/>
                <a:gd name="connsiteX0" fmla="*/ 0 w 1794390"/>
                <a:gd name="connsiteY0" fmla="*/ 588041 h 617674"/>
                <a:gd name="connsiteX1" fmla="*/ 305885 w 1794390"/>
                <a:gd name="connsiteY1" fmla="*/ 486440 h 617674"/>
                <a:gd name="connsiteX2" fmla="*/ 564662 w 1794390"/>
                <a:gd name="connsiteY2" fmla="*/ 338274 h 617674"/>
                <a:gd name="connsiteX3" fmla="*/ 786423 w 1794390"/>
                <a:gd name="connsiteY3" fmla="*/ 135075 h 617674"/>
                <a:gd name="connsiteX4" fmla="*/ 1001836 w 1794390"/>
                <a:gd name="connsiteY4" fmla="*/ 8071 h 617674"/>
                <a:gd name="connsiteX5" fmla="*/ 1355589 w 1794390"/>
                <a:gd name="connsiteY5" fmla="*/ 367908 h 617674"/>
                <a:gd name="connsiteX6" fmla="*/ 1794390 w 1794390"/>
                <a:gd name="connsiteY6" fmla="*/ 617674 h 617674"/>
                <a:gd name="connsiteX0" fmla="*/ 0 w 1794390"/>
                <a:gd name="connsiteY0" fmla="*/ 580661 h 610294"/>
                <a:gd name="connsiteX1" fmla="*/ 305885 w 1794390"/>
                <a:gd name="connsiteY1" fmla="*/ 479060 h 610294"/>
                <a:gd name="connsiteX2" fmla="*/ 564662 w 1794390"/>
                <a:gd name="connsiteY2" fmla="*/ 330894 h 610294"/>
                <a:gd name="connsiteX3" fmla="*/ 786423 w 1794390"/>
                <a:gd name="connsiteY3" fmla="*/ 127695 h 610294"/>
                <a:gd name="connsiteX4" fmla="*/ 1001836 w 1794390"/>
                <a:gd name="connsiteY4" fmla="*/ 691 h 610294"/>
                <a:gd name="connsiteX5" fmla="*/ 1421961 w 1794390"/>
                <a:gd name="connsiteY5" fmla="*/ 181675 h 610294"/>
                <a:gd name="connsiteX6" fmla="*/ 1794390 w 1794390"/>
                <a:gd name="connsiteY6" fmla="*/ 610294 h 610294"/>
                <a:gd name="connsiteX0" fmla="*/ 0 w 1856614"/>
                <a:gd name="connsiteY0" fmla="*/ 580661 h 580661"/>
                <a:gd name="connsiteX1" fmla="*/ 305885 w 1856614"/>
                <a:gd name="connsiteY1" fmla="*/ 479060 h 580661"/>
                <a:gd name="connsiteX2" fmla="*/ 564662 w 1856614"/>
                <a:gd name="connsiteY2" fmla="*/ 330894 h 580661"/>
                <a:gd name="connsiteX3" fmla="*/ 786423 w 1856614"/>
                <a:gd name="connsiteY3" fmla="*/ 127695 h 580661"/>
                <a:gd name="connsiteX4" fmla="*/ 1001836 w 1856614"/>
                <a:gd name="connsiteY4" fmla="*/ 691 h 580661"/>
                <a:gd name="connsiteX5" fmla="*/ 1421961 w 1856614"/>
                <a:gd name="connsiteY5" fmla="*/ 181675 h 580661"/>
                <a:gd name="connsiteX6" fmla="*/ 1856614 w 1856614"/>
                <a:gd name="connsiteY6" fmla="*/ 225072 h 580661"/>
                <a:gd name="connsiteX0" fmla="*/ 0 w 1856614"/>
                <a:gd name="connsiteY0" fmla="*/ 580074 h 580074"/>
                <a:gd name="connsiteX1" fmla="*/ 305885 w 1856614"/>
                <a:gd name="connsiteY1" fmla="*/ 478473 h 580074"/>
                <a:gd name="connsiteX2" fmla="*/ 564662 w 1856614"/>
                <a:gd name="connsiteY2" fmla="*/ 330307 h 580074"/>
                <a:gd name="connsiteX3" fmla="*/ 786423 w 1856614"/>
                <a:gd name="connsiteY3" fmla="*/ 127108 h 580074"/>
                <a:gd name="connsiteX4" fmla="*/ 1001836 w 1856614"/>
                <a:gd name="connsiteY4" fmla="*/ 104 h 580074"/>
                <a:gd name="connsiteX5" fmla="*/ 1409516 w 1856614"/>
                <a:gd name="connsiteY5" fmla="*/ 107712 h 580074"/>
                <a:gd name="connsiteX6" fmla="*/ 1856614 w 1856614"/>
                <a:gd name="connsiteY6" fmla="*/ 224485 h 580074"/>
                <a:gd name="connsiteX0" fmla="*/ 0 w 1856614"/>
                <a:gd name="connsiteY0" fmla="*/ 581742 h 581742"/>
                <a:gd name="connsiteX1" fmla="*/ 305885 w 1856614"/>
                <a:gd name="connsiteY1" fmla="*/ 480141 h 581742"/>
                <a:gd name="connsiteX2" fmla="*/ 564662 w 1856614"/>
                <a:gd name="connsiteY2" fmla="*/ 331975 h 581742"/>
                <a:gd name="connsiteX3" fmla="*/ 645381 w 1856614"/>
                <a:gd name="connsiteY3" fmla="*/ 64572 h 581742"/>
                <a:gd name="connsiteX4" fmla="*/ 1001836 w 1856614"/>
                <a:gd name="connsiteY4" fmla="*/ 1772 h 581742"/>
                <a:gd name="connsiteX5" fmla="*/ 1409516 w 1856614"/>
                <a:gd name="connsiteY5" fmla="*/ 109380 h 581742"/>
                <a:gd name="connsiteX6" fmla="*/ 1856614 w 1856614"/>
                <a:gd name="connsiteY6" fmla="*/ 226153 h 581742"/>
                <a:gd name="connsiteX0" fmla="*/ 0 w 1856614"/>
                <a:gd name="connsiteY0" fmla="*/ 580700 h 580700"/>
                <a:gd name="connsiteX1" fmla="*/ 305885 w 1856614"/>
                <a:gd name="connsiteY1" fmla="*/ 479099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1856614"/>
                <a:gd name="connsiteY0" fmla="*/ 580700 h 580700"/>
                <a:gd name="connsiteX1" fmla="*/ 90174 w 1856614"/>
                <a:gd name="connsiteY1" fmla="*/ 158081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2014249"/>
                <a:gd name="connsiteY0" fmla="*/ 149618 h 225111"/>
                <a:gd name="connsiteX1" fmla="*/ 247809 w 2014249"/>
                <a:gd name="connsiteY1" fmla="*/ 158081 h 225111"/>
                <a:gd name="connsiteX2" fmla="*/ 473400 w 2014249"/>
                <a:gd name="connsiteY2" fmla="*/ 110806 h 225111"/>
                <a:gd name="connsiteX3" fmla="*/ 803016 w 2014249"/>
                <a:gd name="connsiteY3" fmla="*/ 63530 h 225111"/>
                <a:gd name="connsiteX4" fmla="*/ 1159471 w 2014249"/>
                <a:gd name="connsiteY4" fmla="*/ 730 h 225111"/>
                <a:gd name="connsiteX5" fmla="*/ 1567151 w 2014249"/>
                <a:gd name="connsiteY5" fmla="*/ 108338 h 225111"/>
                <a:gd name="connsiteX6" fmla="*/ 2014249 w 2014249"/>
                <a:gd name="connsiteY6" fmla="*/ 225111 h 225111"/>
                <a:gd name="connsiteX0" fmla="*/ 0 w 2014249"/>
                <a:gd name="connsiteY0" fmla="*/ 89256 h 164749"/>
                <a:gd name="connsiteX1" fmla="*/ 247809 w 2014249"/>
                <a:gd name="connsiteY1" fmla="*/ 97719 h 164749"/>
                <a:gd name="connsiteX2" fmla="*/ 473400 w 2014249"/>
                <a:gd name="connsiteY2" fmla="*/ 50444 h 164749"/>
                <a:gd name="connsiteX3" fmla="*/ 803016 w 2014249"/>
                <a:gd name="connsiteY3" fmla="*/ 3168 h 164749"/>
                <a:gd name="connsiteX4" fmla="*/ 1176064 w 2014249"/>
                <a:gd name="connsiteY4" fmla="*/ 9158 h 164749"/>
                <a:gd name="connsiteX5" fmla="*/ 1567151 w 2014249"/>
                <a:gd name="connsiteY5" fmla="*/ 47976 h 164749"/>
                <a:gd name="connsiteX6" fmla="*/ 2014249 w 2014249"/>
                <a:gd name="connsiteY6" fmla="*/ 164749 h 164749"/>
                <a:gd name="connsiteX0" fmla="*/ 0 w 2014249"/>
                <a:gd name="connsiteY0" fmla="*/ 87898 h 163391"/>
                <a:gd name="connsiteX1" fmla="*/ 247809 w 2014249"/>
                <a:gd name="connsiteY1" fmla="*/ 96361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14249"/>
                <a:gd name="connsiteY0" fmla="*/ 87898 h 163391"/>
                <a:gd name="connsiteX1" fmla="*/ 239512 w 2014249"/>
                <a:gd name="connsiteY1" fmla="*/ 59673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43287"/>
                <a:gd name="connsiteY0" fmla="*/ 87898 h 87898"/>
                <a:gd name="connsiteX1" fmla="*/ 239512 w 2043287"/>
                <a:gd name="connsiteY1" fmla="*/ 59673 h 87898"/>
                <a:gd name="connsiteX2" fmla="*/ 477548 w 2043287"/>
                <a:gd name="connsiteY2" fmla="*/ 30742 h 87898"/>
                <a:gd name="connsiteX3" fmla="*/ 803016 w 2043287"/>
                <a:gd name="connsiteY3" fmla="*/ 1810 h 87898"/>
                <a:gd name="connsiteX4" fmla="*/ 1176064 w 2043287"/>
                <a:gd name="connsiteY4" fmla="*/ 7800 h 87898"/>
                <a:gd name="connsiteX5" fmla="*/ 1567151 w 2043287"/>
                <a:gd name="connsiteY5" fmla="*/ 46618 h 87898"/>
                <a:gd name="connsiteX6" fmla="*/ 2043287 w 2043287"/>
                <a:gd name="connsiteY6" fmla="*/ 85429 h 87898"/>
                <a:gd name="connsiteX0" fmla="*/ 0 w 2043287"/>
                <a:gd name="connsiteY0" fmla="*/ 87212 h 87212"/>
                <a:gd name="connsiteX1" fmla="*/ 239512 w 2043287"/>
                <a:gd name="connsiteY1" fmla="*/ 58987 h 87212"/>
                <a:gd name="connsiteX2" fmla="*/ 477548 w 2043287"/>
                <a:gd name="connsiteY2" fmla="*/ 30056 h 87212"/>
                <a:gd name="connsiteX3" fmla="*/ 803016 w 2043287"/>
                <a:gd name="connsiteY3" fmla="*/ 1124 h 87212"/>
                <a:gd name="connsiteX4" fmla="*/ 1176064 w 2043287"/>
                <a:gd name="connsiteY4" fmla="*/ 7114 h 87212"/>
                <a:gd name="connsiteX5" fmla="*/ 1575448 w 2043287"/>
                <a:gd name="connsiteY5" fmla="*/ 18416 h 87212"/>
                <a:gd name="connsiteX6" fmla="*/ 2043287 w 2043287"/>
                <a:gd name="connsiteY6" fmla="*/ 84743 h 8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287" h="87212">
                  <a:moveTo>
                    <a:pt x="0" y="87212"/>
                  </a:moveTo>
                  <a:cubicBezTo>
                    <a:pt x="27050" y="78195"/>
                    <a:pt x="159921" y="68513"/>
                    <a:pt x="239512" y="58987"/>
                  </a:cubicBezTo>
                  <a:cubicBezTo>
                    <a:pt x="319103" y="49461"/>
                    <a:pt x="383631" y="39700"/>
                    <a:pt x="477548" y="30056"/>
                  </a:cubicBezTo>
                  <a:cubicBezTo>
                    <a:pt x="571465" y="20412"/>
                    <a:pt x="686597" y="4948"/>
                    <a:pt x="803016" y="1124"/>
                  </a:cubicBezTo>
                  <a:cubicBezTo>
                    <a:pt x="919435" y="-2700"/>
                    <a:pt x="1047325" y="4232"/>
                    <a:pt x="1176064" y="7114"/>
                  </a:cubicBezTo>
                  <a:cubicBezTo>
                    <a:pt x="1304803" y="9996"/>
                    <a:pt x="1430911" y="5478"/>
                    <a:pt x="1575448" y="18416"/>
                  </a:cubicBezTo>
                  <a:cubicBezTo>
                    <a:pt x="1719985" y="31354"/>
                    <a:pt x="1894254" y="45819"/>
                    <a:pt x="2043287" y="84743"/>
                  </a:cubicBezTo>
                </a:path>
              </a:pathLst>
            </a:cu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8202" y="3602454"/>
              <a:ext cx="3127767" cy="120758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442001 h 442001"/>
                <a:gd name="connsiteX1" fmla="*/ 279400 w 1807633"/>
                <a:gd name="connsiteY1" fmla="*/ 399667 h 442001"/>
                <a:gd name="connsiteX2" fmla="*/ 524933 w 1807633"/>
                <a:gd name="connsiteY2" fmla="*/ 331934 h 442001"/>
                <a:gd name="connsiteX3" fmla="*/ 706967 w 1807633"/>
                <a:gd name="connsiteY3" fmla="*/ 238801 h 442001"/>
                <a:gd name="connsiteX4" fmla="*/ 895895 w 1807633"/>
                <a:gd name="connsiteY4" fmla="*/ 1732 h 442001"/>
                <a:gd name="connsiteX5" fmla="*/ 1358900 w 1807633"/>
                <a:gd name="connsiteY5" fmla="*/ 374268 h 442001"/>
                <a:gd name="connsiteX6" fmla="*/ 1807633 w 1807633"/>
                <a:gd name="connsiteY6" fmla="*/ 433534 h 442001"/>
                <a:gd name="connsiteX0" fmla="*/ 0 w 1807633"/>
                <a:gd name="connsiteY0" fmla="*/ 446187 h 446187"/>
                <a:gd name="connsiteX1" fmla="*/ 279400 w 1807633"/>
                <a:gd name="connsiteY1" fmla="*/ 403853 h 446187"/>
                <a:gd name="connsiteX2" fmla="*/ 524933 w 1807633"/>
                <a:gd name="connsiteY2" fmla="*/ 336120 h 446187"/>
                <a:gd name="connsiteX3" fmla="*/ 687103 w 1807633"/>
                <a:gd name="connsiteY3" fmla="*/ 162554 h 446187"/>
                <a:gd name="connsiteX4" fmla="*/ 895895 w 1807633"/>
                <a:gd name="connsiteY4" fmla="*/ 5918 h 446187"/>
                <a:gd name="connsiteX5" fmla="*/ 1358900 w 1807633"/>
                <a:gd name="connsiteY5" fmla="*/ 378454 h 446187"/>
                <a:gd name="connsiteX6" fmla="*/ 1807633 w 1807633"/>
                <a:gd name="connsiteY6" fmla="*/ 437720 h 446187"/>
                <a:gd name="connsiteX0" fmla="*/ 0 w 1807633"/>
                <a:gd name="connsiteY0" fmla="*/ 446094 h 446094"/>
                <a:gd name="connsiteX1" fmla="*/ 279400 w 1807633"/>
                <a:gd name="connsiteY1" fmla="*/ 403760 h 446094"/>
                <a:gd name="connsiteX2" fmla="*/ 488516 w 1807633"/>
                <a:gd name="connsiteY2" fmla="*/ 319094 h 446094"/>
                <a:gd name="connsiteX3" fmla="*/ 687103 w 1807633"/>
                <a:gd name="connsiteY3" fmla="*/ 162461 h 446094"/>
                <a:gd name="connsiteX4" fmla="*/ 895895 w 1807633"/>
                <a:gd name="connsiteY4" fmla="*/ 5825 h 446094"/>
                <a:gd name="connsiteX5" fmla="*/ 1358900 w 1807633"/>
                <a:gd name="connsiteY5" fmla="*/ 378361 h 446094"/>
                <a:gd name="connsiteX6" fmla="*/ 1807633 w 1807633"/>
                <a:gd name="connsiteY6" fmla="*/ 437627 h 446094"/>
                <a:gd name="connsiteX0" fmla="*/ 0 w 1807633"/>
                <a:gd name="connsiteY0" fmla="*/ 429694 h 429694"/>
                <a:gd name="connsiteX1" fmla="*/ 279400 w 1807633"/>
                <a:gd name="connsiteY1" fmla="*/ 387360 h 429694"/>
                <a:gd name="connsiteX2" fmla="*/ 488516 w 1807633"/>
                <a:gd name="connsiteY2" fmla="*/ 302694 h 429694"/>
                <a:gd name="connsiteX3" fmla="*/ 687103 w 1807633"/>
                <a:gd name="connsiteY3" fmla="*/ 146061 h 429694"/>
                <a:gd name="connsiteX4" fmla="*/ 998526 w 1807633"/>
                <a:gd name="connsiteY4" fmla="*/ 6358 h 429694"/>
                <a:gd name="connsiteX5" fmla="*/ 1358900 w 1807633"/>
                <a:gd name="connsiteY5" fmla="*/ 361961 h 429694"/>
                <a:gd name="connsiteX6" fmla="*/ 1807633 w 1807633"/>
                <a:gd name="connsiteY6" fmla="*/ 421227 h 429694"/>
                <a:gd name="connsiteX0" fmla="*/ 0 w 1784458"/>
                <a:gd name="connsiteY0" fmla="*/ 603261 h 603261"/>
                <a:gd name="connsiteX1" fmla="*/ 256225 w 1784458"/>
                <a:gd name="connsiteY1" fmla="*/ 3873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465341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3261 h 603261"/>
                <a:gd name="connsiteX1" fmla="*/ 305885 w 1784458"/>
                <a:gd name="connsiteY1" fmla="*/ 501660 h 603261"/>
                <a:gd name="connsiteX2" fmla="*/ 587836 w 1784458"/>
                <a:gd name="connsiteY2" fmla="*/ 302694 h 603261"/>
                <a:gd name="connsiteX3" fmla="*/ 663928 w 1784458"/>
                <a:gd name="connsiteY3" fmla="*/ 146061 h 603261"/>
                <a:gd name="connsiteX4" fmla="*/ 975351 w 1784458"/>
                <a:gd name="connsiteY4" fmla="*/ 6358 h 603261"/>
                <a:gd name="connsiteX5" fmla="*/ 1335725 w 1784458"/>
                <a:gd name="connsiteY5" fmla="*/ 361961 h 603261"/>
                <a:gd name="connsiteX6" fmla="*/ 1784458 w 1784458"/>
                <a:gd name="connsiteY6" fmla="*/ 421227 h 603261"/>
                <a:gd name="connsiteX0" fmla="*/ 0 w 1784458"/>
                <a:gd name="connsiteY0" fmla="*/ 602899 h 602899"/>
                <a:gd name="connsiteX1" fmla="*/ 305885 w 1784458"/>
                <a:gd name="connsiteY1" fmla="*/ 501298 h 602899"/>
                <a:gd name="connsiteX2" fmla="*/ 587836 w 1784458"/>
                <a:gd name="connsiteY2" fmla="*/ 302332 h 602899"/>
                <a:gd name="connsiteX3" fmla="*/ 786423 w 1784458"/>
                <a:gd name="connsiteY3" fmla="*/ 149933 h 602899"/>
                <a:gd name="connsiteX4" fmla="*/ 975351 w 1784458"/>
                <a:gd name="connsiteY4" fmla="*/ 5996 h 602899"/>
                <a:gd name="connsiteX5" fmla="*/ 1335725 w 1784458"/>
                <a:gd name="connsiteY5" fmla="*/ 361599 h 602899"/>
                <a:gd name="connsiteX6" fmla="*/ 1784458 w 1784458"/>
                <a:gd name="connsiteY6" fmla="*/ 420865 h 602899"/>
                <a:gd name="connsiteX0" fmla="*/ 0 w 1784458"/>
                <a:gd name="connsiteY0" fmla="*/ 586558 h 586558"/>
                <a:gd name="connsiteX1" fmla="*/ 305885 w 1784458"/>
                <a:gd name="connsiteY1" fmla="*/ 484957 h 586558"/>
                <a:gd name="connsiteX2" fmla="*/ 587836 w 1784458"/>
                <a:gd name="connsiteY2" fmla="*/ 285991 h 586558"/>
                <a:gd name="connsiteX3" fmla="*/ 786423 w 1784458"/>
                <a:gd name="connsiteY3" fmla="*/ 133592 h 586558"/>
                <a:gd name="connsiteX4" fmla="*/ 1001836 w 1784458"/>
                <a:gd name="connsiteY4" fmla="*/ 6588 h 586558"/>
                <a:gd name="connsiteX5" fmla="*/ 1335725 w 1784458"/>
                <a:gd name="connsiteY5" fmla="*/ 345258 h 586558"/>
                <a:gd name="connsiteX6" fmla="*/ 1784458 w 1784458"/>
                <a:gd name="connsiteY6" fmla="*/ 404524 h 586558"/>
                <a:gd name="connsiteX0" fmla="*/ 0 w 1784458"/>
                <a:gd name="connsiteY0" fmla="*/ 587613 h 587613"/>
                <a:gd name="connsiteX1" fmla="*/ 305885 w 1784458"/>
                <a:gd name="connsiteY1" fmla="*/ 486012 h 587613"/>
                <a:gd name="connsiteX2" fmla="*/ 587836 w 1784458"/>
                <a:gd name="connsiteY2" fmla="*/ 287046 h 587613"/>
                <a:gd name="connsiteX3" fmla="*/ 786423 w 1784458"/>
                <a:gd name="connsiteY3" fmla="*/ 134647 h 587613"/>
                <a:gd name="connsiteX4" fmla="*/ 1001836 w 1784458"/>
                <a:gd name="connsiteY4" fmla="*/ 7643 h 587613"/>
                <a:gd name="connsiteX5" fmla="*/ 1355589 w 1784458"/>
                <a:gd name="connsiteY5" fmla="*/ 367480 h 587613"/>
                <a:gd name="connsiteX6" fmla="*/ 1784458 w 1784458"/>
                <a:gd name="connsiteY6" fmla="*/ 405579 h 587613"/>
                <a:gd name="connsiteX0" fmla="*/ 0 w 1794390"/>
                <a:gd name="connsiteY0" fmla="*/ 587613 h 617246"/>
                <a:gd name="connsiteX1" fmla="*/ 305885 w 1794390"/>
                <a:gd name="connsiteY1" fmla="*/ 486012 h 617246"/>
                <a:gd name="connsiteX2" fmla="*/ 587836 w 1794390"/>
                <a:gd name="connsiteY2" fmla="*/ 287046 h 617246"/>
                <a:gd name="connsiteX3" fmla="*/ 786423 w 1794390"/>
                <a:gd name="connsiteY3" fmla="*/ 134647 h 617246"/>
                <a:gd name="connsiteX4" fmla="*/ 1001836 w 1794390"/>
                <a:gd name="connsiteY4" fmla="*/ 7643 h 617246"/>
                <a:gd name="connsiteX5" fmla="*/ 1355589 w 1794390"/>
                <a:gd name="connsiteY5" fmla="*/ 367480 h 617246"/>
                <a:gd name="connsiteX6" fmla="*/ 1794390 w 1794390"/>
                <a:gd name="connsiteY6" fmla="*/ 617246 h 617246"/>
                <a:gd name="connsiteX0" fmla="*/ 0 w 1794390"/>
                <a:gd name="connsiteY0" fmla="*/ 588041 h 617674"/>
                <a:gd name="connsiteX1" fmla="*/ 305885 w 1794390"/>
                <a:gd name="connsiteY1" fmla="*/ 486440 h 617674"/>
                <a:gd name="connsiteX2" fmla="*/ 564662 w 1794390"/>
                <a:gd name="connsiteY2" fmla="*/ 338274 h 617674"/>
                <a:gd name="connsiteX3" fmla="*/ 786423 w 1794390"/>
                <a:gd name="connsiteY3" fmla="*/ 135075 h 617674"/>
                <a:gd name="connsiteX4" fmla="*/ 1001836 w 1794390"/>
                <a:gd name="connsiteY4" fmla="*/ 8071 h 617674"/>
                <a:gd name="connsiteX5" fmla="*/ 1355589 w 1794390"/>
                <a:gd name="connsiteY5" fmla="*/ 367908 h 617674"/>
                <a:gd name="connsiteX6" fmla="*/ 1794390 w 1794390"/>
                <a:gd name="connsiteY6" fmla="*/ 617674 h 617674"/>
                <a:gd name="connsiteX0" fmla="*/ 0 w 1794390"/>
                <a:gd name="connsiteY0" fmla="*/ 580661 h 610294"/>
                <a:gd name="connsiteX1" fmla="*/ 305885 w 1794390"/>
                <a:gd name="connsiteY1" fmla="*/ 479060 h 610294"/>
                <a:gd name="connsiteX2" fmla="*/ 564662 w 1794390"/>
                <a:gd name="connsiteY2" fmla="*/ 330894 h 610294"/>
                <a:gd name="connsiteX3" fmla="*/ 786423 w 1794390"/>
                <a:gd name="connsiteY3" fmla="*/ 127695 h 610294"/>
                <a:gd name="connsiteX4" fmla="*/ 1001836 w 1794390"/>
                <a:gd name="connsiteY4" fmla="*/ 691 h 610294"/>
                <a:gd name="connsiteX5" fmla="*/ 1421961 w 1794390"/>
                <a:gd name="connsiteY5" fmla="*/ 181675 h 610294"/>
                <a:gd name="connsiteX6" fmla="*/ 1794390 w 1794390"/>
                <a:gd name="connsiteY6" fmla="*/ 610294 h 610294"/>
                <a:gd name="connsiteX0" fmla="*/ 0 w 1856614"/>
                <a:gd name="connsiteY0" fmla="*/ 580661 h 580661"/>
                <a:gd name="connsiteX1" fmla="*/ 305885 w 1856614"/>
                <a:gd name="connsiteY1" fmla="*/ 479060 h 580661"/>
                <a:gd name="connsiteX2" fmla="*/ 564662 w 1856614"/>
                <a:gd name="connsiteY2" fmla="*/ 330894 h 580661"/>
                <a:gd name="connsiteX3" fmla="*/ 786423 w 1856614"/>
                <a:gd name="connsiteY3" fmla="*/ 127695 h 580661"/>
                <a:gd name="connsiteX4" fmla="*/ 1001836 w 1856614"/>
                <a:gd name="connsiteY4" fmla="*/ 691 h 580661"/>
                <a:gd name="connsiteX5" fmla="*/ 1421961 w 1856614"/>
                <a:gd name="connsiteY5" fmla="*/ 181675 h 580661"/>
                <a:gd name="connsiteX6" fmla="*/ 1856614 w 1856614"/>
                <a:gd name="connsiteY6" fmla="*/ 225072 h 580661"/>
                <a:gd name="connsiteX0" fmla="*/ 0 w 1856614"/>
                <a:gd name="connsiteY0" fmla="*/ 580074 h 580074"/>
                <a:gd name="connsiteX1" fmla="*/ 305885 w 1856614"/>
                <a:gd name="connsiteY1" fmla="*/ 478473 h 580074"/>
                <a:gd name="connsiteX2" fmla="*/ 564662 w 1856614"/>
                <a:gd name="connsiteY2" fmla="*/ 330307 h 580074"/>
                <a:gd name="connsiteX3" fmla="*/ 786423 w 1856614"/>
                <a:gd name="connsiteY3" fmla="*/ 127108 h 580074"/>
                <a:gd name="connsiteX4" fmla="*/ 1001836 w 1856614"/>
                <a:gd name="connsiteY4" fmla="*/ 104 h 580074"/>
                <a:gd name="connsiteX5" fmla="*/ 1409516 w 1856614"/>
                <a:gd name="connsiteY5" fmla="*/ 107712 h 580074"/>
                <a:gd name="connsiteX6" fmla="*/ 1856614 w 1856614"/>
                <a:gd name="connsiteY6" fmla="*/ 224485 h 580074"/>
                <a:gd name="connsiteX0" fmla="*/ 0 w 1856614"/>
                <a:gd name="connsiteY0" fmla="*/ 581742 h 581742"/>
                <a:gd name="connsiteX1" fmla="*/ 305885 w 1856614"/>
                <a:gd name="connsiteY1" fmla="*/ 480141 h 581742"/>
                <a:gd name="connsiteX2" fmla="*/ 564662 w 1856614"/>
                <a:gd name="connsiteY2" fmla="*/ 331975 h 581742"/>
                <a:gd name="connsiteX3" fmla="*/ 645381 w 1856614"/>
                <a:gd name="connsiteY3" fmla="*/ 64572 h 581742"/>
                <a:gd name="connsiteX4" fmla="*/ 1001836 w 1856614"/>
                <a:gd name="connsiteY4" fmla="*/ 1772 h 581742"/>
                <a:gd name="connsiteX5" fmla="*/ 1409516 w 1856614"/>
                <a:gd name="connsiteY5" fmla="*/ 109380 h 581742"/>
                <a:gd name="connsiteX6" fmla="*/ 1856614 w 1856614"/>
                <a:gd name="connsiteY6" fmla="*/ 226153 h 581742"/>
                <a:gd name="connsiteX0" fmla="*/ 0 w 1856614"/>
                <a:gd name="connsiteY0" fmla="*/ 580700 h 580700"/>
                <a:gd name="connsiteX1" fmla="*/ 305885 w 1856614"/>
                <a:gd name="connsiteY1" fmla="*/ 479099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1856614"/>
                <a:gd name="connsiteY0" fmla="*/ 580700 h 580700"/>
                <a:gd name="connsiteX1" fmla="*/ 90174 w 1856614"/>
                <a:gd name="connsiteY1" fmla="*/ 158081 h 580700"/>
                <a:gd name="connsiteX2" fmla="*/ 315765 w 1856614"/>
                <a:gd name="connsiteY2" fmla="*/ 110806 h 580700"/>
                <a:gd name="connsiteX3" fmla="*/ 645381 w 1856614"/>
                <a:gd name="connsiteY3" fmla="*/ 63530 h 580700"/>
                <a:gd name="connsiteX4" fmla="*/ 1001836 w 1856614"/>
                <a:gd name="connsiteY4" fmla="*/ 730 h 580700"/>
                <a:gd name="connsiteX5" fmla="*/ 1409516 w 1856614"/>
                <a:gd name="connsiteY5" fmla="*/ 108338 h 580700"/>
                <a:gd name="connsiteX6" fmla="*/ 1856614 w 1856614"/>
                <a:gd name="connsiteY6" fmla="*/ 225111 h 580700"/>
                <a:gd name="connsiteX0" fmla="*/ 0 w 2014249"/>
                <a:gd name="connsiteY0" fmla="*/ 149618 h 225111"/>
                <a:gd name="connsiteX1" fmla="*/ 247809 w 2014249"/>
                <a:gd name="connsiteY1" fmla="*/ 158081 h 225111"/>
                <a:gd name="connsiteX2" fmla="*/ 473400 w 2014249"/>
                <a:gd name="connsiteY2" fmla="*/ 110806 h 225111"/>
                <a:gd name="connsiteX3" fmla="*/ 803016 w 2014249"/>
                <a:gd name="connsiteY3" fmla="*/ 63530 h 225111"/>
                <a:gd name="connsiteX4" fmla="*/ 1159471 w 2014249"/>
                <a:gd name="connsiteY4" fmla="*/ 730 h 225111"/>
                <a:gd name="connsiteX5" fmla="*/ 1567151 w 2014249"/>
                <a:gd name="connsiteY5" fmla="*/ 108338 h 225111"/>
                <a:gd name="connsiteX6" fmla="*/ 2014249 w 2014249"/>
                <a:gd name="connsiteY6" fmla="*/ 225111 h 225111"/>
                <a:gd name="connsiteX0" fmla="*/ 0 w 2014249"/>
                <a:gd name="connsiteY0" fmla="*/ 89256 h 164749"/>
                <a:gd name="connsiteX1" fmla="*/ 247809 w 2014249"/>
                <a:gd name="connsiteY1" fmla="*/ 97719 h 164749"/>
                <a:gd name="connsiteX2" fmla="*/ 473400 w 2014249"/>
                <a:gd name="connsiteY2" fmla="*/ 50444 h 164749"/>
                <a:gd name="connsiteX3" fmla="*/ 803016 w 2014249"/>
                <a:gd name="connsiteY3" fmla="*/ 3168 h 164749"/>
                <a:gd name="connsiteX4" fmla="*/ 1176064 w 2014249"/>
                <a:gd name="connsiteY4" fmla="*/ 9158 h 164749"/>
                <a:gd name="connsiteX5" fmla="*/ 1567151 w 2014249"/>
                <a:gd name="connsiteY5" fmla="*/ 47976 h 164749"/>
                <a:gd name="connsiteX6" fmla="*/ 2014249 w 2014249"/>
                <a:gd name="connsiteY6" fmla="*/ 164749 h 164749"/>
                <a:gd name="connsiteX0" fmla="*/ 0 w 2014249"/>
                <a:gd name="connsiteY0" fmla="*/ 87898 h 163391"/>
                <a:gd name="connsiteX1" fmla="*/ 247809 w 2014249"/>
                <a:gd name="connsiteY1" fmla="*/ 96361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14249"/>
                <a:gd name="connsiteY0" fmla="*/ 87898 h 163391"/>
                <a:gd name="connsiteX1" fmla="*/ 239512 w 2014249"/>
                <a:gd name="connsiteY1" fmla="*/ 59673 h 163391"/>
                <a:gd name="connsiteX2" fmla="*/ 477548 w 2014249"/>
                <a:gd name="connsiteY2" fmla="*/ 30742 h 163391"/>
                <a:gd name="connsiteX3" fmla="*/ 803016 w 2014249"/>
                <a:gd name="connsiteY3" fmla="*/ 1810 h 163391"/>
                <a:gd name="connsiteX4" fmla="*/ 1176064 w 2014249"/>
                <a:gd name="connsiteY4" fmla="*/ 7800 h 163391"/>
                <a:gd name="connsiteX5" fmla="*/ 1567151 w 2014249"/>
                <a:gd name="connsiteY5" fmla="*/ 46618 h 163391"/>
                <a:gd name="connsiteX6" fmla="*/ 2014249 w 2014249"/>
                <a:gd name="connsiteY6" fmla="*/ 163391 h 163391"/>
                <a:gd name="connsiteX0" fmla="*/ 0 w 2043287"/>
                <a:gd name="connsiteY0" fmla="*/ 87898 h 87898"/>
                <a:gd name="connsiteX1" fmla="*/ 239512 w 2043287"/>
                <a:gd name="connsiteY1" fmla="*/ 59673 h 87898"/>
                <a:gd name="connsiteX2" fmla="*/ 477548 w 2043287"/>
                <a:gd name="connsiteY2" fmla="*/ 30742 h 87898"/>
                <a:gd name="connsiteX3" fmla="*/ 803016 w 2043287"/>
                <a:gd name="connsiteY3" fmla="*/ 1810 h 87898"/>
                <a:gd name="connsiteX4" fmla="*/ 1176064 w 2043287"/>
                <a:gd name="connsiteY4" fmla="*/ 7800 h 87898"/>
                <a:gd name="connsiteX5" fmla="*/ 1567151 w 2043287"/>
                <a:gd name="connsiteY5" fmla="*/ 46618 h 87898"/>
                <a:gd name="connsiteX6" fmla="*/ 2043287 w 2043287"/>
                <a:gd name="connsiteY6" fmla="*/ 85429 h 87898"/>
                <a:gd name="connsiteX0" fmla="*/ 0 w 2043287"/>
                <a:gd name="connsiteY0" fmla="*/ 87212 h 87212"/>
                <a:gd name="connsiteX1" fmla="*/ 239512 w 2043287"/>
                <a:gd name="connsiteY1" fmla="*/ 58987 h 87212"/>
                <a:gd name="connsiteX2" fmla="*/ 477548 w 2043287"/>
                <a:gd name="connsiteY2" fmla="*/ 30056 h 87212"/>
                <a:gd name="connsiteX3" fmla="*/ 803016 w 2043287"/>
                <a:gd name="connsiteY3" fmla="*/ 1124 h 87212"/>
                <a:gd name="connsiteX4" fmla="*/ 1176064 w 2043287"/>
                <a:gd name="connsiteY4" fmla="*/ 7114 h 87212"/>
                <a:gd name="connsiteX5" fmla="*/ 1575448 w 2043287"/>
                <a:gd name="connsiteY5" fmla="*/ 18416 h 87212"/>
                <a:gd name="connsiteX6" fmla="*/ 2043287 w 2043287"/>
                <a:gd name="connsiteY6" fmla="*/ 84743 h 8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287" h="87212">
                  <a:moveTo>
                    <a:pt x="0" y="87212"/>
                  </a:moveTo>
                  <a:cubicBezTo>
                    <a:pt x="27050" y="78195"/>
                    <a:pt x="159921" y="68513"/>
                    <a:pt x="239512" y="58987"/>
                  </a:cubicBezTo>
                  <a:cubicBezTo>
                    <a:pt x="319103" y="49461"/>
                    <a:pt x="383631" y="39700"/>
                    <a:pt x="477548" y="30056"/>
                  </a:cubicBezTo>
                  <a:cubicBezTo>
                    <a:pt x="571465" y="20412"/>
                    <a:pt x="686597" y="4948"/>
                    <a:pt x="803016" y="1124"/>
                  </a:cubicBezTo>
                  <a:cubicBezTo>
                    <a:pt x="919435" y="-2700"/>
                    <a:pt x="1047325" y="4232"/>
                    <a:pt x="1176064" y="7114"/>
                  </a:cubicBezTo>
                  <a:cubicBezTo>
                    <a:pt x="1304803" y="9996"/>
                    <a:pt x="1430911" y="5478"/>
                    <a:pt x="1575448" y="18416"/>
                  </a:cubicBezTo>
                  <a:cubicBezTo>
                    <a:pt x="1719985" y="31354"/>
                    <a:pt x="1894254" y="45819"/>
                    <a:pt x="2043287" y="84743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79352" y="2263098"/>
            <a:ext cx="4374123" cy="3132815"/>
            <a:chOff x="4582552" y="1958298"/>
            <a:chExt cx="4374123" cy="3132815"/>
          </a:xfrm>
        </p:grpSpPr>
        <p:sp>
          <p:nvSpPr>
            <p:cNvPr id="24" name="Rectangle 23"/>
            <p:cNvSpPr/>
            <p:nvPr/>
          </p:nvSpPr>
          <p:spPr>
            <a:xfrm>
              <a:off x="4990918" y="1958298"/>
              <a:ext cx="3512008" cy="1906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17692" y="3847201"/>
              <a:ext cx="39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"/>
                  <a:cs typeface="Times"/>
                </a:rPr>
                <a:t>x</a:t>
              </a:r>
              <a:r>
                <a:rPr lang="en-US" sz="2200" i="1" baseline="-25000" dirty="0"/>
                <a:t>i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82552" y="2668996"/>
              <a:ext cx="382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Symbol" charset="2"/>
                  <a:cs typeface="Symbol" charset="2"/>
                </a:rPr>
                <a:t>f</a:t>
              </a:r>
              <a:endParaRPr lang="en-US" sz="2000" i="1" dirty="0">
                <a:latin typeface="Symbol" charset="2"/>
                <a:cs typeface="Symbol" charset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74294" y="3092567"/>
              <a:ext cx="2110746" cy="709094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524933 w 1807633"/>
                <a:gd name="connsiteY2" fmla="*/ 184708 h 294775"/>
                <a:gd name="connsiteX3" fmla="*/ 726831 w 1807633"/>
                <a:gd name="connsiteY3" fmla="*/ 108508 h 294775"/>
                <a:gd name="connsiteX4" fmla="*/ 1011768 w 1807633"/>
                <a:gd name="connsiteY4" fmla="*/ 2673 h 294775"/>
                <a:gd name="connsiteX5" fmla="*/ 1358900 w 1807633"/>
                <a:gd name="connsiteY5" fmla="*/ 227042 h 294775"/>
                <a:gd name="connsiteX6" fmla="*/ 1807633 w 1807633"/>
                <a:gd name="connsiteY6" fmla="*/ 286308 h 294775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470118 w 1807633"/>
                <a:gd name="connsiteY2" fmla="*/ 205873 h 294775"/>
                <a:gd name="connsiteX3" fmla="*/ 524933 w 1807633"/>
                <a:gd name="connsiteY3" fmla="*/ 184708 h 294775"/>
                <a:gd name="connsiteX4" fmla="*/ 726831 w 1807633"/>
                <a:gd name="connsiteY4" fmla="*/ 108508 h 294775"/>
                <a:gd name="connsiteX5" fmla="*/ 1011768 w 1807633"/>
                <a:gd name="connsiteY5" fmla="*/ 2673 h 294775"/>
                <a:gd name="connsiteX6" fmla="*/ 1358900 w 1807633"/>
                <a:gd name="connsiteY6" fmla="*/ 227042 h 294775"/>
                <a:gd name="connsiteX7" fmla="*/ 1807633 w 1807633"/>
                <a:gd name="connsiteY7" fmla="*/ 286308 h 294775"/>
                <a:gd name="connsiteX0" fmla="*/ 0 w 1807633"/>
                <a:gd name="connsiteY0" fmla="*/ 293994 h 293994"/>
                <a:gd name="connsiteX1" fmla="*/ 279400 w 1807633"/>
                <a:gd name="connsiteY1" fmla="*/ 251660 h 293994"/>
                <a:gd name="connsiteX2" fmla="*/ 470118 w 1807633"/>
                <a:gd name="connsiteY2" fmla="*/ 205092 h 293994"/>
                <a:gd name="connsiteX3" fmla="*/ 524933 w 1807633"/>
                <a:gd name="connsiteY3" fmla="*/ 183927 h 293994"/>
                <a:gd name="connsiteX4" fmla="*/ 784907 w 1807633"/>
                <a:gd name="connsiteY4" fmla="*/ 122048 h 293994"/>
                <a:gd name="connsiteX5" fmla="*/ 1011768 w 1807633"/>
                <a:gd name="connsiteY5" fmla="*/ 1892 h 293994"/>
                <a:gd name="connsiteX6" fmla="*/ 1358900 w 1807633"/>
                <a:gd name="connsiteY6" fmla="*/ 226261 h 293994"/>
                <a:gd name="connsiteX7" fmla="*/ 1807633 w 1807633"/>
                <a:gd name="connsiteY7" fmla="*/ 285527 h 293994"/>
                <a:gd name="connsiteX0" fmla="*/ 0 w 1807633"/>
                <a:gd name="connsiteY0" fmla="*/ 294048 h 294048"/>
                <a:gd name="connsiteX1" fmla="*/ 279400 w 1807633"/>
                <a:gd name="connsiteY1" fmla="*/ 251714 h 294048"/>
                <a:gd name="connsiteX2" fmla="*/ 470118 w 1807633"/>
                <a:gd name="connsiteY2" fmla="*/ 205146 h 294048"/>
                <a:gd name="connsiteX3" fmla="*/ 784907 w 1807633"/>
                <a:gd name="connsiteY3" fmla="*/ 122102 h 294048"/>
                <a:gd name="connsiteX4" fmla="*/ 1011768 w 1807633"/>
                <a:gd name="connsiteY4" fmla="*/ 1946 h 294048"/>
                <a:gd name="connsiteX5" fmla="*/ 1358900 w 1807633"/>
                <a:gd name="connsiteY5" fmla="*/ 226315 h 294048"/>
                <a:gd name="connsiteX6" fmla="*/ 1807633 w 1807633"/>
                <a:gd name="connsiteY6" fmla="*/ 285581 h 294048"/>
                <a:gd name="connsiteX0" fmla="*/ 0 w 1807633"/>
                <a:gd name="connsiteY0" fmla="*/ 294088 h 294088"/>
                <a:gd name="connsiteX1" fmla="*/ 279400 w 1807633"/>
                <a:gd name="connsiteY1" fmla="*/ 251754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07633"/>
                <a:gd name="connsiteY0" fmla="*/ 294088 h 294088"/>
                <a:gd name="connsiteX1" fmla="*/ 304290 w 1807633"/>
                <a:gd name="connsiteY1" fmla="*/ 270848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24226"/>
                <a:gd name="connsiteY0" fmla="*/ 294088 h 294088"/>
                <a:gd name="connsiteX1" fmla="*/ 304290 w 1824226"/>
                <a:gd name="connsiteY1" fmla="*/ 270848 h 294088"/>
                <a:gd name="connsiteX2" fmla="*/ 594566 w 1824226"/>
                <a:gd name="connsiteY2" fmla="*/ 219506 h 294088"/>
                <a:gd name="connsiteX3" fmla="*/ 784907 w 1824226"/>
                <a:gd name="connsiteY3" fmla="*/ 122142 h 294088"/>
                <a:gd name="connsiteX4" fmla="*/ 1011768 w 1824226"/>
                <a:gd name="connsiteY4" fmla="*/ 1986 h 294088"/>
                <a:gd name="connsiteX5" fmla="*/ 1358900 w 1824226"/>
                <a:gd name="connsiteY5" fmla="*/ 226355 h 294088"/>
                <a:gd name="connsiteX6" fmla="*/ 1824226 w 1824226"/>
                <a:gd name="connsiteY6" fmla="*/ 266527 h 294088"/>
                <a:gd name="connsiteX0" fmla="*/ 0 w 1519936"/>
                <a:gd name="connsiteY0" fmla="*/ 270848 h 270848"/>
                <a:gd name="connsiteX1" fmla="*/ 290276 w 1519936"/>
                <a:gd name="connsiteY1" fmla="*/ 219506 h 270848"/>
                <a:gd name="connsiteX2" fmla="*/ 480617 w 1519936"/>
                <a:gd name="connsiteY2" fmla="*/ 122142 h 270848"/>
                <a:gd name="connsiteX3" fmla="*/ 707478 w 1519936"/>
                <a:gd name="connsiteY3" fmla="*/ 1986 h 270848"/>
                <a:gd name="connsiteX4" fmla="*/ 1054610 w 1519936"/>
                <a:gd name="connsiteY4" fmla="*/ 226355 h 270848"/>
                <a:gd name="connsiteX5" fmla="*/ 1519936 w 1519936"/>
                <a:gd name="connsiteY5" fmla="*/ 266527 h 270848"/>
                <a:gd name="connsiteX0" fmla="*/ 0 w 1378894"/>
                <a:gd name="connsiteY0" fmla="*/ 251754 h 266527"/>
                <a:gd name="connsiteX1" fmla="*/ 149234 w 1378894"/>
                <a:gd name="connsiteY1" fmla="*/ 219506 h 266527"/>
                <a:gd name="connsiteX2" fmla="*/ 339575 w 1378894"/>
                <a:gd name="connsiteY2" fmla="*/ 122142 h 266527"/>
                <a:gd name="connsiteX3" fmla="*/ 566436 w 1378894"/>
                <a:gd name="connsiteY3" fmla="*/ 1986 h 266527"/>
                <a:gd name="connsiteX4" fmla="*/ 913568 w 1378894"/>
                <a:gd name="connsiteY4" fmla="*/ 226355 h 266527"/>
                <a:gd name="connsiteX5" fmla="*/ 1378894 w 1378894"/>
                <a:gd name="connsiteY5" fmla="*/ 266527 h 26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8894" h="266527">
                  <a:moveTo>
                    <a:pt x="0" y="251754"/>
                  </a:moveTo>
                  <a:cubicBezTo>
                    <a:pt x="99094" y="239324"/>
                    <a:pt x="64983" y="241108"/>
                    <a:pt x="149234" y="219506"/>
                  </a:cubicBezTo>
                  <a:cubicBezTo>
                    <a:pt x="233485" y="197904"/>
                    <a:pt x="270041" y="158395"/>
                    <a:pt x="339575" y="122142"/>
                  </a:cubicBezTo>
                  <a:cubicBezTo>
                    <a:pt x="409109" y="85889"/>
                    <a:pt x="470771" y="-15383"/>
                    <a:pt x="566436" y="1986"/>
                  </a:cubicBezTo>
                  <a:cubicBezTo>
                    <a:pt x="662101" y="19355"/>
                    <a:pt x="778158" y="182265"/>
                    <a:pt x="913568" y="226355"/>
                  </a:cubicBezTo>
                  <a:cubicBezTo>
                    <a:pt x="1048978" y="270445"/>
                    <a:pt x="1363901" y="260354"/>
                    <a:pt x="1378894" y="266527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1698" y="2736693"/>
              <a:ext cx="606682" cy="51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=3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5413478" y="2712809"/>
              <a:ext cx="59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8000"/>
                  </a:solidFill>
                </a:rPr>
                <a:t>t</a:t>
              </a:r>
              <a:r>
                <a:rPr lang="en-US" dirty="0" smtClean="0">
                  <a:solidFill>
                    <a:srgbClr val="008000"/>
                  </a:solidFill>
                </a:rPr>
                <a:t>=1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28659" y="2705138"/>
              <a:ext cx="606682" cy="51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</a:rPr>
                <a:t>=2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54966" y="1979994"/>
              <a:ext cx="863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dirty="0" smtClean="0"/>
                <a:t>=</a:t>
              </a:r>
              <a:r>
                <a:rPr lang="en-US" sz="2400" i="1" dirty="0" smtClean="0"/>
                <a:t>v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34" name="Straight Connector 33"/>
            <p:cNvCxnSpPr>
              <a:endCxn id="24" idx="2"/>
            </p:cNvCxnSpPr>
            <p:nvPr/>
          </p:nvCxnSpPr>
          <p:spPr>
            <a:xfrm>
              <a:off x="6739320" y="2428665"/>
              <a:ext cx="7602" cy="14361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4984750" y="3092566"/>
              <a:ext cx="2640039" cy="769719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524933 w 1807633"/>
                <a:gd name="connsiteY2" fmla="*/ 184708 h 294775"/>
                <a:gd name="connsiteX3" fmla="*/ 726831 w 1807633"/>
                <a:gd name="connsiteY3" fmla="*/ 108508 h 294775"/>
                <a:gd name="connsiteX4" fmla="*/ 1011768 w 1807633"/>
                <a:gd name="connsiteY4" fmla="*/ 2673 h 294775"/>
                <a:gd name="connsiteX5" fmla="*/ 1358900 w 1807633"/>
                <a:gd name="connsiteY5" fmla="*/ 227042 h 294775"/>
                <a:gd name="connsiteX6" fmla="*/ 1807633 w 1807633"/>
                <a:gd name="connsiteY6" fmla="*/ 286308 h 294775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470118 w 1807633"/>
                <a:gd name="connsiteY2" fmla="*/ 205873 h 294775"/>
                <a:gd name="connsiteX3" fmla="*/ 524933 w 1807633"/>
                <a:gd name="connsiteY3" fmla="*/ 184708 h 294775"/>
                <a:gd name="connsiteX4" fmla="*/ 726831 w 1807633"/>
                <a:gd name="connsiteY4" fmla="*/ 108508 h 294775"/>
                <a:gd name="connsiteX5" fmla="*/ 1011768 w 1807633"/>
                <a:gd name="connsiteY5" fmla="*/ 2673 h 294775"/>
                <a:gd name="connsiteX6" fmla="*/ 1358900 w 1807633"/>
                <a:gd name="connsiteY6" fmla="*/ 227042 h 294775"/>
                <a:gd name="connsiteX7" fmla="*/ 1807633 w 1807633"/>
                <a:gd name="connsiteY7" fmla="*/ 286308 h 294775"/>
                <a:gd name="connsiteX0" fmla="*/ 0 w 1807633"/>
                <a:gd name="connsiteY0" fmla="*/ 293994 h 293994"/>
                <a:gd name="connsiteX1" fmla="*/ 279400 w 1807633"/>
                <a:gd name="connsiteY1" fmla="*/ 251660 h 293994"/>
                <a:gd name="connsiteX2" fmla="*/ 470118 w 1807633"/>
                <a:gd name="connsiteY2" fmla="*/ 205092 h 293994"/>
                <a:gd name="connsiteX3" fmla="*/ 524933 w 1807633"/>
                <a:gd name="connsiteY3" fmla="*/ 183927 h 293994"/>
                <a:gd name="connsiteX4" fmla="*/ 784907 w 1807633"/>
                <a:gd name="connsiteY4" fmla="*/ 122048 h 293994"/>
                <a:gd name="connsiteX5" fmla="*/ 1011768 w 1807633"/>
                <a:gd name="connsiteY5" fmla="*/ 1892 h 293994"/>
                <a:gd name="connsiteX6" fmla="*/ 1358900 w 1807633"/>
                <a:gd name="connsiteY6" fmla="*/ 226261 h 293994"/>
                <a:gd name="connsiteX7" fmla="*/ 1807633 w 1807633"/>
                <a:gd name="connsiteY7" fmla="*/ 285527 h 293994"/>
                <a:gd name="connsiteX0" fmla="*/ 0 w 1807633"/>
                <a:gd name="connsiteY0" fmla="*/ 294048 h 294048"/>
                <a:gd name="connsiteX1" fmla="*/ 279400 w 1807633"/>
                <a:gd name="connsiteY1" fmla="*/ 251714 h 294048"/>
                <a:gd name="connsiteX2" fmla="*/ 470118 w 1807633"/>
                <a:gd name="connsiteY2" fmla="*/ 205146 h 294048"/>
                <a:gd name="connsiteX3" fmla="*/ 784907 w 1807633"/>
                <a:gd name="connsiteY3" fmla="*/ 122102 h 294048"/>
                <a:gd name="connsiteX4" fmla="*/ 1011768 w 1807633"/>
                <a:gd name="connsiteY4" fmla="*/ 1946 h 294048"/>
                <a:gd name="connsiteX5" fmla="*/ 1358900 w 1807633"/>
                <a:gd name="connsiteY5" fmla="*/ 226315 h 294048"/>
                <a:gd name="connsiteX6" fmla="*/ 1807633 w 1807633"/>
                <a:gd name="connsiteY6" fmla="*/ 285581 h 294048"/>
                <a:gd name="connsiteX0" fmla="*/ 0 w 1807633"/>
                <a:gd name="connsiteY0" fmla="*/ 294088 h 294088"/>
                <a:gd name="connsiteX1" fmla="*/ 279400 w 1807633"/>
                <a:gd name="connsiteY1" fmla="*/ 251754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07633"/>
                <a:gd name="connsiteY0" fmla="*/ 294088 h 294088"/>
                <a:gd name="connsiteX1" fmla="*/ 304290 w 1807633"/>
                <a:gd name="connsiteY1" fmla="*/ 270848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24226"/>
                <a:gd name="connsiteY0" fmla="*/ 294088 h 294088"/>
                <a:gd name="connsiteX1" fmla="*/ 304290 w 1824226"/>
                <a:gd name="connsiteY1" fmla="*/ 270848 h 294088"/>
                <a:gd name="connsiteX2" fmla="*/ 594566 w 1824226"/>
                <a:gd name="connsiteY2" fmla="*/ 219506 h 294088"/>
                <a:gd name="connsiteX3" fmla="*/ 784907 w 1824226"/>
                <a:gd name="connsiteY3" fmla="*/ 122142 h 294088"/>
                <a:gd name="connsiteX4" fmla="*/ 1011768 w 1824226"/>
                <a:gd name="connsiteY4" fmla="*/ 1986 h 294088"/>
                <a:gd name="connsiteX5" fmla="*/ 1358900 w 1824226"/>
                <a:gd name="connsiteY5" fmla="*/ 226355 h 294088"/>
                <a:gd name="connsiteX6" fmla="*/ 1824226 w 1824226"/>
                <a:gd name="connsiteY6" fmla="*/ 266527 h 294088"/>
                <a:gd name="connsiteX0" fmla="*/ 0 w 1724667"/>
                <a:gd name="connsiteY0" fmla="*/ 289314 h 289314"/>
                <a:gd name="connsiteX1" fmla="*/ 204731 w 1724667"/>
                <a:gd name="connsiteY1" fmla="*/ 270848 h 289314"/>
                <a:gd name="connsiteX2" fmla="*/ 495007 w 1724667"/>
                <a:gd name="connsiteY2" fmla="*/ 219506 h 289314"/>
                <a:gd name="connsiteX3" fmla="*/ 685348 w 1724667"/>
                <a:gd name="connsiteY3" fmla="*/ 122142 h 289314"/>
                <a:gd name="connsiteX4" fmla="*/ 912209 w 1724667"/>
                <a:gd name="connsiteY4" fmla="*/ 1986 h 289314"/>
                <a:gd name="connsiteX5" fmla="*/ 1259341 w 1724667"/>
                <a:gd name="connsiteY5" fmla="*/ 226355 h 289314"/>
                <a:gd name="connsiteX6" fmla="*/ 1724667 w 1724667"/>
                <a:gd name="connsiteY6" fmla="*/ 266527 h 28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4667" h="289314">
                  <a:moveTo>
                    <a:pt x="0" y="289314"/>
                  </a:moveTo>
                  <a:cubicBezTo>
                    <a:pt x="27050" y="280297"/>
                    <a:pt x="122230" y="282483"/>
                    <a:pt x="204731" y="270848"/>
                  </a:cubicBezTo>
                  <a:cubicBezTo>
                    <a:pt x="287232" y="259213"/>
                    <a:pt x="410756" y="241108"/>
                    <a:pt x="495007" y="219506"/>
                  </a:cubicBezTo>
                  <a:cubicBezTo>
                    <a:pt x="579258" y="197904"/>
                    <a:pt x="615814" y="158395"/>
                    <a:pt x="685348" y="122142"/>
                  </a:cubicBezTo>
                  <a:cubicBezTo>
                    <a:pt x="754882" y="85889"/>
                    <a:pt x="816544" y="-15383"/>
                    <a:pt x="912209" y="1986"/>
                  </a:cubicBezTo>
                  <a:cubicBezTo>
                    <a:pt x="1007874" y="19355"/>
                    <a:pt x="1123931" y="182265"/>
                    <a:pt x="1259341" y="226355"/>
                  </a:cubicBezTo>
                  <a:cubicBezTo>
                    <a:pt x="1394751" y="270445"/>
                    <a:pt x="1709674" y="260354"/>
                    <a:pt x="1724667" y="266527"/>
                  </a:cubicBezTo>
                </a:path>
              </a:pathLst>
            </a:cu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43100" y="3092567"/>
              <a:ext cx="2792439" cy="782420"/>
            </a:xfrm>
            <a:custGeom>
              <a:avLst/>
              <a:gdLst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01600 w 368300"/>
                <a:gd name="connsiteY2" fmla="*/ 8468 h 106144"/>
                <a:gd name="connsiteX3" fmla="*/ 118533 w 368300"/>
                <a:gd name="connsiteY3" fmla="*/ 4235 h 106144"/>
                <a:gd name="connsiteX4" fmla="*/ 131233 w 368300"/>
                <a:gd name="connsiteY4" fmla="*/ 2 h 106144"/>
                <a:gd name="connsiteX5" fmla="*/ 211667 w 368300"/>
                <a:gd name="connsiteY5" fmla="*/ 8468 h 106144"/>
                <a:gd name="connsiteX6" fmla="*/ 237067 w 368300"/>
                <a:gd name="connsiteY6" fmla="*/ 29635 h 106144"/>
                <a:gd name="connsiteX7" fmla="*/ 249767 w 368300"/>
                <a:gd name="connsiteY7" fmla="*/ 38102 h 106144"/>
                <a:gd name="connsiteX8" fmla="*/ 262467 w 368300"/>
                <a:gd name="connsiteY8" fmla="*/ 50802 h 106144"/>
                <a:gd name="connsiteX9" fmla="*/ 296333 w 368300"/>
                <a:gd name="connsiteY9" fmla="*/ 76202 h 106144"/>
                <a:gd name="connsiteX10" fmla="*/ 342900 w 368300"/>
                <a:gd name="connsiteY10" fmla="*/ 101602 h 106144"/>
                <a:gd name="connsiteX11" fmla="*/ 355600 w 368300"/>
                <a:gd name="connsiteY11" fmla="*/ 105835 h 106144"/>
                <a:gd name="connsiteX12" fmla="*/ 368300 w 368300"/>
                <a:gd name="connsiteY12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62467 w 368300"/>
                <a:gd name="connsiteY7" fmla="*/ 50802 h 106144"/>
                <a:gd name="connsiteX8" fmla="*/ 296333 w 368300"/>
                <a:gd name="connsiteY8" fmla="*/ 76202 h 106144"/>
                <a:gd name="connsiteX9" fmla="*/ 342900 w 368300"/>
                <a:gd name="connsiteY9" fmla="*/ 101602 h 106144"/>
                <a:gd name="connsiteX10" fmla="*/ 355600 w 368300"/>
                <a:gd name="connsiteY10" fmla="*/ 105835 h 106144"/>
                <a:gd name="connsiteX11" fmla="*/ 368300 w 368300"/>
                <a:gd name="connsiteY11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49767 w 368300"/>
                <a:gd name="connsiteY6" fmla="*/ 38102 h 106144"/>
                <a:gd name="connsiteX7" fmla="*/ 296333 w 368300"/>
                <a:gd name="connsiteY7" fmla="*/ 76202 h 106144"/>
                <a:gd name="connsiteX8" fmla="*/ 342900 w 368300"/>
                <a:gd name="connsiteY8" fmla="*/ 101602 h 106144"/>
                <a:gd name="connsiteX9" fmla="*/ 355600 w 368300"/>
                <a:gd name="connsiteY9" fmla="*/ 105835 h 106144"/>
                <a:gd name="connsiteX10" fmla="*/ 368300 w 368300"/>
                <a:gd name="connsiteY10" fmla="*/ 105835 h 106144"/>
                <a:gd name="connsiteX0" fmla="*/ 0 w 368300"/>
                <a:gd name="connsiteY0" fmla="*/ 38102 h 106144"/>
                <a:gd name="connsiteX1" fmla="*/ 67733 w 368300"/>
                <a:gd name="connsiteY1" fmla="*/ 16935 h 106144"/>
                <a:gd name="connsiteX2" fmla="*/ 118533 w 368300"/>
                <a:gd name="connsiteY2" fmla="*/ 4235 h 106144"/>
                <a:gd name="connsiteX3" fmla="*/ 131233 w 368300"/>
                <a:gd name="connsiteY3" fmla="*/ 2 h 106144"/>
                <a:gd name="connsiteX4" fmla="*/ 211667 w 368300"/>
                <a:gd name="connsiteY4" fmla="*/ 8468 h 106144"/>
                <a:gd name="connsiteX5" fmla="*/ 237067 w 368300"/>
                <a:gd name="connsiteY5" fmla="*/ 29635 h 106144"/>
                <a:gd name="connsiteX6" fmla="*/ 296333 w 368300"/>
                <a:gd name="connsiteY6" fmla="*/ 76202 h 106144"/>
                <a:gd name="connsiteX7" fmla="*/ 342900 w 368300"/>
                <a:gd name="connsiteY7" fmla="*/ 101602 h 106144"/>
                <a:gd name="connsiteX8" fmla="*/ 355600 w 368300"/>
                <a:gd name="connsiteY8" fmla="*/ 105835 h 106144"/>
                <a:gd name="connsiteX9" fmla="*/ 368300 w 368300"/>
                <a:gd name="connsiteY9" fmla="*/ 105835 h 106144"/>
                <a:gd name="connsiteX0" fmla="*/ 0 w 368300"/>
                <a:gd name="connsiteY0" fmla="*/ 33867 h 101909"/>
                <a:gd name="connsiteX1" fmla="*/ 67733 w 368300"/>
                <a:gd name="connsiteY1" fmla="*/ 12700 h 101909"/>
                <a:gd name="connsiteX2" fmla="*/ 118533 w 368300"/>
                <a:gd name="connsiteY2" fmla="*/ 0 h 101909"/>
                <a:gd name="connsiteX3" fmla="*/ 211667 w 368300"/>
                <a:gd name="connsiteY3" fmla="*/ 4233 h 101909"/>
                <a:gd name="connsiteX4" fmla="*/ 237067 w 368300"/>
                <a:gd name="connsiteY4" fmla="*/ 25400 h 101909"/>
                <a:gd name="connsiteX5" fmla="*/ 296333 w 368300"/>
                <a:gd name="connsiteY5" fmla="*/ 71967 h 101909"/>
                <a:gd name="connsiteX6" fmla="*/ 342900 w 368300"/>
                <a:gd name="connsiteY6" fmla="*/ 97367 h 101909"/>
                <a:gd name="connsiteX7" fmla="*/ 355600 w 368300"/>
                <a:gd name="connsiteY7" fmla="*/ 101600 h 101909"/>
                <a:gd name="connsiteX8" fmla="*/ 368300 w 368300"/>
                <a:gd name="connsiteY8" fmla="*/ 101600 h 101909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42900 w 368300"/>
                <a:gd name="connsiteY6" fmla="*/ 97367 h 101600"/>
                <a:gd name="connsiteX7" fmla="*/ 368300 w 368300"/>
                <a:gd name="connsiteY7" fmla="*/ 101600 h 101600"/>
                <a:gd name="connsiteX0" fmla="*/ 0 w 368300"/>
                <a:gd name="connsiteY0" fmla="*/ 33867 h 101600"/>
                <a:gd name="connsiteX1" fmla="*/ 67733 w 368300"/>
                <a:gd name="connsiteY1" fmla="*/ 12700 h 101600"/>
                <a:gd name="connsiteX2" fmla="*/ 118533 w 368300"/>
                <a:gd name="connsiteY2" fmla="*/ 0 h 101600"/>
                <a:gd name="connsiteX3" fmla="*/ 211667 w 368300"/>
                <a:gd name="connsiteY3" fmla="*/ 4233 h 101600"/>
                <a:gd name="connsiteX4" fmla="*/ 237067 w 368300"/>
                <a:gd name="connsiteY4" fmla="*/ 25400 h 101600"/>
                <a:gd name="connsiteX5" fmla="*/ 296333 w 368300"/>
                <a:gd name="connsiteY5" fmla="*/ 71967 h 101600"/>
                <a:gd name="connsiteX6" fmla="*/ 368300 w 368300"/>
                <a:gd name="connsiteY6" fmla="*/ 101600 h 101600"/>
                <a:gd name="connsiteX0" fmla="*/ 0 w 516467"/>
                <a:gd name="connsiteY0" fmla="*/ 299957 h 299957"/>
                <a:gd name="connsiteX1" fmla="*/ 215900 w 516467"/>
                <a:gd name="connsiteY1" fmla="*/ 24790 h 299957"/>
                <a:gd name="connsiteX2" fmla="*/ 266700 w 516467"/>
                <a:gd name="connsiteY2" fmla="*/ 12090 h 299957"/>
                <a:gd name="connsiteX3" fmla="*/ 359834 w 516467"/>
                <a:gd name="connsiteY3" fmla="*/ 16323 h 299957"/>
                <a:gd name="connsiteX4" fmla="*/ 385234 w 516467"/>
                <a:gd name="connsiteY4" fmla="*/ 37490 h 299957"/>
                <a:gd name="connsiteX5" fmla="*/ 444500 w 516467"/>
                <a:gd name="connsiteY5" fmla="*/ 84057 h 299957"/>
                <a:gd name="connsiteX6" fmla="*/ 516467 w 516467"/>
                <a:gd name="connsiteY6" fmla="*/ 113690 h 299957"/>
                <a:gd name="connsiteX0" fmla="*/ 0 w 516467"/>
                <a:gd name="connsiteY0" fmla="*/ 303707 h 303707"/>
                <a:gd name="connsiteX1" fmla="*/ 444500 w 516467"/>
                <a:gd name="connsiteY1" fmla="*/ 235973 h 303707"/>
                <a:gd name="connsiteX2" fmla="*/ 266700 w 516467"/>
                <a:gd name="connsiteY2" fmla="*/ 15840 h 303707"/>
                <a:gd name="connsiteX3" fmla="*/ 359834 w 516467"/>
                <a:gd name="connsiteY3" fmla="*/ 20073 h 303707"/>
                <a:gd name="connsiteX4" fmla="*/ 385234 w 516467"/>
                <a:gd name="connsiteY4" fmla="*/ 41240 h 303707"/>
                <a:gd name="connsiteX5" fmla="*/ 444500 w 516467"/>
                <a:gd name="connsiteY5" fmla="*/ 87807 h 303707"/>
                <a:gd name="connsiteX6" fmla="*/ 516467 w 516467"/>
                <a:gd name="connsiteY6" fmla="*/ 1174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444500 w 1807633"/>
                <a:gd name="connsiteY5" fmla="*/ 87807 h 303707"/>
                <a:gd name="connsiteX6" fmla="*/ 1807633 w 1807633"/>
                <a:gd name="connsiteY6" fmla="*/ 295240 h 303707"/>
                <a:gd name="connsiteX0" fmla="*/ 0 w 1807633"/>
                <a:gd name="connsiteY0" fmla="*/ 303707 h 303707"/>
                <a:gd name="connsiteX1" fmla="*/ 444500 w 1807633"/>
                <a:gd name="connsiteY1" fmla="*/ 235973 h 303707"/>
                <a:gd name="connsiteX2" fmla="*/ 266700 w 1807633"/>
                <a:gd name="connsiteY2" fmla="*/ 15840 h 303707"/>
                <a:gd name="connsiteX3" fmla="*/ 359834 w 1807633"/>
                <a:gd name="connsiteY3" fmla="*/ 20073 h 303707"/>
                <a:gd name="connsiteX4" fmla="*/ 385234 w 1807633"/>
                <a:gd name="connsiteY4" fmla="*/ 41240 h 303707"/>
                <a:gd name="connsiteX5" fmla="*/ 1358900 w 1807633"/>
                <a:gd name="connsiteY5" fmla="*/ 235974 h 303707"/>
                <a:gd name="connsiteX6" fmla="*/ 1807633 w 1807633"/>
                <a:gd name="connsiteY6" fmla="*/ 295240 h 303707"/>
                <a:gd name="connsiteX0" fmla="*/ 0 w 1807633"/>
                <a:gd name="connsiteY0" fmla="*/ 302972 h 302972"/>
                <a:gd name="connsiteX1" fmla="*/ 444500 w 1807633"/>
                <a:gd name="connsiteY1" fmla="*/ 235238 h 302972"/>
                <a:gd name="connsiteX2" fmla="*/ 266700 w 1807633"/>
                <a:gd name="connsiteY2" fmla="*/ 15105 h 302972"/>
                <a:gd name="connsiteX3" fmla="*/ 359834 w 1807633"/>
                <a:gd name="connsiteY3" fmla="*/ 19338 h 302972"/>
                <a:gd name="connsiteX4" fmla="*/ 1003301 w 1807633"/>
                <a:gd name="connsiteY4" fmla="*/ 19338 h 302972"/>
                <a:gd name="connsiteX5" fmla="*/ 1358900 w 1807633"/>
                <a:gd name="connsiteY5" fmla="*/ 235239 h 302972"/>
                <a:gd name="connsiteX6" fmla="*/ 1807633 w 1807633"/>
                <a:gd name="connsiteY6" fmla="*/ 294505 h 302972"/>
                <a:gd name="connsiteX0" fmla="*/ 0 w 1807633"/>
                <a:gd name="connsiteY0" fmla="*/ 289339 h 289339"/>
                <a:gd name="connsiteX1" fmla="*/ 444500 w 1807633"/>
                <a:gd name="connsiteY1" fmla="*/ 221605 h 289339"/>
                <a:gd name="connsiteX2" fmla="*/ 266700 w 1807633"/>
                <a:gd name="connsiteY2" fmla="*/ 1472 h 289339"/>
                <a:gd name="connsiteX3" fmla="*/ 613834 w 1807633"/>
                <a:gd name="connsiteY3" fmla="*/ 120005 h 289339"/>
                <a:gd name="connsiteX4" fmla="*/ 1003301 w 1807633"/>
                <a:gd name="connsiteY4" fmla="*/ 5705 h 289339"/>
                <a:gd name="connsiteX5" fmla="*/ 1358900 w 1807633"/>
                <a:gd name="connsiteY5" fmla="*/ 221606 h 289339"/>
                <a:gd name="connsiteX6" fmla="*/ 1807633 w 1807633"/>
                <a:gd name="connsiteY6" fmla="*/ 280872 h 289339"/>
                <a:gd name="connsiteX0" fmla="*/ 0 w 1807633"/>
                <a:gd name="connsiteY0" fmla="*/ 285514 h 285514"/>
                <a:gd name="connsiteX1" fmla="*/ 444500 w 1807633"/>
                <a:gd name="connsiteY1" fmla="*/ 2177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5514 h 285514"/>
                <a:gd name="connsiteX1" fmla="*/ 279400 w 1807633"/>
                <a:gd name="connsiteY1" fmla="*/ 243180 h 285514"/>
                <a:gd name="connsiteX2" fmla="*/ 524933 w 1807633"/>
                <a:gd name="connsiteY2" fmla="*/ 175447 h 285514"/>
                <a:gd name="connsiteX3" fmla="*/ 613834 w 1807633"/>
                <a:gd name="connsiteY3" fmla="*/ 116180 h 285514"/>
                <a:gd name="connsiteX4" fmla="*/ 1003301 w 1807633"/>
                <a:gd name="connsiteY4" fmla="*/ 1880 h 285514"/>
                <a:gd name="connsiteX5" fmla="*/ 1358900 w 1807633"/>
                <a:gd name="connsiteY5" fmla="*/ 217781 h 285514"/>
                <a:gd name="connsiteX6" fmla="*/ 1807633 w 1807633"/>
                <a:gd name="connsiteY6" fmla="*/ 277047 h 285514"/>
                <a:gd name="connsiteX0" fmla="*/ 0 w 1807633"/>
                <a:gd name="connsiteY0" fmla="*/ 287850 h 287850"/>
                <a:gd name="connsiteX1" fmla="*/ 279400 w 1807633"/>
                <a:gd name="connsiteY1" fmla="*/ 245516 h 287850"/>
                <a:gd name="connsiteX2" fmla="*/ 524933 w 1807633"/>
                <a:gd name="connsiteY2" fmla="*/ 177783 h 287850"/>
                <a:gd name="connsiteX3" fmla="*/ 706967 w 1807633"/>
                <a:gd name="connsiteY3" fmla="*/ 84650 h 287850"/>
                <a:gd name="connsiteX4" fmla="*/ 1003301 w 1807633"/>
                <a:gd name="connsiteY4" fmla="*/ 4216 h 287850"/>
                <a:gd name="connsiteX5" fmla="*/ 1358900 w 1807633"/>
                <a:gd name="connsiteY5" fmla="*/ 220117 h 287850"/>
                <a:gd name="connsiteX6" fmla="*/ 1807633 w 1807633"/>
                <a:gd name="connsiteY6" fmla="*/ 279383 h 287850"/>
                <a:gd name="connsiteX0" fmla="*/ 0 w 1807633"/>
                <a:gd name="connsiteY0" fmla="*/ 304220 h 304220"/>
                <a:gd name="connsiteX1" fmla="*/ 279400 w 1807633"/>
                <a:gd name="connsiteY1" fmla="*/ 261886 h 304220"/>
                <a:gd name="connsiteX2" fmla="*/ 524933 w 1807633"/>
                <a:gd name="connsiteY2" fmla="*/ 194153 h 304220"/>
                <a:gd name="connsiteX3" fmla="*/ 706967 w 1807633"/>
                <a:gd name="connsiteY3" fmla="*/ 101020 h 304220"/>
                <a:gd name="connsiteX4" fmla="*/ 969435 w 1807633"/>
                <a:gd name="connsiteY4" fmla="*/ 3652 h 304220"/>
                <a:gd name="connsiteX5" fmla="*/ 1358900 w 1807633"/>
                <a:gd name="connsiteY5" fmla="*/ 236487 h 304220"/>
                <a:gd name="connsiteX6" fmla="*/ 1807633 w 1807633"/>
                <a:gd name="connsiteY6" fmla="*/ 295753 h 304220"/>
                <a:gd name="connsiteX0" fmla="*/ 0 w 1807633"/>
                <a:gd name="connsiteY0" fmla="*/ 296017 h 296017"/>
                <a:gd name="connsiteX1" fmla="*/ 279400 w 1807633"/>
                <a:gd name="connsiteY1" fmla="*/ 253683 h 296017"/>
                <a:gd name="connsiteX2" fmla="*/ 524933 w 1807633"/>
                <a:gd name="connsiteY2" fmla="*/ 185950 h 296017"/>
                <a:gd name="connsiteX3" fmla="*/ 706967 w 1807633"/>
                <a:gd name="connsiteY3" fmla="*/ 92817 h 296017"/>
                <a:gd name="connsiteX4" fmla="*/ 1011768 w 1807633"/>
                <a:gd name="connsiteY4" fmla="*/ 3915 h 296017"/>
                <a:gd name="connsiteX5" fmla="*/ 1358900 w 1807633"/>
                <a:gd name="connsiteY5" fmla="*/ 228284 h 296017"/>
                <a:gd name="connsiteX6" fmla="*/ 1807633 w 1807633"/>
                <a:gd name="connsiteY6" fmla="*/ 287550 h 296017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524933 w 1807633"/>
                <a:gd name="connsiteY2" fmla="*/ 184708 h 294775"/>
                <a:gd name="connsiteX3" fmla="*/ 726831 w 1807633"/>
                <a:gd name="connsiteY3" fmla="*/ 108508 h 294775"/>
                <a:gd name="connsiteX4" fmla="*/ 1011768 w 1807633"/>
                <a:gd name="connsiteY4" fmla="*/ 2673 h 294775"/>
                <a:gd name="connsiteX5" fmla="*/ 1358900 w 1807633"/>
                <a:gd name="connsiteY5" fmla="*/ 227042 h 294775"/>
                <a:gd name="connsiteX6" fmla="*/ 1807633 w 1807633"/>
                <a:gd name="connsiteY6" fmla="*/ 286308 h 294775"/>
                <a:gd name="connsiteX0" fmla="*/ 0 w 1807633"/>
                <a:gd name="connsiteY0" fmla="*/ 294775 h 294775"/>
                <a:gd name="connsiteX1" fmla="*/ 279400 w 1807633"/>
                <a:gd name="connsiteY1" fmla="*/ 252441 h 294775"/>
                <a:gd name="connsiteX2" fmla="*/ 470118 w 1807633"/>
                <a:gd name="connsiteY2" fmla="*/ 205873 h 294775"/>
                <a:gd name="connsiteX3" fmla="*/ 524933 w 1807633"/>
                <a:gd name="connsiteY3" fmla="*/ 184708 h 294775"/>
                <a:gd name="connsiteX4" fmla="*/ 726831 w 1807633"/>
                <a:gd name="connsiteY4" fmla="*/ 108508 h 294775"/>
                <a:gd name="connsiteX5" fmla="*/ 1011768 w 1807633"/>
                <a:gd name="connsiteY5" fmla="*/ 2673 h 294775"/>
                <a:gd name="connsiteX6" fmla="*/ 1358900 w 1807633"/>
                <a:gd name="connsiteY6" fmla="*/ 227042 h 294775"/>
                <a:gd name="connsiteX7" fmla="*/ 1807633 w 1807633"/>
                <a:gd name="connsiteY7" fmla="*/ 286308 h 294775"/>
                <a:gd name="connsiteX0" fmla="*/ 0 w 1807633"/>
                <a:gd name="connsiteY0" fmla="*/ 293994 h 293994"/>
                <a:gd name="connsiteX1" fmla="*/ 279400 w 1807633"/>
                <a:gd name="connsiteY1" fmla="*/ 251660 h 293994"/>
                <a:gd name="connsiteX2" fmla="*/ 470118 w 1807633"/>
                <a:gd name="connsiteY2" fmla="*/ 205092 h 293994"/>
                <a:gd name="connsiteX3" fmla="*/ 524933 w 1807633"/>
                <a:gd name="connsiteY3" fmla="*/ 183927 h 293994"/>
                <a:gd name="connsiteX4" fmla="*/ 784907 w 1807633"/>
                <a:gd name="connsiteY4" fmla="*/ 122048 h 293994"/>
                <a:gd name="connsiteX5" fmla="*/ 1011768 w 1807633"/>
                <a:gd name="connsiteY5" fmla="*/ 1892 h 293994"/>
                <a:gd name="connsiteX6" fmla="*/ 1358900 w 1807633"/>
                <a:gd name="connsiteY6" fmla="*/ 226261 h 293994"/>
                <a:gd name="connsiteX7" fmla="*/ 1807633 w 1807633"/>
                <a:gd name="connsiteY7" fmla="*/ 285527 h 293994"/>
                <a:gd name="connsiteX0" fmla="*/ 0 w 1807633"/>
                <a:gd name="connsiteY0" fmla="*/ 294048 h 294048"/>
                <a:gd name="connsiteX1" fmla="*/ 279400 w 1807633"/>
                <a:gd name="connsiteY1" fmla="*/ 251714 h 294048"/>
                <a:gd name="connsiteX2" fmla="*/ 470118 w 1807633"/>
                <a:gd name="connsiteY2" fmla="*/ 205146 h 294048"/>
                <a:gd name="connsiteX3" fmla="*/ 784907 w 1807633"/>
                <a:gd name="connsiteY3" fmla="*/ 122102 h 294048"/>
                <a:gd name="connsiteX4" fmla="*/ 1011768 w 1807633"/>
                <a:gd name="connsiteY4" fmla="*/ 1946 h 294048"/>
                <a:gd name="connsiteX5" fmla="*/ 1358900 w 1807633"/>
                <a:gd name="connsiteY5" fmla="*/ 226315 h 294048"/>
                <a:gd name="connsiteX6" fmla="*/ 1807633 w 1807633"/>
                <a:gd name="connsiteY6" fmla="*/ 285581 h 294048"/>
                <a:gd name="connsiteX0" fmla="*/ 0 w 1807633"/>
                <a:gd name="connsiteY0" fmla="*/ 294088 h 294088"/>
                <a:gd name="connsiteX1" fmla="*/ 279400 w 1807633"/>
                <a:gd name="connsiteY1" fmla="*/ 251754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07633"/>
                <a:gd name="connsiteY0" fmla="*/ 294088 h 294088"/>
                <a:gd name="connsiteX1" fmla="*/ 304290 w 1807633"/>
                <a:gd name="connsiteY1" fmla="*/ 270848 h 294088"/>
                <a:gd name="connsiteX2" fmla="*/ 594566 w 1807633"/>
                <a:gd name="connsiteY2" fmla="*/ 219506 h 294088"/>
                <a:gd name="connsiteX3" fmla="*/ 784907 w 1807633"/>
                <a:gd name="connsiteY3" fmla="*/ 122142 h 294088"/>
                <a:gd name="connsiteX4" fmla="*/ 1011768 w 1807633"/>
                <a:gd name="connsiteY4" fmla="*/ 1986 h 294088"/>
                <a:gd name="connsiteX5" fmla="*/ 1358900 w 1807633"/>
                <a:gd name="connsiteY5" fmla="*/ 226355 h 294088"/>
                <a:gd name="connsiteX6" fmla="*/ 1807633 w 1807633"/>
                <a:gd name="connsiteY6" fmla="*/ 285621 h 294088"/>
                <a:gd name="connsiteX0" fmla="*/ 0 w 1824226"/>
                <a:gd name="connsiteY0" fmla="*/ 294088 h 294088"/>
                <a:gd name="connsiteX1" fmla="*/ 304290 w 1824226"/>
                <a:gd name="connsiteY1" fmla="*/ 270848 h 294088"/>
                <a:gd name="connsiteX2" fmla="*/ 594566 w 1824226"/>
                <a:gd name="connsiteY2" fmla="*/ 219506 h 294088"/>
                <a:gd name="connsiteX3" fmla="*/ 784907 w 1824226"/>
                <a:gd name="connsiteY3" fmla="*/ 122142 h 294088"/>
                <a:gd name="connsiteX4" fmla="*/ 1011768 w 1824226"/>
                <a:gd name="connsiteY4" fmla="*/ 1986 h 294088"/>
                <a:gd name="connsiteX5" fmla="*/ 1358900 w 1824226"/>
                <a:gd name="connsiteY5" fmla="*/ 226355 h 294088"/>
                <a:gd name="connsiteX6" fmla="*/ 1824226 w 1824226"/>
                <a:gd name="connsiteY6" fmla="*/ 266527 h 29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26" h="294088">
                  <a:moveTo>
                    <a:pt x="0" y="294088"/>
                  </a:moveTo>
                  <a:cubicBezTo>
                    <a:pt x="27050" y="285071"/>
                    <a:pt x="205196" y="283278"/>
                    <a:pt x="304290" y="270848"/>
                  </a:cubicBezTo>
                  <a:cubicBezTo>
                    <a:pt x="403384" y="258418"/>
                    <a:pt x="510315" y="241108"/>
                    <a:pt x="594566" y="219506"/>
                  </a:cubicBezTo>
                  <a:cubicBezTo>
                    <a:pt x="678817" y="197904"/>
                    <a:pt x="715373" y="158395"/>
                    <a:pt x="784907" y="122142"/>
                  </a:cubicBezTo>
                  <a:cubicBezTo>
                    <a:pt x="854441" y="85889"/>
                    <a:pt x="916103" y="-15383"/>
                    <a:pt x="1011768" y="1986"/>
                  </a:cubicBezTo>
                  <a:cubicBezTo>
                    <a:pt x="1107433" y="19355"/>
                    <a:pt x="1223490" y="182265"/>
                    <a:pt x="1358900" y="226355"/>
                  </a:cubicBezTo>
                  <a:cubicBezTo>
                    <a:pt x="1494310" y="270445"/>
                    <a:pt x="1809233" y="260354"/>
                    <a:pt x="1824226" y="266527"/>
                  </a:cubicBez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6090077"/>
                </p:ext>
              </p:extLst>
            </p:nvPr>
          </p:nvGraphicFramePr>
          <p:xfrm>
            <a:off x="4684713" y="4318000"/>
            <a:ext cx="2657475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Equation" r:id="rId5" imgW="1574800" imgH="457200" progId="Equation.3">
                    <p:embed/>
                  </p:oleObj>
                </mc:Choice>
                <mc:Fallback>
                  <p:oleObj name="Equation" r:id="rId5" imgW="15748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84713" y="4318000"/>
                          <a:ext cx="2657475" cy="773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683422" y="3092567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683422" y="3468012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683422" y="3723212"/>
              <a:ext cx="127000" cy="127000"/>
            </a:xfrm>
            <a:prstGeom prst="ellipse">
              <a:avLst/>
            </a:prstGeom>
            <a:noFill/>
            <a:ln w="28575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34364"/>
                </p:ext>
              </p:extLst>
            </p:nvPr>
          </p:nvGraphicFramePr>
          <p:xfrm>
            <a:off x="7503637" y="4278222"/>
            <a:ext cx="1453038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Equation" r:id="rId7" imgW="800100" imgH="393700" progId="Equation.3">
                    <p:embed/>
                  </p:oleObj>
                </mc:Choice>
                <mc:Fallback>
                  <p:oleObj name="Equation" r:id="rId7" imgW="8001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03637" y="4278222"/>
                          <a:ext cx="1453038" cy="714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7242330" y="4406900"/>
              <a:ext cx="261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,</a:t>
              </a:r>
              <a:endParaRPr lang="en-US" sz="24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6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1"/>
            <a:ext cx="8229600" cy="870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Putting it all together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14487" y="811154"/>
            <a:ext cx="7582905" cy="781115"/>
            <a:chOff x="665745" y="2322454"/>
            <a:chExt cx="7582905" cy="781115"/>
          </a:xfrm>
        </p:grpSpPr>
        <p:sp>
          <p:nvSpPr>
            <p:cNvPr id="3" name="TextBox 2"/>
            <p:cNvSpPr txBox="1"/>
            <p:nvPr/>
          </p:nvSpPr>
          <p:spPr>
            <a:xfrm>
              <a:off x="665745" y="2322454"/>
              <a:ext cx="7582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However, it gets uglier if we want to express the material-following derivative in the fixed coordinate system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813511"/>
                </p:ext>
              </p:extLst>
            </p:nvPr>
          </p:nvGraphicFramePr>
          <p:xfrm>
            <a:off x="4990098" y="2649530"/>
            <a:ext cx="294217" cy="454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3" imgW="139700" imgH="215900" progId="Equation.3">
                    <p:embed/>
                  </p:oleObj>
                </mc:Choice>
                <mc:Fallback>
                  <p:oleObj name="Equation" r:id="rId3" imgW="139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90098" y="2649530"/>
                          <a:ext cx="294217" cy="454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4760"/>
              </p:ext>
            </p:extLst>
          </p:nvPr>
        </p:nvGraphicFramePr>
        <p:xfrm>
          <a:off x="1810835" y="2666955"/>
          <a:ext cx="3874502" cy="8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2120900" imgH="457200" progId="Equation.3">
                  <p:embed/>
                </p:oleObj>
              </mc:Choice>
              <mc:Fallback>
                <p:oleObj name="Equation" r:id="rId5" imgW="2120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0835" y="2666955"/>
                        <a:ext cx="3874502" cy="83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02759" y="1812212"/>
            <a:ext cx="7309882" cy="707886"/>
            <a:chOff x="894318" y="815387"/>
            <a:chExt cx="7309882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94318" y="815387"/>
              <a:ext cx="7309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In the spatial coordinate system     , rate of change of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for a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as it passes through </a:t>
              </a:r>
              <a:r>
                <a:rPr lang="en-US" sz="2000" i="1" dirty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i="1" baseline="-25000" dirty="0">
                  <a:solidFill>
                    <a:srgbClr val="000090"/>
                  </a:solidFill>
                </a:rPr>
                <a:t>i</a:t>
              </a:r>
              <a:r>
                <a:rPr lang="en-US" sz="2000" dirty="0" smtClean="0">
                  <a:solidFill>
                    <a:srgbClr val="000090"/>
                  </a:solidFill>
                </a:rPr>
                <a:t> :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467708"/>
                </p:ext>
              </p:extLst>
            </p:nvPr>
          </p:nvGraphicFramePr>
          <p:xfrm>
            <a:off x="4285218" y="840787"/>
            <a:ext cx="294217" cy="454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7" imgW="139700" imgH="215900" progId="Equation.3">
                    <p:embed/>
                  </p:oleObj>
                </mc:Choice>
                <mc:Fallback>
                  <p:oleObj name="Equation" r:id="rId7" imgW="139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5218" y="840787"/>
                          <a:ext cx="294217" cy="454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2268036" y="3721100"/>
            <a:ext cx="192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Rate of change </a:t>
            </a:r>
            <a:r>
              <a:rPr lang="en-US" sz="2000" dirty="0">
                <a:solidFill>
                  <a:srgbClr val="000090"/>
                </a:solidFill>
              </a:rPr>
              <a:t>seen at 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i="1" baseline="-25000" dirty="0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01736" y="3733800"/>
            <a:ext cx="340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Correction for changes carried in by flow, without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</a:t>
            </a:r>
            <a:r>
              <a:rPr lang="en-US" sz="2000" dirty="0" smtClean="0">
                <a:solidFill>
                  <a:srgbClr val="000090"/>
                </a:solidFill>
              </a:rPr>
              <a:t> actually changing on the particles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3230848" y="3502318"/>
            <a:ext cx="71153" cy="2187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038840" y="3578518"/>
            <a:ext cx="294217" cy="2187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3076" y="5154709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For example, for the seamount, the two terms must cancel each other, because we know that </a:t>
            </a:r>
            <a:r>
              <a:rPr lang="en-US" sz="2000" i="1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</a:t>
            </a:r>
            <a:r>
              <a:rPr lang="en-US" sz="2000" dirty="0" smtClean="0">
                <a:solidFill>
                  <a:srgbClr val="000090"/>
                </a:solidFill>
              </a:rPr>
              <a:t>, the topography of the seamount, is not changing.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Other situations can be more complicated </a:t>
            </a:r>
            <a:r>
              <a:rPr lang="mr-IN" sz="2000" dirty="0" smtClean="0">
                <a:solidFill>
                  <a:srgbClr val="000090"/>
                </a:solidFill>
              </a:rPr>
              <a:t>…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sym typeface="Wingdings"/>
              </a:rPr>
              <a:t>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4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Displacement and Finite Strain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5" name="Picture 4" descr="class_prep_22_f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/>
          <a:stretch/>
        </p:blipFill>
        <p:spPr>
          <a:xfrm>
            <a:off x="4646704" y="1090705"/>
            <a:ext cx="4450959" cy="3383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016000"/>
            <a:ext cx="4850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Any two nearby points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Q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in the initial </a:t>
            </a:r>
            <a:r>
              <a:rPr lang="en-US" sz="2000" dirty="0" smtClean="0">
                <a:solidFill>
                  <a:srgbClr val="000090"/>
                </a:solidFill>
              </a:rPr>
              <a:t>configuration are moved to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b="1" dirty="0" smtClean="0">
                <a:solidFill>
                  <a:srgbClr val="000090"/>
                </a:solidFill>
              </a:rPr>
              <a:t>q</a:t>
            </a:r>
            <a:r>
              <a:rPr lang="en-US" sz="2000" dirty="0" smtClean="0">
                <a:solidFill>
                  <a:srgbClr val="000090"/>
                </a:solidFill>
              </a:rPr>
              <a:t> in the final configuration.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The displacement of point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 is  </a:t>
            </a:r>
            <a:r>
              <a:rPr lang="en-US" sz="2000" b="1" i="1" dirty="0" err="1" smtClean="0">
                <a:solidFill>
                  <a:srgbClr val="000090"/>
                </a:solidFill>
                <a:latin typeface="Times"/>
                <a:cs typeface="Times"/>
              </a:rPr>
              <a:t>u</a:t>
            </a:r>
            <a:r>
              <a:rPr lang="en-US" sz="2200" baseline="-25000" dirty="0" err="1" smtClean="0">
                <a:solidFill>
                  <a:srgbClr val="000090"/>
                </a:solidFill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  =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mr-IN" sz="2000" dirty="0" smtClean="0">
                <a:solidFill>
                  <a:srgbClr val="000090"/>
                </a:solidFill>
              </a:rPr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endParaRPr lang="en-US" sz="2000" b="1" dirty="0" smtClean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The displacement of point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Q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is  </a:t>
            </a:r>
            <a:r>
              <a:rPr lang="en-US" sz="2000" b="1" i="1" dirty="0" err="1">
                <a:solidFill>
                  <a:srgbClr val="000090"/>
                </a:solidFill>
                <a:latin typeface="Times"/>
                <a:cs typeface="Times"/>
              </a:rPr>
              <a:t>u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Q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q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mr-IN" sz="2000" dirty="0">
                <a:solidFill>
                  <a:srgbClr val="000090"/>
                </a:solidFill>
              </a:rPr>
              <a:t>–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Times"/>
                <a:cs typeface="Times"/>
              </a:rPr>
              <a:t>Q</a:t>
            </a:r>
            <a:r>
              <a:rPr lang="en-US" sz="2000" dirty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Or in general, </a:t>
            </a:r>
            <a:r>
              <a:rPr lang="en-US" sz="2000" b="1" i="1" dirty="0">
                <a:solidFill>
                  <a:srgbClr val="000090"/>
                </a:solidFill>
                <a:latin typeface="Times"/>
                <a:cs typeface="Times"/>
              </a:rPr>
              <a:t>u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= </a:t>
            </a:r>
            <a:r>
              <a:rPr lang="en-US" sz="2000" b="1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mr-IN" sz="2000" dirty="0">
                <a:solidFill>
                  <a:srgbClr val="000090"/>
                </a:solidFill>
              </a:rPr>
              <a:t>–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Because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Q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is </a:t>
            </a:r>
            <a:r>
              <a:rPr lang="en-US" sz="2000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lang="en-US" sz="2000" dirty="0" smtClean="0">
                <a:solidFill>
                  <a:srgbClr val="000090"/>
                </a:solidFill>
                <a:latin typeface="Calibri"/>
                <a:cs typeface="Calibri"/>
              </a:rPr>
              <a:t>lose t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o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, </a:t>
            </a:r>
            <a:r>
              <a:rPr lang="en-US" sz="2000" b="1" i="1" dirty="0" smtClean="0">
                <a:solidFill>
                  <a:srgbClr val="000090"/>
                </a:solidFill>
                <a:latin typeface="Times"/>
                <a:cs typeface="Times"/>
              </a:rPr>
              <a:t> u 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can be expanded as a Taylor series around the point </a:t>
            </a:r>
            <a:r>
              <a:rPr lang="en-US" sz="2000" b="1" dirty="0" smtClean="0">
                <a:solidFill>
                  <a:srgbClr val="000090"/>
                </a:solidFill>
                <a:latin typeface="Times"/>
                <a:cs typeface="Times"/>
              </a:rPr>
              <a:t>P</a:t>
            </a:r>
            <a:r>
              <a:rPr lang="en-US" sz="2000" dirty="0" smtClean="0">
                <a:solidFill>
                  <a:srgbClr val="000090"/>
                </a:solidFill>
                <a:latin typeface="Times"/>
                <a:cs typeface="Times"/>
              </a:rPr>
              <a:t>. Here are the first-order terms:  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294" y="5907159"/>
            <a:ext cx="646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small line element </a:t>
            </a:r>
            <a:r>
              <a:rPr lang="en-US" sz="2000" dirty="0" err="1">
                <a:solidFill>
                  <a:srgbClr val="000090"/>
                </a:solidFill>
              </a:rPr>
              <a:t>d</a:t>
            </a:r>
            <a:r>
              <a:rPr lang="en-US" sz="20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baseline="-25000" dirty="0" err="1">
                <a:solidFill>
                  <a:srgbClr val="000090"/>
                </a:solidFill>
              </a:rPr>
              <a:t>A</a:t>
            </a:r>
            <a:r>
              <a:rPr lang="en-US" sz="2000" dirty="0">
                <a:solidFill>
                  <a:srgbClr val="000090"/>
                </a:solidFill>
              </a:rPr>
              <a:t> in the initial configuration </a:t>
            </a:r>
            <a:r>
              <a:rPr lang="en-US" sz="2000" dirty="0" smtClean="0">
                <a:solidFill>
                  <a:srgbClr val="000090"/>
                </a:solidFill>
              </a:rPr>
              <a:t>also gets </a:t>
            </a:r>
            <a:r>
              <a:rPr lang="en-US" sz="2000" dirty="0">
                <a:solidFill>
                  <a:srgbClr val="000090"/>
                </a:solidFill>
              </a:rPr>
              <a:t>deformed into a different line element d</a:t>
            </a:r>
            <a:r>
              <a:rPr lang="en-US" sz="20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i="1" baseline="-25000" dirty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  <a:endParaRPr lang="en-US" sz="2000" dirty="0">
              <a:solidFill>
                <a:srgbClr val="00009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7909"/>
              </p:ext>
            </p:extLst>
          </p:nvPr>
        </p:nvGraphicFramePr>
        <p:xfrm>
          <a:off x="928684" y="3878322"/>
          <a:ext cx="2253787" cy="86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1130300" imgH="431800" progId="Equation.3">
                  <p:embed/>
                </p:oleObj>
              </mc:Choice>
              <mc:Fallback>
                <p:oleObj name="Equation" r:id="rId4" imgW="1130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4" y="3878322"/>
                        <a:ext cx="2253787" cy="86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67748"/>
              </p:ext>
            </p:extLst>
          </p:nvPr>
        </p:nvGraphicFramePr>
        <p:xfrm>
          <a:off x="1034301" y="5016855"/>
          <a:ext cx="30400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6" imgW="1524000" imgH="431800" progId="Equation.3">
                  <p:embed/>
                </p:oleObj>
              </mc:Choice>
              <mc:Fallback>
                <p:oleObj name="Equation" r:id="rId6" imgW="1524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4301" y="5016855"/>
                        <a:ext cx="304006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412" y="4661643"/>
            <a:ext cx="377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This can be arranged to find d</a:t>
            </a:r>
            <a:r>
              <a:rPr lang="en-US" sz="2000" b="1" i="1" dirty="0" smtClean="0">
                <a:solidFill>
                  <a:srgbClr val="000090"/>
                </a:solidFill>
                <a:latin typeface="Times"/>
                <a:cs typeface="Times"/>
              </a:rPr>
              <a:t>u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4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Displacement and Finite Strain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5" name="Picture 4" descr="class_prep_22_f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/>
          <a:stretch/>
        </p:blipFill>
        <p:spPr>
          <a:xfrm>
            <a:off x="4646704" y="1090705"/>
            <a:ext cx="4450959" cy="3383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599" y="1245525"/>
            <a:ext cx="5256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The small line element </a:t>
            </a:r>
            <a:r>
              <a:rPr lang="en-US" sz="2000" dirty="0" err="1">
                <a:solidFill>
                  <a:srgbClr val="000090"/>
                </a:solidFill>
              </a:rPr>
              <a:t>d</a:t>
            </a:r>
            <a:r>
              <a:rPr lang="en-US" sz="20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baseline="-25000" dirty="0" err="1">
                <a:solidFill>
                  <a:srgbClr val="000090"/>
                </a:solidFill>
              </a:rPr>
              <a:t>A</a:t>
            </a:r>
            <a:r>
              <a:rPr lang="en-US" sz="2000" dirty="0">
                <a:solidFill>
                  <a:srgbClr val="000090"/>
                </a:solidFill>
              </a:rPr>
              <a:t> in the initial configuration </a:t>
            </a:r>
            <a:r>
              <a:rPr lang="en-US" sz="2000" dirty="0" smtClean="0">
                <a:solidFill>
                  <a:srgbClr val="000090"/>
                </a:solidFill>
              </a:rPr>
              <a:t>also gets </a:t>
            </a:r>
            <a:r>
              <a:rPr lang="en-US" sz="2000" dirty="0">
                <a:solidFill>
                  <a:srgbClr val="000090"/>
                </a:solidFill>
              </a:rPr>
              <a:t>deformed into a different line element </a:t>
            </a:r>
            <a:r>
              <a:rPr lang="en-US" sz="2000" dirty="0" smtClean="0">
                <a:solidFill>
                  <a:srgbClr val="000090"/>
                </a:solidFill>
              </a:rPr>
              <a:t>d</a:t>
            </a:r>
            <a:r>
              <a:rPr lang="en-US" sz="2000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i</a:t>
            </a:r>
            <a:r>
              <a:rPr lang="en-US" sz="2000" dirty="0" smtClean="0">
                <a:solidFill>
                  <a:srgbClr val="000090"/>
                </a:solidFill>
              </a:rPr>
              <a:t>, which can also be expressed by the first-order terms of a Taylor series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80446"/>
              </p:ext>
            </p:extLst>
          </p:nvPr>
        </p:nvGraphicFramePr>
        <p:xfrm>
          <a:off x="934934" y="2538187"/>
          <a:ext cx="1773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889000" imgH="431800" progId="Equation.3">
                  <p:embed/>
                </p:oleObj>
              </mc:Choice>
              <mc:Fallback>
                <p:oleObj name="Equation" r:id="rId4" imgW="889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934" y="2538187"/>
                        <a:ext cx="17732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783" y="3609945"/>
            <a:ext cx="4125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 derivatives form the </a:t>
            </a:r>
            <a:r>
              <a:rPr lang="en-US" sz="2000" i="1" dirty="0" smtClean="0">
                <a:solidFill>
                  <a:srgbClr val="000090"/>
                </a:solidFill>
              </a:rPr>
              <a:t>deformation gradient tensor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err="1" smtClean="0">
                <a:solidFill>
                  <a:srgbClr val="000090"/>
                </a:solidFill>
              </a:rPr>
              <a:t>F</a:t>
            </a:r>
            <a:r>
              <a:rPr lang="en-US" sz="2400" i="1" baseline="-25000" dirty="0" err="1" smtClean="0">
                <a:solidFill>
                  <a:srgbClr val="000090"/>
                </a:solidFill>
              </a:rPr>
              <a:t>iA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endParaRPr lang="en-US" sz="2000" dirty="0">
              <a:solidFill>
                <a:srgbClr val="00009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04873"/>
              </p:ext>
            </p:extLst>
          </p:nvPr>
        </p:nvGraphicFramePr>
        <p:xfrm>
          <a:off x="953246" y="4349550"/>
          <a:ext cx="1888264" cy="8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6" imgW="965200" imgH="431800" progId="Equation.3">
                  <p:embed/>
                </p:oleObj>
              </mc:Choice>
              <mc:Fallback>
                <p:oleObj name="Equation" r:id="rId6" imgW="965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3246" y="4349550"/>
                        <a:ext cx="1888264" cy="8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91463"/>
              </p:ext>
            </p:extLst>
          </p:nvPr>
        </p:nvGraphicFramePr>
        <p:xfrm>
          <a:off x="774596" y="5505510"/>
          <a:ext cx="2275099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8" imgW="1193800" imgH="431800" progId="Equation.3">
                  <p:embed/>
                </p:oleObj>
              </mc:Choice>
              <mc:Fallback>
                <p:oleObj name="Equation" r:id="rId8" imgW="1193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596" y="5505510"/>
                        <a:ext cx="2275099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0783" y="5080000"/>
            <a:ext cx="660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The deformation is reversible, so </a:t>
            </a:r>
            <a:r>
              <a:rPr lang="en-US" sz="2000" i="1" dirty="0" err="1" smtClean="0">
                <a:solidFill>
                  <a:srgbClr val="000090"/>
                </a:solidFill>
              </a:rPr>
              <a:t>F</a:t>
            </a:r>
            <a:r>
              <a:rPr lang="en-US" sz="2400" i="1" baseline="-25000" dirty="0" err="1" smtClean="0">
                <a:solidFill>
                  <a:srgbClr val="000090"/>
                </a:solidFill>
              </a:rPr>
              <a:t>iA</a:t>
            </a:r>
            <a:r>
              <a:rPr lang="en-US" sz="2000" dirty="0" smtClean="0">
                <a:solidFill>
                  <a:srgbClr val="000090"/>
                </a:solidFill>
              </a:rPr>
              <a:t> has an inverse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ass_prep_22_fi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/>
          <a:stretch/>
        </p:blipFill>
        <p:spPr>
          <a:xfrm>
            <a:off x="4908127" y="1117599"/>
            <a:ext cx="4001496" cy="3046738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 flipH="1">
            <a:off x="2032877" y="1713326"/>
            <a:ext cx="5218718" cy="3855404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049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Class-prep:  deformation tensor </a:t>
            </a:r>
            <a:r>
              <a:rPr lang="en-US" sz="2800" dirty="0" err="1" smtClean="0">
                <a:solidFill>
                  <a:srgbClr val="000090"/>
                </a:solidFill>
              </a:rPr>
              <a:t>F</a:t>
            </a:r>
            <a:r>
              <a:rPr lang="en-US" sz="2800" i="1" baseline="-25000" dirty="0" err="1" smtClean="0">
                <a:solidFill>
                  <a:srgbClr val="000090"/>
                </a:solidFill>
              </a:rPr>
              <a:t>iA</a:t>
            </a:r>
            <a:r>
              <a:rPr lang="en-US" sz="2800" dirty="0" smtClean="0">
                <a:solidFill>
                  <a:srgbClr val="000090"/>
                </a:solidFill>
              </a:rPr>
              <a:t> (Break-out rooms)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68310" y="1117599"/>
            <a:ext cx="481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Figure 4.2 in text MSM shows that an initial small line element </a:t>
            </a:r>
            <a:r>
              <a:rPr lang="en-US" dirty="0" err="1">
                <a:solidFill>
                  <a:srgbClr val="000090"/>
                </a:solidFill>
              </a:rPr>
              <a:t>d</a:t>
            </a:r>
            <a:r>
              <a:rPr lang="en-US" i="1" dirty="0" err="1">
                <a:solidFill>
                  <a:srgbClr val="000090"/>
                </a:solidFill>
              </a:rPr>
              <a:t>X</a:t>
            </a:r>
            <a:r>
              <a:rPr lang="en-US" baseline="-25000" dirty="0" err="1">
                <a:solidFill>
                  <a:srgbClr val="000090"/>
                </a:solidFill>
              </a:rPr>
              <a:t>A</a:t>
            </a:r>
            <a:r>
              <a:rPr lang="en-US" dirty="0">
                <a:solidFill>
                  <a:srgbClr val="000090"/>
                </a:solidFill>
              </a:rPr>
              <a:t> between points </a:t>
            </a:r>
            <a:r>
              <a:rPr lang="en-US" b="1" dirty="0">
                <a:solidFill>
                  <a:srgbClr val="000090"/>
                </a:solidFill>
              </a:rPr>
              <a:t>P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b="1" dirty="0">
                <a:solidFill>
                  <a:srgbClr val="000090"/>
                </a:solidFill>
              </a:rPr>
              <a:t>Q</a:t>
            </a:r>
            <a:r>
              <a:rPr lang="en-US" dirty="0">
                <a:solidFill>
                  <a:srgbClr val="000090"/>
                </a:solidFill>
              </a:rPr>
              <a:t> in a body becomes a small line element d</a:t>
            </a:r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i</a:t>
            </a:r>
            <a:r>
              <a:rPr lang="en-US" dirty="0">
                <a:solidFill>
                  <a:srgbClr val="000090"/>
                </a:solidFill>
              </a:rPr>
              <a:t> between points </a:t>
            </a:r>
            <a:r>
              <a:rPr lang="en-US" b="1" dirty="0">
                <a:solidFill>
                  <a:srgbClr val="000090"/>
                </a:solidFill>
              </a:rPr>
              <a:t>p</a:t>
            </a:r>
            <a:r>
              <a:rPr lang="en-US" dirty="0">
                <a:solidFill>
                  <a:srgbClr val="000090"/>
                </a:solidFill>
              </a:rPr>
              <a:t> and </a:t>
            </a:r>
            <a:r>
              <a:rPr lang="en-US" b="1" dirty="0">
                <a:solidFill>
                  <a:srgbClr val="000090"/>
                </a:solidFill>
              </a:rPr>
              <a:t>q</a:t>
            </a:r>
            <a:r>
              <a:rPr lang="en-US" dirty="0">
                <a:solidFill>
                  <a:srgbClr val="000090"/>
                </a:solidFill>
              </a:rPr>
              <a:t> after deformation.   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The </a:t>
            </a:r>
            <a:r>
              <a:rPr lang="en-US" dirty="0">
                <a:solidFill>
                  <a:srgbClr val="000090"/>
                </a:solidFill>
              </a:rPr>
              <a:t>deformation gradient tensor </a:t>
            </a:r>
            <a:r>
              <a:rPr lang="en-US" dirty="0" err="1">
                <a:solidFill>
                  <a:srgbClr val="000090"/>
                </a:solidFill>
              </a:rPr>
              <a:t>F</a:t>
            </a:r>
            <a:r>
              <a:rPr lang="en-US" i="1" baseline="-25000" dirty="0" err="1">
                <a:solidFill>
                  <a:srgbClr val="000090"/>
                </a:solidFill>
              </a:rPr>
              <a:t>iA</a:t>
            </a:r>
            <a:r>
              <a:rPr lang="en-US" dirty="0">
                <a:solidFill>
                  <a:srgbClr val="000090"/>
                </a:solidFill>
              </a:rPr>
              <a:t> characterizes the deformation in the vicinity of P and Q by relating d</a:t>
            </a:r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i</a:t>
            </a:r>
            <a:r>
              <a:rPr lang="en-US" dirty="0">
                <a:solidFill>
                  <a:srgbClr val="000090"/>
                </a:solidFill>
              </a:rPr>
              <a:t> to </a:t>
            </a:r>
            <a:r>
              <a:rPr lang="en-US" dirty="0" err="1">
                <a:solidFill>
                  <a:srgbClr val="000090"/>
                </a:solidFill>
              </a:rPr>
              <a:t>d</a:t>
            </a:r>
            <a:r>
              <a:rPr lang="en-US" i="1" dirty="0" err="1">
                <a:solidFill>
                  <a:srgbClr val="000090"/>
                </a:solidFill>
              </a:rPr>
              <a:t>X</a:t>
            </a:r>
            <a:r>
              <a:rPr lang="en-US" baseline="-25000" dirty="0" err="1">
                <a:solidFill>
                  <a:srgbClr val="000090"/>
                </a:solidFill>
              </a:rPr>
              <a:t>A</a:t>
            </a:r>
            <a:r>
              <a:rPr lang="en-US" dirty="0">
                <a:solidFill>
                  <a:srgbClr val="000090"/>
                </a:solidFill>
              </a:rPr>
              <a:t>, e.g. as expressed in Equation 4.39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077203"/>
            <a:ext cx="7543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Assignment</a:t>
            </a:r>
            <a:endParaRPr lang="en-US" dirty="0">
              <a:solidFill>
                <a:srgbClr val="000090"/>
              </a:solidFill>
            </a:endParaRPr>
          </a:p>
          <a:p>
            <a:pPr lvl="0"/>
            <a:r>
              <a:rPr lang="en-US" dirty="0">
                <a:solidFill>
                  <a:srgbClr val="000090"/>
                </a:solidFill>
              </a:rPr>
              <a:t>Write the general form of the tensor </a:t>
            </a:r>
            <a:r>
              <a:rPr lang="en-US" dirty="0" err="1">
                <a:solidFill>
                  <a:srgbClr val="000090"/>
                </a:solidFill>
              </a:rPr>
              <a:t>F</a:t>
            </a:r>
            <a:r>
              <a:rPr lang="en-US" i="1" baseline="-25000" dirty="0" err="1">
                <a:solidFill>
                  <a:srgbClr val="000090"/>
                </a:solidFill>
              </a:rPr>
              <a:t>iA</a:t>
            </a:r>
            <a:r>
              <a:rPr lang="en-US" dirty="0">
                <a:solidFill>
                  <a:srgbClr val="000090"/>
                </a:solidFill>
              </a:rPr>
              <a:t> in the equation above as a 3x3 matrix.</a:t>
            </a:r>
          </a:p>
          <a:p>
            <a:pPr lvl="0"/>
            <a:r>
              <a:rPr lang="en-US" dirty="0">
                <a:solidFill>
                  <a:srgbClr val="000090"/>
                </a:solidFill>
              </a:rPr>
              <a:t>Find the 3x3 matrix </a:t>
            </a:r>
            <a:r>
              <a:rPr lang="en-US" dirty="0" err="1">
                <a:solidFill>
                  <a:srgbClr val="000090"/>
                </a:solidFill>
              </a:rPr>
              <a:t>F</a:t>
            </a:r>
            <a:r>
              <a:rPr lang="en-US" i="1" baseline="-25000" dirty="0" err="1">
                <a:solidFill>
                  <a:srgbClr val="000090"/>
                </a:solidFill>
              </a:rPr>
              <a:t>iA</a:t>
            </a:r>
            <a:r>
              <a:rPr lang="en-US" i="1" baseline="-25000" dirty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for the particular deformation field defined by </a:t>
            </a:r>
          </a:p>
          <a:p>
            <a:pPr marL="627063"/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1  </a:t>
            </a:r>
            <a:r>
              <a:rPr lang="en-US" dirty="0">
                <a:solidFill>
                  <a:srgbClr val="000090"/>
                </a:solidFill>
              </a:rPr>
              <a:t>= X</a:t>
            </a:r>
            <a:r>
              <a:rPr lang="en-US" baseline="-25000" dirty="0">
                <a:solidFill>
                  <a:srgbClr val="000090"/>
                </a:solidFill>
              </a:rPr>
              <a:t>1</a:t>
            </a:r>
            <a:endParaRPr lang="en-US" dirty="0">
              <a:solidFill>
                <a:srgbClr val="000090"/>
              </a:solidFill>
            </a:endParaRPr>
          </a:p>
          <a:p>
            <a:pPr marL="627063"/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2 </a:t>
            </a:r>
            <a:r>
              <a:rPr lang="en-US" dirty="0">
                <a:solidFill>
                  <a:srgbClr val="000090"/>
                </a:solidFill>
              </a:rPr>
              <a:t>= 2 X</a:t>
            </a:r>
            <a:r>
              <a:rPr lang="en-US" baseline="-25000" dirty="0">
                <a:solidFill>
                  <a:srgbClr val="000090"/>
                </a:solidFill>
              </a:rPr>
              <a:t>3</a:t>
            </a:r>
            <a:endParaRPr lang="en-US" dirty="0">
              <a:solidFill>
                <a:srgbClr val="000090"/>
              </a:solidFill>
            </a:endParaRPr>
          </a:p>
          <a:p>
            <a:pPr marL="627063"/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3 </a:t>
            </a:r>
            <a:r>
              <a:rPr lang="en-US" dirty="0">
                <a:solidFill>
                  <a:srgbClr val="000090"/>
                </a:solidFill>
              </a:rPr>
              <a:t>= -1/2 X</a:t>
            </a:r>
            <a:r>
              <a:rPr lang="en-US" baseline="-25000" dirty="0">
                <a:solidFill>
                  <a:srgbClr val="000090"/>
                </a:solidFill>
              </a:rPr>
              <a:t>2</a:t>
            </a:r>
            <a:endParaRPr lang="en-US" dirty="0">
              <a:solidFill>
                <a:srgbClr val="000090"/>
              </a:solidFill>
            </a:endParaRPr>
          </a:p>
          <a:p>
            <a:pPr lvl="0"/>
            <a:r>
              <a:rPr lang="en-US" dirty="0">
                <a:solidFill>
                  <a:srgbClr val="000090"/>
                </a:solidFill>
              </a:rPr>
              <a:t>Find the vector d</a:t>
            </a:r>
            <a:r>
              <a:rPr lang="en-US" i="1" dirty="0">
                <a:solidFill>
                  <a:srgbClr val="000090"/>
                </a:solidFill>
              </a:rPr>
              <a:t>x</a:t>
            </a:r>
            <a:r>
              <a:rPr lang="en-US" i="1" baseline="-25000" dirty="0">
                <a:solidFill>
                  <a:srgbClr val="000090"/>
                </a:solidFill>
              </a:rPr>
              <a:t>i </a:t>
            </a:r>
            <a:r>
              <a:rPr lang="en-US" dirty="0">
                <a:solidFill>
                  <a:srgbClr val="000090"/>
                </a:solidFill>
              </a:rPr>
              <a:t>resulting from deformation of the column vector </a:t>
            </a:r>
          </a:p>
          <a:p>
            <a:pPr marL="568325"/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d</a:t>
            </a:r>
            <a:r>
              <a:rPr lang="en-US" i="1" dirty="0" err="1">
                <a:solidFill>
                  <a:srgbClr val="000090"/>
                </a:solidFill>
              </a:rPr>
              <a:t>X</a:t>
            </a:r>
            <a:r>
              <a:rPr lang="en-US" baseline="-25000" dirty="0" err="1">
                <a:solidFill>
                  <a:srgbClr val="000090"/>
                </a:solidFill>
              </a:rPr>
              <a:t>A</a:t>
            </a:r>
            <a:r>
              <a:rPr lang="en-US" dirty="0">
                <a:solidFill>
                  <a:srgbClr val="000090"/>
                </a:solidFill>
              </a:rPr>
              <a:t> = [1,1,1]</a:t>
            </a:r>
            <a:r>
              <a:rPr lang="en-US" baseline="30000" dirty="0">
                <a:solidFill>
                  <a:srgbClr val="000090"/>
                </a:solidFill>
              </a:rPr>
              <a:t>T</a:t>
            </a:r>
            <a:r>
              <a:rPr lang="en-US" dirty="0">
                <a:solidFill>
                  <a:srgbClr val="000090"/>
                </a:solidFill>
              </a:rPr>
              <a:t> </a:t>
            </a:r>
          </a:p>
          <a:p>
            <a:r>
              <a:rPr lang="en-US" dirty="0">
                <a:solidFill>
                  <a:srgbClr val="000090"/>
                </a:solidFill>
              </a:rPr>
              <a:t>and comment on the results in terms of rotation and stretching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9" name="Picture 8" descr="class_prep_22_fi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083" b="87901"/>
          <a:stretch/>
        </p:blipFill>
        <p:spPr>
          <a:xfrm>
            <a:off x="927242" y="3330830"/>
            <a:ext cx="3450523" cy="646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175635" y="379580"/>
            <a:ext cx="1554876" cy="2469189"/>
            <a:chOff x="1563880" y="2919305"/>
            <a:chExt cx="1554876" cy="246918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9228745"/>
                </p:ext>
              </p:extLst>
            </p:nvPr>
          </p:nvGraphicFramePr>
          <p:xfrm>
            <a:off x="1563880" y="3594774"/>
            <a:ext cx="1554876" cy="1793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3" imgW="990600" imgH="1143000" progId="Equation.3">
                    <p:embed/>
                  </p:oleObj>
                </mc:Choice>
                <mc:Fallback>
                  <p:oleObj name="Equation" r:id="rId3" imgW="990600" imgH="1143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3880" y="3594774"/>
                          <a:ext cx="1554876" cy="1793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803401" y="2919305"/>
              <a:ext cx="1233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Mapping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63992" y="319719"/>
            <a:ext cx="4824347" cy="3014988"/>
            <a:chOff x="3566112" y="560331"/>
            <a:chExt cx="4824347" cy="301498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228253"/>
                </p:ext>
              </p:extLst>
            </p:nvPr>
          </p:nvGraphicFramePr>
          <p:xfrm>
            <a:off x="3566112" y="1020080"/>
            <a:ext cx="4824347" cy="2555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5" imgW="2781300" imgH="1473200" progId="Equation.3">
                    <p:embed/>
                  </p:oleObj>
                </mc:Choice>
                <mc:Fallback>
                  <p:oleObj name="Equation" r:id="rId5" imgW="2781300" imgH="147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6112" y="1020080"/>
                          <a:ext cx="4824347" cy="25552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4600406" y="560331"/>
              <a:ext cx="3213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Deformation gradient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2778" y="343506"/>
            <a:ext cx="1724559" cy="2204515"/>
            <a:chOff x="2339444" y="319719"/>
            <a:chExt cx="1724559" cy="220451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4950808"/>
                </p:ext>
              </p:extLst>
            </p:nvPr>
          </p:nvGraphicFramePr>
          <p:xfrm>
            <a:off x="2339444" y="1100246"/>
            <a:ext cx="1449388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7" imgW="749300" imgH="736600" progId="Equation.3">
                    <p:embed/>
                  </p:oleObj>
                </mc:Choice>
                <mc:Fallback>
                  <p:oleObj name="Equation" r:id="rId7" imgW="749300" imgH="736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39444" y="1100246"/>
                          <a:ext cx="1449388" cy="1423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2372816" y="319719"/>
              <a:ext cx="1691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Reference line element </a:t>
              </a:r>
              <a:r>
                <a:rPr lang="en-US" sz="2000" dirty="0" err="1" smtClean="0">
                  <a:solidFill>
                    <a:srgbClr val="000090"/>
                  </a:solidFill>
                </a:rPr>
                <a:t>d</a:t>
              </a:r>
              <a:r>
                <a:rPr lang="en-US" sz="2000" dirty="0" err="1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err="1" smtClean="0">
                  <a:solidFill>
                    <a:srgbClr val="000090"/>
                  </a:solidFill>
                  <a:latin typeface="Times"/>
                  <a:cs typeface="Times"/>
                </a:rPr>
                <a:t>A</a:t>
              </a:r>
              <a:endParaRPr lang="en-US" sz="2000" baseline="-25000" dirty="0">
                <a:solidFill>
                  <a:srgbClr val="000090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150" y="3541852"/>
            <a:ext cx="4188850" cy="2318549"/>
            <a:chOff x="256150" y="3541852"/>
            <a:chExt cx="4188850" cy="2318549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761753"/>
                </p:ext>
              </p:extLst>
            </p:nvPr>
          </p:nvGraphicFramePr>
          <p:xfrm>
            <a:off x="256150" y="4024591"/>
            <a:ext cx="4176150" cy="1835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9" imgW="2425700" imgH="1066800" progId="Equation.3">
                    <p:embed/>
                  </p:oleObj>
                </mc:Choice>
                <mc:Fallback>
                  <p:oleObj name="Equation" r:id="rId9" imgW="2425700" imgH="1066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6150" y="4024591"/>
                          <a:ext cx="4176150" cy="18358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548250" y="3541852"/>
              <a:ext cx="3896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Finding current line element d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x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i</a:t>
              </a:r>
              <a:endParaRPr lang="en-US" sz="2400" i="1" baseline="-25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5400" y="3427552"/>
            <a:ext cx="3353867" cy="3309798"/>
            <a:chOff x="5422900" y="3491052"/>
            <a:chExt cx="3353867" cy="3309798"/>
          </a:xfrm>
        </p:grpSpPr>
        <p:grpSp>
          <p:nvGrpSpPr>
            <p:cNvPr id="18" name="Group 17"/>
            <p:cNvGrpSpPr/>
            <p:nvPr/>
          </p:nvGrpSpPr>
          <p:grpSpPr>
            <a:xfrm>
              <a:off x="5422900" y="4158218"/>
              <a:ext cx="3184506" cy="2642632"/>
              <a:chOff x="5346786" y="1138238"/>
              <a:chExt cx="3184506" cy="26426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346786" y="1138238"/>
                <a:ext cx="3184506" cy="2642632"/>
                <a:chOff x="5346786" y="1138238"/>
                <a:chExt cx="3184506" cy="26426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730243" y="1138238"/>
                  <a:ext cx="2801049" cy="2273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6845386" y="3411538"/>
                  <a:ext cx="383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346786" y="2116138"/>
                  <a:ext cx="383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749379" y="1505506"/>
                <a:ext cx="1305557" cy="966232"/>
                <a:chOff x="5749379" y="1505506"/>
                <a:chExt cx="1305557" cy="966232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6534236" y="1963738"/>
                  <a:ext cx="520700" cy="50800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749379" y="1505506"/>
                  <a:ext cx="1295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err="1" smtClean="0"/>
                    <a:t>d</a:t>
                  </a:r>
                  <a:r>
                    <a:rPr lang="en-US" b="1" i="1" dirty="0" err="1" smtClean="0">
                      <a:latin typeface="Times"/>
                      <a:cs typeface="Times"/>
                    </a:rPr>
                    <a:t>X</a:t>
                  </a:r>
                  <a:r>
                    <a:rPr lang="en-US" b="1" i="1" dirty="0" smtClean="0"/>
                    <a:t> </a:t>
                  </a:r>
                  <a:r>
                    <a:rPr lang="en-US" dirty="0"/>
                    <a:t>=</a:t>
                  </a:r>
                  <a:r>
                    <a:rPr lang="en-US" dirty="0" smtClean="0"/>
                    <a:t> (1,1,1)</a:t>
                  </a:r>
                  <a:endParaRPr lang="en-US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965754" y="2598738"/>
                <a:ext cx="1524563" cy="744498"/>
                <a:chOff x="6965754" y="2598738"/>
                <a:chExt cx="1524563" cy="744498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965754" y="2973904"/>
                  <a:ext cx="1524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800000"/>
                      </a:solidFill>
                    </a:rPr>
                    <a:t>d</a:t>
                  </a:r>
                  <a:r>
                    <a:rPr lang="en-US" b="1" i="1" dirty="0" smtClean="0">
                      <a:solidFill>
                        <a:srgbClr val="800000"/>
                      </a:solidFill>
                      <a:latin typeface="Times"/>
                      <a:cs typeface="Times"/>
                    </a:rPr>
                    <a:t>x</a:t>
                  </a:r>
                  <a:r>
                    <a:rPr lang="en-US" b="1" i="1" dirty="0" smtClean="0">
                      <a:solidFill>
                        <a:srgbClr val="800000"/>
                      </a:solidFill>
                    </a:rPr>
                    <a:t> </a:t>
                  </a:r>
                  <a:r>
                    <a:rPr lang="en-US" dirty="0">
                      <a:solidFill>
                        <a:srgbClr val="800000"/>
                      </a:solidFill>
                    </a:rPr>
                    <a:t>= (</a:t>
                  </a:r>
                  <a:r>
                    <a:rPr lang="en-US" dirty="0" smtClean="0">
                      <a:solidFill>
                        <a:srgbClr val="800000"/>
                      </a:solidFill>
                    </a:rPr>
                    <a:t>1,2,-1/2)</a:t>
                  </a:r>
                  <a:endParaRPr lang="en-US" baseline="-25000" dirty="0">
                    <a:solidFill>
                      <a:srgbClr val="800000"/>
                    </a:solidFill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155307" y="2598738"/>
                  <a:ext cx="1029929" cy="203200"/>
                </a:xfrm>
                <a:prstGeom prst="line">
                  <a:avLst/>
                </a:prstGeom>
                <a:ln w="571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6585036" y="2485470"/>
                <a:ext cx="570271" cy="11326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054936" y="1996520"/>
                <a:ext cx="1085850" cy="74191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343266" y="1931472"/>
                <a:ext cx="701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>
                    <a:solidFill>
                      <a:srgbClr val="3366FF"/>
                    </a:solidFill>
                    <a:latin typeface="Times"/>
                    <a:cs typeface="Times"/>
                  </a:rPr>
                  <a:t>u</a:t>
                </a:r>
                <a:r>
                  <a:rPr lang="en-US" b="1" i="1" dirty="0" err="1" smtClean="0">
                    <a:solidFill>
                      <a:srgbClr val="3366FF"/>
                    </a:solidFill>
                  </a:rPr>
                  <a:t>+</a:t>
                </a:r>
                <a:r>
                  <a:rPr lang="en-US" b="1" dirty="0" err="1" smtClean="0">
                    <a:solidFill>
                      <a:srgbClr val="3366FF"/>
                    </a:solidFill>
                  </a:rPr>
                  <a:t>d</a:t>
                </a:r>
                <a:r>
                  <a:rPr lang="en-US" b="1" i="1" dirty="0" err="1">
                    <a:solidFill>
                      <a:srgbClr val="3366FF"/>
                    </a:solidFill>
                    <a:latin typeface="Times"/>
                    <a:cs typeface="Times"/>
                  </a:rPr>
                  <a:t>u</a:t>
                </a:r>
                <a:endParaRPr lang="en-US" b="1" baseline="-25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6505" y="221035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P</a:t>
                </a:r>
                <a:endParaRPr lang="en-US" baseline="-25000" dirty="0">
                  <a:latin typeface="Times"/>
                  <a:cs typeface="Time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32868" y="159599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Q</a:t>
                </a:r>
                <a:endParaRPr lang="en-US" baseline="-25000" dirty="0">
                  <a:latin typeface="Times"/>
                  <a:cs typeface="Time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35621" y="248547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"/>
                    <a:cs typeface="Times"/>
                  </a:rPr>
                  <a:t>p</a:t>
                </a:r>
                <a:endParaRPr lang="en-US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85089" y="267013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q</a:t>
                </a:r>
                <a:endParaRPr lang="en-US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25123" y="2423558"/>
                <a:ext cx="326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3366FF"/>
                    </a:solidFill>
                    <a:latin typeface="Times"/>
                    <a:cs typeface="Times"/>
                  </a:rPr>
                  <a:t>u</a:t>
                </a:r>
                <a:endParaRPr lang="en-US" b="1" baseline="-25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299286" y="1871663"/>
                <a:ext cx="358775" cy="323850"/>
              </a:xfrm>
              <a:custGeom>
                <a:avLst/>
                <a:gdLst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25400 w 88900"/>
                  <a:gd name="connsiteY2" fmla="*/ 69850 h 146050"/>
                  <a:gd name="connsiteX3" fmla="*/ 50800 w 88900"/>
                  <a:gd name="connsiteY3" fmla="*/ 114300 h 146050"/>
                  <a:gd name="connsiteX4" fmla="*/ 63500 w 88900"/>
                  <a:gd name="connsiteY4" fmla="*/ 133350 h 146050"/>
                  <a:gd name="connsiteX5" fmla="*/ 82550 w 88900"/>
                  <a:gd name="connsiteY5" fmla="*/ 139700 h 146050"/>
                  <a:gd name="connsiteX6" fmla="*/ 88900 w 88900"/>
                  <a:gd name="connsiteY6" fmla="*/ 146050 h 146050"/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50800 w 88900"/>
                  <a:gd name="connsiteY2" fmla="*/ 114300 h 146050"/>
                  <a:gd name="connsiteX3" fmla="*/ 63500 w 88900"/>
                  <a:gd name="connsiteY3" fmla="*/ 133350 h 146050"/>
                  <a:gd name="connsiteX4" fmla="*/ 82550 w 88900"/>
                  <a:gd name="connsiteY4" fmla="*/ 139700 h 146050"/>
                  <a:gd name="connsiteX5" fmla="*/ 88900 w 88900"/>
                  <a:gd name="connsiteY5" fmla="*/ 146050 h 146050"/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63500 w 88900"/>
                  <a:gd name="connsiteY2" fmla="*/ 133350 h 146050"/>
                  <a:gd name="connsiteX3" fmla="*/ 82550 w 88900"/>
                  <a:gd name="connsiteY3" fmla="*/ 139700 h 146050"/>
                  <a:gd name="connsiteX4" fmla="*/ 88900 w 88900"/>
                  <a:gd name="connsiteY4" fmla="*/ 146050 h 146050"/>
                  <a:gd name="connsiteX0" fmla="*/ 0 w 89730"/>
                  <a:gd name="connsiteY0" fmla="*/ 0 h 148198"/>
                  <a:gd name="connsiteX1" fmla="*/ 12700 w 89730"/>
                  <a:gd name="connsiteY1" fmla="*/ 50800 h 148198"/>
                  <a:gd name="connsiteX2" fmla="*/ 82550 w 89730"/>
                  <a:gd name="connsiteY2" fmla="*/ 139700 h 148198"/>
                  <a:gd name="connsiteX3" fmla="*/ 88900 w 89730"/>
                  <a:gd name="connsiteY3" fmla="*/ 146050 h 148198"/>
                  <a:gd name="connsiteX0" fmla="*/ 0 w 88900"/>
                  <a:gd name="connsiteY0" fmla="*/ 0 h 146050"/>
                  <a:gd name="connsiteX1" fmla="*/ 38100 w 88900"/>
                  <a:gd name="connsiteY1" fmla="*/ 88900 h 146050"/>
                  <a:gd name="connsiteX2" fmla="*/ 82550 w 88900"/>
                  <a:gd name="connsiteY2" fmla="*/ 139700 h 146050"/>
                  <a:gd name="connsiteX3" fmla="*/ 88900 w 88900"/>
                  <a:gd name="connsiteY3" fmla="*/ 146050 h 146050"/>
                  <a:gd name="connsiteX0" fmla="*/ 0 w 358775"/>
                  <a:gd name="connsiteY0" fmla="*/ 0 h 323850"/>
                  <a:gd name="connsiteX1" fmla="*/ 38100 w 358775"/>
                  <a:gd name="connsiteY1" fmla="*/ 88900 h 323850"/>
                  <a:gd name="connsiteX2" fmla="*/ 82550 w 358775"/>
                  <a:gd name="connsiteY2" fmla="*/ 139700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38100 w 358775"/>
                  <a:gd name="connsiteY1" fmla="*/ 88900 h 323850"/>
                  <a:gd name="connsiteX2" fmla="*/ 149225 w 358775"/>
                  <a:gd name="connsiteY2" fmla="*/ 206375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44450 w 358775"/>
                  <a:gd name="connsiteY1" fmla="*/ 107950 h 323850"/>
                  <a:gd name="connsiteX2" fmla="*/ 149225 w 358775"/>
                  <a:gd name="connsiteY2" fmla="*/ 206375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44450 w 358775"/>
                  <a:gd name="connsiteY1" fmla="*/ 107950 h 323850"/>
                  <a:gd name="connsiteX2" fmla="*/ 209550 w 358775"/>
                  <a:gd name="connsiteY2" fmla="*/ 247650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73025 w 358775"/>
                  <a:gd name="connsiteY1" fmla="*/ 130175 h 323850"/>
                  <a:gd name="connsiteX2" fmla="*/ 209550 w 358775"/>
                  <a:gd name="connsiteY2" fmla="*/ 247650 h 323850"/>
                  <a:gd name="connsiteX3" fmla="*/ 358775 w 358775"/>
                  <a:gd name="connsiteY3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323850">
                    <a:moveTo>
                      <a:pt x="0" y="0"/>
                    </a:moveTo>
                    <a:cubicBezTo>
                      <a:pt x="2415" y="12076"/>
                      <a:pt x="38100" y="88900"/>
                      <a:pt x="73025" y="130175"/>
                    </a:cubicBezTo>
                    <a:cubicBezTo>
                      <a:pt x="107950" y="171450"/>
                      <a:pt x="161925" y="215371"/>
                      <a:pt x="209550" y="247650"/>
                    </a:cubicBezTo>
                    <a:cubicBezTo>
                      <a:pt x="257175" y="279929"/>
                      <a:pt x="356658" y="321733"/>
                      <a:pt x="358775" y="323850"/>
                    </a:cubicBezTo>
                  </a:path>
                </a:pathLst>
              </a:custGeom>
              <a:ln w="1270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497140" flipH="1">
                <a:off x="7242408" y="2753290"/>
                <a:ext cx="351869" cy="323850"/>
              </a:xfrm>
              <a:custGeom>
                <a:avLst/>
                <a:gdLst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25400 w 88900"/>
                  <a:gd name="connsiteY2" fmla="*/ 69850 h 146050"/>
                  <a:gd name="connsiteX3" fmla="*/ 50800 w 88900"/>
                  <a:gd name="connsiteY3" fmla="*/ 114300 h 146050"/>
                  <a:gd name="connsiteX4" fmla="*/ 63500 w 88900"/>
                  <a:gd name="connsiteY4" fmla="*/ 133350 h 146050"/>
                  <a:gd name="connsiteX5" fmla="*/ 82550 w 88900"/>
                  <a:gd name="connsiteY5" fmla="*/ 139700 h 146050"/>
                  <a:gd name="connsiteX6" fmla="*/ 88900 w 88900"/>
                  <a:gd name="connsiteY6" fmla="*/ 146050 h 146050"/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50800 w 88900"/>
                  <a:gd name="connsiteY2" fmla="*/ 114300 h 146050"/>
                  <a:gd name="connsiteX3" fmla="*/ 63500 w 88900"/>
                  <a:gd name="connsiteY3" fmla="*/ 133350 h 146050"/>
                  <a:gd name="connsiteX4" fmla="*/ 82550 w 88900"/>
                  <a:gd name="connsiteY4" fmla="*/ 139700 h 146050"/>
                  <a:gd name="connsiteX5" fmla="*/ 88900 w 88900"/>
                  <a:gd name="connsiteY5" fmla="*/ 146050 h 146050"/>
                  <a:gd name="connsiteX0" fmla="*/ 0 w 88900"/>
                  <a:gd name="connsiteY0" fmla="*/ 0 h 146050"/>
                  <a:gd name="connsiteX1" fmla="*/ 12700 w 88900"/>
                  <a:gd name="connsiteY1" fmla="*/ 50800 h 146050"/>
                  <a:gd name="connsiteX2" fmla="*/ 63500 w 88900"/>
                  <a:gd name="connsiteY2" fmla="*/ 133350 h 146050"/>
                  <a:gd name="connsiteX3" fmla="*/ 82550 w 88900"/>
                  <a:gd name="connsiteY3" fmla="*/ 139700 h 146050"/>
                  <a:gd name="connsiteX4" fmla="*/ 88900 w 88900"/>
                  <a:gd name="connsiteY4" fmla="*/ 146050 h 146050"/>
                  <a:gd name="connsiteX0" fmla="*/ 0 w 89730"/>
                  <a:gd name="connsiteY0" fmla="*/ 0 h 148198"/>
                  <a:gd name="connsiteX1" fmla="*/ 12700 w 89730"/>
                  <a:gd name="connsiteY1" fmla="*/ 50800 h 148198"/>
                  <a:gd name="connsiteX2" fmla="*/ 82550 w 89730"/>
                  <a:gd name="connsiteY2" fmla="*/ 139700 h 148198"/>
                  <a:gd name="connsiteX3" fmla="*/ 88900 w 89730"/>
                  <a:gd name="connsiteY3" fmla="*/ 146050 h 148198"/>
                  <a:gd name="connsiteX0" fmla="*/ 0 w 88900"/>
                  <a:gd name="connsiteY0" fmla="*/ 0 h 146050"/>
                  <a:gd name="connsiteX1" fmla="*/ 38100 w 88900"/>
                  <a:gd name="connsiteY1" fmla="*/ 88900 h 146050"/>
                  <a:gd name="connsiteX2" fmla="*/ 82550 w 88900"/>
                  <a:gd name="connsiteY2" fmla="*/ 139700 h 146050"/>
                  <a:gd name="connsiteX3" fmla="*/ 88900 w 88900"/>
                  <a:gd name="connsiteY3" fmla="*/ 146050 h 146050"/>
                  <a:gd name="connsiteX0" fmla="*/ 0 w 358775"/>
                  <a:gd name="connsiteY0" fmla="*/ 0 h 323850"/>
                  <a:gd name="connsiteX1" fmla="*/ 38100 w 358775"/>
                  <a:gd name="connsiteY1" fmla="*/ 88900 h 323850"/>
                  <a:gd name="connsiteX2" fmla="*/ 82550 w 358775"/>
                  <a:gd name="connsiteY2" fmla="*/ 139700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38100 w 358775"/>
                  <a:gd name="connsiteY1" fmla="*/ 88900 h 323850"/>
                  <a:gd name="connsiteX2" fmla="*/ 149225 w 358775"/>
                  <a:gd name="connsiteY2" fmla="*/ 206375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44450 w 358775"/>
                  <a:gd name="connsiteY1" fmla="*/ 107950 h 323850"/>
                  <a:gd name="connsiteX2" fmla="*/ 149225 w 358775"/>
                  <a:gd name="connsiteY2" fmla="*/ 206375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44450 w 358775"/>
                  <a:gd name="connsiteY1" fmla="*/ 107950 h 323850"/>
                  <a:gd name="connsiteX2" fmla="*/ 209550 w 358775"/>
                  <a:gd name="connsiteY2" fmla="*/ 247650 h 323850"/>
                  <a:gd name="connsiteX3" fmla="*/ 358775 w 358775"/>
                  <a:gd name="connsiteY3" fmla="*/ 323850 h 323850"/>
                  <a:gd name="connsiteX0" fmla="*/ 0 w 358775"/>
                  <a:gd name="connsiteY0" fmla="*/ 0 h 323850"/>
                  <a:gd name="connsiteX1" fmla="*/ 73025 w 358775"/>
                  <a:gd name="connsiteY1" fmla="*/ 130175 h 323850"/>
                  <a:gd name="connsiteX2" fmla="*/ 209550 w 358775"/>
                  <a:gd name="connsiteY2" fmla="*/ 247650 h 323850"/>
                  <a:gd name="connsiteX3" fmla="*/ 358775 w 358775"/>
                  <a:gd name="connsiteY3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323850">
                    <a:moveTo>
                      <a:pt x="0" y="0"/>
                    </a:moveTo>
                    <a:cubicBezTo>
                      <a:pt x="2415" y="12076"/>
                      <a:pt x="38100" y="88900"/>
                      <a:pt x="73025" y="130175"/>
                    </a:cubicBezTo>
                    <a:cubicBezTo>
                      <a:pt x="107950" y="171450"/>
                      <a:pt x="161925" y="215371"/>
                      <a:pt x="209550" y="247650"/>
                    </a:cubicBezTo>
                    <a:cubicBezTo>
                      <a:pt x="257175" y="279929"/>
                      <a:pt x="356658" y="321733"/>
                      <a:pt x="358775" y="323850"/>
                    </a:cubicBezTo>
                  </a:path>
                </a:pathLst>
              </a:custGeom>
              <a:ln w="12700" cmpd="sng">
                <a:solidFill>
                  <a:srgbClr val="FF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485333" y="3491052"/>
              <a:ext cx="329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Luckily for us, there is no change in the  </a:t>
              </a:r>
              <a:r>
                <a:rPr lang="en-US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baseline="-25000" dirty="0" smtClean="0">
                  <a:solidFill>
                    <a:srgbClr val="000090"/>
                  </a:solidFill>
                  <a:latin typeface="Times"/>
                  <a:cs typeface="Times"/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direction </a:t>
              </a:r>
              <a:r>
                <a:rPr lang="en-US" dirty="0" smtClean="0">
                  <a:solidFill>
                    <a:srgbClr val="000090"/>
                  </a:solidFill>
                  <a:sym typeface="Wingdings"/>
                </a:rPr>
                <a:t>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measure for strain   </a:t>
            </a:r>
            <a:r>
              <a:rPr lang="en-US" sz="2800" dirty="0">
                <a:solidFill>
                  <a:srgbClr val="000090"/>
                </a:solidFill>
              </a:rPr>
              <a:t>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 smtClean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1-20 at 10.1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8738"/>
            <a:ext cx="6981438" cy="15414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5800" y="2996020"/>
            <a:ext cx="4889500" cy="864780"/>
            <a:chOff x="1041400" y="3860800"/>
            <a:chExt cx="4889500" cy="864780"/>
          </a:xfrm>
        </p:grpSpPr>
        <p:pic>
          <p:nvPicPr>
            <p:cNvPr id="5" name="Picture 4" descr="Screen Shot 2020-11-20 at 10.13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00" y="4230132"/>
              <a:ext cx="4889500" cy="4954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1400" y="3860800"/>
              <a:ext cx="3085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Green’s deformation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4134537"/>
            <a:ext cx="5753711" cy="973784"/>
            <a:chOff x="838200" y="4134537"/>
            <a:chExt cx="5753711" cy="973784"/>
          </a:xfrm>
        </p:grpSpPr>
        <p:pic>
          <p:nvPicPr>
            <p:cNvPr id="9" name="Picture 8" descr="Screen Shot 2020-11-20 at 10.14.2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88" y="4581779"/>
              <a:ext cx="5641523" cy="5265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4134537"/>
              <a:ext cx="3302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</a:rPr>
                <a:t>Lagrangian</a:t>
              </a:r>
              <a:r>
                <a:rPr lang="en-US" sz="2000" dirty="0" smtClean="0">
                  <a:solidFill>
                    <a:srgbClr val="000090"/>
                  </a:solidFill>
                </a:rPr>
                <a:t> finite strain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measure for strain   </a:t>
            </a:r>
            <a:r>
              <a:rPr lang="en-US" sz="2800" dirty="0">
                <a:solidFill>
                  <a:srgbClr val="000090"/>
                </a:solidFill>
              </a:rPr>
              <a:t>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 smtClean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1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3" y="1219946"/>
            <a:ext cx="6493839" cy="1529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800" y="2996020"/>
            <a:ext cx="6058644" cy="944751"/>
            <a:chOff x="685800" y="2996020"/>
            <a:chExt cx="6058644" cy="944751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2996020"/>
              <a:ext cx="3095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Cauchy  deformation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pic>
          <p:nvPicPr>
            <p:cNvPr id="6" name="Picture 5" descr="Screen Shot 2020-11-20 at 10.16.5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6" y="3396130"/>
              <a:ext cx="5946588" cy="54464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46219" y="4373593"/>
            <a:ext cx="5911936" cy="956672"/>
            <a:chOff x="746219" y="4373593"/>
            <a:chExt cx="5911936" cy="956672"/>
          </a:xfrm>
        </p:grpSpPr>
        <p:sp>
          <p:nvSpPr>
            <p:cNvPr id="10" name="TextBox 9"/>
            <p:cNvSpPr txBox="1"/>
            <p:nvPr/>
          </p:nvSpPr>
          <p:spPr>
            <a:xfrm>
              <a:off x="748554" y="4373593"/>
              <a:ext cx="3019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</a:rPr>
                <a:t>Eulerian</a:t>
              </a:r>
              <a:r>
                <a:rPr lang="en-US" sz="2000" dirty="0" smtClean="0">
                  <a:solidFill>
                    <a:srgbClr val="000090"/>
                  </a:solidFill>
                </a:rPr>
                <a:t> finite strain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pic>
          <p:nvPicPr>
            <p:cNvPr id="12" name="Picture 11" descr="Screen Shot 2020-11-20 at 10.17.5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19" y="4773702"/>
              <a:ext cx="5911936" cy="55656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35271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 terms of displacements  </a:t>
            </a:r>
            <a:r>
              <a:rPr lang="en-US" sz="2800" i="1" dirty="0" err="1"/>
              <a:t>u</a:t>
            </a:r>
            <a:r>
              <a:rPr lang="en-US" sz="2800" i="1" baseline="-25000" dirty="0" err="1"/>
              <a:t>i</a:t>
            </a:r>
            <a:r>
              <a:rPr lang="en-US" sz="2800" i="1" dirty="0"/>
              <a:t> = </a:t>
            </a:r>
            <a:r>
              <a:rPr lang="en-US" sz="2800" i="1" dirty="0" smtClean="0"/>
              <a:t>(x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 </a:t>
            </a:r>
            <a:r>
              <a:rPr lang="mr-IN" sz="2800" i="1" dirty="0"/>
              <a:t>–</a:t>
            </a:r>
            <a:r>
              <a:rPr lang="en-US" sz="2800" i="1" dirty="0"/>
              <a:t>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)</a:t>
            </a:r>
            <a:r>
              <a:rPr lang="en-US" sz="2800" dirty="0" smtClean="0"/>
              <a:t> 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2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4699"/>
            <a:ext cx="7649882" cy="636591"/>
          </a:xfrm>
          <a:prstGeom prst="rect">
            <a:avLst/>
          </a:prstGeom>
        </p:spPr>
      </p:pic>
      <p:pic>
        <p:nvPicPr>
          <p:cNvPr id="4" name="Picture 3" descr="Screen Shot 2020-11-20 at 10.2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4520"/>
            <a:ext cx="5016500" cy="876300"/>
          </a:xfrm>
          <a:prstGeom prst="rect">
            <a:avLst/>
          </a:prstGeom>
        </p:spPr>
      </p:pic>
      <p:pic>
        <p:nvPicPr>
          <p:cNvPr id="5" name="Picture 4" descr="Screen Shot 2020-11-20 at 10.21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" y="3843906"/>
            <a:ext cx="7874000" cy="631349"/>
          </a:xfrm>
          <a:prstGeom prst="rect">
            <a:avLst/>
          </a:prstGeom>
        </p:spPr>
      </p:pic>
      <p:pic>
        <p:nvPicPr>
          <p:cNvPr id="6" name="Picture 5" descr="Screen Shot 2020-11-20 at 10.22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0173"/>
            <a:ext cx="4204447" cy="706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51"/>
            <a:ext cx="8229600" cy="8459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Mid-term course evaluation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" y="879762"/>
            <a:ext cx="7962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Due to major changes in teaching and learning resulting from Covid-19, the UW has set up an option for mid-term course evaluations in addition to the </a:t>
            </a:r>
            <a:r>
              <a:rPr lang="en-US" sz="2400" dirty="0">
                <a:solidFill>
                  <a:srgbClr val="000090"/>
                </a:solidFill>
              </a:rPr>
              <a:t>t</a:t>
            </a:r>
            <a:r>
              <a:rPr lang="en-US" sz="2400" dirty="0" smtClean="0">
                <a:solidFill>
                  <a:srgbClr val="000090"/>
                </a:solidFill>
              </a:rPr>
              <a:t>raditional end-of-Quarter evaluations.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I hope will all be able to give me feedback.  Thanks!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>
                <a:solidFill>
                  <a:srgbClr val="000090"/>
                </a:solidFill>
              </a:rPr>
              <a:t>Over half of you have responded so far, which is great</a:t>
            </a:r>
            <a:r>
              <a:rPr lang="en-US" sz="2400" dirty="0" smtClean="0">
                <a:solidFill>
                  <a:srgbClr val="000090"/>
                </a:solidFill>
              </a:rPr>
              <a:t>.   I hope that others among you to will also be able to give me feedback and suggestions.</a:t>
            </a:r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The </a:t>
            </a:r>
            <a:r>
              <a:rPr lang="en-US" sz="2400" dirty="0">
                <a:solidFill>
                  <a:srgbClr val="000090"/>
                </a:solidFill>
              </a:rPr>
              <a:t>evaluation </a:t>
            </a:r>
            <a:r>
              <a:rPr lang="en-US" sz="2400" dirty="0" smtClean="0">
                <a:solidFill>
                  <a:srgbClr val="000090"/>
                </a:solidFill>
              </a:rPr>
              <a:t>window will close tonight (Friday) at </a:t>
            </a:r>
            <a:r>
              <a:rPr lang="en-US" sz="2400" dirty="0">
                <a:solidFill>
                  <a:srgbClr val="000090"/>
                </a:solidFill>
              </a:rPr>
              <a:t>11:59pm</a:t>
            </a:r>
            <a:r>
              <a:rPr lang="en-US" sz="2400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Here’s the link (only you who are </a:t>
            </a:r>
            <a:r>
              <a:rPr lang="en-US" sz="2400" dirty="0">
                <a:solidFill>
                  <a:srgbClr val="000090"/>
                </a:solidFill>
              </a:rPr>
              <a:t>enrolled in the </a:t>
            </a:r>
            <a:r>
              <a:rPr lang="en-US" sz="2400" dirty="0" smtClean="0">
                <a:solidFill>
                  <a:srgbClr val="000090"/>
                </a:solidFill>
              </a:rPr>
              <a:t>class can use it).</a:t>
            </a:r>
          </a:p>
          <a:p>
            <a:r>
              <a:rPr lang="en-US" sz="2400" dirty="0" smtClean="0">
                <a:solidFill>
                  <a:srgbClr val="000090"/>
                </a:solidFill>
                <a:hlinkClick r:id="rId2"/>
              </a:rPr>
              <a:t>https</a:t>
            </a:r>
            <a:r>
              <a:rPr lang="en-US" sz="2400" dirty="0">
                <a:solidFill>
                  <a:srgbClr val="000090"/>
                </a:solidFill>
                <a:hlinkClick r:id="rId2"/>
              </a:rPr>
              <a:t>://uw.iasystem.org/survey/</a:t>
            </a:r>
            <a:r>
              <a:rPr lang="en-US" sz="2400" dirty="0" smtClean="0">
                <a:solidFill>
                  <a:srgbClr val="000090"/>
                </a:solidFill>
                <a:hlinkClick r:id="rId2"/>
              </a:rPr>
              <a:t>230856</a:t>
            </a:r>
            <a:endParaRPr lang="en-US" sz="2400" dirty="0" smtClean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0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Indoor </a:t>
            </a:r>
            <a:r>
              <a:rPr lang="en-US" sz="2800" dirty="0" err="1" smtClean="0">
                <a:solidFill>
                  <a:srgbClr val="000090"/>
                </a:solidFill>
              </a:rPr>
              <a:t>Icequakes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154" y="1105647"/>
            <a:ext cx="8217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I just received this week’s edition of </a:t>
            </a:r>
            <a:r>
              <a:rPr lang="en-US" sz="2000" i="1" dirty="0" smtClean="0">
                <a:solidFill>
                  <a:srgbClr val="000090"/>
                </a:solidFill>
              </a:rPr>
              <a:t>Eos Buzz </a:t>
            </a:r>
            <a:r>
              <a:rPr lang="en-US" sz="2000" dirty="0" smtClean="0">
                <a:solidFill>
                  <a:srgbClr val="000090"/>
                </a:solidFill>
              </a:rPr>
              <a:t>from AGU, in which staff reporters publish highlights about papers coming out in AGU journals, such as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rgbClr val="000090"/>
                </a:solidFill>
              </a:rPr>
              <a:t>Journal of Geophysical Research (JGR)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>
                <a:solidFill>
                  <a:srgbClr val="000090"/>
                </a:solidFill>
              </a:rPr>
              <a:t>Geophysical </a:t>
            </a:r>
            <a:r>
              <a:rPr lang="en-US" sz="2000" i="1" dirty="0" smtClean="0">
                <a:solidFill>
                  <a:srgbClr val="000090"/>
                </a:solidFill>
              </a:rPr>
              <a:t>Research Letters     (GRL)</a:t>
            </a:r>
            <a:endParaRPr lang="en-US" sz="2000" i="1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2515" y="2059754"/>
            <a:ext cx="348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eos.org</a:t>
            </a:r>
            <a:r>
              <a:rPr lang="en-US" dirty="0">
                <a:hlinkClick r:id="rId2"/>
              </a:rPr>
              <a:t>/research-spotlights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763" y="2644593"/>
            <a:ext cx="37725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Researchers at Penn State have reproduced stick/slip failure between ice and bedrock with </a:t>
            </a:r>
          </a:p>
          <a:p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= 500 </a:t>
            </a:r>
            <a:r>
              <a:rPr lang="en-US" sz="2000" dirty="0" err="1" smtClean="0">
                <a:solidFill>
                  <a:srgbClr val="000090"/>
                </a:solidFill>
              </a:rPr>
              <a:t>MPa</a:t>
            </a:r>
            <a:r>
              <a:rPr lang="en-US" sz="2000" dirty="0" smtClean="0">
                <a:solidFill>
                  <a:srgbClr val="000090"/>
                </a:solidFill>
              </a:rPr>
              <a:t>,  like under a 500m thick glacier. 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The </a:t>
            </a:r>
            <a:r>
              <a:rPr lang="en-US" sz="2000" dirty="0">
                <a:solidFill>
                  <a:srgbClr val="000090"/>
                </a:solidFill>
              </a:rPr>
              <a:t>peer-reviewed </a:t>
            </a:r>
            <a:r>
              <a:rPr lang="en-US" sz="2000" dirty="0" smtClean="0">
                <a:solidFill>
                  <a:srgbClr val="000090"/>
                </a:solidFill>
              </a:rPr>
              <a:t>paper is in </a:t>
            </a:r>
            <a:r>
              <a:rPr lang="en-US" sz="2000" i="1" dirty="0" smtClean="0">
                <a:solidFill>
                  <a:srgbClr val="000090"/>
                </a:solidFill>
              </a:rPr>
              <a:t>GRL</a:t>
            </a:r>
            <a:r>
              <a:rPr lang="en-US" sz="2000" dirty="0" smtClean="0">
                <a:solidFill>
                  <a:srgbClr val="000090"/>
                </a:solidFill>
              </a:rPr>
              <a:t>, and is titled 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Application </a:t>
            </a:r>
            <a:r>
              <a:rPr lang="en-US" sz="2000" dirty="0">
                <a:solidFill>
                  <a:srgbClr val="800000"/>
                </a:solidFill>
              </a:rPr>
              <a:t>of Constitutive Friction Laws to Glacier Seismicity</a:t>
            </a: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Here’s the link:</a:t>
            </a:r>
          </a:p>
          <a:p>
            <a:r>
              <a:rPr lang="fi-FI" sz="2000" dirty="0" smtClean="0">
                <a:hlinkClick r:id="rId3"/>
              </a:rPr>
              <a:t>https</a:t>
            </a:r>
            <a:r>
              <a:rPr lang="fi-FI" sz="2000" dirty="0">
                <a:hlinkClick r:id="rId3"/>
              </a:rPr>
              <a:t>://doi.org/10.1029/</a:t>
            </a:r>
            <a:r>
              <a:rPr lang="fi-FI" sz="2000" dirty="0" smtClean="0">
                <a:hlinkClick r:id="rId3"/>
              </a:rPr>
              <a:t>2020GL088964</a:t>
            </a:r>
            <a:r>
              <a:rPr lang="en-US" sz="2000" dirty="0" smtClean="0">
                <a:solidFill>
                  <a:srgbClr val="000090"/>
                </a:solidFill>
              </a:rPr>
              <a:t>  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Screen Shot 2020-11-20 at 08.18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4" y="2977347"/>
            <a:ext cx="5154705" cy="3880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300" y="1143000"/>
            <a:ext cx="410881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 #4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rgbClr val="000090"/>
                </a:solidFill>
              </a:rPr>
              <a:t>I’m still working </a:t>
            </a:r>
            <a:r>
              <a:rPr lang="en-US" sz="2800" dirty="0">
                <a:solidFill>
                  <a:srgbClr val="000090"/>
                </a:solidFill>
              </a:rPr>
              <a:t>o</a:t>
            </a:r>
            <a:r>
              <a:rPr lang="en-US" sz="2800" dirty="0" smtClean="0">
                <a:solidFill>
                  <a:srgbClr val="000090"/>
                </a:solidFill>
              </a:rPr>
              <a:t>n it   </a:t>
            </a:r>
            <a:r>
              <a:rPr lang="en-US" sz="2800" dirty="0" smtClean="0">
                <a:solidFill>
                  <a:srgbClr val="000090"/>
                </a:solidFill>
                <a:sym typeface="Wingdings"/>
              </a:rPr>
              <a:t></a:t>
            </a:r>
            <a:endParaRPr lang="en-US" sz="28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Mid-term</a:t>
            </a:r>
            <a:endParaRPr lang="en-US" sz="28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90"/>
                </a:solidFill>
              </a:rPr>
              <a:t>I’m working on </a:t>
            </a:r>
            <a:r>
              <a:rPr lang="en-US" sz="2800" dirty="0" smtClean="0">
                <a:solidFill>
                  <a:srgbClr val="000090"/>
                </a:solidFill>
              </a:rPr>
              <a:t>it next </a:t>
            </a:r>
            <a:r>
              <a:rPr lang="mr-IN" sz="2800" dirty="0" smtClean="0">
                <a:solidFill>
                  <a:srgbClr val="000090"/>
                </a:solidFill>
              </a:rPr>
              <a:t>…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6D287B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200" y="736600"/>
            <a:ext cx="7814960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Kinematics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Description without reference to forces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Concept of particle in a continuum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Just an infinitesimal point in the material, labeled with a vector field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Displacement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Vector mapping of an object from initial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to final configuration </a:t>
            </a:r>
            <a:r>
              <a:rPr lang="en-US" sz="2000" i="1" dirty="0" smtClean="0">
                <a:solidFill>
                  <a:srgbClr val="000090"/>
                </a:solidFill>
              </a:rPr>
              <a:t>x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Deformation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Change of shape described by a displacement field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Rigid-body rotation and translation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No deformation, but displacement can differ from point to point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Strain or distortion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Elongation or shear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Homogeneous deformation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Initially straight material lines stay straight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Finite strain</a:t>
            </a: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Material lines can become curved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343710"/>
            <a:ext cx="5549900" cy="44616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Initial and Final Configurations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0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Rates of change in a continuum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8700" y="1170513"/>
            <a:ext cx="7188199" cy="5016758"/>
            <a:chOff x="1028700" y="1653113"/>
            <a:chExt cx="7188199" cy="5016758"/>
          </a:xfrm>
        </p:grpSpPr>
        <p:sp>
          <p:nvSpPr>
            <p:cNvPr id="3" name="TextBox 2"/>
            <p:cNvSpPr txBox="1"/>
            <p:nvPr/>
          </p:nvSpPr>
          <p:spPr>
            <a:xfrm>
              <a:off x="1028700" y="1653113"/>
              <a:ext cx="7188199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When the material is being tracked through time, it is convenient to use two sets of coordinates</a:t>
              </a:r>
            </a:p>
            <a:p>
              <a:endParaRPr lang="en-US" sz="2000" dirty="0" smtClean="0">
                <a:solidFill>
                  <a:srgbClr val="000090"/>
                </a:solidFill>
              </a:endParaRPr>
            </a:p>
            <a:p>
              <a:r>
                <a:rPr lang="en-US" sz="2000" b="1" dirty="0" smtClean="0">
                  <a:solidFill>
                    <a:srgbClr val="000090"/>
                  </a:solidFill>
                </a:rPr>
                <a:t>Material</a:t>
              </a:r>
              <a:r>
                <a:rPr lang="en-US" sz="2000" dirty="0" smtClean="0">
                  <a:solidFill>
                    <a:srgbClr val="000090"/>
                  </a:solidFill>
                </a:rPr>
                <a:t> 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</a:rPr>
                <a:t>The material coordinates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are the initial positions of a material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 in a coordinate system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</a:p>
            <a:p>
              <a:pPr marL="685800" indent="-228600">
                <a:buFont typeface="Courier New"/>
                <a:buChar char="o"/>
              </a:pPr>
              <a:r>
                <a:rPr lang="en-US" sz="2000" dirty="0" smtClean="0">
                  <a:solidFill>
                    <a:srgbClr val="000090"/>
                  </a:solidFill>
                </a:rPr>
                <a:t>Although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 may move over time, the place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where it started from doesn’t ever change.</a:t>
              </a:r>
            </a:p>
            <a:p>
              <a:pPr marL="685800" indent="-228600">
                <a:buFont typeface="Courier New"/>
                <a:buChar char="o"/>
              </a:pPr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The coordinates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act as a </a:t>
              </a:r>
              <a:r>
                <a:rPr lang="en-US" sz="2000" b="1" i="1" dirty="0" smtClean="0">
                  <a:solidFill>
                    <a:srgbClr val="000090"/>
                  </a:solidFill>
                </a:rPr>
                <a:t>label</a:t>
              </a:r>
              <a:r>
                <a:rPr lang="en-US" sz="2000" dirty="0" smtClean="0">
                  <a:solidFill>
                    <a:srgbClr val="000090"/>
                  </a:solidFill>
                </a:rPr>
                <a:t> identifying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, wherever it goes.</a:t>
              </a:r>
            </a:p>
            <a:p>
              <a:pPr marL="457200"/>
              <a:endParaRPr lang="en-US" sz="2000" dirty="0" smtClean="0">
                <a:solidFill>
                  <a:srgbClr val="000090"/>
                </a:solidFill>
              </a:endParaRPr>
            </a:p>
            <a:p>
              <a:r>
                <a:rPr lang="en-US" sz="2000" b="1" dirty="0" smtClean="0">
                  <a:solidFill>
                    <a:srgbClr val="000090"/>
                  </a:solidFill>
                </a:rPr>
                <a:t>Spatial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90"/>
                  </a:solidFill>
                </a:rPr>
                <a:t>The spatial coordinates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baseline="-25000" dirty="0" smtClean="0">
                  <a:solidFill>
                    <a:srgbClr val="000090"/>
                  </a:solidFill>
                </a:rPr>
                <a:t>i</a:t>
              </a:r>
              <a:r>
                <a:rPr lang="en-US" sz="2000" dirty="0" smtClean="0">
                  <a:solidFill>
                    <a:srgbClr val="000090"/>
                  </a:solidFill>
                </a:rPr>
                <a:t>(</a:t>
              </a:r>
              <a:r>
                <a:rPr lang="en-US" sz="2000" i="1" dirty="0" err="1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i="1" dirty="0" err="1" smtClean="0">
                  <a:solidFill>
                    <a:srgbClr val="000090"/>
                  </a:solidFill>
                  <a:latin typeface="Calibri"/>
                  <a:cs typeface="Calibri"/>
                </a:rPr>
                <a:t>,t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)</a:t>
              </a:r>
              <a:r>
                <a:rPr lang="en-US" sz="2000" dirty="0" smtClean="0">
                  <a:solidFill>
                    <a:srgbClr val="000090"/>
                  </a:solidFill>
                </a:rPr>
                <a:t> mark the current position of a material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 in a coordinate system </a:t>
              </a:r>
            </a:p>
            <a:p>
              <a:pPr marL="685800" indent="-228600">
                <a:buFont typeface="Courier New"/>
                <a:buChar char="o"/>
              </a:pPr>
              <a:r>
                <a:rPr lang="en-US" sz="2000" dirty="0" smtClean="0">
                  <a:solidFill>
                    <a:srgbClr val="000090"/>
                  </a:solidFill>
                </a:rPr>
                <a:t>Conversely,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(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i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 </a:t>
              </a:r>
              <a:r>
                <a:rPr lang="en-US" sz="2000" i="1" dirty="0" smtClean="0">
                  <a:solidFill>
                    <a:srgbClr val="000090"/>
                  </a:solidFill>
                  <a:cs typeface="Calibri"/>
                </a:rPr>
                <a:t>,</a:t>
              </a:r>
              <a:r>
                <a:rPr lang="en-US" sz="2000" i="1" dirty="0">
                  <a:solidFill>
                    <a:srgbClr val="000090"/>
                  </a:solidFill>
                  <a:cs typeface="Calibri"/>
                </a:rPr>
                <a:t>t</a:t>
              </a:r>
              <a:r>
                <a:rPr lang="en-US" sz="2000" dirty="0" smtClean="0">
                  <a:solidFill>
                    <a:srgbClr val="000090"/>
                  </a:solidFill>
                  <a:latin typeface="Times"/>
                  <a:cs typeface="Times"/>
                </a:rPr>
                <a:t>)</a:t>
              </a:r>
              <a:r>
                <a:rPr lang="en-US" sz="2000" dirty="0" smtClean="0">
                  <a:solidFill>
                    <a:srgbClr val="000090"/>
                  </a:solidFill>
                </a:rPr>
                <a:t> indicates which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dirty="0" smtClean="0">
                  <a:solidFill>
                    <a:srgbClr val="000090"/>
                  </a:solidFill>
                </a:rPr>
                <a:t> is occupying location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400" i="1" baseline="-25000" dirty="0" smtClean="0">
                  <a:solidFill>
                    <a:srgbClr val="000090"/>
                  </a:solidFill>
                </a:rPr>
                <a:t>i</a:t>
              </a:r>
              <a:r>
                <a:rPr lang="en-US" sz="2000" dirty="0" smtClean="0">
                  <a:solidFill>
                    <a:srgbClr val="000090"/>
                  </a:solidFill>
                </a:rPr>
                <a:t> at time </a:t>
              </a:r>
              <a:r>
                <a:rPr lang="en-US" sz="2000" i="1" dirty="0" smtClean="0">
                  <a:solidFill>
                    <a:srgbClr val="000090"/>
                  </a:solidFill>
                  <a:cs typeface="Calibri"/>
                </a:rPr>
                <a:t>t</a:t>
              </a:r>
              <a:r>
                <a:rPr lang="en-US" sz="2000" dirty="0">
                  <a:solidFill>
                    <a:srgbClr val="000090"/>
                  </a:solidFill>
                  <a:latin typeface="Times"/>
                  <a:cs typeface="Times"/>
                </a:rPr>
                <a:t>.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377685"/>
                </p:ext>
              </p:extLst>
            </p:nvPr>
          </p:nvGraphicFramePr>
          <p:xfrm>
            <a:off x="5839886" y="5601760"/>
            <a:ext cx="294217" cy="454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3" imgW="139700" imgH="215900" progId="Equation.3">
                    <p:embed/>
                  </p:oleObj>
                </mc:Choice>
                <mc:Fallback>
                  <p:oleObj name="Equation" r:id="rId3" imgW="1397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39886" y="5601760"/>
                          <a:ext cx="294217" cy="4540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1"/>
            <a:ext cx="8229600" cy="870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Temporal Derivatives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1793" y="976254"/>
            <a:ext cx="8080907" cy="5550570"/>
            <a:chOff x="821793" y="976254"/>
            <a:chExt cx="8080907" cy="5550570"/>
          </a:xfrm>
        </p:grpSpPr>
        <p:sp>
          <p:nvSpPr>
            <p:cNvPr id="3" name="TextBox 2"/>
            <p:cNvSpPr txBox="1"/>
            <p:nvPr/>
          </p:nvSpPr>
          <p:spPr>
            <a:xfrm>
              <a:off x="821793" y="976254"/>
              <a:ext cx="8080907" cy="478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As we saw with the traffic on I-5, there are two types of temporal derivatives of some quantity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</a:rPr>
                <a:t> in a continuum.  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90"/>
                  </a:solidFill>
                </a:rPr>
                <a:t>Rate of change of any property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(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i="1" baseline="-25000" dirty="0" smtClean="0">
                  <a:solidFill>
                    <a:srgbClr val="000090"/>
                  </a:solidFill>
                  <a:latin typeface="Calibri"/>
                  <a:cs typeface="Calibri"/>
                </a:rPr>
                <a:t>i </a:t>
              </a:r>
              <a:r>
                <a:rPr lang="en-US" sz="2000" i="1" dirty="0" smtClean="0">
                  <a:solidFill>
                    <a:srgbClr val="000090"/>
                  </a:solidFill>
                  <a:latin typeface="Calibri"/>
                  <a:cs typeface="Calibri"/>
                </a:rPr>
                <a:t>,t</a:t>
              </a:r>
              <a:r>
                <a:rPr lang="en-US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)</a:t>
              </a:r>
              <a:r>
                <a:rPr lang="en-US" sz="2000" dirty="0" smtClean="0">
                  <a:solidFill>
                    <a:srgbClr val="000090"/>
                  </a:solidFill>
                </a:rPr>
                <a:t> at a fixed point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i="1" baseline="-25000" dirty="0" smtClean="0">
                  <a:solidFill>
                    <a:srgbClr val="000090"/>
                  </a:solidFill>
                  <a:latin typeface="Times"/>
                  <a:cs typeface="Times"/>
                </a:rPr>
                <a:t>i</a:t>
              </a:r>
              <a:r>
                <a:rPr lang="en-US" sz="2000" dirty="0" smtClean="0">
                  <a:solidFill>
                    <a:srgbClr val="000090"/>
                  </a:solidFill>
                </a:rPr>
                <a:t> in space, </a:t>
              </a:r>
            </a:p>
            <a:p>
              <a:pPr marL="347663"/>
              <a:r>
                <a:rPr lang="en-US" sz="2000" dirty="0" smtClean="0">
                  <a:solidFill>
                    <a:srgbClr val="000090"/>
                  </a:solidFill>
                </a:rPr>
                <a:t>can be written as                     </a:t>
              </a:r>
            </a:p>
            <a:p>
              <a:pPr marL="347663"/>
              <a:r>
                <a:rPr lang="en-US" sz="2000" dirty="0" smtClean="0">
                  <a:solidFill>
                    <a:srgbClr val="000090"/>
                  </a:solidFill>
                </a:rPr>
                <a:t>                                                                    (1)</a:t>
              </a:r>
            </a:p>
            <a:p>
              <a:pPr marL="342900"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90"/>
                  </a:solidFill>
                </a:rPr>
                <a:t>The partial derivative symbol    indicates that position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i="1" baseline="-25000" dirty="0">
                  <a:solidFill>
                    <a:srgbClr val="000090"/>
                  </a:solidFill>
                  <a:cs typeface="Calibri"/>
                </a:rPr>
                <a:t>i </a:t>
              </a:r>
              <a:r>
                <a:rPr lang="en-US" sz="2000" dirty="0" smtClean="0">
                  <a:solidFill>
                    <a:srgbClr val="000090"/>
                  </a:solidFill>
                </a:rPr>
                <a:t> is held constant.</a:t>
              </a:r>
            </a:p>
            <a:p>
              <a:pPr marL="342900"/>
              <a:endParaRPr lang="en-US" sz="2000" dirty="0" smtClean="0">
                <a:solidFill>
                  <a:srgbClr val="000090"/>
                </a:solidFill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000090"/>
                  </a:solidFill>
                </a:rPr>
                <a:t>Rate of change of </a:t>
              </a:r>
              <a:r>
                <a:rPr lang="en-US" sz="2000" i="1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f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(</a:t>
              </a:r>
              <a:r>
                <a:rPr lang="en-US" sz="2000" i="1" dirty="0" err="1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err="1" smtClean="0">
                  <a:solidFill>
                    <a:srgbClr val="000090"/>
                  </a:solidFill>
                  <a:latin typeface="Calibri"/>
                  <a:cs typeface="Calibri"/>
                </a:rPr>
                <a:t>A</a:t>
              </a:r>
              <a:r>
                <a:rPr lang="en-US" sz="2000" dirty="0" err="1" smtClean="0">
                  <a:solidFill>
                    <a:srgbClr val="000090"/>
                  </a:solidFill>
                  <a:latin typeface="Calibri"/>
                  <a:cs typeface="Calibri"/>
                </a:rPr>
                <a:t>,t</a:t>
              </a:r>
              <a:r>
                <a:rPr lang="en-US" sz="2000" dirty="0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)</a:t>
              </a:r>
              <a:r>
                <a:rPr lang="en-US" sz="2000" dirty="0" smtClean="0">
                  <a:solidFill>
                    <a:srgbClr val="000090"/>
                  </a:solidFill>
                </a:rPr>
                <a:t> for a particle </a:t>
              </a:r>
              <a:r>
                <a:rPr lang="en-US" sz="2000" i="1" dirty="0" smtClean="0">
                  <a:solidFill>
                    <a:srgbClr val="000090"/>
                  </a:solidFill>
                  <a:latin typeface="Times"/>
                  <a:cs typeface="Times"/>
                </a:rPr>
                <a:t>X</a:t>
              </a:r>
              <a:r>
                <a:rPr lang="en-US" sz="2000" baseline="-25000" dirty="0" smtClean="0">
                  <a:solidFill>
                    <a:srgbClr val="000090"/>
                  </a:solidFill>
                </a:rPr>
                <a:t>A</a:t>
              </a:r>
              <a:r>
                <a:rPr lang="en-US" sz="2000" dirty="0" smtClean="0">
                  <a:solidFill>
                    <a:srgbClr val="000090"/>
                  </a:solidFill>
                </a:rPr>
                <a:t> in the moving material,</a:t>
              </a:r>
            </a:p>
            <a:p>
              <a:pPr marL="347663"/>
              <a:r>
                <a:rPr lang="en-US" sz="2000" dirty="0" smtClean="0">
                  <a:solidFill>
                    <a:srgbClr val="000090"/>
                  </a:solidFill>
                </a:rPr>
                <a:t>can be written as                        or</a:t>
              </a:r>
            </a:p>
            <a:p>
              <a:pPr marL="347663"/>
              <a:r>
                <a:rPr lang="en-US" sz="2000" dirty="0" smtClean="0">
                  <a:solidFill>
                    <a:srgbClr val="000090"/>
                  </a:solidFill>
                </a:rPr>
                <a:t>                                                                                 (2)</a:t>
              </a:r>
              <a:endParaRPr lang="en-US" sz="2000" dirty="0">
                <a:solidFill>
                  <a:srgbClr val="000090"/>
                </a:solidFill>
              </a:endParaRPr>
            </a:p>
            <a:p>
              <a:pPr marL="347663">
                <a:spcBef>
                  <a:spcPts val="600"/>
                </a:spcBef>
              </a:pPr>
              <a:r>
                <a:rPr lang="en-US" sz="2000" dirty="0">
                  <a:solidFill>
                    <a:srgbClr val="000090"/>
                  </a:solidFill>
                </a:rPr>
                <a:t>w</a:t>
              </a:r>
              <a:r>
                <a:rPr lang="en-US" sz="2000" dirty="0" smtClean="0">
                  <a:solidFill>
                    <a:srgbClr val="000090"/>
                  </a:solidFill>
                </a:rPr>
                <a:t>here “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D</a:t>
              </a:r>
              <a:r>
                <a:rPr lang="en-US" sz="2000" dirty="0" smtClean="0">
                  <a:solidFill>
                    <a:srgbClr val="000090"/>
                  </a:solidFill>
                </a:rPr>
                <a:t>” or “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d</a:t>
              </a:r>
              <a:r>
                <a:rPr lang="en-US" sz="2000" dirty="0" smtClean="0">
                  <a:solidFill>
                    <a:srgbClr val="000090"/>
                  </a:solidFill>
                </a:rPr>
                <a:t>” indicate  a “total” or “material-following” derivative.  </a:t>
              </a:r>
            </a:p>
            <a:p>
              <a:pPr marL="347663">
                <a:spcBef>
                  <a:spcPts val="600"/>
                </a:spcBef>
              </a:pPr>
              <a:r>
                <a:rPr lang="en-US" sz="2000" dirty="0">
                  <a:solidFill>
                    <a:srgbClr val="000090"/>
                  </a:solidFill>
                </a:rPr>
                <a:t>T</a:t>
              </a:r>
              <a:r>
                <a:rPr lang="en-US" sz="2000" dirty="0" smtClean="0">
                  <a:solidFill>
                    <a:srgbClr val="000090"/>
                  </a:solidFill>
                </a:rPr>
                <a:t>he identity 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A </a:t>
              </a:r>
              <a:r>
                <a:rPr lang="en-US" sz="2000" dirty="0" smtClean="0">
                  <a:solidFill>
                    <a:srgbClr val="000090"/>
                  </a:solidFill>
                </a:rPr>
                <a:t>of a particle isn’t changing through time </a:t>
              </a:r>
            </a:p>
            <a:p>
              <a:pPr marL="347663"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90"/>
                  </a:solidFill>
                </a:rPr>
                <a:t>(Calvin and Hobbs transmogrification isn’t allowed), </a:t>
              </a:r>
            </a:p>
            <a:p>
              <a:pPr marL="347663">
                <a:spcBef>
                  <a:spcPts val="600"/>
                </a:spcBef>
              </a:pPr>
              <a:r>
                <a:rPr lang="en-US" sz="2000" dirty="0" smtClean="0">
                  <a:solidFill>
                    <a:srgbClr val="000090"/>
                  </a:solidFill>
                </a:rPr>
                <a:t>So (2) is a function of a single  variable 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t, </a:t>
              </a:r>
              <a:r>
                <a:rPr lang="en-US" sz="2000" dirty="0" smtClean="0">
                  <a:solidFill>
                    <a:srgbClr val="000090"/>
                  </a:solidFill>
                </a:rPr>
                <a:t>and</a:t>
              </a:r>
              <a:r>
                <a:rPr lang="en-US" sz="2000" i="1" dirty="0" smtClean="0">
                  <a:solidFill>
                    <a:srgbClr val="000090"/>
                  </a:solidFill>
                </a:rPr>
                <a:t> </a:t>
              </a:r>
              <a:endParaRPr lang="en-US" sz="2000" i="1" dirty="0">
                <a:solidFill>
                  <a:srgbClr val="000090"/>
                </a:solidFill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787767"/>
                </p:ext>
              </p:extLst>
            </p:nvPr>
          </p:nvGraphicFramePr>
          <p:xfrm>
            <a:off x="3533775" y="1952625"/>
            <a:ext cx="1006475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3" imgW="546100" imgH="393700" progId="Equation.3">
                    <p:embed/>
                  </p:oleObj>
                </mc:Choice>
                <mc:Fallback>
                  <p:oleObj name="Equation" r:id="rId3" imgW="5461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3775" y="1952625"/>
                          <a:ext cx="1006475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732674"/>
                </p:ext>
              </p:extLst>
            </p:nvPr>
          </p:nvGraphicFramePr>
          <p:xfrm>
            <a:off x="3177133" y="3587892"/>
            <a:ext cx="1134517" cy="691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5" imgW="685800" imgH="419100" progId="Equation.3">
                    <p:embed/>
                  </p:oleObj>
                </mc:Choice>
                <mc:Fallback>
                  <p:oleObj name="Equation" r:id="rId5" imgW="6858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77133" y="3587892"/>
                          <a:ext cx="1134517" cy="6918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315026"/>
                </p:ext>
              </p:extLst>
            </p:nvPr>
          </p:nvGraphicFramePr>
          <p:xfrm>
            <a:off x="4665663" y="3600592"/>
            <a:ext cx="1023937" cy="648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7" imgW="660400" imgH="419100" progId="Equation.3">
                    <p:embed/>
                  </p:oleObj>
                </mc:Choice>
                <mc:Fallback>
                  <p:oleObj name="Equation" r:id="rId7" imgW="6604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65663" y="3600592"/>
                          <a:ext cx="1023937" cy="648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771748"/>
                </p:ext>
              </p:extLst>
            </p:nvPr>
          </p:nvGraphicFramePr>
          <p:xfrm>
            <a:off x="3311110" y="5769708"/>
            <a:ext cx="2524955" cy="757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9" imgW="1397000" imgH="419100" progId="Equation.3">
                    <p:embed/>
                  </p:oleObj>
                </mc:Choice>
                <mc:Fallback>
                  <p:oleObj name="Equation" r:id="rId9" imgW="1397000" imgH="419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1110" y="5769708"/>
                          <a:ext cx="2524955" cy="757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156652"/>
                </p:ext>
              </p:extLst>
            </p:nvPr>
          </p:nvGraphicFramePr>
          <p:xfrm>
            <a:off x="4271440" y="2631537"/>
            <a:ext cx="228596" cy="330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11" imgW="114300" imgH="165100" progId="Equation.3">
                    <p:embed/>
                  </p:oleObj>
                </mc:Choice>
                <mc:Fallback>
                  <p:oleObj name="Equation" r:id="rId11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71440" y="2631537"/>
                          <a:ext cx="228596" cy="3301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13743</TotalTime>
  <Words>1492</Words>
  <Application>Microsoft Macintosh PowerPoint</Application>
  <PresentationFormat>On-screen Show (4:3)</PresentationFormat>
  <Paragraphs>190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ESS 411/511 Geophysical Continuum Mechanics  Class #22</vt:lpstr>
      <vt:lpstr>Mid-term course evaluation</vt:lpstr>
      <vt:lpstr>Indoor Icequakes</vt:lpstr>
      <vt:lpstr>PowerPoint Presentation</vt:lpstr>
      <vt:lpstr>ESS 411/511 Geophysical Continuum Mechanics</vt:lpstr>
      <vt:lpstr>PowerPoint Presentation</vt:lpstr>
      <vt:lpstr>Initial and Final Configurations</vt:lpstr>
      <vt:lpstr>Rates of change in a continuum</vt:lpstr>
      <vt:lpstr>Temporal Derivatives</vt:lpstr>
      <vt:lpstr>Material Derivatives</vt:lpstr>
      <vt:lpstr>Ways to change f at a point xi</vt:lpstr>
      <vt:lpstr>Putting it all together</vt:lpstr>
      <vt:lpstr>Displacement and Finite Strain</vt:lpstr>
      <vt:lpstr>Displacement and Finite Strain</vt:lpstr>
      <vt:lpstr>Class-prep:  deformation tensor FiA (Break-out rooms)</vt:lpstr>
      <vt:lpstr>PowerPoint Presentation</vt:lpstr>
      <vt:lpstr>A measure for strain   (dx)2 – (dX)2</vt:lpstr>
      <vt:lpstr>A measure for strain   (dx)2 – (dX)2</vt:lpstr>
      <vt:lpstr>In terms of displacements  ui = (xi – Xi) 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582</cp:revision>
  <cp:lastPrinted>2020-11-20T18:26:25Z</cp:lastPrinted>
  <dcterms:created xsi:type="dcterms:W3CDTF">2020-09-30T16:18:10Z</dcterms:created>
  <dcterms:modified xsi:type="dcterms:W3CDTF">2020-11-21T00:31:01Z</dcterms:modified>
</cp:coreProperties>
</file>